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charts/chart39.xml" ContentType="application/vnd.openxmlformats-officedocument.drawingml.char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tags/tag1.xml" ContentType="application/vnd.openxmlformats-officedocument.presentationml.tags+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5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ags/tag6.xml" ContentType="application/vnd.openxmlformats-officedocument.presentationml.tag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622" r:id="rId3"/>
    <p:sldId id="469" r:id="rId4"/>
    <p:sldId id="613" r:id="rId5"/>
    <p:sldId id="529" r:id="rId6"/>
    <p:sldId id="614" r:id="rId7"/>
    <p:sldId id="530" r:id="rId8"/>
    <p:sldId id="610" r:id="rId9"/>
    <p:sldId id="602" r:id="rId10"/>
    <p:sldId id="615" r:id="rId11"/>
    <p:sldId id="520" r:id="rId12"/>
    <p:sldId id="541" r:id="rId13"/>
    <p:sldId id="542" r:id="rId14"/>
    <p:sldId id="513" r:id="rId15"/>
    <p:sldId id="515" r:id="rId16"/>
    <p:sldId id="517" r:id="rId17"/>
    <p:sldId id="516" r:id="rId18"/>
    <p:sldId id="519" r:id="rId19"/>
    <p:sldId id="543" r:id="rId20"/>
    <p:sldId id="618" r:id="rId21"/>
    <p:sldId id="585" r:id="rId22"/>
    <p:sldId id="546" r:id="rId23"/>
    <p:sldId id="547" r:id="rId24"/>
    <p:sldId id="616" r:id="rId25"/>
    <p:sldId id="548" r:id="rId26"/>
    <p:sldId id="617" r:id="rId27"/>
    <p:sldId id="550" r:id="rId28"/>
    <p:sldId id="552" r:id="rId29"/>
    <p:sldId id="553" r:id="rId30"/>
    <p:sldId id="603" r:id="rId31"/>
    <p:sldId id="563" r:id="rId32"/>
    <p:sldId id="554" r:id="rId33"/>
    <p:sldId id="556" r:id="rId34"/>
    <p:sldId id="619" r:id="rId35"/>
    <p:sldId id="557" r:id="rId36"/>
    <p:sldId id="558" r:id="rId37"/>
    <p:sldId id="559" r:id="rId38"/>
    <p:sldId id="565" r:id="rId39"/>
    <p:sldId id="560" r:id="rId40"/>
    <p:sldId id="561" r:id="rId41"/>
    <p:sldId id="571" r:id="rId42"/>
    <p:sldId id="570" r:id="rId43"/>
    <p:sldId id="567" r:id="rId44"/>
    <p:sldId id="569" r:id="rId45"/>
    <p:sldId id="568" r:id="rId46"/>
    <p:sldId id="601" r:id="rId47"/>
    <p:sldId id="574" r:id="rId48"/>
    <p:sldId id="621" r:id="rId49"/>
    <p:sldId id="575" r:id="rId50"/>
    <p:sldId id="605" r:id="rId51"/>
    <p:sldId id="606" r:id="rId52"/>
    <p:sldId id="611" r:id="rId53"/>
    <p:sldId id="612" r:id="rId54"/>
    <p:sldId id="604" r:id="rId55"/>
    <p:sldId id="537" r:id="rId56"/>
    <p:sldId id="533" r:id="rId57"/>
    <p:sldId id="534" r:id="rId58"/>
    <p:sldId id="535" r:id="rId59"/>
    <p:sldId id="600" r:id="rId60"/>
    <p:sldId id="587" r:id="rId61"/>
    <p:sldId id="586" r:id="rId62"/>
    <p:sldId id="599" r:id="rId63"/>
    <p:sldId id="588" r:id="rId64"/>
    <p:sldId id="596" r:id="rId65"/>
    <p:sldId id="609" r:id="rId66"/>
    <p:sldId id="590" r:id="rId67"/>
    <p:sldId id="591" r:id="rId68"/>
    <p:sldId id="608" r:id="rId6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5050"/>
    <a:srgbClr val="CC00CC"/>
    <a:srgbClr val="FFCC99"/>
    <a:srgbClr val="FF33CC"/>
    <a:srgbClr val="FFCCFF"/>
    <a:srgbClr val="99CCFF"/>
    <a:srgbClr val="FF99FF"/>
    <a:srgbClr val="66FF99"/>
    <a:srgbClr val="0000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8046" autoAdjust="0"/>
  </p:normalViewPr>
  <p:slideViewPr>
    <p:cSldViewPr>
      <p:cViewPr>
        <p:scale>
          <a:sx n="100" d="100"/>
          <a:sy n="100" d="100"/>
        </p:scale>
        <p:origin x="-1944" y="-396"/>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51.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798055549283543E-2"/>
          <c:y val="7.7931932976154833E-2"/>
          <c:w val="0.92073832790445154"/>
          <c:h val="0.62492270725199661"/>
        </c:manualLayout>
      </c:layout>
      <c:bar3DChart>
        <c:barDir val="col"/>
        <c:grouping val="clustered"/>
        <c:ser>
          <c:idx val="0"/>
          <c:order val="0"/>
          <c:tx>
            <c:strRef>
              <c:f>Sheet1!$A$2</c:f>
              <c:strCache>
                <c:ptCount val="1"/>
                <c:pt idx="0">
                  <c:v>консервативный</c:v>
                </c:pt>
              </c:strCache>
            </c:strRef>
          </c:tx>
          <c:spPr>
            <a:solidFill>
              <a:srgbClr val="CC99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0</c:v>
                </c:pt>
                <c:pt idx="1">
                  <c:v>0</c:v>
                </c:pt>
                <c:pt idx="2">
                  <c:v>0</c:v>
                </c:pt>
                <c:pt idx="3">
                  <c:v>0</c:v>
                </c:pt>
                <c:pt idx="4">
                  <c:v>53.94</c:v>
                </c:pt>
                <c:pt idx="5">
                  <c:v>54.11</c:v>
                </c:pt>
                <c:pt idx="6">
                  <c:v>54.160000000000011</c:v>
                </c:pt>
              </c:numCache>
            </c:numRef>
          </c:val>
        </c:ser>
        <c:ser>
          <c:idx val="1"/>
          <c:order val="1"/>
          <c:tx>
            <c:strRef>
              <c:f>Sheet1!$A$3</c:f>
              <c:strCache>
                <c:ptCount val="1"/>
                <c:pt idx="0">
                  <c:v>базовый </c:v>
                </c:pt>
              </c:strCache>
            </c:strRef>
          </c:tx>
          <c:spPr>
            <a:solidFill>
              <a:srgbClr val="FFFF00"/>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54.3</c:v>
                </c:pt>
                <c:pt idx="1">
                  <c:v>54.3</c:v>
                </c:pt>
                <c:pt idx="2">
                  <c:v>54.2</c:v>
                </c:pt>
                <c:pt idx="3">
                  <c:v>54.1</c:v>
                </c:pt>
                <c:pt idx="4">
                  <c:v>54.11</c:v>
                </c:pt>
                <c:pt idx="5">
                  <c:v>54.160000000000011</c:v>
                </c:pt>
                <c:pt idx="6">
                  <c:v>54.21</c:v>
                </c:pt>
              </c:numCache>
            </c:numRef>
          </c:val>
        </c:ser>
        <c:ser>
          <c:idx val="2"/>
          <c:order val="2"/>
          <c:tx>
            <c:strRef>
              <c:f>Sheet1!$A$4</c:f>
              <c:strCache>
                <c:ptCount val="1"/>
                <c:pt idx="0">
                  <c:v>целевой</c:v>
                </c:pt>
              </c:strCache>
            </c:strRef>
          </c:tx>
          <c:spPr>
            <a:solidFill>
              <a:srgbClr val="3366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Sheet1!$B$4:$H$4</c:f>
              <c:numCache>
                <c:formatCode>General</c:formatCode>
                <c:ptCount val="7"/>
                <c:pt idx="0">
                  <c:v>0</c:v>
                </c:pt>
                <c:pt idx="1">
                  <c:v>0</c:v>
                </c:pt>
                <c:pt idx="2">
                  <c:v>0</c:v>
                </c:pt>
                <c:pt idx="3">
                  <c:v>0</c:v>
                </c:pt>
                <c:pt idx="4">
                  <c:v>54.160000000000011</c:v>
                </c:pt>
                <c:pt idx="5">
                  <c:v>54.21</c:v>
                </c:pt>
                <c:pt idx="6">
                  <c:v>54.27</c:v>
                </c:pt>
              </c:numCache>
            </c:numRef>
          </c:val>
        </c:ser>
        <c:gapDepth val="0"/>
        <c:shape val="box"/>
        <c:axId val="189503744"/>
        <c:axId val="189513728"/>
        <c:axId val="0"/>
      </c:bar3DChart>
      <c:catAx>
        <c:axId val="189503744"/>
        <c:scaling>
          <c:orientation val="minMax"/>
        </c:scaling>
        <c:axPos val="b"/>
        <c:numFmt formatCode="General" sourceLinked="1"/>
        <c:tickLblPos val="low"/>
        <c:spPr>
          <a:ln w="318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89513728"/>
        <c:crosses val="autoZero"/>
        <c:auto val="1"/>
        <c:lblAlgn val="ctr"/>
        <c:lblOffset val="100"/>
        <c:tickLblSkip val="1"/>
        <c:tickMarkSkip val="1"/>
      </c:catAx>
      <c:valAx>
        <c:axId val="189513728"/>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ru-RU"/>
          </a:p>
        </c:txPr>
        <c:crossAx val="189503744"/>
        <c:crosses val="autoZero"/>
        <c:crossBetween val="between"/>
        <c:majorUnit val="5"/>
        <c:minorUnit val="2"/>
      </c:valAx>
      <c:spPr>
        <a:noFill/>
        <a:ln w="25454">
          <a:noFill/>
        </a:ln>
      </c:spPr>
    </c:plotArea>
    <c:legend>
      <c:legendPos val="r"/>
      <c:layout>
        <c:manualLayout>
          <c:xMode val="edge"/>
          <c:yMode val="edge"/>
          <c:x val="6.5964129483814526E-2"/>
          <c:y val="0.74898533163422265"/>
          <c:w val="0.92918793555977963"/>
          <c:h val="0.11234656539794705"/>
        </c:manualLayout>
      </c:layout>
      <c:spPr>
        <a:noFill/>
        <a:ln w="3182">
          <a:solidFill>
            <a:schemeClr val="tx1"/>
          </a:solidFill>
          <a:prstDash val="solid"/>
        </a:ln>
      </c:spPr>
      <c:txPr>
        <a:bodyPr/>
        <a:lstStyle/>
        <a:p>
          <a:pPr>
            <a:defRPr sz="9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6668104020167207"/>
          <c:h val="0.75465796654377026"/>
        </c:manualLayout>
      </c:layout>
      <c:bar3DChart>
        <c:barDir val="col"/>
        <c:grouping val="stacked"/>
        <c:ser>
          <c:idx val="0"/>
          <c:order val="0"/>
          <c:tx>
            <c:strRef>
              <c:f>Sheet1!$A$2</c:f>
              <c:strCache>
                <c:ptCount val="1"/>
                <c:pt idx="0">
                  <c:v>Инвестиции в основной капитал</c:v>
                </c:pt>
              </c:strCache>
            </c:strRef>
          </c:tx>
          <c:spPr>
            <a:solidFill>
              <a:schemeClr val="accent6">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567.9</c:v>
                </c:pt>
                <c:pt idx="1">
                  <c:v>769.3</c:v>
                </c:pt>
                <c:pt idx="2">
                  <c:v>1002</c:v>
                </c:pt>
                <c:pt idx="3">
                  <c:v>1176</c:v>
                </c:pt>
                <c:pt idx="4">
                  <c:v>1176.1199999999999</c:v>
                </c:pt>
                <c:pt idx="5">
                  <c:v>1177.29</c:v>
                </c:pt>
                <c:pt idx="6">
                  <c:v>1178.47</c:v>
                </c:pt>
              </c:numCache>
            </c:numRef>
          </c:val>
        </c:ser>
        <c:gapDepth val="0"/>
        <c:shape val="cylinder"/>
        <c:axId val="190375808"/>
        <c:axId val="190564608"/>
        <c:axId val="0"/>
      </c:bar3DChart>
      <c:catAx>
        <c:axId val="19037580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564608"/>
        <c:crosses val="autoZero"/>
        <c:auto val="1"/>
        <c:lblAlgn val="ctr"/>
        <c:lblOffset val="100"/>
        <c:tickLblSkip val="1"/>
        <c:tickMarkSkip val="1"/>
      </c:catAx>
      <c:valAx>
        <c:axId val="19056460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375808"/>
        <c:crosses val="autoZero"/>
        <c:crossBetween val="between"/>
      </c:valAx>
      <c:spPr>
        <a:noFill/>
        <a:ln w="25454">
          <a:noFill/>
        </a:ln>
      </c:spPr>
    </c:plotArea>
    <c:legend>
      <c:legendPos val="r"/>
      <c:layout>
        <c:manualLayout>
          <c:xMode val="edge"/>
          <c:yMode val="edge"/>
          <c:x val="0.75969741933678214"/>
          <c:y val="0.2567182992310133"/>
          <c:w val="0.21749035035719971"/>
          <c:h val="0.41666899969204341"/>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94951159230096238"/>
          <c:h val="0.71744881889763779"/>
        </c:manualLayout>
      </c:layout>
      <c:bar3DChart>
        <c:barDir val="col"/>
        <c:grouping val="stacked"/>
        <c:ser>
          <c:idx val="0"/>
          <c:order val="0"/>
          <c:tx>
            <c:strRef>
              <c:f>Sheet1!$A$2</c:f>
              <c:strCache>
                <c:ptCount val="1"/>
                <c:pt idx="0">
                  <c:v>Число малых и средних предприятий, включая микропредприятия</c:v>
                </c:pt>
              </c:strCache>
            </c:strRef>
          </c:tx>
          <c:spPr>
            <a:solidFill>
              <a:schemeClr val="accent1">
                <a:lumMod val="5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1885</c:v>
                </c:pt>
                <c:pt idx="1">
                  <c:v>1869</c:v>
                </c:pt>
                <c:pt idx="2">
                  <c:v>1631</c:v>
                </c:pt>
                <c:pt idx="3">
                  <c:v>1516</c:v>
                </c:pt>
                <c:pt idx="4">
                  <c:v>1516</c:v>
                </c:pt>
                <c:pt idx="5">
                  <c:v>1518</c:v>
                </c:pt>
                <c:pt idx="6">
                  <c:v>1519</c:v>
                </c:pt>
              </c:numCache>
            </c:numRef>
          </c:val>
        </c:ser>
        <c:gapDepth val="0"/>
        <c:shape val="box"/>
        <c:axId val="190492672"/>
        <c:axId val="190494208"/>
        <c:axId val="0"/>
      </c:bar3DChart>
      <c:catAx>
        <c:axId val="1904926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494208"/>
        <c:crosses val="autoZero"/>
        <c:auto val="1"/>
        <c:lblAlgn val="ctr"/>
        <c:lblOffset val="100"/>
        <c:tickLblSkip val="1"/>
        <c:tickMarkSkip val="1"/>
      </c:catAx>
      <c:valAx>
        <c:axId val="19049420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492672"/>
        <c:crosses val="autoZero"/>
        <c:crossBetween val="between"/>
      </c:valAx>
      <c:spPr>
        <a:noFill/>
        <a:ln w="25454">
          <a:noFill/>
        </a:ln>
      </c:spPr>
    </c:plotArea>
    <c:legend>
      <c:legendPos val="r"/>
      <c:layout>
        <c:manualLayout>
          <c:xMode val="edge"/>
          <c:yMode val="edge"/>
          <c:x val="0"/>
          <c:y val="0.83139145345916277"/>
          <c:w val="0.99985717410323649"/>
          <c:h val="0.16860867698797088"/>
        </c:manualLayout>
      </c:layout>
      <c:spPr>
        <a:noFill/>
        <a:ln w="3182">
          <a:noFill/>
          <a:prstDash val="solid"/>
        </a:ln>
      </c:spPr>
      <c:txPr>
        <a:bodyPr/>
        <a:lstStyle/>
        <a:p>
          <a:pPr>
            <a:defRPr sz="1000">
              <a:solidFill>
                <a:schemeClr val="tx1"/>
              </a:solidFill>
            </a:defRPr>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1699037620297463E-2"/>
          <c:y val="2.5564825443041513E-2"/>
          <c:w val="0.94951159230096238"/>
          <c:h val="0.82638427727539965"/>
        </c:manualLayout>
      </c:layout>
      <c:bar3DChart>
        <c:barDir val="col"/>
        <c:grouping val="stacked"/>
        <c:ser>
          <c:idx val="0"/>
          <c:order val="0"/>
          <c:tx>
            <c:strRef>
              <c:f>Sheet1!$A$2</c:f>
              <c:strCache>
                <c:ptCount val="1"/>
                <c:pt idx="0">
                  <c:v>Оборот малых и средних предприятий, включая микропредприятия</c:v>
                </c:pt>
              </c:strCache>
            </c:strRef>
          </c:tx>
          <c:spPr>
            <a:solidFill>
              <a:srgbClr val="FF66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2.19</c:v>
                </c:pt>
                <c:pt idx="1">
                  <c:v>2.2000000000000002</c:v>
                </c:pt>
                <c:pt idx="2">
                  <c:v>2.0099999999999998</c:v>
                </c:pt>
                <c:pt idx="3">
                  <c:v>1.84</c:v>
                </c:pt>
                <c:pt idx="4">
                  <c:v>1.8800000000000001</c:v>
                </c:pt>
                <c:pt idx="5">
                  <c:v>1.9500000000000008</c:v>
                </c:pt>
                <c:pt idx="6">
                  <c:v>2.0099999999999998</c:v>
                </c:pt>
              </c:numCache>
            </c:numRef>
          </c:val>
        </c:ser>
        <c:gapDepth val="0"/>
        <c:shape val="cylinder"/>
        <c:axId val="190504320"/>
        <c:axId val="190601856"/>
        <c:axId val="0"/>
      </c:bar3DChart>
      <c:catAx>
        <c:axId val="19050432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601856"/>
        <c:crosses val="autoZero"/>
        <c:auto val="1"/>
        <c:lblAlgn val="ctr"/>
        <c:lblOffset val="100"/>
        <c:tickLblSkip val="1"/>
        <c:tickMarkSkip val="1"/>
      </c:catAx>
      <c:valAx>
        <c:axId val="19060185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504320"/>
        <c:crosses val="autoZero"/>
        <c:crossBetween val="between"/>
      </c:valAx>
      <c:spPr>
        <a:noFill/>
        <a:ln w="25454">
          <a:noFill/>
        </a:ln>
      </c:spPr>
    </c:plotArea>
    <c:legend>
      <c:legendPos val="r"/>
      <c:layout>
        <c:manualLayout>
          <c:xMode val="edge"/>
          <c:yMode val="edge"/>
          <c:x val="3.0555555555555582E-2"/>
          <c:y val="0.8952083965942137"/>
          <c:w val="0.96930161854768671"/>
          <c:h val="0.1047916034057864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view3D>
      <c:rotX val="30"/>
      <c:rotY val="40"/>
      <c:rAngAx val="1"/>
    </c:view3D>
    <c:plotArea>
      <c:layout>
        <c:manualLayout>
          <c:layoutTarget val="inner"/>
          <c:xMode val="edge"/>
          <c:yMode val="edge"/>
          <c:x val="0.10156146169780098"/>
          <c:y val="6.2234987078465032E-2"/>
          <c:w val="0.88672002027231234"/>
          <c:h val="0.7540708907892536"/>
        </c:manualLayout>
      </c:layout>
      <c:bar3DChart>
        <c:barDir val="col"/>
        <c:grouping val="clustered"/>
        <c:ser>
          <c:idx val="0"/>
          <c:order val="0"/>
          <c:tx>
            <c:strRef>
              <c:f>Лист1!$B$1</c:f>
              <c:strCache>
                <c:ptCount val="1"/>
                <c:pt idx="0">
                  <c:v>Доходы </c:v>
                </c:pt>
              </c:strCache>
            </c:strRef>
          </c:tx>
          <c:spPr>
            <a:solidFill>
              <a:srgbClr val="00B0F0"/>
            </a:solidFill>
          </c:spP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8683.66</c:v>
                </c:pt>
                <c:pt idx="1">
                  <c:v>9330</c:v>
                </c:pt>
                <c:pt idx="2">
                  <c:v>9611.17</c:v>
                </c:pt>
                <c:pt idx="3">
                  <c:v>9322.83</c:v>
                </c:pt>
                <c:pt idx="4">
                  <c:v>9499.9599999999846</c:v>
                </c:pt>
                <c:pt idx="5">
                  <c:v>9651.9599999999846</c:v>
                </c:pt>
                <c:pt idx="6">
                  <c:v>9835.3499999999894</c:v>
                </c:pt>
              </c:numCache>
            </c:numRef>
          </c:val>
        </c:ser>
        <c:ser>
          <c:idx val="1"/>
          <c:order val="1"/>
          <c:tx>
            <c:strRef>
              <c:f>Лист1!$C$1</c:f>
              <c:strCache>
                <c:ptCount val="1"/>
                <c:pt idx="0">
                  <c:v>Расходы</c:v>
                </c:pt>
              </c:strCache>
            </c:strRef>
          </c:tx>
          <c:spPr>
            <a:solidFill>
              <a:srgbClr val="FFC000"/>
            </a:solidFill>
          </c:spP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8674.98</c:v>
                </c:pt>
                <c:pt idx="1">
                  <c:v>9320</c:v>
                </c:pt>
                <c:pt idx="2">
                  <c:v>9602.01</c:v>
                </c:pt>
                <c:pt idx="3">
                  <c:v>9313.9499999999916</c:v>
                </c:pt>
                <c:pt idx="4">
                  <c:v>9490.91</c:v>
                </c:pt>
                <c:pt idx="5">
                  <c:v>9642.77</c:v>
                </c:pt>
                <c:pt idx="6">
                  <c:v>9825.98</c:v>
                </c:pt>
              </c:numCache>
            </c:numRef>
          </c:val>
        </c:ser>
        <c:shape val="box"/>
        <c:axId val="190797696"/>
        <c:axId val="190799232"/>
        <c:axId val="0"/>
      </c:bar3DChart>
      <c:dateAx>
        <c:axId val="190797696"/>
        <c:scaling>
          <c:orientation val="minMax"/>
        </c:scaling>
        <c:axPos val="b"/>
        <c:numFmt formatCode="General" sourceLinked="1"/>
        <c:tickLblPos val="nextTo"/>
        <c:crossAx val="190799232"/>
        <c:crosses val="autoZero"/>
        <c:lblOffset val="100"/>
        <c:baseTimeUnit val="days"/>
      </c:dateAx>
      <c:valAx>
        <c:axId val="190799232"/>
        <c:scaling>
          <c:orientation val="minMax"/>
          <c:min val="1000"/>
        </c:scaling>
        <c:axPos val="l"/>
        <c:majorGridlines/>
        <c:numFmt formatCode="General" sourceLinked="1"/>
        <c:tickLblPos val="nextTo"/>
        <c:txPr>
          <a:bodyPr/>
          <a:lstStyle/>
          <a:p>
            <a:pPr>
              <a:defRPr sz="1000" b="0"/>
            </a:pPr>
            <a:endParaRPr lang="ru-RU"/>
          </a:p>
        </c:txPr>
        <c:crossAx val="190797696"/>
        <c:crossesAt val="1"/>
        <c:crossBetween val="between"/>
        <c:majorUnit val="1000"/>
        <c:minorUnit val="40"/>
      </c:valAx>
    </c:plotArea>
    <c:plotVisOnly val="1"/>
  </c:chart>
  <c:txPr>
    <a:bodyPr/>
    <a:lstStyle/>
    <a:p>
      <a:pPr>
        <a:defRPr sz="12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951859142607174"/>
          <c:y val="7.9566197261961513E-2"/>
          <c:w val="0.92073832790445154"/>
          <c:h val="0.77449466367238395"/>
        </c:manualLayout>
      </c:layout>
      <c:bar3DChart>
        <c:barDir val="col"/>
        <c:grouping val="clustered"/>
        <c:ser>
          <c:idx val="0"/>
          <c:order val="0"/>
          <c:tx>
            <c:strRef>
              <c:f>Sheet1!$A$2</c:f>
              <c:strCache>
                <c:ptCount val="1"/>
                <c:pt idx="0">
                  <c:v>Величина прожиточного минимума</c:v>
                </c:pt>
              </c:strCache>
            </c:strRef>
          </c:tx>
          <c:spPr>
            <a:solidFill>
              <a:srgbClr val="92D050"/>
            </a:solidFill>
            <a:ln w="12727">
              <a:no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8248</c:v>
                </c:pt>
                <c:pt idx="1">
                  <c:v>9320</c:v>
                </c:pt>
                <c:pt idx="2">
                  <c:v>9235</c:v>
                </c:pt>
                <c:pt idx="3">
                  <c:v>9512.049999999992</c:v>
                </c:pt>
                <c:pt idx="4">
                  <c:v>9703.2400000000071</c:v>
                </c:pt>
                <c:pt idx="5">
                  <c:v>9751.76</c:v>
                </c:pt>
                <c:pt idx="6">
                  <c:v>9781.01</c:v>
                </c:pt>
              </c:numCache>
            </c:numRef>
          </c:val>
        </c:ser>
        <c:gapDepth val="0"/>
        <c:shape val="box"/>
        <c:axId val="190968192"/>
        <c:axId val="190969728"/>
        <c:axId val="0"/>
      </c:bar3DChart>
      <c:catAx>
        <c:axId val="19096819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969728"/>
        <c:crosses val="autoZero"/>
        <c:auto val="1"/>
        <c:lblAlgn val="ctr"/>
        <c:lblOffset val="100"/>
        <c:tickLblSkip val="1"/>
        <c:tickMarkSkip val="1"/>
      </c:catAx>
      <c:valAx>
        <c:axId val="190969728"/>
        <c:scaling>
          <c:orientation val="minMax"/>
          <c:max val="10000"/>
          <c:min val="0"/>
        </c:scaling>
        <c:axPos val="l"/>
        <c:majorGridlines>
          <c:spPr>
            <a:ln w="3182">
              <a:solidFill>
                <a:schemeClr val="tx1"/>
              </a:solidFill>
              <a:prstDash val="solid"/>
            </a:ln>
          </c:spPr>
        </c:majorGridlines>
        <c:numFmt formatCode="General" sourceLinked="1"/>
        <c:tickLblPos val="nextTo"/>
        <c:spPr>
          <a:ln w="3182">
            <a:solidFill>
              <a:schemeClr val="tx1">
                <a:lumMod val="50000"/>
                <a:lumOff val="50000"/>
              </a:schemeClr>
            </a:solidFill>
            <a:prstDash val="solid"/>
          </a:ln>
        </c:spPr>
        <c:txPr>
          <a:bodyPr rot="0" vert="horz"/>
          <a:lstStyle/>
          <a:p>
            <a:pPr>
              <a:defRPr b="0"/>
            </a:pPr>
            <a:endParaRPr lang="ru-RU"/>
          </a:p>
        </c:txPr>
        <c:crossAx val="190968192"/>
        <c:crosses val="autoZero"/>
        <c:crossBetween val="between"/>
        <c:majorUnit val="1000"/>
        <c:minorUnit val="100"/>
      </c:valAx>
      <c:spPr>
        <a:noFill/>
        <a:ln w="25454">
          <a:noFill/>
        </a:ln>
      </c:spPr>
    </c:plotArea>
    <c:legend>
      <c:legendPos val="r"/>
      <c:layout>
        <c:manualLayout>
          <c:xMode val="edge"/>
          <c:yMode val="edge"/>
          <c:x val="0"/>
          <c:y val="0.83883892326212961"/>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375E-2"/>
          <c:y val="3.8166961006404231E-2"/>
          <c:w val="0.92073832790445154"/>
          <c:h val="0.57263513513513564"/>
        </c:manualLayout>
      </c:layout>
      <c:bar3DChart>
        <c:barDir val="col"/>
        <c:grouping val="clustered"/>
        <c:ser>
          <c:idx val="0"/>
          <c:order val="0"/>
          <c:tx>
            <c:strRef>
              <c:f>Sheet1!$A$2</c:f>
              <c:strCache>
                <c:ptCount val="1"/>
                <c:pt idx="0">
                  <c:v>Среднемесячная  начисленная  заработная плата в целом по округу</c:v>
                </c:pt>
              </c:strCache>
            </c:strRef>
          </c:tx>
          <c:spPr>
            <a:solidFill>
              <a:schemeClr val="accent2">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22.4</c:v>
                </c:pt>
                <c:pt idx="1">
                  <c:v>25.17</c:v>
                </c:pt>
                <c:pt idx="2">
                  <c:v>28.419999999999987</c:v>
                </c:pt>
                <c:pt idx="3">
                  <c:v>29.75</c:v>
                </c:pt>
                <c:pt idx="4">
                  <c:v>30.91</c:v>
                </c:pt>
                <c:pt idx="5">
                  <c:v>32.15</c:v>
                </c:pt>
                <c:pt idx="6">
                  <c:v>33.660000000000011</c:v>
                </c:pt>
              </c:numCache>
            </c:numRef>
          </c:val>
        </c:ser>
        <c:gapDepth val="0"/>
        <c:shape val="box"/>
        <c:axId val="190895232"/>
        <c:axId val="190896768"/>
        <c:axId val="0"/>
      </c:bar3DChart>
      <c:catAx>
        <c:axId val="19089523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896768"/>
        <c:crosses val="autoZero"/>
        <c:auto val="1"/>
        <c:lblAlgn val="ctr"/>
        <c:lblOffset val="100"/>
        <c:tickLblSkip val="1"/>
        <c:tickMarkSkip val="1"/>
      </c:catAx>
      <c:valAx>
        <c:axId val="190896768"/>
        <c:scaling>
          <c:orientation val="minMax"/>
          <c:max val="3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895232"/>
        <c:crosses val="autoZero"/>
        <c:crossBetween val="between"/>
        <c:majorUnit val="5"/>
        <c:minorUnit val="0.5"/>
      </c:valAx>
      <c:spPr>
        <a:noFill/>
        <a:ln w="25454">
          <a:noFill/>
        </a:ln>
      </c:spPr>
    </c:plotArea>
    <c:legend>
      <c:legendPos val="r"/>
      <c:layout>
        <c:manualLayout>
          <c:xMode val="edge"/>
          <c:yMode val="edge"/>
          <c:x val="4.3202261378114948E-2"/>
          <c:y val="0.73947398560729938"/>
          <c:w val="0.92306137928375986"/>
          <c:h val="0.19904439280681777"/>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16E-2"/>
          <c:y val="1.5338825275063805E-2"/>
          <c:w val="0.92073832790445154"/>
          <c:h val="0.77449466367238329"/>
        </c:manualLayout>
      </c:layout>
      <c:bar3DChart>
        <c:barDir val="col"/>
        <c:grouping val="clustered"/>
        <c:ser>
          <c:idx val="0"/>
          <c:order val="0"/>
          <c:tx>
            <c:strRef>
              <c:f>Sheet1!$A$2</c:f>
              <c:strCache>
                <c:ptCount val="1"/>
                <c:pt idx="0">
                  <c:v>среднесписочная численность работников организаций (без внешних совместителей)</c:v>
                </c:pt>
              </c:strCache>
            </c:strRef>
          </c:tx>
          <c:spPr>
            <a:solidFill>
              <a:schemeClr val="accent1">
                <a:lumMod val="5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6.1</c:v>
                </c:pt>
                <c:pt idx="1">
                  <c:v>5.9</c:v>
                </c:pt>
                <c:pt idx="2">
                  <c:v>5.72</c:v>
                </c:pt>
                <c:pt idx="3">
                  <c:v>5.7</c:v>
                </c:pt>
                <c:pt idx="4">
                  <c:v>5.7</c:v>
                </c:pt>
                <c:pt idx="5">
                  <c:v>5.71</c:v>
                </c:pt>
                <c:pt idx="6">
                  <c:v>5.71</c:v>
                </c:pt>
              </c:numCache>
            </c:numRef>
          </c:val>
          <c:shape val="cylinder"/>
        </c:ser>
        <c:gapDepth val="0"/>
        <c:shape val="box"/>
        <c:axId val="191009536"/>
        <c:axId val="191011072"/>
        <c:axId val="0"/>
      </c:bar3DChart>
      <c:catAx>
        <c:axId val="19100953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1011072"/>
        <c:crosses val="autoZero"/>
        <c:auto val="1"/>
        <c:lblAlgn val="ctr"/>
        <c:lblOffset val="100"/>
        <c:tickLblSkip val="1"/>
        <c:tickMarkSkip val="1"/>
      </c:catAx>
      <c:valAx>
        <c:axId val="191011072"/>
        <c:scaling>
          <c:orientation val="minMax"/>
          <c:max val="7"/>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1009536"/>
        <c:crosses val="autoZero"/>
        <c:crossBetween val="between"/>
        <c:majorUnit val="1"/>
        <c:minorUnit val="0.5"/>
      </c:valAx>
      <c:spPr>
        <a:noFill/>
        <a:ln w="25454">
          <a:noFill/>
        </a:ln>
      </c:spPr>
    </c:plotArea>
    <c:legend>
      <c:legendPos val="r"/>
      <c:layout>
        <c:manualLayout>
          <c:xMode val="edge"/>
          <c:yMode val="edge"/>
          <c:x val="4.3202261378114948E-2"/>
          <c:y val="0.83883880631041186"/>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44E-2"/>
          <c:y val="1.5338825275063809E-2"/>
          <c:w val="0.92073832790445154"/>
          <c:h val="0.77449466367238373"/>
        </c:manualLayout>
      </c:layout>
      <c:bar3DChart>
        <c:barDir val="col"/>
        <c:grouping val="clustered"/>
        <c:ser>
          <c:idx val="0"/>
          <c:order val="0"/>
          <c:tx>
            <c:strRef>
              <c:f>Sheet1!$A$2</c:f>
              <c:strCache>
                <c:ptCount val="1"/>
                <c:pt idx="0">
                  <c:v>Фонд начисленной заработной платы всех работников </c:v>
                </c:pt>
              </c:strCache>
            </c:strRef>
          </c:tx>
          <c:spPr>
            <a:solidFill>
              <a:srgbClr val="92D050"/>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1653.3</c:v>
                </c:pt>
                <c:pt idx="1">
                  <c:v>1750</c:v>
                </c:pt>
                <c:pt idx="2">
                  <c:v>1950.24</c:v>
                </c:pt>
                <c:pt idx="3">
                  <c:v>2016.57</c:v>
                </c:pt>
                <c:pt idx="4">
                  <c:v>2115.38</c:v>
                </c:pt>
                <c:pt idx="5">
                  <c:v>2200</c:v>
                </c:pt>
                <c:pt idx="6">
                  <c:v>2303.4</c:v>
                </c:pt>
              </c:numCache>
            </c:numRef>
          </c:val>
        </c:ser>
        <c:gapDepth val="0"/>
        <c:shape val="box"/>
        <c:axId val="191031168"/>
        <c:axId val="191032704"/>
        <c:axId val="0"/>
      </c:bar3DChart>
      <c:catAx>
        <c:axId val="19103116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1032704"/>
        <c:crosses val="autoZero"/>
        <c:auto val="1"/>
        <c:lblAlgn val="ctr"/>
        <c:lblOffset val="100"/>
        <c:tickLblSkip val="1"/>
        <c:tickMarkSkip val="1"/>
      </c:catAx>
      <c:valAx>
        <c:axId val="191032704"/>
        <c:scaling>
          <c:orientation val="minMax"/>
          <c:max val="20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1031168"/>
        <c:crosses val="autoZero"/>
        <c:crossBetween val="between"/>
        <c:majorUnit val="500"/>
        <c:minorUnit val="100"/>
      </c:valAx>
      <c:spPr>
        <a:noFill/>
        <a:ln w="25454">
          <a:noFill/>
        </a:ln>
      </c:spPr>
    </c:plotArea>
    <c:legend>
      <c:legendPos val="r"/>
      <c:layout>
        <c:manualLayout>
          <c:xMode val="edge"/>
          <c:yMode val="edge"/>
          <c:x val="4.3202261378114948E-2"/>
          <c:y val="0.8388388063104123"/>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sideWall>
      <c:spPr>
        <a:scene3d>
          <a:camera prst="orthographicFront"/>
          <a:lightRig rig="threePt" dir="t"/>
        </a:scene3d>
        <a:sp3d>
          <a:bevelT h="6350"/>
        </a:sp3d>
      </c:spPr>
    </c:sideWall>
    <c:backWall>
      <c:spPr>
        <a:scene3d>
          <a:camera prst="orthographicFront"/>
          <a:lightRig rig="threePt" dir="t"/>
        </a:scene3d>
        <a:sp3d>
          <a:bevelT h="6350"/>
        </a:sp3d>
      </c:spPr>
    </c:backWall>
    <c:plotArea>
      <c:layout>
        <c:manualLayout>
          <c:layoutTarget val="inner"/>
          <c:xMode val="edge"/>
          <c:yMode val="edge"/>
          <c:x val="5.32882217847769E-2"/>
          <c:y val="2.1749412222320859E-2"/>
          <c:w val="0.89623097112860906"/>
          <c:h val="0.66470350358197205"/>
        </c:manualLayout>
      </c:layout>
      <c:bar3DChart>
        <c:barDir val="col"/>
        <c:grouping val="clustered"/>
        <c:ser>
          <c:idx val="0"/>
          <c:order val="0"/>
          <c:tx>
            <c:strRef>
              <c:f>Лист1!$B$1</c:f>
              <c:strCache>
                <c:ptCount val="1"/>
                <c:pt idx="0">
                  <c:v>Уровень зарегистрированной безработицы (%)</c:v>
                </c:pt>
              </c:strCache>
            </c:strRef>
          </c:tx>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2.2999999999999998</c:v>
                </c:pt>
                <c:pt idx="1">
                  <c:v>1.5</c:v>
                </c:pt>
                <c:pt idx="2">
                  <c:v>1.6</c:v>
                </c:pt>
                <c:pt idx="3">
                  <c:v>5</c:v>
                </c:pt>
                <c:pt idx="4">
                  <c:v>4.9000000000000004</c:v>
                </c:pt>
                <c:pt idx="5">
                  <c:v>4.3</c:v>
                </c:pt>
                <c:pt idx="6">
                  <c:v>3.8</c:v>
                </c:pt>
              </c:numCache>
            </c:numRef>
          </c:val>
        </c:ser>
        <c:ser>
          <c:idx val="1"/>
          <c:order val="1"/>
          <c:tx>
            <c:strRef>
              <c:f>Лист1!$C$1</c:f>
              <c:strCache>
                <c:ptCount val="1"/>
                <c:pt idx="0">
                  <c:v>Численность безработных, зарегистрированных в госучреждениях службы занятости (тыс. человек)</c:v>
                </c:pt>
              </c:strCache>
            </c:strRef>
          </c:tx>
          <c:spPr>
            <a:solidFill>
              <a:srgbClr val="CC00CC"/>
            </a:solidFill>
          </c:spP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0.65000000000000058</c:v>
                </c:pt>
                <c:pt idx="1">
                  <c:v>0.45</c:v>
                </c:pt>
                <c:pt idx="2">
                  <c:v>0.49000000000000021</c:v>
                </c:pt>
                <c:pt idx="3">
                  <c:v>1.56</c:v>
                </c:pt>
                <c:pt idx="4">
                  <c:v>1.52</c:v>
                </c:pt>
                <c:pt idx="5">
                  <c:v>1.33</c:v>
                </c:pt>
                <c:pt idx="6">
                  <c:v>1.1800000000000008</c:v>
                </c:pt>
              </c:numCache>
            </c:numRef>
          </c:val>
        </c:ser>
        <c:shape val="box"/>
        <c:axId val="191086592"/>
        <c:axId val="191088128"/>
        <c:axId val="0"/>
      </c:bar3DChart>
      <c:catAx>
        <c:axId val="191086592"/>
        <c:scaling>
          <c:orientation val="minMax"/>
        </c:scaling>
        <c:axPos val="b"/>
        <c:numFmt formatCode="General" sourceLinked="1"/>
        <c:tickLblPos val="nextTo"/>
        <c:crossAx val="191088128"/>
        <c:crosses val="autoZero"/>
        <c:auto val="1"/>
        <c:lblAlgn val="ctr"/>
        <c:lblOffset val="100"/>
      </c:catAx>
      <c:valAx>
        <c:axId val="191088128"/>
        <c:scaling>
          <c:orientation val="minMax"/>
        </c:scaling>
        <c:axPos val="l"/>
        <c:majorGridlines/>
        <c:numFmt formatCode="General" sourceLinked="1"/>
        <c:tickLblPos val="nextTo"/>
        <c:crossAx val="191086592"/>
        <c:crosses val="autoZero"/>
        <c:crossBetween val="between"/>
      </c:valAx>
    </c:plotArea>
    <c:legend>
      <c:legendPos val="r"/>
      <c:layout>
        <c:manualLayout>
          <c:xMode val="edge"/>
          <c:yMode val="edge"/>
          <c:x val="4.3963473315835534E-2"/>
          <c:y val="0.78078240338941962"/>
          <c:w val="0.93242541557305403"/>
          <c:h val="0.17717896793178844"/>
        </c:manualLayout>
      </c:layout>
      <c:txPr>
        <a:bodyPr/>
        <a:lstStyle/>
        <a:p>
          <a:pPr>
            <a:defRPr sz="1000"/>
          </a:pPr>
          <a:endParaRPr lang="ru-RU"/>
        </a:p>
      </c:txPr>
    </c:legend>
    <c:plotVisOnly val="1"/>
  </c:chart>
  <c:txPr>
    <a:bodyPr/>
    <a:lstStyle/>
    <a:p>
      <a:pPr>
        <a:defRPr sz="1000" b="1"/>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299081364829397"/>
          <c:y val="3.0320942936982925E-2"/>
          <c:w val="0.85645363079615067"/>
          <c:h val="0.8164891528834507"/>
        </c:manualLayout>
      </c:layout>
      <c:bar3DChart>
        <c:barDir val="col"/>
        <c:grouping val="clustered"/>
        <c:ser>
          <c:idx val="0"/>
          <c:order val="0"/>
          <c:tx>
            <c:strRef>
              <c:f>Sheet1!$A$2</c:f>
              <c:strCache>
                <c:ptCount val="1"/>
                <c:pt idx="0">
                  <c:v>Больничными койками на 10 тыс. населения</c:v>
                </c:pt>
              </c:strCache>
            </c:strRef>
          </c:tx>
          <c:spPr>
            <a:solidFill>
              <a:srgbClr val="FFFFCC"/>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40.190000000000012</c:v>
                </c:pt>
                <c:pt idx="1">
                  <c:v>39.96</c:v>
                </c:pt>
                <c:pt idx="2">
                  <c:v>40.200000000000003</c:v>
                </c:pt>
                <c:pt idx="3">
                  <c:v>40.200000000000003</c:v>
                </c:pt>
                <c:pt idx="4">
                  <c:v>40.08</c:v>
                </c:pt>
                <c:pt idx="5">
                  <c:v>40.24</c:v>
                </c:pt>
                <c:pt idx="6">
                  <c:v>40.28</c:v>
                </c:pt>
              </c:numCache>
            </c:numRef>
          </c:val>
        </c:ser>
        <c:ser>
          <c:idx val="1"/>
          <c:order val="1"/>
          <c:tx>
            <c:strRef>
              <c:f>Sheet1!$A$3</c:f>
              <c:strCache>
                <c:ptCount val="1"/>
                <c:pt idx="0">
                  <c:v>Общедоступными библиотеками на 100 тыс. населения</c:v>
                </c:pt>
              </c:strCache>
            </c:strRef>
          </c:tx>
          <c:spPr>
            <a:solidFill>
              <a:srgbClr val="00B0F0"/>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50</c:v>
                </c:pt>
                <c:pt idx="1">
                  <c:v>49.720000000000013</c:v>
                </c:pt>
                <c:pt idx="2">
                  <c:v>50.5</c:v>
                </c:pt>
                <c:pt idx="3">
                  <c:v>50.5</c:v>
                </c:pt>
                <c:pt idx="4">
                  <c:v>50.51</c:v>
                </c:pt>
                <c:pt idx="5">
                  <c:v>50.56</c:v>
                </c:pt>
                <c:pt idx="6">
                  <c:v>50.61</c:v>
                </c:pt>
              </c:numCache>
            </c:numRef>
          </c:val>
        </c:ser>
        <c:ser>
          <c:idx val="2"/>
          <c:order val="2"/>
          <c:tx>
            <c:strRef>
              <c:f>Sheet1!$A$4</c:f>
              <c:strCache>
                <c:ptCount val="1"/>
                <c:pt idx="0">
                  <c:v>Учреждениями культурно-досугового типа на 100 тыс. населения</c:v>
                </c:pt>
              </c:strCache>
            </c:strRef>
          </c:tx>
          <c:spPr>
            <a:solidFill>
              <a:schemeClr val="accent6">
                <a:lumMod val="20000"/>
                <a:lumOff val="8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Sheet1!$B$4:$H$4</c:f>
              <c:numCache>
                <c:formatCode>General</c:formatCode>
                <c:ptCount val="7"/>
                <c:pt idx="0">
                  <c:v>51.85</c:v>
                </c:pt>
                <c:pt idx="1">
                  <c:v>51.57</c:v>
                </c:pt>
                <c:pt idx="2">
                  <c:v>51.9</c:v>
                </c:pt>
                <c:pt idx="3">
                  <c:v>51.9</c:v>
                </c:pt>
                <c:pt idx="4">
                  <c:v>51.91</c:v>
                </c:pt>
                <c:pt idx="5">
                  <c:v>51.96</c:v>
                </c:pt>
                <c:pt idx="6">
                  <c:v>52.01</c:v>
                </c:pt>
              </c:numCache>
            </c:numRef>
          </c:val>
        </c:ser>
        <c:gapDepth val="0"/>
        <c:shape val="box"/>
        <c:axId val="190739968"/>
        <c:axId val="190741504"/>
        <c:axId val="0"/>
      </c:bar3DChart>
      <c:catAx>
        <c:axId val="19073996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741504"/>
        <c:crosses val="autoZero"/>
        <c:auto val="1"/>
        <c:lblAlgn val="ctr"/>
        <c:lblOffset val="100"/>
        <c:tickLblSkip val="1"/>
        <c:tickMarkSkip val="1"/>
      </c:catAx>
      <c:valAx>
        <c:axId val="190741504"/>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739968"/>
        <c:crosses val="autoZero"/>
        <c:crossBetween val="between"/>
        <c:majorUnit val="5"/>
        <c:minorUnit val="2"/>
      </c:valAx>
      <c:spPr>
        <a:noFill/>
        <a:ln w="25454">
          <a:noFill/>
        </a:ln>
      </c:spPr>
    </c:plotArea>
    <c:legend>
      <c:legendPos val="r"/>
      <c:layout>
        <c:manualLayout>
          <c:xMode val="edge"/>
          <c:yMode val="edge"/>
          <c:x val="1.5840769903762181E-2"/>
          <c:y val="0.83310761154855695"/>
          <c:w val="0.98263626421697259"/>
          <c:h val="0.1261516477107027"/>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hPercent val="48"/>
      <c:rotY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652E-2"/>
          <c:y val="0.15426513587388507"/>
          <c:w val="0.92073832790445154"/>
          <c:h val="0.54002640078352182"/>
        </c:manualLayout>
      </c:layout>
      <c:bar3DChart>
        <c:barDir val="col"/>
        <c:grouping val="clustered"/>
        <c:ser>
          <c:idx val="1"/>
          <c:order val="0"/>
          <c:tx>
            <c:strRef>
              <c:f>Sheet1!$A$2</c:f>
              <c:strCache>
                <c:ptCount val="1"/>
                <c:pt idx="0">
                  <c:v>Общий коэффициентрождаемости (число родившихся на 1000 человек населения)</c:v>
                </c:pt>
              </c:strCache>
            </c:strRef>
          </c:tx>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13.3</c:v>
                </c:pt>
                <c:pt idx="1">
                  <c:v>9.4</c:v>
                </c:pt>
                <c:pt idx="2">
                  <c:v>11.2</c:v>
                </c:pt>
                <c:pt idx="3">
                  <c:v>11</c:v>
                </c:pt>
                <c:pt idx="4">
                  <c:v>11</c:v>
                </c:pt>
                <c:pt idx="5">
                  <c:v>11.01</c:v>
                </c:pt>
                <c:pt idx="6">
                  <c:v>11.02</c:v>
                </c:pt>
              </c:numCache>
            </c:numRef>
          </c:val>
        </c:ser>
        <c:ser>
          <c:idx val="2"/>
          <c:order val="1"/>
          <c:tx>
            <c:strRef>
              <c:f>Sheet1!$A$3</c:f>
              <c:strCache>
                <c:ptCount val="1"/>
                <c:pt idx="0">
                  <c:v>Общий коэффициент смертности (число умерших на 1000 человек населения)</c:v>
                </c:pt>
              </c:strCache>
            </c:strRef>
          </c:tx>
          <c:spPr>
            <a:solidFill>
              <a:srgbClr val="FF0000"/>
            </a:solidFill>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8.7000000000000011</c:v>
                </c:pt>
                <c:pt idx="1">
                  <c:v>9.8000000000000007</c:v>
                </c:pt>
                <c:pt idx="2">
                  <c:v>9.5</c:v>
                </c:pt>
                <c:pt idx="3">
                  <c:v>10</c:v>
                </c:pt>
                <c:pt idx="4">
                  <c:v>10</c:v>
                </c:pt>
                <c:pt idx="5">
                  <c:v>10.01</c:v>
                </c:pt>
                <c:pt idx="6">
                  <c:v>10.02</c:v>
                </c:pt>
              </c:numCache>
            </c:numRef>
          </c:val>
        </c:ser>
        <c:ser>
          <c:idx val="3"/>
          <c:order val="2"/>
          <c:tx>
            <c:strRef>
              <c:f>Sheet1!$A$4</c:f>
              <c:strCache>
                <c:ptCount val="1"/>
                <c:pt idx="0">
                  <c:v>Коэффициент естественного прироста населения (на 1000 человек населения)</c:v>
                </c:pt>
              </c:strCache>
            </c:strRef>
          </c:tx>
          <c:spPr>
            <a:solidFill>
              <a:srgbClr val="66CCFF"/>
            </a:solidFill>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Sheet1!$B$4:$H$4</c:f>
              <c:numCache>
                <c:formatCode>General</c:formatCode>
                <c:ptCount val="7"/>
                <c:pt idx="0">
                  <c:v>4.5999999999999996</c:v>
                </c:pt>
                <c:pt idx="1">
                  <c:v>-4.0000000000000022E-2</c:v>
                </c:pt>
                <c:pt idx="2">
                  <c:v>-0.30000000000000021</c:v>
                </c:pt>
                <c:pt idx="3">
                  <c:v>-0.30000000000000021</c:v>
                </c:pt>
                <c:pt idx="4">
                  <c:v>0.1</c:v>
                </c:pt>
                <c:pt idx="5">
                  <c:v>0.2</c:v>
                </c:pt>
                <c:pt idx="6">
                  <c:v>0.2</c:v>
                </c:pt>
              </c:numCache>
            </c:numRef>
          </c:val>
        </c:ser>
        <c:gapDepth val="0"/>
        <c:shape val="cone"/>
        <c:axId val="190131584"/>
        <c:axId val="190133376"/>
        <c:axId val="0"/>
      </c:bar3DChart>
      <c:catAx>
        <c:axId val="190131584"/>
        <c:scaling>
          <c:orientation val="minMax"/>
        </c:scaling>
        <c:axPos val="b"/>
        <c:numFmt formatCode="General" sourceLinked="1"/>
        <c:tickLblPos val="low"/>
        <c:spPr>
          <a:ln w="3182">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Calibri" pitchFamily="34" charset="0"/>
              </a:defRPr>
            </a:pPr>
            <a:endParaRPr lang="ru-RU"/>
          </a:p>
        </c:txPr>
        <c:crossAx val="190133376"/>
        <c:crosses val="autoZero"/>
        <c:auto val="1"/>
        <c:lblAlgn val="ctr"/>
        <c:lblOffset val="100"/>
        <c:tickLblSkip val="1"/>
        <c:tickMarkSkip val="1"/>
      </c:catAx>
      <c:valAx>
        <c:axId val="190133376"/>
        <c:scaling>
          <c:orientation val="minMax"/>
          <c:max val="14"/>
          <c:min val="-1"/>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900" b="1" i="0" u="none" strike="noStrike" baseline="0">
                <a:solidFill>
                  <a:schemeClr val="tx1"/>
                </a:solidFill>
                <a:latin typeface="Calibri" pitchFamily="34" charset="0"/>
                <a:ea typeface="Arial"/>
                <a:cs typeface="Calibri" pitchFamily="34" charset="0"/>
              </a:defRPr>
            </a:pPr>
            <a:endParaRPr lang="ru-RU"/>
          </a:p>
        </c:txPr>
        <c:crossAx val="190131584"/>
        <c:crosses val="autoZero"/>
        <c:crossBetween val="between"/>
        <c:majorUnit val="1"/>
        <c:minorUnit val="1"/>
      </c:valAx>
      <c:spPr>
        <a:noFill/>
        <a:ln w="25454">
          <a:noFill/>
        </a:ln>
      </c:spPr>
    </c:plotArea>
    <c:legend>
      <c:legendPos val="r"/>
      <c:layout>
        <c:manualLayout>
          <c:xMode val="edge"/>
          <c:yMode val="edge"/>
          <c:x val="6.2328011343749136E-2"/>
          <c:y val="0.82780629916980863"/>
          <c:w val="0.93157413903919561"/>
          <c:h val="0.12871563880699358"/>
        </c:manualLayout>
      </c:layout>
      <c:spPr>
        <a:noFill/>
        <a:ln w="3182">
          <a:solidFill>
            <a:schemeClr val="tx1"/>
          </a:solidFill>
          <a:prstDash val="solid"/>
        </a:ln>
      </c:spPr>
      <c:txPr>
        <a:bodyPr/>
        <a:lstStyle/>
        <a:p>
          <a:pPr>
            <a:defRPr sz="900" b="1" i="0" u="none" strike="noStrike" baseline="0">
              <a:solidFill>
                <a:schemeClr val="tx1"/>
              </a:solidFill>
              <a:latin typeface="Calibri" pitchFamily="34" charset="0"/>
              <a:ea typeface="Arial"/>
              <a:cs typeface="Calibri" pitchFamily="34" charset="0"/>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70784923056823"/>
          <c:y val="2.9929415170855986E-2"/>
          <c:w val="0.92073832790445154"/>
          <c:h val="0.77449466367238373"/>
        </c:manualLayout>
      </c:layout>
      <c:bar3DChart>
        <c:barDir val="col"/>
        <c:grouping val="clustered"/>
        <c:ser>
          <c:idx val="0"/>
          <c:order val="0"/>
          <c:tx>
            <c:strRef>
              <c:f>Sheet1!$A$2</c:f>
              <c:strCache>
                <c:ptCount val="1"/>
                <c:pt idx="0">
                  <c:v>Дошкольными образовательными учреждениями (мест на 1000 детей в возрасте 1-6 лет)</c:v>
                </c:pt>
              </c:strCache>
            </c:strRef>
          </c:tx>
          <c:spPr>
            <a:solidFill>
              <a:srgbClr val="CCFFCC"/>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539.70000000000005</c:v>
                </c:pt>
                <c:pt idx="1">
                  <c:v>543</c:v>
                </c:pt>
                <c:pt idx="2">
                  <c:v>545.6</c:v>
                </c:pt>
                <c:pt idx="3">
                  <c:v>545</c:v>
                </c:pt>
                <c:pt idx="4">
                  <c:v>545.0499999999995</c:v>
                </c:pt>
                <c:pt idx="5">
                  <c:v>545.6</c:v>
                </c:pt>
                <c:pt idx="6">
                  <c:v>546.15</c:v>
                </c:pt>
              </c:numCache>
            </c:numRef>
          </c:val>
        </c:ser>
        <c:gapDepth val="0"/>
        <c:shape val="box"/>
        <c:axId val="191168512"/>
        <c:axId val="191170048"/>
        <c:axId val="0"/>
      </c:bar3DChart>
      <c:catAx>
        <c:axId val="19116851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1170048"/>
        <c:crosses val="autoZero"/>
        <c:auto val="1"/>
        <c:lblAlgn val="ctr"/>
        <c:lblOffset val="100"/>
        <c:tickLblSkip val="1"/>
        <c:tickMarkSkip val="1"/>
      </c:catAx>
      <c:valAx>
        <c:axId val="191170048"/>
        <c:scaling>
          <c:orientation val="minMax"/>
          <c:max val="55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1168512"/>
        <c:crosses val="autoZero"/>
        <c:crossBetween val="between"/>
        <c:majorUnit val="50"/>
        <c:minorUnit val="50"/>
      </c:valAx>
      <c:spPr>
        <a:noFill/>
        <a:ln w="25400">
          <a:noFill/>
        </a:ln>
      </c:spPr>
    </c:plotArea>
    <c:legend>
      <c:legendPos val="r"/>
      <c:layout>
        <c:manualLayout>
          <c:xMode val="edge"/>
          <c:yMode val="edge"/>
          <c:x val="4.3202261378114948E-2"/>
          <c:y val="0.8388388063104123"/>
          <c:w val="0.9555555555555556"/>
          <c:h val="0.11864890065012761"/>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4088942882490363E-2"/>
          <c:y val="3.8166961006404231E-2"/>
          <c:w val="0.60452925131915414"/>
          <c:h val="0.75464575725943439"/>
        </c:manualLayout>
      </c:layout>
      <c:bar3DChart>
        <c:barDir val="col"/>
        <c:grouping val="clustered"/>
        <c:ser>
          <c:idx val="0"/>
          <c:order val="0"/>
          <c:tx>
            <c:strRef>
              <c:f>Sheet1!$A$2</c:f>
              <c:strCache>
                <c:ptCount val="1"/>
                <c:pt idx="0">
                  <c:v>Численность детей в дошкольных общеобразовательных учреждениях</c:v>
                </c:pt>
              </c:strCache>
            </c:strRef>
          </c:tx>
          <c:spPr>
            <a:solidFill>
              <a:schemeClr val="accent2">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2.4099999999999997</c:v>
                </c:pt>
                <c:pt idx="1">
                  <c:v>2.3199999999999981</c:v>
                </c:pt>
                <c:pt idx="2">
                  <c:v>2.2400000000000002</c:v>
                </c:pt>
                <c:pt idx="3">
                  <c:v>2.1800000000000002</c:v>
                </c:pt>
                <c:pt idx="4">
                  <c:v>2.1800000000000002</c:v>
                </c:pt>
                <c:pt idx="5">
                  <c:v>2.1800000000000002</c:v>
                </c:pt>
                <c:pt idx="6">
                  <c:v>2.1800000000000002</c:v>
                </c:pt>
              </c:numCache>
            </c:numRef>
          </c:val>
        </c:ser>
        <c:ser>
          <c:idx val="1"/>
          <c:order val="1"/>
          <c:tx>
            <c:strRef>
              <c:f>Sheet1!$A$3</c:f>
              <c:strCache>
                <c:ptCount val="1"/>
                <c:pt idx="0">
                  <c:v>Численность обучающихся в общеобразовательных учреждениях </c:v>
                </c:pt>
              </c:strCache>
            </c:strRef>
          </c:tx>
          <c:spPr>
            <a:solidFill>
              <a:schemeClr val="accent2">
                <a:lumMod val="20000"/>
                <a:lumOff val="8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6.14</c:v>
                </c:pt>
                <c:pt idx="1">
                  <c:v>6.35</c:v>
                </c:pt>
                <c:pt idx="2">
                  <c:v>6.35</c:v>
                </c:pt>
                <c:pt idx="3">
                  <c:v>6.4300000000000024</c:v>
                </c:pt>
                <c:pt idx="4">
                  <c:v>6.4300000000000024</c:v>
                </c:pt>
                <c:pt idx="5">
                  <c:v>6.44</c:v>
                </c:pt>
                <c:pt idx="6">
                  <c:v>6.44</c:v>
                </c:pt>
              </c:numCache>
            </c:numRef>
          </c:val>
        </c:ser>
        <c:gapDepth val="0"/>
        <c:shape val="box"/>
        <c:axId val="191313792"/>
        <c:axId val="191315328"/>
        <c:axId val="0"/>
      </c:bar3DChart>
      <c:catAx>
        <c:axId val="19131379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1315328"/>
        <c:crosses val="autoZero"/>
        <c:auto val="1"/>
        <c:lblAlgn val="ctr"/>
        <c:lblOffset val="100"/>
        <c:tickLblSkip val="1"/>
        <c:tickMarkSkip val="1"/>
      </c:catAx>
      <c:valAx>
        <c:axId val="191315328"/>
        <c:scaling>
          <c:orientation val="minMax"/>
          <c:max val="7"/>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1313792"/>
        <c:crosses val="autoZero"/>
        <c:crossBetween val="between"/>
        <c:majorUnit val="1"/>
        <c:minorUnit val="0.5"/>
      </c:valAx>
      <c:spPr>
        <a:noFill/>
        <a:ln w="25454">
          <a:noFill/>
        </a:ln>
      </c:spPr>
    </c:plotArea>
    <c:legend>
      <c:legendPos val="r"/>
      <c:layout>
        <c:manualLayout>
          <c:xMode val="edge"/>
          <c:yMode val="edge"/>
          <c:x val="0.6401854135581988"/>
          <c:y val="0.21691510252728693"/>
          <c:w val="0.35981458644180314"/>
          <c:h val="0.24752900798912741"/>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7.5537558454048803E-2"/>
          <c:y val="2.4806027929894652E-2"/>
          <c:w val="0.68912585891603484"/>
          <c:h val="0.79823063355637214"/>
        </c:manualLayout>
      </c:layout>
      <c:bar3DChart>
        <c:barDir val="col"/>
        <c:grouping val="clustered"/>
        <c:ser>
          <c:idx val="0"/>
          <c:order val="0"/>
          <c:tx>
            <c:strRef>
              <c:f>Лист1!$B$1</c:f>
              <c:strCache>
                <c:ptCount val="1"/>
                <c:pt idx="0">
                  <c:v>Доходы</c:v>
                </c:pt>
              </c:strCache>
            </c:strRef>
          </c:tx>
          <c:spPr>
            <a:solidFill>
              <a:srgbClr val="92D050"/>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Лист1!$B$2:$B$7</c:f>
              <c:numCache>
                <c:formatCode>General</c:formatCode>
                <c:ptCount val="6"/>
                <c:pt idx="0">
                  <c:v>1572000.1800000002</c:v>
                </c:pt>
                <c:pt idx="1">
                  <c:v>1653739.83</c:v>
                </c:pt>
                <c:pt idx="2">
                  <c:v>2022366.96</c:v>
                </c:pt>
                <c:pt idx="3">
                  <c:v>2008113.51</c:v>
                </c:pt>
                <c:pt idx="4">
                  <c:v>1740139.49</c:v>
                </c:pt>
                <c:pt idx="5">
                  <c:v>1765880.35</c:v>
                </c:pt>
              </c:numCache>
            </c:numRef>
          </c:val>
        </c:ser>
        <c:ser>
          <c:idx val="1"/>
          <c:order val="1"/>
          <c:tx>
            <c:strRef>
              <c:f>Лист1!$C$1</c:f>
              <c:strCache>
                <c:ptCount val="1"/>
                <c:pt idx="0">
                  <c:v>Налоговые и неналоговые</c:v>
                </c:pt>
              </c:strCache>
            </c:strRef>
          </c:tx>
          <c:spPr>
            <a:solidFill>
              <a:srgbClr val="66FFFF"/>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Лист1!$C$2:$C$7</c:f>
              <c:numCache>
                <c:formatCode>General</c:formatCode>
                <c:ptCount val="6"/>
                <c:pt idx="0">
                  <c:v>342667.22000000003</c:v>
                </c:pt>
                <c:pt idx="1">
                  <c:v>331690.45</c:v>
                </c:pt>
                <c:pt idx="2">
                  <c:v>304919.45</c:v>
                </c:pt>
                <c:pt idx="3">
                  <c:v>327900.58</c:v>
                </c:pt>
                <c:pt idx="4">
                  <c:v>334539.42000000004</c:v>
                </c:pt>
                <c:pt idx="5">
                  <c:v>345199.01</c:v>
                </c:pt>
              </c:numCache>
            </c:numRef>
          </c:val>
        </c:ser>
        <c:ser>
          <c:idx val="2"/>
          <c:order val="2"/>
          <c:tx>
            <c:strRef>
              <c:f>Лист1!$D$1</c:f>
              <c:strCache>
                <c:ptCount val="1"/>
                <c:pt idx="0">
                  <c:v>Безвозмездные поступления</c:v>
                </c:pt>
              </c:strCache>
            </c:strRef>
          </c:tx>
          <c:spPr>
            <a:solidFill>
              <a:srgbClr val="FFFF99"/>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Лист1!$D$2:$D$7</c:f>
              <c:numCache>
                <c:formatCode>General</c:formatCode>
                <c:ptCount val="6"/>
                <c:pt idx="0">
                  <c:v>1229332.96</c:v>
                </c:pt>
                <c:pt idx="1">
                  <c:v>1322049.3800000004</c:v>
                </c:pt>
                <c:pt idx="2">
                  <c:v>1717447.52</c:v>
                </c:pt>
                <c:pt idx="3">
                  <c:v>1680212.93</c:v>
                </c:pt>
                <c:pt idx="4">
                  <c:v>1405600.07</c:v>
                </c:pt>
                <c:pt idx="5">
                  <c:v>1420681.34</c:v>
                </c:pt>
              </c:numCache>
            </c:numRef>
          </c:val>
        </c:ser>
        <c:ser>
          <c:idx val="3"/>
          <c:order val="3"/>
          <c:tx>
            <c:strRef>
              <c:f>Лист1!$E$1</c:f>
              <c:strCache>
                <c:ptCount val="1"/>
                <c:pt idx="0">
                  <c:v>Расходы</c:v>
                </c:pt>
              </c:strCache>
            </c:strRef>
          </c:tx>
          <c:spPr>
            <a:solidFill>
              <a:srgbClr val="99CCFF"/>
            </a:solidFill>
          </c:spPr>
          <c:cat>
            <c:strRef>
              <c:f>Лист1!$A$2:$A$7</c:f>
              <c:strCache>
                <c:ptCount val="6"/>
                <c:pt idx="0">
                  <c:v>2019 (отчет)</c:v>
                </c:pt>
                <c:pt idx="1">
                  <c:v>2020 год (первоначальный)</c:v>
                </c:pt>
                <c:pt idx="2">
                  <c:v>2020 год (уточненный)</c:v>
                </c:pt>
                <c:pt idx="3">
                  <c:v>2021 (проект)</c:v>
                </c:pt>
                <c:pt idx="4">
                  <c:v>2022 (проект)</c:v>
                </c:pt>
                <c:pt idx="5">
                  <c:v>2023 (проект)</c:v>
                </c:pt>
              </c:strCache>
            </c:strRef>
          </c:cat>
          <c:val>
            <c:numRef>
              <c:f>Лист1!$E$2:$E$7</c:f>
              <c:numCache>
                <c:formatCode>General</c:formatCode>
                <c:ptCount val="6"/>
                <c:pt idx="0">
                  <c:v>1540621.11</c:v>
                </c:pt>
                <c:pt idx="1">
                  <c:v>1653739.83</c:v>
                </c:pt>
                <c:pt idx="2">
                  <c:v>2165940.2400000002</c:v>
                </c:pt>
                <c:pt idx="3">
                  <c:v>2008113.51</c:v>
                </c:pt>
                <c:pt idx="4">
                  <c:v>1740139.49</c:v>
                </c:pt>
                <c:pt idx="5">
                  <c:v>1765880.35</c:v>
                </c:pt>
              </c:numCache>
            </c:numRef>
          </c:val>
        </c:ser>
        <c:shape val="box"/>
        <c:axId val="191352192"/>
        <c:axId val="191239296"/>
        <c:axId val="0"/>
      </c:bar3DChart>
      <c:catAx>
        <c:axId val="191352192"/>
        <c:scaling>
          <c:orientation val="minMax"/>
        </c:scaling>
        <c:axPos val="b"/>
        <c:tickLblPos val="nextTo"/>
        <c:txPr>
          <a:bodyPr/>
          <a:lstStyle/>
          <a:p>
            <a:pPr>
              <a:defRPr sz="700"/>
            </a:pPr>
            <a:endParaRPr lang="ru-RU"/>
          </a:p>
        </c:txPr>
        <c:crossAx val="191239296"/>
        <c:crosses val="autoZero"/>
        <c:auto val="1"/>
        <c:lblAlgn val="ctr"/>
        <c:lblOffset val="100"/>
      </c:catAx>
      <c:valAx>
        <c:axId val="191239296"/>
        <c:scaling>
          <c:orientation val="minMax"/>
        </c:scaling>
        <c:axPos val="l"/>
        <c:majorGridlines/>
        <c:numFmt formatCode="General" sourceLinked="1"/>
        <c:tickLblPos val="nextTo"/>
        <c:txPr>
          <a:bodyPr/>
          <a:lstStyle/>
          <a:p>
            <a:pPr>
              <a:defRPr sz="800"/>
            </a:pPr>
            <a:endParaRPr lang="ru-RU"/>
          </a:p>
        </c:txPr>
        <c:crossAx val="191352192"/>
        <c:crosses val="autoZero"/>
        <c:crossBetween val="between"/>
      </c:valAx>
    </c:plotArea>
    <c:legend>
      <c:legendPos val="r"/>
      <c:layout>
        <c:manualLayout>
          <c:xMode val="edge"/>
          <c:yMode val="edge"/>
          <c:x val="0.75509832702083468"/>
          <c:y val="0.38619860730047723"/>
          <c:w val="0.23454574584390192"/>
          <c:h val="0.25992603828905864"/>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ДОХОДЫ</c:v>
                </c:pt>
              </c:strCache>
            </c:strRef>
          </c:tx>
          <c:spPr>
            <a:solidFill>
              <a:srgbClr val="FF99FF"/>
            </a:solidFill>
            <a:ln>
              <a:solidFill>
                <a:srgbClr val="000000"/>
              </a:solidFill>
            </a:ln>
          </c:spPr>
          <c:cat>
            <c:numRef>
              <c:f>Лист1!$A$2:$A$9</c:f>
              <c:numCache>
                <c:formatCode>General</c:formatCode>
                <c:ptCount val="8"/>
                <c:pt idx="0">
                  <c:v>2016</c:v>
                </c:pt>
                <c:pt idx="1">
                  <c:v>2017</c:v>
                </c:pt>
                <c:pt idx="2">
                  <c:v>2018</c:v>
                </c:pt>
                <c:pt idx="3">
                  <c:v>2019</c:v>
                </c:pt>
                <c:pt idx="4">
                  <c:v>2020</c:v>
                </c:pt>
                <c:pt idx="5">
                  <c:v>2021</c:v>
                </c:pt>
                <c:pt idx="6">
                  <c:v>2022</c:v>
                </c:pt>
                <c:pt idx="7">
                  <c:v>2023</c:v>
                </c:pt>
              </c:numCache>
            </c:numRef>
          </c:cat>
          <c:val>
            <c:numRef>
              <c:f>Лист1!$B$2:$B$9</c:f>
              <c:numCache>
                <c:formatCode>General</c:formatCode>
                <c:ptCount val="8"/>
                <c:pt idx="0">
                  <c:v>1314.6</c:v>
                </c:pt>
                <c:pt idx="1">
                  <c:v>1353.1</c:v>
                </c:pt>
                <c:pt idx="2">
                  <c:v>1450.4</c:v>
                </c:pt>
                <c:pt idx="3">
                  <c:v>1572</c:v>
                </c:pt>
                <c:pt idx="4">
                  <c:v>1680.6</c:v>
                </c:pt>
                <c:pt idx="5">
                  <c:v>2057.8000000000002</c:v>
                </c:pt>
                <c:pt idx="6">
                  <c:v>1788.2</c:v>
                </c:pt>
                <c:pt idx="7">
                  <c:v>1813.5</c:v>
                </c:pt>
              </c:numCache>
            </c:numRef>
          </c:val>
        </c:ser>
        <c:ser>
          <c:idx val="1"/>
          <c:order val="1"/>
          <c:tx>
            <c:strRef>
              <c:f>Лист1!$C$1</c:f>
              <c:strCache>
                <c:ptCount val="1"/>
                <c:pt idx="0">
                  <c:v>РАСХОДЫ</c:v>
                </c:pt>
              </c:strCache>
            </c:strRef>
          </c:tx>
          <c:spPr>
            <a:solidFill>
              <a:srgbClr val="99CCFF"/>
            </a:solidFill>
            <a:ln>
              <a:solidFill>
                <a:schemeClr val="tx2"/>
              </a:solidFill>
            </a:ln>
          </c:spPr>
          <c:cat>
            <c:numRef>
              <c:f>Лист1!$A$2:$A$9</c:f>
              <c:numCache>
                <c:formatCode>General</c:formatCode>
                <c:ptCount val="8"/>
                <c:pt idx="0">
                  <c:v>2016</c:v>
                </c:pt>
                <c:pt idx="1">
                  <c:v>2017</c:v>
                </c:pt>
                <c:pt idx="2">
                  <c:v>2018</c:v>
                </c:pt>
                <c:pt idx="3">
                  <c:v>2019</c:v>
                </c:pt>
                <c:pt idx="4">
                  <c:v>2020</c:v>
                </c:pt>
                <c:pt idx="5">
                  <c:v>2021</c:v>
                </c:pt>
                <c:pt idx="6">
                  <c:v>2022</c:v>
                </c:pt>
                <c:pt idx="7">
                  <c:v>2023</c:v>
                </c:pt>
              </c:numCache>
            </c:numRef>
          </c:cat>
          <c:val>
            <c:numRef>
              <c:f>Лист1!$C$2:$C$9</c:f>
              <c:numCache>
                <c:formatCode>General</c:formatCode>
                <c:ptCount val="8"/>
                <c:pt idx="0">
                  <c:v>1356.4</c:v>
                </c:pt>
                <c:pt idx="1">
                  <c:v>1337.8</c:v>
                </c:pt>
                <c:pt idx="2">
                  <c:v>1454.4</c:v>
                </c:pt>
                <c:pt idx="3">
                  <c:v>1540.6</c:v>
                </c:pt>
                <c:pt idx="4">
                  <c:v>1713.1</c:v>
                </c:pt>
                <c:pt idx="5">
                  <c:v>2057.8000000000002</c:v>
                </c:pt>
                <c:pt idx="6">
                  <c:v>1788.2</c:v>
                </c:pt>
                <c:pt idx="7">
                  <c:v>1813.5</c:v>
                </c:pt>
              </c:numCache>
            </c:numRef>
          </c:val>
        </c:ser>
        <c:axId val="191960192"/>
        <c:axId val="191961728"/>
      </c:barChart>
      <c:catAx>
        <c:axId val="191960192"/>
        <c:scaling>
          <c:orientation val="minMax"/>
        </c:scaling>
        <c:axPos val="b"/>
        <c:numFmt formatCode="General" sourceLinked="1"/>
        <c:tickLblPos val="nextTo"/>
        <c:crossAx val="191961728"/>
        <c:crosses val="autoZero"/>
        <c:auto val="1"/>
        <c:lblAlgn val="ctr"/>
        <c:lblOffset val="100"/>
      </c:catAx>
      <c:valAx>
        <c:axId val="191961728"/>
        <c:scaling>
          <c:orientation val="minMax"/>
        </c:scaling>
        <c:axPos val="l"/>
        <c:majorGridlines/>
        <c:numFmt formatCode="General" sourceLinked="1"/>
        <c:tickLblPos val="nextTo"/>
        <c:crossAx val="191960192"/>
        <c:crosses val="autoZero"/>
        <c:crossBetween val="between"/>
      </c:valAx>
    </c:plotArea>
    <c:legend>
      <c:legendPos val="r"/>
      <c:layout/>
    </c:legend>
    <c:plotVisOnly val="1"/>
  </c:chart>
  <c:txPr>
    <a:bodyPr/>
    <a:lstStyle/>
    <a:p>
      <a:pPr>
        <a:defRPr sz="12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Лист1!$B$2:$B$6</c:f>
              <c:numCache>
                <c:formatCode>General</c:formatCode>
                <c:ptCount val="5"/>
                <c:pt idx="0">
                  <c:v>342667.22000000003</c:v>
                </c:pt>
                <c:pt idx="1">
                  <c:v>304919.45</c:v>
                </c:pt>
                <c:pt idx="2">
                  <c:v>327900.58</c:v>
                </c:pt>
                <c:pt idx="3">
                  <c:v>334539.42000000004</c:v>
                </c:pt>
                <c:pt idx="4">
                  <c:v>345199.01</c:v>
                </c:pt>
              </c:numCache>
            </c:numRef>
          </c:val>
        </c:ser>
        <c:ser>
          <c:idx val="1"/>
          <c:order val="1"/>
          <c:tx>
            <c:strRef>
              <c:f>Лист1!$C$1</c:f>
              <c:strCache>
                <c:ptCount val="1"/>
                <c:pt idx="0">
                  <c:v>дотации</c:v>
                </c:pt>
              </c:strCache>
            </c:strRef>
          </c:tx>
          <c:spPr>
            <a:solidFill>
              <a:schemeClr val="accent1">
                <a:lumMod val="75000"/>
              </a:schemeClr>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Лист1!$C$2:$C$6</c:f>
              <c:numCache>
                <c:formatCode>General</c:formatCode>
                <c:ptCount val="5"/>
                <c:pt idx="0">
                  <c:v>23703.480000000003</c:v>
                </c:pt>
                <c:pt idx="1">
                  <c:v>446812.91000000003</c:v>
                </c:pt>
                <c:pt idx="2">
                  <c:v>449553</c:v>
                </c:pt>
                <c:pt idx="3">
                  <c:v>396050</c:v>
                </c:pt>
                <c:pt idx="4">
                  <c:v>394359</c:v>
                </c:pt>
              </c:numCache>
            </c:numRef>
          </c:val>
        </c:ser>
        <c:ser>
          <c:idx val="2"/>
          <c:order val="2"/>
          <c:tx>
            <c:strRef>
              <c:f>Лист1!$D$1</c:f>
              <c:strCache>
                <c:ptCount val="1"/>
                <c:pt idx="0">
                  <c:v>субсидии</c:v>
                </c:pt>
              </c:strCache>
            </c:strRef>
          </c:tx>
          <c:spPr>
            <a:solidFill>
              <a:srgbClr val="FFCC99"/>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Лист1!$D$2:$D$6</c:f>
              <c:numCache>
                <c:formatCode>General</c:formatCode>
                <c:ptCount val="5"/>
                <c:pt idx="0">
                  <c:v>298990.99000000005</c:v>
                </c:pt>
                <c:pt idx="1">
                  <c:v>290983.43000000005</c:v>
                </c:pt>
                <c:pt idx="2">
                  <c:v>274428.11</c:v>
                </c:pt>
                <c:pt idx="3">
                  <c:v>46475.56</c:v>
                </c:pt>
                <c:pt idx="4">
                  <c:v>45474.03</c:v>
                </c:pt>
              </c:numCache>
            </c:numRef>
          </c:val>
        </c:ser>
        <c:ser>
          <c:idx val="3"/>
          <c:order val="3"/>
          <c:tx>
            <c:strRef>
              <c:f>Лист1!$E$1</c:f>
              <c:strCache>
                <c:ptCount val="1"/>
                <c:pt idx="0">
                  <c:v>иные МБТ</c:v>
                </c:pt>
              </c:strCache>
            </c:strRef>
          </c:tx>
          <c:spPr>
            <a:solidFill>
              <a:srgbClr val="FF66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Лист1!$E$2:$E$6</c:f>
              <c:numCache>
                <c:formatCode>General</c:formatCode>
                <c:ptCount val="5"/>
                <c:pt idx="0">
                  <c:v>8166.63</c:v>
                </c:pt>
                <c:pt idx="1">
                  <c:v>15988.92</c:v>
                </c:pt>
                <c:pt idx="2">
                  <c:v>42665.91</c:v>
                </c:pt>
                <c:pt idx="3">
                  <c:v>32665.91</c:v>
                </c:pt>
                <c:pt idx="4">
                  <c:v>32665.91</c:v>
                </c:pt>
              </c:numCache>
            </c:numRef>
          </c:val>
        </c:ser>
        <c:ser>
          <c:idx val="4"/>
          <c:order val="4"/>
          <c:tx>
            <c:strRef>
              <c:f>Лист1!$F$1</c:f>
              <c:strCache>
                <c:ptCount val="1"/>
                <c:pt idx="0">
                  <c:v>субвенции</c:v>
                </c:pt>
              </c:strCache>
            </c:strRef>
          </c:tx>
          <c:spPr>
            <a:solidFill>
              <a:srgbClr val="FF000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Лист1!$F$2:$F$6</c:f>
              <c:numCache>
                <c:formatCode>General</c:formatCode>
                <c:ptCount val="5"/>
                <c:pt idx="0">
                  <c:v>698562.84000000008</c:v>
                </c:pt>
                <c:pt idx="1">
                  <c:v>966407.12</c:v>
                </c:pt>
                <c:pt idx="2">
                  <c:v>913565.91</c:v>
                </c:pt>
                <c:pt idx="3">
                  <c:v>930408.6</c:v>
                </c:pt>
                <c:pt idx="4">
                  <c:v>948182.4</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Лист1!$G$2:$G$6</c:f>
              <c:numCache>
                <c:formatCode>General</c:formatCode>
                <c:ptCount val="5"/>
                <c:pt idx="0">
                  <c:v>1179.7</c:v>
                </c:pt>
                <c:pt idx="1">
                  <c:v>1744.1799999999998</c:v>
                </c:pt>
                <c:pt idx="2">
                  <c:v>0</c:v>
                </c:pt>
                <c:pt idx="3">
                  <c:v>0</c:v>
                </c:pt>
                <c:pt idx="4">
                  <c:v>0</c:v>
                </c:pt>
              </c:numCache>
            </c:numRef>
          </c:val>
        </c:ser>
        <c:shape val="cylinder"/>
        <c:axId val="192002304"/>
        <c:axId val="192020480"/>
        <c:axId val="0"/>
      </c:bar3DChart>
      <c:catAx>
        <c:axId val="192002304"/>
        <c:scaling>
          <c:orientation val="minMax"/>
        </c:scaling>
        <c:axPos val="b"/>
        <c:tickLblPos val="nextTo"/>
        <c:crossAx val="192020480"/>
        <c:crosses val="autoZero"/>
        <c:auto val="1"/>
        <c:lblAlgn val="ctr"/>
        <c:lblOffset val="100"/>
      </c:catAx>
      <c:valAx>
        <c:axId val="192020480"/>
        <c:scaling>
          <c:orientation val="minMax"/>
        </c:scaling>
        <c:axPos val="l"/>
        <c:majorGridlines/>
        <c:numFmt formatCode="General" sourceLinked="1"/>
        <c:tickLblPos val="nextTo"/>
        <c:crossAx val="192002304"/>
        <c:crosses val="autoZero"/>
        <c:crossBetween val="between"/>
      </c:valAx>
    </c:plotArea>
    <c:legend>
      <c:legendPos val="r"/>
      <c:layout/>
    </c:legend>
    <c:plotVisOnly val="1"/>
  </c:chart>
  <c:txPr>
    <a:bodyPr/>
    <a:lstStyle/>
    <a:p>
      <a:pPr>
        <a:defRPr sz="10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8164951791580908E-2"/>
          <c:y val="5.1461628117720114E-2"/>
          <c:w val="0.58331761077102739"/>
          <c:h val="0.73443479144963386"/>
        </c:manualLayout>
      </c:layout>
      <c:lineChart>
        <c:grouping val="standard"/>
        <c:ser>
          <c:idx val="0"/>
          <c:order val="0"/>
          <c:tx>
            <c:strRef>
              <c:f>Лист1!$B$1</c:f>
              <c:strCache>
                <c:ptCount val="1"/>
                <c:pt idx="0">
                  <c:v>Доходы всего</c:v>
                </c:pt>
              </c:strCache>
            </c:strRef>
          </c:tx>
          <c:spPr>
            <a:ln w="79375">
              <a:solidFill>
                <a:srgbClr val="00B050"/>
              </a:solidFill>
            </a:ln>
          </c:spPr>
          <c:marker>
            <c:spPr>
              <a:solidFill>
                <a:srgbClr val="00B050"/>
              </a:solidFill>
              <a:ln cap="sq"/>
            </c:spPr>
          </c:marker>
          <c:dLbls>
            <c:dLbl>
              <c:idx val="0"/>
              <c:layout>
                <c:manualLayout>
                  <c:x val="-4.6323469302052105E-2"/>
                  <c:y val="-9.7777093423668096E-2"/>
                </c:manualLayout>
              </c:layout>
              <c:showVal val="1"/>
            </c:dLbl>
            <c:dLbl>
              <c:idx val="1"/>
              <c:layout>
                <c:manualLayout>
                  <c:x val="-2.878286732817948E-2"/>
                  <c:y val="-9.3332680086228623E-2"/>
                </c:manualLayout>
              </c:layout>
              <c:showVal val="1"/>
            </c:dLbl>
            <c:dLbl>
              <c:idx val="2"/>
              <c:layout>
                <c:manualLayout>
                  <c:x val="-2.5396647642511191E-2"/>
                  <c:y val="-6.6666200061591879E-2"/>
                </c:manualLayout>
              </c:layout>
              <c:showVal val="1"/>
            </c:dLbl>
            <c:dLbl>
              <c:idx val="3"/>
              <c:layout>
                <c:manualLayout>
                  <c:x val="-2.9866457627593202E-2"/>
                  <c:y val="-0.11111033343598646"/>
                </c:manualLayout>
              </c:layout>
              <c:showVal val="1"/>
            </c:dLbl>
            <c:dLbl>
              <c:idx val="4"/>
              <c:layout>
                <c:manualLayout>
                  <c:x val="5.2148156443349476E-3"/>
                  <c:y val="-4.4444133374394578E-3"/>
                </c:manualLayout>
              </c:layout>
              <c:showVal val="1"/>
            </c:dLbl>
            <c:showVal val="1"/>
          </c:dLbls>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Лист1!$B$2:$B$6</c:f>
              <c:numCache>
                <c:formatCode>General</c:formatCode>
                <c:ptCount val="5"/>
                <c:pt idx="0">
                  <c:v>1572000.1800000002</c:v>
                </c:pt>
                <c:pt idx="1">
                  <c:v>2022366.96</c:v>
                </c:pt>
                <c:pt idx="2">
                  <c:v>2008113.51</c:v>
                </c:pt>
                <c:pt idx="3">
                  <c:v>1740139.49</c:v>
                </c:pt>
                <c:pt idx="4">
                  <c:v>1765880.35</c:v>
                </c:pt>
              </c:numCache>
            </c:numRef>
          </c:val>
        </c:ser>
        <c:ser>
          <c:idx val="1"/>
          <c:order val="1"/>
          <c:tx>
            <c:strRef>
              <c:f>Лист1!$C$1</c:f>
              <c:strCache>
                <c:ptCount val="1"/>
                <c:pt idx="0">
                  <c:v>Безвозмездные поступления</c:v>
                </c:pt>
              </c:strCache>
            </c:strRef>
          </c:tx>
          <c:spPr>
            <a:ln w="69850"/>
          </c:spPr>
          <c:marker>
            <c:spPr>
              <a:solidFill>
                <a:schemeClr val="accent2"/>
              </a:solidFill>
            </c:spPr>
          </c:marker>
          <c:dLbls>
            <c:dLbl>
              <c:idx val="0"/>
              <c:layout>
                <c:manualLayout>
                  <c:x val="-1.0158659057004476E-2"/>
                  <c:y val="5.3332960049273841E-2"/>
                </c:manualLayout>
              </c:layout>
              <c:showVal val="1"/>
            </c:dLbl>
            <c:dLbl>
              <c:idx val="1"/>
              <c:layout>
                <c:manualLayout>
                  <c:x val="0"/>
                  <c:y val="3.9999720036955122E-2"/>
                </c:manualLayout>
              </c:layout>
              <c:showVal val="1"/>
            </c:dLbl>
            <c:dLbl>
              <c:idx val="2"/>
              <c:layout>
                <c:manualLayout>
                  <c:x val="-6.8401690976791192E-3"/>
                  <c:y val="0.11999916011086537"/>
                </c:manualLayout>
              </c:layout>
              <c:showVal val="1"/>
            </c:dLbl>
            <c:dLbl>
              <c:idx val="3"/>
              <c:layout>
                <c:manualLayout>
                  <c:x val="-3.3862196856680972E-3"/>
                  <c:y val="6.2221786724152447E-2"/>
                </c:manualLayout>
              </c:layout>
              <c:showVal val="1"/>
            </c:dLbl>
            <c:dLbl>
              <c:idx val="4"/>
              <c:layout>
                <c:manualLayout>
                  <c:x val="-2.0317318114008952E-2"/>
                  <c:y val="5.7777373386712953E-2"/>
                </c:manualLayout>
              </c:layout>
              <c:showVal val="1"/>
            </c:dLbl>
            <c:showVal val="1"/>
          </c:dLbls>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Лист1!$C$2:$C$6</c:f>
              <c:numCache>
                <c:formatCode>General</c:formatCode>
                <c:ptCount val="5"/>
                <c:pt idx="0">
                  <c:v>1229332.96</c:v>
                </c:pt>
                <c:pt idx="1">
                  <c:v>1717447.52</c:v>
                </c:pt>
                <c:pt idx="2">
                  <c:v>1680212.93</c:v>
                </c:pt>
                <c:pt idx="3">
                  <c:v>1405600.07</c:v>
                </c:pt>
                <c:pt idx="4">
                  <c:v>1420681.34</c:v>
                </c:pt>
              </c:numCache>
            </c:numRef>
          </c:val>
        </c:ser>
        <c:ser>
          <c:idx val="2"/>
          <c:order val="2"/>
          <c:tx>
            <c:strRef>
              <c:f>Лист1!$D$1</c:f>
              <c:strCache>
                <c:ptCount val="1"/>
                <c:pt idx="0">
                  <c:v>Налоговые и неналоговые доходы</c:v>
                </c:pt>
              </c:strCache>
            </c:strRef>
          </c:tx>
          <c:spPr>
            <a:ln w="95250">
              <a:solidFill>
                <a:srgbClr val="CC99FF"/>
              </a:solidFill>
            </a:ln>
          </c:spPr>
          <c:marker>
            <c:spPr>
              <a:solidFill>
                <a:srgbClr val="CC99FF"/>
              </a:solidFill>
            </c:spPr>
          </c:marker>
          <c:dLbls>
            <c:dLbl>
              <c:idx val="0"/>
              <c:layout>
                <c:manualLayout>
                  <c:x val="-3.2033595565385445E-2"/>
                  <c:y val="-7.9999440073910313E-2"/>
                </c:manualLayout>
              </c:layout>
              <c:showVal val="1"/>
            </c:dLbl>
            <c:dLbl>
              <c:idx val="1"/>
              <c:layout>
                <c:manualLayout>
                  <c:x val="-2.0181863993952793E-2"/>
                  <c:y val="-0.11555509672723202"/>
                </c:manualLayout>
              </c:layout>
              <c:showVal val="1"/>
            </c:dLbl>
            <c:dLbl>
              <c:idx val="2"/>
              <c:layout>
                <c:manualLayout>
                  <c:x val="-9.8877348190038825E-3"/>
                  <c:y val="-8.444385341134969E-2"/>
                </c:manualLayout>
              </c:layout>
              <c:showVal val="1"/>
            </c:dLbl>
            <c:dLbl>
              <c:idx val="3"/>
              <c:layout>
                <c:manualLayout>
                  <c:x val="-2.2619894173969091E-2"/>
                  <c:y val="-8.444385341134969E-2"/>
                </c:manualLayout>
              </c:layout>
              <c:showVal val="1"/>
            </c:dLbl>
            <c:dLbl>
              <c:idx val="4"/>
              <c:layout>
                <c:manualLayout>
                  <c:x val="3.4539600772698002E-3"/>
                  <c:y val="1.333324001231846E-2"/>
                </c:manualLayout>
              </c:layout>
              <c:showVal val="1"/>
            </c:dLbl>
            <c:dLbl>
              <c:idx val="5"/>
              <c:layout>
                <c:manualLayout>
                  <c:x val="-3.3862196856681583E-3"/>
                  <c:y val="-4.8888546711833958E-2"/>
                </c:manualLayout>
              </c:layout>
              <c:showVal val="1"/>
            </c:dLbl>
            <c:showVal val="1"/>
          </c:dLbls>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Лист1!$D$2:$D$6</c:f>
              <c:numCache>
                <c:formatCode>General</c:formatCode>
                <c:ptCount val="5"/>
                <c:pt idx="0">
                  <c:v>342667.22000000003</c:v>
                </c:pt>
                <c:pt idx="1">
                  <c:v>304919.45</c:v>
                </c:pt>
                <c:pt idx="2">
                  <c:v>327900.58</c:v>
                </c:pt>
                <c:pt idx="3">
                  <c:v>334539.42000000004</c:v>
                </c:pt>
                <c:pt idx="4">
                  <c:v>345199.01</c:v>
                </c:pt>
              </c:numCache>
            </c:numRef>
          </c:val>
        </c:ser>
        <c:marker val="1"/>
        <c:axId val="192461824"/>
        <c:axId val="192484096"/>
      </c:lineChart>
      <c:catAx>
        <c:axId val="192461824"/>
        <c:scaling>
          <c:orientation val="minMax"/>
        </c:scaling>
        <c:axPos val="b"/>
        <c:tickLblPos val="nextTo"/>
        <c:txPr>
          <a:bodyPr/>
          <a:lstStyle/>
          <a:p>
            <a:pPr>
              <a:defRPr sz="1000"/>
            </a:pPr>
            <a:endParaRPr lang="ru-RU"/>
          </a:p>
        </c:txPr>
        <c:crossAx val="192484096"/>
        <c:crosses val="autoZero"/>
        <c:auto val="1"/>
        <c:lblAlgn val="ctr"/>
        <c:lblOffset val="100"/>
      </c:catAx>
      <c:valAx>
        <c:axId val="192484096"/>
        <c:scaling>
          <c:orientation val="minMax"/>
        </c:scaling>
        <c:axPos val="l"/>
        <c:majorGridlines/>
        <c:numFmt formatCode="General" sourceLinked="1"/>
        <c:tickLblPos val="nextTo"/>
        <c:crossAx val="192461824"/>
        <c:crosses val="autoZero"/>
        <c:crossBetween val="between"/>
      </c:valAx>
    </c:plotArea>
    <c:legend>
      <c:legendPos val="r"/>
      <c:layout>
        <c:manualLayout>
          <c:xMode val="edge"/>
          <c:yMode val="edge"/>
          <c:x val="0.72690433662756648"/>
          <c:y val="0.34880385789075902"/>
          <c:w val="0.24576446343865221"/>
          <c:h val="0.33280117024552813"/>
        </c:manualLayout>
      </c:layout>
      <c:txPr>
        <a:bodyPr/>
        <a:lstStyle/>
        <a:p>
          <a:pPr>
            <a:defRPr sz="1000"/>
          </a:pPr>
          <a:endParaRPr lang="ru-RU"/>
        </a:p>
      </c:txPr>
    </c:legend>
    <c:plotVisOnly val="1"/>
  </c:chart>
  <c:txPr>
    <a:bodyPr/>
    <a:lstStyle/>
    <a:p>
      <a:pPr>
        <a:defRPr sz="8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rotY val="160"/>
      <c:perspective val="50"/>
    </c:view3D>
    <c:plotArea>
      <c:layout>
        <c:manualLayout>
          <c:layoutTarget val="inner"/>
          <c:xMode val="edge"/>
          <c:yMode val="edge"/>
          <c:x val="7.5430993000874899E-2"/>
          <c:y val="0"/>
          <c:w val="0.85232534995625397"/>
          <c:h val="1"/>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2"/>
            <c:spPr>
              <a:solidFill>
                <a:srgbClr val="FFCC99"/>
              </a:solidFill>
            </c:spPr>
          </c:dPt>
          <c:dPt>
            <c:idx val="3"/>
            <c:spPr>
              <a:solidFill>
                <a:srgbClr val="CCFFCC"/>
              </a:solidFill>
            </c:spPr>
          </c:dPt>
          <c:dPt>
            <c:idx val="7"/>
            <c:spPr>
              <a:solidFill>
                <a:srgbClr val="FFC000"/>
              </a:solidFill>
            </c:spPr>
          </c:dPt>
          <c:dPt>
            <c:idx val="8"/>
            <c:explosion val="30"/>
          </c:dPt>
          <c:dPt>
            <c:idx val="9"/>
            <c:spPr>
              <a:solidFill>
                <a:srgbClr val="CC00CC"/>
              </a:solidFill>
            </c:spPr>
          </c:dPt>
          <c:dPt>
            <c:idx val="10"/>
            <c:spPr>
              <a:solidFill>
                <a:srgbClr val="FFFF00"/>
              </a:solidFill>
            </c:spPr>
          </c:dPt>
          <c:dPt>
            <c:idx val="11"/>
            <c:spPr>
              <a:solidFill>
                <a:srgbClr val="00B0F0"/>
              </a:solidFill>
            </c:spPr>
          </c:dPt>
          <c:dPt>
            <c:idx val="12"/>
            <c:explosion val="45"/>
            <c:spPr>
              <a:solidFill>
                <a:srgbClr val="FF0000"/>
              </a:solidFill>
            </c:spPr>
          </c:dPt>
          <c:dPt>
            <c:idx val="13"/>
            <c:spPr>
              <a:solidFill>
                <a:schemeClr val="accent5">
                  <a:lumMod val="50000"/>
                </a:schemeClr>
              </a:solidFill>
            </c:spPr>
          </c:dPt>
          <c:dPt>
            <c:idx val="14"/>
            <c:explosion val="0"/>
            <c:spPr>
              <a:solidFill>
                <a:srgbClr val="CCFFCC"/>
              </a:solidFill>
            </c:spPr>
          </c:dPt>
          <c:dLbls>
            <c:dLbl>
              <c:idx val="1"/>
              <c:layout>
                <c:manualLayout>
                  <c:x val="-4.3892333770778724E-2"/>
                  <c:y val="6.330109551523451E-2"/>
                </c:manualLayout>
              </c:layout>
              <c:showVal val="1"/>
            </c:dLbl>
            <c:dLbl>
              <c:idx val="8"/>
              <c:layout>
                <c:manualLayout>
                  <c:x val="3.5594488188976384E-2"/>
                  <c:y val="-6.8743866255848524E-2"/>
                </c:manualLayout>
              </c:layout>
              <c:showVal val="1"/>
            </c:dLbl>
            <c:dLbl>
              <c:idx val="9"/>
              <c:layout>
                <c:manualLayout>
                  <c:x val="-3.3263068678915216E-2"/>
                  <c:y val="4.5251055574574671E-2"/>
                </c:manualLayout>
              </c:layout>
              <c:showVal val="1"/>
            </c:dLbl>
            <c:dLbl>
              <c:idx val="12"/>
              <c:layout>
                <c:manualLayout>
                  <c:x val="3.0714895013123435E-2"/>
                  <c:y val="-1.8453012666894898E-2"/>
                </c:manualLayout>
              </c:layout>
              <c:showVal val="1"/>
            </c:dLbl>
            <c:dLbl>
              <c:idx val="13"/>
              <c:layout>
                <c:manualLayout>
                  <c:x val="9.6358267716535443E-4"/>
                  <c:y val="6.1130320666438427E-2"/>
                </c:manualLayout>
              </c:layout>
              <c:showVal val="1"/>
            </c:dLbl>
            <c:showVal val="1"/>
            <c:showLeaderLines val="1"/>
          </c:dLbls>
          <c:cat>
            <c:strRef>
              <c:f>Лист1!$A$2:$A$16</c:f>
              <c:strCache>
                <c:ptCount val="15"/>
                <c:pt idx="0">
                  <c:v>налог на доходы физических лиц</c:v>
                </c:pt>
                <c:pt idx="1">
                  <c:v>доходы от уплаты акцизов на нефтепродукты</c:v>
                </c:pt>
                <c:pt idx="2">
                  <c:v>налог, взимаемый в связи с применением упрощенной системы налогообложения </c:v>
                </c:pt>
                <c:pt idx="3">
                  <c:v>единый налог на вмененный доход для отдельных видов деятельности </c:v>
                </c:pt>
                <c:pt idx="4">
                  <c:v>единый сельскохозяйственный налог</c:v>
                </c:pt>
                <c:pt idx="5">
                  <c:v>налог, взимаемый в связи с применением патентной системы налогообложения </c:v>
                </c:pt>
                <c:pt idx="6">
                  <c:v>налог на имущество физических лиц </c:v>
                </c:pt>
                <c:pt idx="7">
                  <c:v>земельный налог</c:v>
                </c:pt>
                <c:pt idx="8">
                  <c:v>государственная пошлина</c:v>
                </c:pt>
                <c:pt idx="9">
                  <c:v>доходы от использования имущества, находящегося в муниципальной собственности</c:v>
                </c:pt>
                <c:pt idx="10">
                  <c:v>плата за негативное воздействие на окружающую среду </c:v>
                </c:pt>
                <c:pt idx="11">
                  <c:v>доходы от оказания платных услуг</c:v>
                </c:pt>
                <c:pt idx="12">
                  <c:v>доходы от продажи материальных и нематериальных активов </c:v>
                </c:pt>
                <c:pt idx="13">
                  <c:v>штрафы, санкции, возмещение ущерба  </c:v>
                </c:pt>
                <c:pt idx="14">
                  <c:v>инициативные платежи </c:v>
                </c:pt>
              </c:strCache>
            </c:strRef>
          </c:cat>
          <c:val>
            <c:numRef>
              <c:f>Лист1!$B$2:$B$16</c:f>
              <c:numCache>
                <c:formatCode>General</c:formatCode>
                <c:ptCount val="15"/>
                <c:pt idx="0">
                  <c:v>52</c:v>
                </c:pt>
                <c:pt idx="1">
                  <c:v>12.5</c:v>
                </c:pt>
                <c:pt idx="2">
                  <c:v>1.7</c:v>
                </c:pt>
                <c:pt idx="3">
                  <c:v>0.9</c:v>
                </c:pt>
                <c:pt idx="4">
                  <c:v>3.4</c:v>
                </c:pt>
                <c:pt idx="5">
                  <c:v>0.1</c:v>
                </c:pt>
                <c:pt idx="6">
                  <c:v>2.6</c:v>
                </c:pt>
                <c:pt idx="7">
                  <c:v>10.9</c:v>
                </c:pt>
                <c:pt idx="8">
                  <c:v>1.3</c:v>
                </c:pt>
                <c:pt idx="9">
                  <c:v>6.6</c:v>
                </c:pt>
                <c:pt idx="10">
                  <c:v>0.1</c:v>
                </c:pt>
                <c:pt idx="11">
                  <c:v>7.4</c:v>
                </c:pt>
                <c:pt idx="12">
                  <c:v>0.2</c:v>
                </c:pt>
                <c:pt idx="13">
                  <c:v>0.1</c:v>
                </c:pt>
                <c:pt idx="14">
                  <c:v>0.2</c:v>
                </c:pt>
              </c:numCache>
            </c:numRef>
          </c:val>
        </c:ser>
      </c:pie3DChart>
    </c:plotArea>
    <c:legend>
      <c:legendPos val="r"/>
      <c:layout>
        <c:manualLayout>
          <c:xMode val="edge"/>
          <c:yMode val="edge"/>
          <c:x val="6.1302712160979878E-2"/>
          <c:y val="0.67452270911788204"/>
          <c:w val="0.57818230533683257"/>
          <c:h val="0.31943512495720688"/>
        </c:manualLayout>
      </c:layout>
      <c:txPr>
        <a:bodyPr/>
        <a:lstStyle/>
        <a:p>
          <a:pPr>
            <a:defRPr sz="1000"/>
          </a:pPr>
          <a:endParaRPr lang="ru-RU"/>
        </a:p>
      </c:txPr>
    </c:legend>
    <c:plotVisOnly val="1"/>
  </c:chart>
  <c:txPr>
    <a:bodyPr/>
    <a:lstStyle/>
    <a:p>
      <a:pPr>
        <a:defRPr sz="1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75"/>
      <c:perspective val="30"/>
    </c:view3D>
    <c:sideWall>
      <c:spPr>
        <a:scene3d>
          <a:camera prst="orthographicFront"/>
          <a:lightRig rig="threePt" dir="t"/>
        </a:scene3d>
        <a:sp3d>
          <a:bevelT w="6350"/>
        </a:sp3d>
      </c:spPr>
    </c:sideWall>
    <c:backWall>
      <c:spPr>
        <a:scene3d>
          <a:camera prst="orthographicFront"/>
          <a:lightRig rig="threePt" dir="t"/>
        </a:scene3d>
        <a:sp3d>
          <a:bevelT w="6350"/>
        </a:sp3d>
      </c:spPr>
    </c:backWall>
    <c:plotArea>
      <c:layout>
        <c:manualLayout>
          <c:layoutTarget val="inner"/>
          <c:xMode val="edge"/>
          <c:yMode val="edge"/>
          <c:x val="1.753552357679428E-5"/>
          <c:y val="5.3845243305076708E-2"/>
          <c:w val="0.99859361329833773"/>
          <c:h val="0.93904731338351655"/>
        </c:manualLayout>
      </c:layout>
      <c:pie3DChart>
        <c:varyColors val="1"/>
        <c:ser>
          <c:idx val="0"/>
          <c:order val="0"/>
          <c:tx>
            <c:strRef>
              <c:f>Лист1!$B$1</c:f>
              <c:strCache>
                <c:ptCount val="1"/>
                <c:pt idx="0">
                  <c:v>Продажи</c:v>
                </c:pt>
              </c:strCache>
            </c:strRef>
          </c:tx>
          <c:explosion val="20"/>
          <c:dPt>
            <c:idx val="0"/>
            <c:explosion val="6"/>
            <c:spPr>
              <a:solidFill>
                <a:schemeClr val="accent2">
                  <a:lumMod val="40000"/>
                  <a:lumOff val="60000"/>
                </a:schemeClr>
              </a:solidFill>
            </c:spPr>
          </c:dPt>
          <c:dPt>
            <c:idx val="1"/>
            <c:explosion val="7"/>
            <c:spPr>
              <a:solidFill>
                <a:srgbClr val="9999FF"/>
              </a:solidFill>
            </c:spPr>
          </c:dPt>
          <c:dPt>
            <c:idx val="2"/>
            <c:explosion val="13"/>
            <c:spPr>
              <a:solidFill>
                <a:srgbClr val="92D050"/>
              </a:solidFill>
            </c:spPr>
          </c:dPt>
          <c:dPt>
            <c:idx val="3"/>
            <c:explosion val="10"/>
            <c:spPr>
              <a:solidFill>
                <a:srgbClr val="00CC99"/>
              </a:solidFill>
            </c:spPr>
          </c:dPt>
          <c:dLbls>
            <c:dLbl>
              <c:idx val="0"/>
              <c:layout>
                <c:manualLayout>
                  <c:x val="-0.15011200108607187"/>
                  <c:y val="-4.0002298643947533E-2"/>
                </c:manualLayout>
              </c:layout>
              <c:tx>
                <c:rich>
                  <a:bodyPr/>
                  <a:lstStyle/>
                  <a:p>
                    <a:r>
                      <a:rPr lang="ru-RU" dirty="0" smtClean="0">
                        <a:latin typeface="Times New Roman" pitchFamily="18" charset="0"/>
                        <a:cs typeface="Times New Roman" pitchFamily="18" charset="0"/>
                      </a:rPr>
                      <a:t>913 565,91</a:t>
                    </a:r>
                    <a:endParaRPr lang="en-US" dirty="0">
                      <a:latin typeface="Times New Roman" pitchFamily="18" charset="0"/>
                      <a:cs typeface="Times New Roman" pitchFamily="18" charset="0"/>
                    </a:endParaRPr>
                  </a:p>
                </c:rich>
              </c:tx>
              <c:showVal val="1"/>
            </c:dLbl>
            <c:dLbl>
              <c:idx val="1"/>
              <c:layout>
                <c:manualLayout>
                  <c:x val="0.15288453706217794"/>
                  <c:y val="-0.13719736363221124"/>
                </c:manualLayout>
              </c:layout>
              <c:tx>
                <c:rich>
                  <a:bodyPr/>
                  <a:lstStyle/>
                  <a:p>
                    <a:pPr>
                      <a:defRPr sz="2400" b="1">
                        <a:latin typeface="Times New Roman" pitchFamily="18" charset="0"/>
                        <a:cs typeface="Times New Roman" pitchFamily="18" charset="0"/>
                      </a:defRPr>
                    </a:pPr>
                    <a:r>
                      <a:rPr lang="ru-RU" sz="1800" b="0" dirty="0" smtClean="0">
                        <a:latin typeface="Times New Roman" pitchFamily="18" charset="0"/>
                        <a:cs typeface="Times New Roman" pitchFamily="18" charset="0"/>
                      </a:rPr>
                      <a:t>449 553,00</a:t>
                    </a:r>
                    <a:endParaRPr lang="en-US" sz="1800" b="0" dirty="0">
                      <a:latin typeface="Times New Roman" pitchFamily="18" charset="0"/>
                      <a:cs typeface="Times New Roman" pitchFamily="18" charset="0"/>
                    </a:endParaRPr>
                  </a:p>
                </c:rich>
              </c:tx>
              <c:spPr/>
              <c:showVal val="1"/>
            </c:dLbl>
            <c:dLbl>
              <c:idx val="2"/>
              <c:layout>
                <c:manualLayout>
                  <c:x val="9.9426305548014279E-2"/>
                  <c:y val="0.14384795943777601"/>
                </c:manualLayout>
              </c:layout>
              <c:tx>
                <c:rich>
                  <a:bodyPr/>
                  <a:lstStyle/>
                  <a:p>
                    <a:r>
                      <a:rPr lang="ru-RU" dirty="0" smtClean="0">
                        <a:latin typeface="Times New Roman" pitchFamily="18" charset="0"/>
                        <a:cs typeface="Times New Roman" pitchFamily="18" charset="0"/>
                      </a:rPr>
                      <a:t>274 428,10</a:t>
                    </a:r>
                    <a:endParaRPr lang="en-US" dirty="0">
                      <a:latin typeface="Times New Roman" pitchFamily="18" charset="0"/>
                      <a:cs typeface="Times New Roman" pitchFamily="18" charset="0"/>
                    </a:endParaRPr>
                  </a:p>
                </c:rich>
              </c:tx>
              <c:showVal val="1"/>
            </c:dLbl>
            <c:dLbl>
              <c:idx val="3"/>
              <c:layout>
                <c:manualLayout>
                  <c:x val="1.6006425920897821E-2"/>
                  <c:y val="-1.4533520171828547E-3"/>
                </c:manualLayout>
              </c:layout>
              <c:tx>
                <c:rich>
                  <a:bodyPr/>
                  <a:lstStyle/>
                  <a:p>
                    <a:r>
                      <a:rPr lang="ru-RU" dirty="0" smtClean="0"/>
                      <a:t>42 665,91</a:t>
                    </a:r>
                    <a:endParaRPr lang="en-US" dirty="0"/>
                  </a:p>
                </c:rich>
              </c:tx>
              <c:showVal val="1"/>
            </c:dLbl>
            <c:dLbl>
              <c:idx val="4"/>
              <c:delete val="1"/>
            </c:dLbl>
            <c:dLbl>
              <c:idx val="5"/>
              <c:layout>
                <c:manualLayout>
                  <c:x val="-8.70838801399825E-2"/>
                  <c:y val="2.1292459654047528E-2"/>
                </c:manualLayout>
              </c:layout>
              <c:tx>
                <c:rich>
                  <a:bodyPr/>
                  <a:lstStyle/>
                  <a:p>
                    <a:r>
                      <a:rPr lang="en-US" dirty="0" smtClean="0">
                        <a:latin typeface="Times New Roman" pitchFamily="18" charset="0"/>
                        <a:cs typeface="Times New Roman" pitchFamily="18" charset="0"/>
                      </a:rPr>
                      <a:t>920</a:t>
                    </a:r>
                    <a:r>
                      <a:rPr lang="ru-RU" dirty="0" smtClean="0">
                        <a:latin typeface="Times New Roman" pitchFamily="18" charset="0"/>
                        <a:cs typeface="Times New Roman" pitchFamily="18" charset="0"/>
                      </a:rPr>
                      <a:t>,00</a:t>
                    </a:r>
                    <a:endParaRPr lang="en-US" dirty="0">
                      <a:latin typeface="Times New Roman" pitchFamily="18" charset="0"/>
                      <a:cs typeface="Times New Roman" pitchFamily="18" charset="0"/>
                    </a:endParaRPr>
                  </a:p>
                </c:rich>
              </c:tx>
              <c:showVal val="1"/>
            </c:dLbl>
            <c:dLbl>
              <c:idx val="6"/>
              <c:layout>
                <c:manualLayout>
                  <c:x val="-8.8737314085739247E-2"/>
                  <c:y val="-9.1254425001318067E-3"/>
                </c:manualLayout>
              </c:layout>
              <c:tx>
                <c:rich>
                  <a:bodyPr/>
                  <a:lstStyle/>
                  <a:p>
                    <a:r>
                      <a:rPr lang="en-US" dirty="0" smtClean="0">
                        <a:latin typeface="Times New Roman" pitchFamily="18" charset="0"/>
                        <a:cs typeface="Times New Roman" pitchFamily="18" charset="0"/>
                      </a:rPr>
                      <a:t>515,9</a:t>
                    </a:r>
                    <a:r>
                      <a:rPr lang="ru-RU"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c:rich>
              </c:tx>
              <c:showVal val="1"/>
            </c:dLbl>
            <c:dLbl>
              <c:idx val="7"/>
              <c:layout>
                <c:manualLayout>
                  <c:x val="-8.85043744531952E-2"/>
                  <c:y val="-4.8484601713954505E-3"/>
                </c:manualLayout>
              </c:layout>
              <c:showVal val="1"/>
            </c:dLbl>
            <c:dLbl>
              <c:idx val="8"/>
              <c:delete val="1"/>
            </c:dLbl>
            <c:txPr>
              <a:bodyPr/>
              <a:lstStyle/>
              <a:p>
                <a:pPr>
                  <a:defRPr>
                    <a:latin typeface="Times New Roman" pitchFamily="18" charset="0"/>
                    <a:cs typeface="Times New Roman" pitchFamily="18" charset="0"/>
                  </a:defRPr>
                </a:pPr>
                <a:endParaRPr lang="ru-RU"/>
              </a:p>
            </c:txPr>
            <c:showVal val="1"/>
            <c:showLeaderLines val="1"/>
            <c:leaderLines>
              <c:spPr>
                <a:ln>
                  <a:solidFill>
                    <a:srgbClr val="FF0000"/>
                  </a:solidFill>
                </a:ln>
              </c:spPr>
            </c:leaderLines>
          </c:dLbls>
          <c:cat>
            <c:strRef>
              <c:f>Лист1!$A$2:$A$6</c:f>
              <c:strCache>
                <c:ptCount val="5"/>
                <c:pt idx="0">
                  <c:v>Кв. 1</c:v>
                </c:pt>
                <c:pt idx="1">
                  <c:v>Кв. 2</c:v>
                </c:pt>
                <c:pt idx="2">
                  <c:v>кв. </c:v>
                </c:pt>
                <c:pt idx="3">
                  <c:v>кв.</c:v>
                </c:pt>
                <c:pt idx="4">
                  <c:v>кв.6</c:v>
                </c:pt>
              </c:strCache>
            </c:strRef>
          </c:cat>
          <c:val>
            <c:numRef>
              <c:f>Лист1!$B$2:$B$6</c:f>
              <c:numCache>
                <c:formatCode>General</c:formatCode>
                <c:ptCount val="5"/>
                <c:pt idx="0">
                  <c:v>913565.91</c:v>
                </c:pt>
                <c:pt idx="1">
                  <c:v>449553</c:v>
                </c:pt>
                <c:pt idx="2">
                  <c:v>274428</c:v>
                </c:pt>
                <c:pt idx="3">
                  <c:v>42665.91</c:v>
                </c:pt>
                <c:pt idx="4">
                  <c:v>1042.93</c:v>
                </c:pt>
              </c:numCache>
            </c:numRef>
          </c:val>
        </c:ser>
      </c:pie3DChart>
    </c:plotArea>
    <c:plotVisOnly val="1"/>
  </c:chart>
  <c:txPr>
    <a:bodyPr/>
    <a:lstStyle/>
    <a:p>
      <a:pPr>
        <a:defRPr sz="1800"/>
      </a:pPr>
      <a:endParaRPr lang="ru-RU"/>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8164951791580908E-2"/>
          <c:y val="5.1461628117720114E-2"/>
          <c:w val="0.70863599667898869"/>
          <c:h val="0.73443479144963386"/>
        </c:manualLayout>
      </c:layout>
      <c:lineChart>
        <c:grouping val="standard"/>
        <c:ser>
          <c:idx val="0"/>
          <c:order val="0"/>
          <c:tx>
            <c:strRef>
              <c:f>Лист1!$B$1</c:f>
              <c:strCache>
                <c:ptCount val="1"/>
                <c:pt idx="0">
                  <c:v>Расходы</c:v>
                </c:pt>
              </c:strCache>
            </c:strRef>
          </c:tx>
          <c:spPr>
            <a:ln w="79375">
              <a:solidFill>
                <a:srgbClr val="00B050"/>
              </a:solidFill>
            </a:ln>
          </c:spPr>
          <c:marker>
            <c:spPr>
              <a:solidFill>
                <a:srgbClr val="00B050"/>
              </a:solidFill>
              <a:ln cap="sq"/>
            </c:spPr>
          </c:marker>
          <c:dLbls>
            <c:dLbl>
              <c:idx val="0"/>
              <c:layout>
                <c:manualLayout>
                  <c:x val="-4.0634636228017912E-2"/>
                  <c:y val="-0.11555474677342628"/>
                </c:manualLayout>
              </c:layout>
              <c:showVal val="1"/>
            </c:dLbl>
            <c:dLbl>
              <c:idx val="1"/>
              <c:layout>
                <c:manualLayout>
                  <c:x val="-5.6469441921453124E-2"/>
                  <c:y val="-9.3332680086228623E-2"/>
                </c:manualLayout>
              </c:layout>
              <c:showVal val="1"/>
            </c:dLbl>
            <c:dLbl>
              <c:idx val="2"/>
              <c:layout>
                <c:manualLayout>
                  <c:x val="-2.5396647642511191E-2"/>
                  <c:y val="-6.6666200061591879E-2"/>
                </c:manualLayout>
              </c:layout>
              <c:showVal val="1"/>
            </c:dLbl>
            <c:dLbl>
              <c:idx val="3"/>
              <c:layout>
                <c:manualLayout>
                  <c:x val="-7.1110613399031533E-2"/>
                  <c:y val="-6.6666200061591879E-2"/>
                </c:manualLayout>
              </c:layout>
              <c:showVal val="1"/>
            </c:dLbl>
            <c:dLbl>
              <c:idx val="4"/>
              <c:layout>
                <c:manualLayout>
                  <c:x val="-1.1851768899838631E-2"/>
                  <c:y val="-4.4444133374394547E-2"/>
                </c:manualLayout>
              </c:layout>
              <c:showVal val="1"/>
            </c:dLbl>
            <c:showVal val="1"/>
          </c:dLbls>
          <c:cat>
            <c:strRef>
              <c:f>Лист1!$A$2:$A$7</c:f>
              <c:strCache>
                <c:ptCount val="6"/>
                <c:pt idx="0">
                  <c:v>2018 (отчет)</c:v>
                </c:pt>
                <c:pt idx="1">
                  <c:v>2019 (отчет)</c:v>
                </c:pt>
                <c:pt idx="2">
                  <c:v>2020 (оценка)</c:v>
                </c:pt>
                <c:pt idx="3">
                  <c:v>2021 (проект)</c:v>
                </c:pt>
                <c:pt idx="4">
                  <c:v>2022 (проект)</c:v>
                </c:pt>
                <c:pt idx="5">
                  <c:v>2023 (проект)</c:v>
                </c:pt>
              </c:strCache>
            </c:strRef>
          </c:cat>
          <c:val>
            <c:numRef>
              <c:f>Лист1!$B$2:$B$7</c:f>
              <c:numCache>
                <c:formatCode>General</c:formatCode>
                <c:ptCount val="6"/>
                <c:pt idx="0">
                  <c:v>1273690.78</c:v>
                </c:pt>
                <c:pt idx="1">
                  <c:v>1540621.11</c:v>
                </c:pt>
                <c:pt idx="2">
                  <c:v>2165940.2400000002</c:v>
                </c:pt>
                <c:pt idx="3">
                  <c:v>2008113.51</c:v>
                </c:pt>
                <c:pt idx="4">
                  <c:v>1740139.49</c:v>
                </c:pt>
                <c:pt idx="5">
                  <c:v>1765880.35</c:v>
                </c:pt>
              </c:numCache>
            </c:numRef>
          </c:val>
        </c:ser>
        <c:marker val="1"/>
        <c:axId val="194285952"/>
        <c:axId val="194287488"/>
      </c:lineChart>
      <c:catAx>
        <c:axId val="194285952"/>
        <c:scaling>
          <c:orientation val="minMax"/>
        </c:scaling>
        <c:axPos val="b"/>
        <c:tickLblPos val="nextTo"/>
        <c:txPr>
          <a:bodyPr/>
          <a:lstStyle/>
          <a:p>
            <a:pPr>
              <a:defRPr sz="1100"/>
            </a:pPr>
            <a:endParaRPr lang="ru-RU"/>
          </a:p>
        </c:txPr>
        <c:crossAx val="194287488"/>
        <c:crosses val="autoZero"/>
        <c:auto val="1"/>
        <c:lblAlgn val="ctr"/>
        <c:lblOffset val="100"/>
      </c:catAx>
      <c:valAx>
        <c:axId val="194287488"/>
        <c:scaling>
          <c:orientation val="minMax"/>
        </c:scaling>
        <c:axPos val="l"/>
        <c:majorGridlines/>
        <c:numFmt formatCode="General" sourceLinked="1"/>
        <c:tickLblPos val="nextTo"/>
        <c:crossAx val="194285952"/>
        <c:crosses val="autoZero"/>
        <c:crossBetween val="between"/>
      </c:valAx>
    </c:plotArea>
    <c:plotVisOnly val="1"/>
  </c:chart>
  <c:txPr>
    <a:bodyPr/>
    <a:lstStyle/>
    <a:p>
      <a:pPr>
        <a:defRPr sz="800"/>
      </a:pPr>
      <a:endParaRPr lang="ru-RU"/>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9546629665296416"/>
          <c:y val="0.24706983806501456"/>
          <c:w val="0.50453370334703562"/>
          <c:h val="0.72217601886633986"/>
        </c:manualLayout>
      </c:layout>
      <c:doughnutChart>
        <c:varyColors val="1"/>
        <c:ser>
          <c:idx val="0"/>
          <c:order val="0"/>
          <c:tx>
            <c:strRef>
              <c:f>Лист1!$B$1</c:f>
              <c:strCache>
                <c:ptCount val="1"/>
                <c:pt idx="0">
                  <c:v>Продажи</c:v>
                </c:pt>
              </c:strCache>
            </c:strRef>
          </c:tx>
          <c:dPt>
            <c:idx val="2"/>
            <c:spPr>
              <a:solidFill>
                <a:srgbClr val="FFC000"/>
              </a:solidFill>
            </c:spPr>
          </c:dPt>
          <c:dPt>
            <c:idx val="3"/>
            <c:spPr>
              <a:solidFill>
                <a:schemeClr val="accent2">
                  <a:lumMod val="60000"/>
                  <a:lumOff val="40000"/>
                </a:schemeClr>
              </a:solidFill>
            </c:spPr>
          </c:dPt>
          <c:dPt>
            <c:idx val="4"/>
            <c:spPr>
              <a:solidFill>
                <a:srgbClr val="66FFFF"/>
              </a:solidFill>
            </c:spPr>
          </c:dPt>
          <c:dPt>
            <c:idx val="5"/>
            <c:spPr>
              <a:solidFill>
                <a:srgbClr val="99CCFF"/>
              </a:solidFill>
            </c:spPr>
          </c:dPt>
          <c:dPt>
            <c:idx val="6"/>
            <c:spPr>
              <a:solidFill>
                <a:srgbClr val="92D050"/>
              </a:solidFill>
            </c:spPr>
          </c:dPt>
          <c:dPt>
            <c:idx val="7"/>
            <c:spPr>
              <a:solidFill>
                <a:srgbClr val="FF5050"/>
              </a:solidFill>
            </c:spPr>
          </c:dPt>
          <c:dPt>
            <c:idx val="8"/>
            <c:spPr>
              <a:solidFill>
                <a:srgbClr val="CC00CC"/>
              </a:solidFill>
            </c:spPr>
          </c:dPt>
          <c:dLbls>
            <c:dLbl>
              <c:idx val="1"/>
              <c:layout>
                <c:manualLayout>
                  <c:x val="-0.15379442379224956"/>
                  <c:y val="-5.9442644320572398E-2"/>
                </c:manualLayout>
              </c:layout>
              <c:showLegendKey val="1"/>
              <c:showVal val="1"/>
            </c:dLbl>
            <c:dLbl>
              <c:idx val="2"/>
              <c:layout>
                <c:manualLayout>
                  <c:x val="-0.11812806355276811"/>
                  <c:y val="-0.10017185902942619"/>
                </c:manualLayout>
              </c:layout>
              <c:showLegendKey val="1"/>
              <c:showVal val="1"/>
            </c:dLbl>
            <c:dLbl>
              <c:idx val="3"/>
              <c:layout>
                <c:manualLayout>
                  <c:x val="-2.780567837571354E-2"/>
                  <c:y val="-0.13429636276744639"/>
                </c:manualLayout>
              </c:layout>
              <c:showLegendKey val="1"/>
              <c:showVal val="1"/>
            </c:dLbl>
            <c:dLbl>
              <c:idx val="4"/>
              <c:layout>
                <c:manualLayout>
                  <c:x val="6.8188486084792499E-2"/>
                  <c:y val="-0.14658877754152691"/>
                </c:manualLayout>
              </c:layout>
              <c:showLegendKey val="1"/>
              <c:showVal val="1"/>
            </c:dLbl>
            <c:dLbl>
              <c:idx val="5"/>
              <c:layout>
                <c:manualLayout>
                  <c:x val="-1.7170469010010105E-2"/>
                  <c:y val="0.13686491605234077"/>
                </c:manualLayout>
              </c:layout>
              <c:showLegendKey val="1"/>
              <c:showVal val="1"/>
            </c:dLbl>
            <c:dLbl>
              <c:idx val="6"/>
              <c:layout>
                <c:manualLayout>
                  <c:x val="0.1266361159913188"/>
                  <c:y val="9.668605299387871E-2"/>
                </c:manualLayout>
              </c:layout>
              <c:showLegendKey val="1"/>
              <c:showVal val="1"/>
            </c:dLbl>
            <c:dLbl>
              <c:idx val="7"/>
              <c:layout>
                <c:manualLayout>
                  <c:x val="-2.2380114678169045E-2"/>
                  <c:y val="-2.8070144417577686E-2"/>
                </c:manualLayout>
              </c:layout>
              <c:showLegendKey val="1"/>
              <c:showVal val="1"/>
            </c:dLbl>
            <c:dLbl>
              <c:idx val="8"/>
              <c:layout>
                <c:manualLayout>
                  <c:x val="-0.1363773556829587"/>
                  <c:y val="-7.4120161829417094E-2"/>
                </c:manualLayout>
              </c:layout>
              <c:showLegendKey val="1"/>
              <c:showVal val="1"/>
            </c:dLbl>
            <c:txPr>
              <a:bodyPr/>
              <a:lstStyle/>
              <a:p>
                <a:pPr>
                  <a:defRPr sz="1000"/>
                </a:pPr>
                <a:endParaRPr lang="ru-RU"/>
              </a:p>
            </c:txPr>
            <c:showLegendKey val="1"/>
            <c:showVal val="1"/>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ЖКХ</c:v>
                </c:pt>
                <c:pt idx="5">
                  <c:v>Образование</c:v>
                </c:pt>
                <c:pt idx="6">
                  <c:v>Культура и кинематография</c:v>
                </c:pt>
                <c:pt idx="7">
                  <c:v>Социальная политика</c:v>
                </c:pt>
                <c:pt idx="8">
                  <c:v>ФК и спорт</c:v>
                </c:pt>
              </c:strCache>
            </c:strRef>
          </c:cat>
          <c:val>
            <c:numRef>
              <c:f>Лист1!$B$2:$B$10</c:f>
              <c:numCache>
                <c:formatCode>General</c:formatCode>
                <c:ptCount val="9"/>
                <c:pt idx="0">
                  <c:v>211798</c:v>
                </c:pt>
                <c:pt idx="1">
                  <c:v>2428.23</c:v>
                </c:pt>
                <c:pt idx="2">
                  <c:v>6465.25</c:v>
                </c:pt>
                <c:pt idx="3">
                  <c:v>52643.57</c:v>
                </c:pt>
                <c:pt idx="4">
                  <c:v>47873.86</c:v>
                </c:pt>
                <c:pt idx="5">
                  <c:v>1016965.13</c:v>
                </c:pt>
                <c:pt idx="6">
                  <c:v>131394.49</c:v>
                </c:pt>
                <c:pt idx="7">
                  <c:v>578006.30000000005</c:v>
                </c:pt>
                <c:pt idx="8">
                  <c:v>10252.17</c:v>
                </c:pt>
              </c:numCache>
            </c:numRef>
          </c:val>
        </c:ser>
        <c:firstSliceAng val="290"/>
        <c:holeSize val="39"/>
      </c:doughnutChart>
    </c:plotArea>
    <c:legend>
      <c:legendPos val="r"/>
      <c:layout>
        <c:manualLayout>
          <c:xMode val="edge"/>
          <c:yMode val="edge"/>
          <c:x val="0"/>
          <c:y val="0.31561073242657645"/>
          <c:w val="0.42979762809710875"/>
          <c:h val="0.60665509478458846"/>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266732283464565E-2"/>
          <c:y val="0.15195851877211114"/>
          <c:w val="0.92073832790445154"/>
          <c:h val="0.57263513513513564"/>
        </c:manualLayout>
      </c:layout>
      <c:bar3DChart>
        <c:barDir val="col"/>
        <c:grouping val="clustered"/>
        <c:ser>
          <c:idx val="0"/>
          <c:order val="0"/>
          <c:tx>
            <c:strRef>
              <c:f>Sheet1!#ССЫЛКА!</c:f>
              <c:strCache>
                <c:ptCount val="1"/>
                <c:pt idx="0">
                  <c:v>#REF!</c:v>
                </c:pt>
              </c:strCache>
            </c:strRef>
          </c:tx>
          <c:spPr>
            <a:solidFill>
              <a:schemeClr val="accent1"/>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Sheet1!#ССЫЛКА!</c:f>
              <c:numCache>
                <c:formatCode>General</c:formatCode>
                <c:ptCount val="1"/>
                <c:pt idx="0">
                  <c:v>1</c:v>
                </c:pt>
              </c:numCache>
            </c:numRef>
          </c:val>
        </c:ser>
        <c:ser>
          <c:idx val="1"/>
          <c:order val="1"/>
          <c:tx>
            <c:strRef>
              <c:f>Sheet1!$A$2</c:f>
              <c:strCache>
                <c:ptCount val="1"/>
                <c:pt idx="0">
                  <c:v>Продукция растениеводства</c:v>
                </c:pt>
              </c:strCache>
            </c:strRef>
          </c:tx>
          <c:spPr>
            <a:solidFill>
              <a:srgbClr val="00CC99"/>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2901</c:v>
                </c:pt>
                <c:pt idx="1">
                  <c:v>2950</c:v>
                </c:pt>
                <c:pt idx="2">
                  <c:v>3095</c:v>
                </c:pt>
                <c:pt idx="3">
                  <c:v>3065.05</c:v>
                </c:pt>
                <c:pt idx="4">
                  <c:v>3138.61</c:v>
                </c:pt>
                <c:pt idx="5">
                  <c:v>3201.38</c:v>
                </c:pt>
                <c:pt idx="6">
                  <c:v>3281.42</c:v>
                </c:pt>
              </c:numCache>
            </c:numRef>
          </c:val>
        </c:ser>
        <c:ser>
          <c:idx val="2"/>
          <c:order val="2"/>
          <c:tx>
            <c:strRef>
              <c:f>Sheet1!$A$3</c:f>
              <c:strCache>
                <c:ptCount val="1"/>
                <c:pt idx="0">
                  <c:v>Продукция животноводства</c:v>
                </c:pt>
              </c:strCache>
            </c:strRef>
          </c:tx>
          <c:spPr>
            <a:solidFill>
              <a:srgbClr val="9999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Sheet1!$B$3:$H$3</c:f>
              <c:numCache>
                <c:formatCode>General</c:formatCode>
                <c:ptCount val="7"/>
                <c:pt idx="0">
                  <c:v>1390</c:v>
                </c:pt>
                <c:pt idx="1">
                  <c:v>1900</c:v>
                </c:pt>
                <c:pt idx="2">
                  <c:v>2025</c:v>
                </c:pt>
                <c:pt idx="3">
                  <c:v>2012.86</c:v>
                </c:pt>
                <c:pt idx="4">
                  <c:v>2047.1799999999998</c:v>
                </c:pt>
                <c:pt idx="5">
                  <c:v>2088.13</c:v>
                </c:pt>
                <c:pt idx="6">
                  <c:v>2140.3300000000017</c:v>
                </c:pt>
              </c:numCache>
            </c:numRef>
          </c:val>
        </c:ser>
        <c:gapDepth val="0"/>
        <c:shape val="box"/>
        <c:axId val="189528704"/>
        <c:axId val="190189952"/>
        <c:axId val="0"/>
      </c:bar3DChart>
      <c:catAx>
        <c:axId val="18952870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189952"/>
        <c:crosses val="autoZero"/>
        <c:auto val="1"/>
        <c:lblAlgn val="ctr"/>
        <c:lblOffset val="100"/>
        <c:tickLblSkip val="1"/>
        <c:tickMarkSkip val="1"/>
      </c:catAx>
      <c:valAx>
        <c:axId val="190189952"/>
        <c:scaling>
          <c:orientation val="minMax"/>
          <c:max val="32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9528704"/>
        <c:crosses val="autoZero"/>
        <c:crossBetween val="between"/>
        <c:majorUnit val="400"/>
        <c:minorUnit val="200"/>
      </c:valAx>
      <c:spPr>
        <a:noFill/>
        <a:ln w="25454">
          <a:noFill/>
        </a:ln>
      </c:spPr>
    </c:plotArea>
    <c:legend>
      <c:legendPos val="r"/>
      <c:legendEntry>
        <c:idx val="0"/>
        <c:delete val="1"/>
      </c:legendEntry>
      <c:layout>
        <c:manualLayout>
          <c:xMode val="edge"/>
          <c:yMode val="edge"/>
          <c:x val="0"/>
          <c:y val="0.82697763323063356"/>
          <c:w val="1"/>
          <c:h val="5.0697579469233013E-2"/>
        </c:manualLayout>
      </c:layout>
      <c:spPr>
        <a:noFill/>
        <a:ln w="3182">
          <a:no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7.4914370078740397E-2"/>
          <c:y val="2.1972463485918012E-2"/>
          <c:w val="0.69789468503937202"/>
          <c:h val="0.89209853226460634"/>
        </c:manualLayout>
      </c:layout>
      <c:bar3DChart>
        <c:barDir val="col"/>
        <c:grouping val="stacked"/>
        <c:ser>
          <c:idx val="0"/>
          <c:order val="0"/>
          <c:tx>
            <c:strRef>
              <c:f>Лист1!$B$1</c:f>
              <c:strCache>
                <c:ptCount val="1"/>
                <c:pt idx="0">
                  <c:v>общегосударственные вопросы</c:v>
                </c:pt>
              </c:strCache>
            </c:strRef>
          </c:tx>
          <c:spPr>
            <a:solidFill>
              <a:srgbClr val="92D050"/>
            </a:solidFill>
            <a:ln>
              <a:solidFill>
                <a:schemeClr val="accent6">
                  <a:lumMod val="60000"/>
                  <a:lumOff val="40000"/>
                </a:schemeClr>
              </a:solidFill>
            </a:ln>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Лист1!$B$2:$B$6</c:f>
              <c:numCache>
                <c:formatCode>General</c:formatCode>
                <c:ptCount val="5"/>
                <c:pt idx="0">
                  <c:v>166617.37</c:v>
                </c:pt>
                <c:pt idx="1">
                  <c:v>193790.91999999998</c:v>
                </c:pt>
                <c:pt idx="2">
                  <c:v>211798</c:v>
                </c:pt>
                <c:pt idx="3">
                  <c:v>166588.65</c:v>
                </c:pt>
                <c:pt idx="4">
                  <c:v>161485.18</c:v>
                </c:pt>
              </c:numCache>
            </c:numRef>
          </c:val>
        </c:ser>
        <c:ser>
          <c:idx val="1"/>
          <c:order val="1"/>
          <c:tx>
            <c:strRef>
              <c:f>Лист1!$C$1</c:f>
              <c:strCache>
                <c:ptCount val="1"/>
                <c:pt idx="0">
                  <c:v>национальная оборона</c:v>
                </c:pt>
              </c:strCache>
            </c:strRef>
          </c:tx>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Лист1!$C$2:$C$6</c:f>
              <c:numCache>
                <c:formatCode>General</c:formatCode>
                <c:ptCount val="5"/>
                <c:pt idx="0">
                  <c:v>2205.8000000000002</c:v>
                </c:pt>
                <c:pt idx="1">
                  <c:v>2888.96</c:v>
                </c:pt>
                <c:pt idx="2">
                  <c:v>2428.23</c:v>
                </c:pt>
                <c:pt idx="3">
                  <c:v>2451.2799999999997</c:v>
                </c:pt>
                <c:pt idx="4">
                  <c:v>2540.23</c:v>
                </c:pt>
              </c:numCache>
            </c:numRef>
          </c:val>
        </c:ser>
        <c:ser>
          <c:idx val="2"/>
          <c:order val="2"/>
          <c:tx>
            <c:strRef>
              <c:f>Лист1!$D$1</c:f>
              <c:strCache>
                <c:ptCount val="1"/>
                <c:pt idx="0">
                  <c:v>национальная безопасность и правоохранительная деятельность</c:v>
                </c:pt>
              </c:strCache>
            </c:strRef>
          </c:tx>
          <c:spPr>
            <a:solidFill>
              <a:srgbClr val="FF000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Лист1!$D$2:$D$6</c:f>
              <c:numCache>
                <c:formatCode>General</c:formatCode>
                <c:ptCount val="5"/>
                <c:pt idx="0">
                  <c:v>4169.53</c:v>
                </c:pt>
                <c:pt idx="1">
                  <c:v>5537.17</c:v>
                </c:pt>
                <c:pt idx="2">
                  <c:v>6465.25</c:v>
                </c:pt>
                <c:pt idx="3">
                  <c:v>4422.45</c:v>
                </c:pt>
                <c:pt idx="4">
                  <c:v>4422.45</c:v>
                </c:pt>
              </c:numCache>
            </c:numRef>
          </c:val>
        </c:ser>
        <c:ser>
          <c:idx val="3"/>
          <c:order val="3"/>
          <c:tx>
            <c:strRef>
              <c:f>Лист1!$E$1</c:f>
              <c:strCache>
                <c:ptCount val="1"/>
                <c:pt idx="0">
                  <c:v>национальная экономика</c:v>
                </c:pt>
              </c:strCache>
            </c:strRef>
          </c:tx>
          <c:spPr>
            <a:solidFill>
              <a:srgbClr val="99CC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Лист1!$E$2:$E$6</c:f>
              <c:numCache>
                <c:formatCode>General</c:formatCode>
                <c:ptCount val="5"/>
                <c:pt idx="0">
                  <c:v>105422.7</c:v>
                </c:pt>
                <c:pt idx="1">
                  <c:v>283738.37</c:v>
                </c:pt>
                <c:pt idx="2">
                  <c:v>56643.57</c:v>
                </c:pt>
                <c:pt idx="3">
                  <c:v>54600.02</c:v>
                </c:pt>
                <c:pt idx="4">
                  <c:v>54558.41</c:v>
                </c:pt>
              </c:numCache>
            </c:numRef>
          </c:val>
        </c:ser>
        <c:ser>
          <c:idx val="4"/>
          <c:order val="4"/>
          <c:tx>
            <c:strRef>
              <c:f>Лист1!$F$1</c:f>
              <c:strCache>
                <c:ptCount val="1"/>
                <c:pt idx="0">
                  <c:v>жилищно-коммунальное хозяйство</c:v>
                </c:pt>
              </c:strCache>
            </c:strRef>
          </c:tx>
          <c:spPr>
            <a:solidFill>
              <a:srgbClr val="0000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Лист1!$F$2:$F$6</c:f>
              <c:numCache>
                <c:formatCode>General</c:formatCode>
                <c:ptCount val="5"/>
                <c:pt idx="0">
                  <c:v>25827.56</c:v>
                </c:pt>
                <c:pt idx="1">
                  <c:v>65538.36</c:v>
                </c:pt>
                <c:pt idx="2">
                  <c:v>47873.86</c:v>
                </c:pt>
                <c:pt idx="3">
                  <c:v>44189.119999999995</c:v>
                </c:pt>
                <c:pt idx="4">
                  <c:v>44219.119999999995</c:v>
                </c:pt>
              </c:numCache>
            </c:numRef>
          </c:val>
        </c:ser>
        <c:ser>
          <c:idx val="5"/>
          <c:order val="5"/>
          <c:tx>
            <c:strRef>
              <c:f>Лист1!$G$1</c:f>
              <c:strCache>
                <c:ptCount val="1"/>
                <c:pt idx="0">
                  <c:v>образование </c:v>
                </c:pt>
              </c:strCache>
            </c:strRef>
          </c:tx>
          <c:spPr>
            <a:solidFill>
              <a:srgbClr val="FF99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Лист1!$G$2:$G$6</c:f>
              <c:numCache>
                <c:formatCode>General</c:formatCode>
                <c:ptCount val="5"/>
                <c:pt idx="0">
                  <c:v>719042.36000000045</c:v>
                </c:pt>
                <c:pt idx="1">
                  <c:v>771018.4</c:v>
                </c:pt>
                <c:pt idx="2">
                  <c:v>1016965.13</c:v>
                </c:pt>
                <c:pt idx="3">
                  <c:v>787946.41</c:v>
                </c:pt>
                <c:pt idx="4">
                  <c:v>797985.76999999932</c:v>
                </c:pt>
              </c:numCache>
            </c:numRef>
          </c:val>
        </c:ser>
        <c:ser>
          <c:idx val="6"/>
          <c:order val="6"/>
          <c:tx>
            <c:strRef>
              <c:f>Лист1!$H$1</c:f>
              <c:strCache>
                <c:ptCount val="1"/>
                <c:pt idx="0">
                  <c:v>культура и кинематография</c:v>
                </c:pt>
              </c:strCache>
            </c:strRef>
          </c:tx>
          <c:spPr>
            <a:solidFill>
              <a:srgbClr val="66FFFF"/>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Лист1!$H$2:$H$6</c:f>
              <c:numCache>
                <c:formatCode>General</c:formatCode>
                <c:ptCount val="5"/>
                <c:pt idx="0">
                  <c:v>143588.19</c:v>
                </c:pt>
                <c:pt idx="1">
                  <c:v>155971.84999999998</c:v>
                </c:pt>
                <c:pt idx="2">
                  <c:v>131394.49</c:v>
                </c:pt>
                <c:pt idx="3">
                  <c:v>119253.92</c:v>
                </c:pt>
                <c:pt idx="4">
                  <c:v>109040.35</c:v>
                </c:pt>
              </c:numCache>
            </c:numRef>
          </c:val>
        </c:ser>
        <c:ser>
          <c:idx val="7"/>
          <c:order val="7"/>
          <c:tx>
            <c:strRef>
              <c:f>Лист1!$I$1</c:f>
              <c:strCache>
                <c:ptCount val="1"/>
                <c:pt idx="0">
                  <c:v>социальная политика</c:v>
                </c:pt>
              </c:strCache>
            </c:strRef>
          </c:tx>
          <c:spPr>
            <a:solidFill>
              <a:srgbClr val="CC00CC"/>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Лист1!$I$2:$I$6</c:f>
              <c:numCache>
                <c:formatCode>General</c:formatCode>
                <c:ptCount val="5"/>
                <c:pt idx="0">
                  <c:v>360904.58</c:v>
                </c:pt>
                <c:pt idx="1">
                  <c:v>674394.59</c:v>
                </c:pt>
                <c:pt idx="2">
                  <c:v>578006.30000000005</c:v>
                </c:pt>
                <c:pt idx="3">
                  <c:v>580092.179999999</c:v>
                </c:pt>
                <c:pt idx="4">
                  <c:v>591791.89</c:v>
                </c:pt>
              </c:numCache>
            </c:numRef>
          </c:val>
        </c:ser>
        <c:ser>
          <c:idx val="8"/>
          <c:order val="8"/>
          <c:tx>
            <c:strRef>
              <c:f>Лист1!$J$1</c:f>
              <c:strCache>
                <c:ptCount val="1"/>
                <c:pt idx="0">
                  <c:v>физическая культура и спорт</c:v>
                </c:pt>
              </c:strCache>
            </c:strRef>
          </c:tx>
          <c:spPr>
            <a:solidFill>
              <a:srgbClr val="66FF99"/>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Лист1!$J$2:$J$6</c:f>
              <c:numCache>
                <c:formatCode>General</c:formatCode>
                <c:ptCount val="5"/>
                <c:pt idx="0">
                  <c:v>12843.07</c:v>
                </c:pt>
                <c:pt idx="1">
                  <c:v>13010.1</c:v>
                </c:pt>
                <c:pt idx="2">
                  <c:v>10252.17</c:v>
                </c:pt>
                <c:pt idx="3">
                  <c:v>10252.17</c:v>
                </c:pt>
                <c:pt idx="4">
                  <c:v>10252.17</c:v>
                </c:pt>
              </c:numCache>
            </c:numRef>
          </c:val>
        </c:ser>
        <c:ser>
          <c:idx val="9"/>
          <c:order val="9"/>
          <c:tx>
            <c:strRef>
              <c:f>Лист1!$K$1</c:f>
              <c:strCache>
                <c:ptCount val="1"/>
                <c:pt idx="0">
                  <c:v>условно утвержденные расходы</c:v>
                </c:pt>
              </c:strCache>
            </c:strRef>
          </c:tx>
          <c:spPr>
            <a:solidFill>
              <a:srgbClr val="FFFF00"/>
            </a:solidFill>
          </c:spPr>
          <c:cat>
            <c:strRef>
              <c:f>Лист1!$A$2:$A$6</c:f>
              <c:strCache>
                <c:ptCount val="5"/>
                <c:pt idx="0">
                  <c:v>2019 (отчет)</c:v>
                </c:pt>
                <c:pt idx="1">
                  <c:v>2020 (уточненный)</c:v>
                </c:pt>
                <c:pt idx="2">
                  <c:v>2021 (проект)</c:v>
                </c:pt>
                <c:pt idx="3">
                  <c:v>2022 (проект)</c:v>
                </c:pt>
                <c:pt idx="4">
                  <c:v>2023 (проект)</c:v>
                </c:pt>
              </c:strCache>
            </c:strRef>
          </c:cat>
          <c:val>
            <c:numRef>
              <c:f>Лист1!$K$2:$K$6</c:f>
              <c:numCache>
                <c:formatCode>General</c:formatCode>
                <c:ptCount val="5"/>
                <c:pt idx="3">
                  <c:v>18385.21</c:v>
                </c:pt>
                <c:pt idx="4">
                  <c:v>37184.65</c:v>
                </c:pt>
              </c:numCache>
            </c:numRef>
          </c:val>
        </c:ser>
        <c:shape val="box"/>
        <c:axId val="194461696"/>
        <c:axId val="194463232"/>
        <c:axId val="0"/>
      </c:bar3DChart>
      <c:catAx>
        <c:axId val="194461696"/>
        <c:scaling>
          <c:orientation val="minMax"/>
        </c:scaling>
        <c:axPos val="b"/>
        <c:tickLblPos val="nextTo"/>
        <c:crossAx val="194463232"/>
        <c:crosses val="autoZero"/>
        <c:auto val="1"/>
        <c:lblAlgn val="ctr"/>
        <c:lblOffset val="100"/>
      </c:catAx>
      <c:valAx>
        <c:axId val="194463232"/>
        <c:scaling>
          <c:orientation val="minMax"/>
        </c:scaling>
        <c:axPos val="l"/>
        <c:majorGridlines/>
        <c:numFmt formatCode="General" sourceLinked="1"/>
        <c:tickLblPos val="nextTo"/>
        <c:crossAx val="194461696"/>
        <c:crosses val="autoZero"/>
        <c:crossBetween val="between"/>
      </c:valAx>
    </c:plotArea>
    <c:legend>
      <c:legendPos val="r"/>
      <c:layout/>
    </c:legend>
    <c:plotVisOnly val="1"/>
  </c:chart>
  <c:txPr>
    <a:bodyPr/>
    <a:lstStyle/>
    <a:p>
      <a:pPr>
        <a:defRPr sz="10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dLbl>
              <c:idx val="0"/>
              <c:layout>
                <c:manualLayout>
                  <c:x val="0"/>
                  <c:y val="-4.2327746070851976E-2"/>
                </c:manualLayout>
              </c:layout>
              <c:showVal val="1"/>
            </c:dLbl>
            <c:dLbl>
              <c:idx val="2"/>
              <c:layout>
                <c:manualLayout>
                  <c:x val="2.9143694015996446E-3"/>
                  <c:y val="-6.3491619106277972E-2"/>
                </c:manualLayout>
              </c:layout>
              <c:showVal val="1"/>
            </c:dLbl>
            <c:dLbl>
              <c:idx val="3"/>
              <c:layout>
                <c:manualLayout>
                  <c:x val="1.4571847007998223E-3"/>
                  <c:y val="-9.3121041355874526E-2"/>
                </c:manualLayout>
              </c:layout>
              <c:showVal val="1"/>
            </c:dLbl>
            <c:dLbl>
              <c:idx val="4"/>
              <c:layout>
                <c:manualLayout>
                  <c:x val="1.4571847007998223E-3"/>
                  <c:y val="-2.2791863268920427E-2"/>
                </c:manualLayout>
              </c:layout>
              <c:showVal val="1"/>
            </c:dLbl>
            <c:txPr>
              <a:bodyPr/>
              <a:lstStyle/>
              <a:p>
                <a:pPr>
                  <a:defRPr sz="800"/>
                </a:pPr>
                <a:endParaRPr lang="ru-RU"/>
              </a:p>
            </c:txPr>
            <c:showVal val="1"/>
          </c:dLbls>
          <c:cat>
            <c:strRef>
              <c:f>Лист1!$A$2:$A$6</c:f>
              <c:strCache>
                <c:ptCount val="5"/>
                <c:pt idx="0">
                  <c:v>2019  год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1540621.11</c:v>
                </c:pt>
                <c:pt idx="1">
                  <c:v>2165940.2400000002</c:v>
                </c:pt>
                <c:pt idx="2">
                  <c:v>2057827</c:v>
                </c:pt>
                <c:pt idx="3">
                  <c:v>1788181.41</c:v>
                </c:pt>
                <c:pt idx="4">
                  <c:v>1813480.22</c:v>
                </c:pt>
              </c:numCache>
            </c:numRef>
          </c:val>
        </c:ser>
        <c:ser>
          <c:idx val="1"/>
          <c:order val="1"/>
          <c:tx>
            <c:strRef>
              <c:f>Лист1!$C$1</c:f>
              <c:strCache>
                <c:ptCount val="1"/>
                <c:pt idx="0">
                  <c:v>расходы на социальную сферу</c:v>
                </c:pt>
              </c:strCache>
            </c:strRef>
          </c:tx>
          <c:spPr>
            <a:solidFill>
              <a:srgbClr val="66FFFF"/>
            </a:solidFill>
          </c:spPr>
          <c:dLbls>
            <c:dLbl>
              <c:idx val="0"/>
              <c:layout>
                <c:manualLayout>
                  <c:x val="2.3314955212797157E-2"/>
                  <c:y val="-4.5583726537840891E-3"/>
                </c:manualLayout>
              </c:layout>
              <c:showVal val="1"/>
            </c:dLbl>
            <c:dLbl>
              <c:idx val="1"/>
              <c:layout>
                <c:manualLayout>
                  <c:x val="3.3515248118395916E-2"/>
                  <c:y val="-5.9258844499192796E-2"/>
                </c:manualLayout>
              </c:layout>
              <c:showVal val="1"/>
            </c:dLbl>
            <c:dLbl>
              <c:idx val="2"/>
              <c:layout>
                <c:manualLayout>
                  <c:x val="3.3515248118395881E-2"/>
                  <c:y val="-1.8233490615136311E-2"/>
                </c:manualLayout>
              </c:layout>
              <c:showVal val="1"/>
            </c:dLbl>
            <c:dLbl>
              <c:idx val="3"/>
              <c:layout>
                <c:manualLayout>
                  <c:x val="3.2058063417596212E-2"/>
                  <c:y val="-3.6466981230272477E-2"/>
                </c:manualLayout>
              </c:layout>
              <c:showVal val="1"/>
            </c:dLbl>
            <c:dLbl>
              <c:idx val="4"/>
              <c:layout>
                <c:manualLayout>
                  <c:x val="4.5172725724794485E-2"/>
                  <c:y val="-3.0280669618277075E-2"/>
                </c:manualLayout>
              </c:layout>
              <c:showVal val="1"/>
            </c:dLbl>
            <c:txPr>
              <a:bodyPr/>
              <a:lstStyle/>
              <a:p>
                <a:pPr>
                  <a:defRPr sz="800"/>
                </a:pPr>
                <a:endParaRPr lang="ru-RU"/>
              </a:p>
            </c:txPr>
            <c:showVal val="1"/>
          </c:dLbls>
          <c:cat>
            <c:strRef>
              <c:f>Лист1!$A$2:$A$6</c:f>
              <c:strCache>
                <c:ptCount val="5"/>
                <c:pt idx="0">
                  <c:v>2019  год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1236378.2</c:v>
                </c:pt>
                <c:pt idx="1">
                  <c:v>1614394.94</c:v>
                </c:pt>
                <c:pt idx="2">
                  <c:v>1731998.55</c:v>
                </c:pt>
                <c:pt idx="3">
                  <c:v>1492925.1400000001</c:v>
                </c:pt>
                <c:pt idx="4">
                  <c:v>1504450.6400000001</c:v>
                </c:pt>
              </c:numCache>
            </c:numRef>
          </c:val>
        </c:ser>
        <c:ser>
          <c:idx val="2"/>
          <c:order val="2"/>
          <c:tx>
            <c:strRef>
              <c:f>Лист1!$D$1</c:f>
              <c:strCache>
                <c:ptCount val="1"/>
                <c:pt idx="0">
                  <c:v>Столбец1</c:v>
                </c:pt>
              </c:strCache>
            </c:strRef>
          </c:tx>
          <c:cat>
            <c:strRef>
              <c:f>Лист1!$A$2:$A$6</c:f>
              <c:strCache>
                <c:ptCount val="5"/>
                <c:pt idx="0">
                  <c:v>2019  год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numCache>
            </c:numRef>
          </c:val>
        </c:ser>
        <c:shape val="box"/>
        <c:axId val="195309952"/>
        <c:axId val="195311488"/>
        <c:axId val="0"/>
      </c:bar3DChart>
      <c:catAx>
        <c:axId val="195309952"/>
        <c:scaling>
          <c:orientation val="minMax"/>
        </c:scaling>
        <c:axPos val="b"/>
        <c:tickLblPos val="nextTo"/>
        <c:txPr>
          <a:bodyPr/>
          <a:lstStyle/>
          <a:p>
            <a:pPr>
              <a:defRPr sz="800"/>
            </a:pPr>
            <a:endParaRPr lang="ru-RU"/>
          </a:p>
        </c:txPr>
        <c:crossAx val="195311488"/>
        <c:crosses val="autoZero"/>
        <c:auto val="1"/>
        <c:lblAlgn val="ctr"/>
        <c:lblOffset val="100"/>
      </c:catAx>
      <c:valAx>
        <c:axId val="195311488"/>
        <c:scaling>
          <c:orientation val="minMax"/>
        </c:scaling>
        <c:axPos val="l"/>
        <c:majorGridlines/>
        <c:numFmt formatCode="General" sourceLinked="1"/>
        <c:tickLblPos val="nextTo"/>
        <c:txPr>
          <a:bodyPr/>
          <a:lstStyle/>
          <a:p>
            <a:pPr>
              <a:defRPr sz="800"/>
            </a:pPr>
            <a:endParaRPr lang="ru-RU"/>
          </a:p>
        </c:txPr>
        <c:crossAx val="195309952"/>
        <c:crosses val="autoZero"/>
        <c:crossBetween val="between"/>
      </c:valAx>
    </c:plotArea>
    <c:legend>
      <c:legendPos val="r"/>
      <c:legendEntry>
        <c:idx val="2"/>
        <c:delete val="1"/>
      </c:legendEntry>
      <c:layout>
        <c:manualLayout>
          <c:xMode val="edge"/>
          <c:yMode val="edge"/>
          <c:x val="0.74543683184639298"/>
          <c:y val="0.38619860730047673"/>
          <c:w val="0.2451632941828738"/>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792"/>
          <c:y val="0.17035629557768003"/>
          <c:w val="0.85618006181157325"/>
          <c:h val="0.74462014492348172"/>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719042.36000000045</c:v>
                </c:pt>
                <c:pt idx="1">
                  <c:v>771018.4</c:v>
                </c:pt>
                <c:pt idx="2">
                  <c:v>1016965.13</c:v>
                </c:pt>
                <c:pt idx="3">
                  <c:v>787946.41</c:v>
                </c:pt>
                <c:pt idx="4">
                  <c:v>797985.76999999932</c:v>
                </c:pt>
              </c:numCache>
            </c:numRef>
          </c:val>
        </c:ser>
        <c:axId val="195349504"/>
        <c:axId val="195359488"/>
      </c:barChart>
      <c:catAx>
        <c:axId val="195349504"/>
        <c:scaling>
          <c:orientation val="minMax"/>
        </c:scaling>
        <c:axPos val="l"/>
        <c:numFmt formatCode="General" sourceLinked="1"/>
        <c:tickLblPos val="nextTo"/>
        <c:crossAx val="195359488"/>
        <c:crosses val="autoZero"/>
        <c:auto val="1"/>
        <c:lblAlgn val="ctr"/>
        <c:lblOffset val="100"/>
      </c:catAx>
      <c:valAx>
        <c:axId val="195359488"/>
        <c:scaling>
          <c:orientation val="minMax"/>
        </c:scaling>
        <c:delete val="1"/>
        <c:axPos val="b"/>
        <c:majorGridlines/>
        <c:numFmt formatCode="General" sourceLinked="1"/>
        <c:tickLblPos val="none"/>
        <c:crossAx val="195349504"/>
        <c:crosses val="autoZero"/>
        <c:crossBetween val="between"/>
      </c:valAx>
    </c:plotArea>
    <c:plotVisOnly val="1"/>
  </c:chart>
  <c:txPr>
    <a:bodyPr/>
    <a:lstStyle/>
    <a:p>
      <a:pPr>
        <a:defRPr sz="8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512"/>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143588.19</c:v>
                </c:pt>
                <c:pt idx="1">
                  <c:v>155971.84999999998</c:v>
                </c:pt>
                <c:pt idx="2">
                  <c:v>131394.49</c:v>
                </c:pt>
                <c:pt idx="3">
                  <c:v>119253.92</c:v>
                </c:pt>
                <c:pt idx="4">
                  <c:v>109040.35</c:v>
                </c:pt>
              </c:numCache>
            </c:numRef>
          </c:val>
        </c:ser>
        <c:axId val="195404160"/>
        <c:axId val="195405696"/>
      </c:barChart>
      <c:catAx>
        <c:axId val="195404160"/>
        <c:scaling>
          <c:orientation val="minMax"/>
        </c:scaling>
        <c:axPos val="l"/>
        <c:numFmt formatCode="General" sourceLinked="1"/>
        <c:tickLblPos val="nextTo"/>
        <c:crossAx val="195405696"/>
        <c:crosses val="autoZero"/>
        <c:auto val="1"/>
        <c:lblAlgn val="ctr"/>
        <c:lblOffset val="100"/>
      </c:catAx>
      <c:valAx>
        <c:axId val="195405696"/>
        <c:scaling>
          <c:orientation val="minMax"/>
        </c:scaling>
        <c:delete val="1"/>
        <c:axPos val="b"/>
        <c:majorGridlines/>
        <c:numFmt formatCode="General" sourceLinked="1"/>
        <c:tickLblPos val="none"/>
        <c:crossAx val="195404160"/>
        <c:crosses val="autoZero"/>
        <c:crossBetween val="between"/>
      </c:valAx>
    </c:plotArea>
    <c:plotVisOnly val="1"/>
  </c:chart>
  <c:txPr>
    <a:bodyPr/>
    <a:lstStyle/>
    <a:p>
      <a:pPr>
        <a:defRPr sz="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471"/>
          <c:h val="0.67505541442443207"/>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Лист1!$A$2:$A$6</c:f>
              <c:numCache>
                <c:formatCode>General</c:formatCode>
                <c:ptCount val="5"/>
                <c:pt idx="0">
                  <c:v>2019</c:v>
                </c:pt>
                <c:pt idx="1">
                  <c:v>2020</c:v>
                </c:pt>
                <c:pt idx="2">
                  <c:v>2021</c:v>
                </c:pt>
                <c:pt idx="3">
                  <c:v>2022</c:v>
                </c:pt>
                <c:pt idx="4">
                  <c:v>2023</c:v>
                </c:pt>
              </c:numCache>
            </c:numRef>
          </c:cat>
          <c:val>
            <c:numRef>
              <c:f>Лист1!$B$2:$B$6</c:f>
              <c:numCache>
                <c:formatCode>General</c:formatCode>
                <c:ptCount val="5"/>
                <c:pt idx="0">
                  <c:v>360904.58</c:v>
                </c:pt>
                <c:pt idx="1">
                  <c:v>674394.59</c:v>
                </c:pt>
                <c:pt idx="2">
                  <c:v>578006.30000000005</c:v>
                </c:pt>
                <c:pt idx="3">
                  <c:v>580092.179999999</c:v>
                </c:pt>
                <c:pt idx="4">
                  <c:v>591791.89</c:v>
                </c:pt>
              </c:numCache>
            </c:numRef>
          </c:val>
        </c:ser>
        <c:axId val="197535232"/>
        <c:axId val="197536768"/>
      </c:barChart>
      <c:catAx>
        <c:axId val="197535232"/>
        <c:scaling>
          <c:orientation val="minMax"/>
        </c:scaling>
        <c:axPos val="l"/>
        <c:numFmt formatCode="General" sourceLinked="1"/>
        <c:tickLblPos val="nextTo"/>
        <c:crossAx val="197536768"/>
        <c:crosses val="autoZero"/>
        <c:auto val="1"/>
        <c:lblAlgn val="ctr"/>
        <c:lblOffset val="100"/>
      </c:catAx>
      <c:valAx>
        <c:axId val="197536768"/>
        <c:scaling>
          <c:orientation val="minMax"/>
        </c:scaling>
        <c:delete val="1"/>
        <c:axPos val="b"/>
        <c:majorGridlines/>
        <c:numFmt formatCode="General" sourceLinked="1"/>
        <c:tickLblPos val="none"/>
        <c:crossAx val="197535232"/>
        <c:crosses val="autoZero"/>
        <c:crossBetween val="between"/>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792"/>
          <c:y val="0.23992102607673191"/>
          <c:w val="0.79047939877959272"/>
          <c:h val="0.67505541442443207"/>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Лист1!$A$2:$A$5</c:f>
              <c:numCache>
                <c:formatCode>General</c:formatCode>
                <c:ptCount val="4"/>
                <c:pt idx="0">
                  <c:v>2019</c:v>
                </c:pt>
                <c:pt idx="1">
                  <c:v>2020</c:v>
                </c:pt>
                <c:pt idx="2">
                  <c:v>2021</c:v>
                </c:pt>
                <c:pt idx="3">
                  <c:v>2022</c:v>
                </c:pt>
              </c:numCache>
            </c:numRef>
          </c:cat>
          <c:val>
            <c:numRef>
              <c:f>Лист1!$B$2:$B$6</c:f>
              <c:numCache>
                <c:formatCode>General</c:formatCode>
                <c:ptCount val="5"/>
                <c:pt idx="0">
                  <c:v>12843.07</c:v>
                </c:pt>
                <c:pt idx="1">
                  <c:v>13010.1</c:v>
                </c:pt>
                <c:pt idx="2">
                  <c:v>10252.17</c:v>
                </c:pt>
                <c:pt idx="3">
                  <c:v>10252.17</c:v>
                </c:pt>
                <c:pt idx="4">
                  <c:v>10252.17</c:v>
                </c:pt>
              </c:numCache>
            </c:numRef>
          </c:val>
        </c:ser>
        <c:axId val="197565056"/>
        <c:axId val="197566848"/>
      </c:barChart>
      <c:catAx>
        <c:axId val="197565056"/>
        <c:scaling>
          <c:orientation val="minMax"/>
        </c:scaling>
        <c:axPos val="l"/>
        <c:numFmt formatCode="General" sourceLinked="1"/>
        <c:tickLblPos val="nextTo"/>
        <c:crossAx val="197566848"/>
        <c:crosses val="autoZero"/>
        <c:auto val="1"/>
        <c:lblAlgn val="ctr"/>
        <c:lblOffset val="100"/>
      </c:catAx>
      <c:valAx>
        <c:axId val="197566848"/>
        <c:scaling>
          <c:orientation val="minMax"/>
        </c:scaling>
        <c:delete val="1"/>
        <c:axPos val="b"/>
        <c:majorGridlines/>
        <c:numFmt formatCode="General" sourceLinked="1"/>
        <c:tickLblPos val="none"/>
        <c:crossAx val="197565056"/>
        <c:crosses val="autoZero"/>
        <c:crossBetween val="between"/>
      </c:valAx>
    </c:plotArea>
    <c:plotVisOnly val="1"/>
  </c:chart>
  <c:txPr>
    <a:bodyPr/>
    <a:lstStyle/>
    <a:p>
      <a:pPr>
        <a:defRPr sz="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5356518303162869"/>
          <c:y val="7.90117926655904E-2"/>
          <c:w val="0.49447640005362603"/>
          <c:h val="0.80440459637105677"/>
        </c:manualLayout>
      </c:layout>
      <c:barChart>
        <c:barDir val="bar"/>
        <c:grouping val="stacked"/>
        <c:ser>
          <c:idx val="0"/>
          <c:order val="0"/>
          <c:tx>
            <c:strRef>
              <c:f>Лист1!$B$1</c:f>
              <c:strCache>
                <c:ptCount val="1"/>
                <c:pt idx="0">
                  <c:v>Дошкольное образование</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165818.46</c:v>
                </c:pt>
                <c:pt idx="1">
                  <c:v>174235.91</c:v>
                </c:pt>
                <c:pt idx="2">
                  <c:v>198093.49</c:v>
                </c:pt>
                <c:pt idx="3">
                  <c:v>338354.45</c:v>
                </c:pt>
                <c:pt idx="4">
                  <c:v>191544.91999999998</c:v>
                </c:pt>
              </c:numCache>
            </c:numRef>
          </c:val>
        </c:ser>
        <c:ser>
          <c:idx val="1"/>
          <c:order val="1"/>
          <c:tx>
            <c:strRef>
              <c:f>Лист1!$C$1</c:f>
              <c:strCache>
                <c:ptCount val="1"/>
                <c:pt idx="0">
                  <c:v>Общее образование</c:v>
                </c:pt>
              </c:strCache>
            </c:strRef>
          </c:tx>
          <c:spPr>
            <a:solidFill>
              <a:srgbClr val="66FF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404847.61</c:v>
                </c:pt>
                <c:pt idx="1">
                  <c:v>436124.83999999997</c:v>
                </c:pt>
                <c:pt idx="2">
                  <c:v>427481.41000000021</c:v>
                </c:pt>
                <c:pt idx="3">
                  <c:v>425522.57</c:v>
                </c:pt>
                <c:pt idx="4">
                  <c:v>430138.43000000028</c:v>
                </c:pt>
              </c:numCache>
            </c:numRef>
          </c:val>
        </c:ser>
        <c:ser>
          <c:idx val="2"/>
          <c:order val="2"/>
          <c:tx>
            <c:strRef>
              <c:f>Лист1!$D$1</c:f>
              <c:strCache>
                <c:ptCount val="1"/>
                <c:pt idx="0">
                  <c:v>Дополнительное образование детей</c:v>
                </c:pt>
              </c:strCache>
            </c:strRef>
          </c:tx>
          <c:spPr>
            <a:solidFill>
              <a:srgbClr val="FF33CC"/>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42116.54</c:v>
                </c:pt>
                <c:pt idx="1">
                  <c:v>42514.44</c:v>
                </c:pt>
                <c:pt idx="2">
                  <c:v>43984.57</c:v>
                </c:pt>
                <c:pt idx="3">
                  <c:v>43979.229999999996</c:v>
                </c:pt>
                <c:pt idx="4">
                  <c:v>44102.32</c:v>
                </c:pt>
              </c:numCache>
            </c:numRef>
          </c:val>
        </c:ser>
        <c:ser>
          <c:idx val="3"/>
          <c:order val="3"/>
          <c:tx>
            <c:strRef>
              <c:f>Лист1!$E$1</c:f>
              <c:strCache>
                <c:ptCount val="1"/>
                <c:pt idx="0">
                  <c:v>Молодежная политика и оздоровление детей</c:v>
                </c:pt>
              </c:strCache>
            </c:strRef>
          </c:tx>
          <c:spPr>
            <a:solidFill>
              <a:schemeClr val="accent2">
                <a:lumMod val="60000"/>
                <a:lumOff val="40000"/>
              </a:schemeClr>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Лист1!$E$2:$E$6</c:f>
              <c:numCache>
                <c:formatCode>General</c:formatCode>
                <c:ptCount val="5"/>
                <c:pt idx="0">
                  <c:v>15996.869999999984</c:v>
                </c:pt>
                <c:pt idx="1">
                  <c:v>15880.65</c:v>
                </c:pt>
                <c:pt idx="2">
                  <c:v>13173.11</c:v>
                </c:pt>
                <c:pt idx="3">
                  <c:v>13309.720000000008</c:v>
                </c:pt>
                <c:pt idx="4">
                  <c:v>13455.83</c:v>
                </c:pt>
              </c:numCache>
            </c:numRef>
          </c:val>
        </c:ser>
        <c:ser>
          <c:idx val="4"/>
          <c:order val="4"/>
          <c:tx>
            <c:strRef>
              <c:f>Лист1!$F$1</c:f>
              <c:strCache>
                <c:ptCount val="1"/>
                <c:pt idx="0">
                  <c:v>Другие вопросы</c:v>
                </c:pt>
              </c:strCache>
            </c:strRef>
          </c:tx>
          <c:spPr>
            <a:solidFill>
              <a:srgbClr val="FFC00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Лист1!$F$2:$F$6</c:f>
              <c:numCache>
                <c:formatCode>General</c:formatCode>
                <c:ptCount val="5"/>
                <c:pt idx="0">
                  <c:v>62009.74</c:v>
                </c:pt>
                <c:pt idx="1">
                  <c:v>62748.229999999996</c:v>
                </c:pt>
                <c:pt idx="2">
                  <c:v>68077.670000000027</c:v>
                </c:pt>
                <c:pt idx="3">
                  <c:v>61576.93</c:v>
                </c:pt>
                <c:pt idx="4">
                  <c:v>51969.689999999995</c:v>
                </c:pt>
              </c:numCache>
            </c:numRef>
          </c:val>
        </c:ser>
        <c:overlap val="100"/>
        <c:axId val="197695744"/>
        <c:axId val="197705728"/>
      </c:barChart>
      <c:catAx>
        <c:axId val="197695744"/>
        <c:scaling>
          <c:orientation val="minMax"/>
        </c:scaling>
        <c:axPos val="l"/>
        <c:tickLblPos val="nextTo"/>
        <c:txPr>
          <a:bodyPr/>
          <a:lstStyle/>
          <a:p>
            <a:pPr>
              <a:defRPr sz="800"/>
            </a:pPr>
            <a:endParaRPr lang="ru-RU"/>
          </a:p>
        </c:txPr>
        <c:crossAx val="197705728"/>
        <c:crosses val="autoZero"/>
        <c:auto val="1"/>
        <c:lblAlgn val="ctr"/>
        <c:lblOffset val="100"/>
      </c:catAx>
      <c:valAx>
        <c:axId val="197705728"/>
        <c:scaling>
          <c:orientation val="minMax"/>
        </c:scaling>
        <c:axPos val="b"/>
        <c:majorGridlines/>
        <c:numFmt formatCode="General" sourceLinked="1"/>
        <c:tickLblPos val="nextTo"/>
        <c:txPr>
          <a:bodyPr/>
          <a:lstStyle/>
          <a:p>
            <a:pPr>
              <a:defRPr sz="700"/>
            </a:pPr>
            <a:endParaRPr lang="ru-RU"/>
          </a:p>
        </c:txPr>
        <c:crossAx val="197695744"/>
        <c:crosses val="autoZero"/>
        <c:crossBetween val="between"/>
      </c:valAx>
    </c:plotArea>
    <c:legend>
      <c:legendPos val="r"/>
      <c:layout>
        <c:manualLayout>
          <c:xMode val="edge"/>
          <c:yMode val="edge"/>
          <c:x val="0.68714789073185811"/>
          <c:y val="3.9720145829639411E-2"/>
          <c:w val="0.30996136155278242"/>
          <c:h val="0.57982096363280111"/>
        </c:manualLayout>
      </c:layout>
      <c:txPr>
        <a:bodyPr/>
        <a:lstStyle/>
        <a:p>
          <a:pPr>
            <a:defRPr sz="1000">
              <a:latin typeface="Calibri" pitchFamily="34" charset="0"/>
              <a:cs typeface="Calibri" pitchFamily="34" charset="0"/>
            </a:defRPr>
          </a:pPr>
          <a:endParaRPr lang="ru-RU"/>
        </a:p>
      </c:txPr>
    </c:legend>
    <c:plotVisOnly val="1"/>
    <c:dispBlanksAs val="gap"/>
  </c:chart>
  <c:txPr>
    <a:bodyPr/>
    <a:lstStyle/>
    <a:p>
      <a:pPr>
        <a:defRPr sz="1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017071303587036"/>
          <c:y val="5.4320607457593463E-2"/>
          <c:w val="0.548195756780403"/>
          <c:h val="0.75899770119233145"/>
        </c:manualLayout>
      </c:layout>
      <c:barChart>
        <c:barDir val="bar"/>
        <c:grouping val="stacked"/>
        <c:ser>
          <c:idx val="0"/>
          <c:order val="0"/>
          <c:tx>
            <c:strRef>
              <c:f>Лист1!$B$1</c:f>
              <c:strCache>
                <c:ptCount val="1"/>
                <c:pt idx="0">
                  <c:v>Социальное обеспечение населения</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117820.55</c:v>
                </c:pt>
                <c:pt idx="1">
                  <c:v>123990.22</c:v>
                </c:pt>
                <c:pt idx="2">
                  <c:v>127980.66</c:v>
                </c:pt>
                <c:pt idx="3">
                  <c:v>119882.23</c:v>
                </c:pt>
                <c:pt idx="4">
                  <c:v>120753.89</c:v>
                </c:pt>
              </c:numCache>
            </c:numRef>
          </c:val>
        </c:ser>
        <c:ser>
          <c:idx val="1"/>
          <c:order val="1"/>
          <c:tx>
            <c:strRef>
              <c:f>Лист1!$C$1</c:f>
              <c:strCache>
                <c:ptCount val="1"/>
                <c:pt idx="0">
                  <c:v>Охрана семьи и детства</c:v>
                </c:pt>
              </c:strCache>
            </c:strRef>
          </c:tx>
          <c:spPr>
            <a:solidFill>
              <a:srgbClr val="99CC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227572.26</c:v>
                </c:pt>
                <c:pt idx="1">
                  <c:v>531650</c:v>
                </c:pt>
                <c:pt idx="2">
                  <c:v>431029.88</c:v>
                </c:pt>
                <c:pt idx="3">
                  <c:v>441177.63999999996</c:v>
                </c:pt>
                <c:pt idx="4">
                  <c:v>452006.43000000028</c:v>
                </c:pt>
              </c:numCache>
            </c:numRef>
          </c:val>
        </c:ser>
        <c:ser>
          <c:idx val="2"/>
          <c:order val="2"/>
          <c:tx>
            <c:strRef>
              <c:f>Лист1!$D$1</c:f>
              <c:strCache>
                <c:ptCount val="1"/>
                <c:pt idx="0">
                  <c:v>Другие вопросы</c:v>
                </c:pt>
              </c:strCache>
            </c:strRef>
          </c:tx>
          <c:spPr>
            <a:solidFill>
              <a:srgbClr val="FF66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15511.77</c:v>
                </c:pt>
                <c:pt idx="1">
                  <c:v>18754.37</c:v>
                </c:pt>
                <c:pt idx="2">
                  <c:v>18995.75999999998</c:v>
                </c:pt>
                <c:pt idx="3">
                  <c:v>19032.309999999983</c:v>
                </c:pt>
                <c:pt idx="4">
                  <c:v>19031.57</c:v>
                </c:pt>
              </c:numCache>
            </c:numRef>
          </c:val>
        </c:ser>
        <c:overlap val="100"/>
        <c:axId val="198060672"/>
        <c:axId val="198070656"/>
      </c:barChart>
      <c:catAx>
        <c:axId val="198060672"/>
        <c:scaling>
          <c:orientation val="minMax"/>
        </c:scaling>
        <c:axPos val="l"/>
        <c:tickLblPos val="nextTo"/>
        <c:txPr>
          <a:bodyPr/>
          <a:lstStyle/>
          <a:p>
            <a:pPr>
              <a:defRPr sz="800"/>
            </a:pPr>
            <a:endParaRPr lang="ru-RU"/>
          </a:p>
        </c:txPr>
        <c:crossAx val="198070656"/>
        <c:crosses val="autoZero"/>
        <c:auto val="1"/>
        <c:lblAlgn val="ctr"/>
        <c:lblOffset val="100"/>
      </c:catAx>
      <c:valAx>
        <c:axId val="198070656"/>
        <c:scaling>
          <c:orientation val="minMax"/>
        </c:scaling>
        <c:axPos val="b"/>
        <c:majorGridlines/>
        <c:numFmt formatCode="General" sourceLinked="1"/>
        <c:tickLblPos val="nextTo"/>
        <c:txPr>
          <a:bodyPr/>
          <a:lstStyle/>
          <a:p>
            <a:pPr>
              <a:defRPr sz="700"/>
            </a:pPr>
            <a:endParaRPr lang="ru-RU"/>
          </a:p>
        </c:txPr>
        <c:crossAx val="198060672"/>
        <c:crosses val="autoZero"/>
        <c:crossBetween val="between"/>
      </c:valAx>
    </c:plotArea>
    <c:legend>
      <c:legendPos val="r"/>
      <c:layout>
        <c:manualLayout>
          <c:xMode val="edge"/>
          <c:yMode val="edge"/>
          <c:x val="0.72340698086676003"/>
          <c:y val="0.16853619766635261"/>
          <c:w val="0.24111805476971171"/>
          <c:h val="0.38641082710415636"/>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829"/>
          <c:y val="4.4444133374394575E-2"/>
          <c:w val="0.61761078302712169"/>
          <c:h val="0.83996739703086454"/>
        </c:manualLayout>
      </c:layout>
      <c:barChart>
        <c:barDir val="bar"/>
        <c:grouping val="stacked"/>
        <c:ser>
          <c:idx val="0"/>
          <c:order val="0"/>
          <c:tx>
            <c:strRef>
              <c:f>Лист1!$B$1</c:f>
              <c:strCache>
                <c:ptCount val="1"/>
                <c:pt idx="0">
                  <c:v>Культура</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130123.52</c:v>
                </c:pt>
                <c:pt idx="1">
                  <c:v>141647.6</c:v>
                </c:pt>
                <c:pt idx="2">
                  <c:v>104848.62000000002</c:v>
                </c:pt>
                <c:pt idx="3">
                  <c:v>92708.05</c:v>
                </c:pt>
                <c:pt idx="4">
                  <c:v>82494.48</c:v>
                </c:pt>
              </c:numCache>
            </c:numRef>
          </c:val>
        </c:ser>
        <c:ser>
          <c:idx val="1"/>
          <c:order val="1"/>
          <c:tx>
            <c:strRef>
              <c:f>Лист1!$C$1</c:f>
              <c:strCache>
                <c:ptCount val="1"/>
                <c:pt idx="0">
                  <c:v>Кинематография</c:v>
                </c:pt>
              </c:strCache>
            </c:strRef>
          </c:tx>
          <c:spPr>
            <a:solidFill>
              <a:srgbClr val="66FFFF"/>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4427.63</c:v>
                </c:pt>
                <c:pt idx="1">
                  <c:v>5435.72</c:v>
                </c:pt>
                <c:pt idx="2">
                  <c:v>4189.87</c:v>
                </c:pt>
                <c:pt idx="3">
                  <c:v>4189.87</c:v>
                </c:pt>
                <c:pt idx="4">
                  <c:v>4189.87</c:v>
                </c:pt>
              </c:numCache>
            </c:numRef>
          </c:val>
        </c:ser>
        <c:ser>
          <c:idx val="2"/>
          <c:order val="2"/>
          <c:tx>
            <c:strRef>
              <c:f>Лист1!$D$1</c:f>
              <c:strCache>
                <c:ptCount val="1"/>
                <c:pt idx="0">
                  <c:v>Другие вопросы</c:v>
                </c:pt>
              </c:strCache>
            </c:strRef>
          </c:tx>
          <c:spPr>
            <a:solidFill>
              <a:srgbClr val="FFFF99"/>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9037.0400000000009</c:v>
                </c:pt>
                <c:pt idx="1">
                  <c:v>8888.5300000000007</c:v>
                </c:pt>
                <c:pt idx="2">
                  <c:v>22356</c:v>
                </c:pt>
                <c:pt idx="3">
                  <c:v>22356</c:v>
                </c:pt>
                <c:pt idx="4">
                  <c:v>22356</c:v>
                </c:pt>
              </c:numCache>
            </c:numRef>
          </c:val>
        </c:ser>
        <c:overlap val="100"/>
        <c:axId val="198112768"/>
        <c:axId val="198114304"/>
      </c:barChart>
      <c:catAx>
        <c:axId val="198112768"/>
        <c:scaling>
          <c:orientation val="minMax"/>
        </c:scaling>
        <c:axPos val="l"/>
        <c:tickLblPos val="nextTo"/>
        <c:txPr>
          <a:bodyPr/>
          <a:lstStyle/>
          <a:p>
            <a:pPr>
              <a:defRPr sz="800"/>
            </a:pPr>
            <a:endParaRPr lang="ru-RU"/>
          </a:p>
        </c:txPr>
        <c:crossAx val="198114304"/>
        <c:crosses val="autoZero"/>
        <c:auto val="1"/>
        <c:lblAlgn val="ctr"/>
        <c:lblOffset val="100"/>
      </c:catAx>
      <c:valAx>
        <c:axId val="198114304"/>
        <c:scaling>
          <c:orientation val="minMax"/>
        </c:scaling>
        <c:axPos val="b"/>
        <c:majorGridlines/>
        <c:numFmt formatCode="General" sourceLinked="1"/>
        <c:tickLblPos val="nextTo"/>
        <c:txPr>
          <a:bodyPr/>
          <a:lstStyle/>
          <a:p>
            <a:pPr>
              <a:defRPr sz="700"/>
            </a:pPr>
            <a:endParaRPr lang="ru-RU"/>
          </a:p>
        </c:txPr>
        <c:crossAx val="198112768"/>
        <c:crosses val="autoZero"/>
        <c:crossBetween val="between"/>
      </c:valAx>
    </c:plotArea>
    <c:legend>
      <c:legendPos val="r"/>
      <c:layout>
        <c:manualLayout>
          <c:xMode val="edge"/>
          <c:yMode val="edge"/>
          <c:x val="0.81121095800524878"/>
          <c:y val="0.1537216061838812"/>
          <c:w val="0.17206178915135625"/>
          <c:h val="0.5063869751011042"/>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56703849518837"/>
          <c:y val="4.4444133374394575E-2"/>
          <c:w val="0.61761078302712169"/>
          <c:h val="0.83996739703086454"/>
        </c:manualLayout>
      </c:layout>
      <c:barChart>
        <c:barDir val="bar"/>
        <c:grouping val="stacked"/>
        <c:ser>
          <c:idx val="0"/>
          <c:order val="0"/>
          <c:tx>
            <c:strRef>
              <c:f>Лист1!$B$1</c:f>
              <c:strCache>
                <c:ptCount val="1"/>
                <c:pt idx="0">
                  <c:v>Физическая культура и спорт</c:v>
                </c:pt>
              </c:strCache>
            </c:strRef>
          </c:tx>
          <c:spPr>
            <a:solidFill>
              <a:srgbClr val="92D050"/>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Лист1!$B$2:$B$6</c:f>
              <c:numCache>
                <c:formatCode>General</c:formatCode>
                <c:ptCount val="5"/>
                <c:pt idx="0">
                  <c:v>12299.32</c:v>
                </c:pt>
                <c:pt idx="1">
                  <c:v>9603.8699999999844</c:v>
                </c:pt>
                <c:pt idx="2">
                  <c:v>5632.63</c:v>
                </c:pt>
                <c:pt idx="3">
                  <c:v>5632.63</c:v>
                </c:pt>
                <c:pt idx="4">
                  <c:v>5632.63</c:v>
                </c:pt>
              </c:numCache>
            </c:numRef>
          </c:val>
        </c:ser>
        <c:ser>
          <c:idx val="1"/>
          <c:order val="1"/>
          <c:tx>
            <c:strRef>
              <c:f>Лист1!$C$1</c:f>
              <c:strCache>
                <c:ptCount val="1"/>
                <c:pt idx="0">
                  <c:v>Массовый спорт</c:v>
                </c:pt>
              </c:strCache>
            </c:strRef>
          </c:tx>
          <c:spPr>
            <a:solidFill>
              <a:schemeClr val="accent1">
                <a:lumMod val="75000"/>
              </a:schemeClr>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Лист1!$C$2:$C$6</c:f>
              <c:numCache>
                <c:formatCode>General</c:formatCode>
                <c:ptCount val="5"/>
                <c:pt idx="0">
                  <c:v>543.75</c:v>
                </c:pt>
                <c:pt idx="1">
                  <c:v>3406.23</c:v>
                </c:pt>
                <c:pt idx="2">
                  <c:v>633</c:v>
                </c:pt>
                <c:pt idx="3">
                  <c:v>633</c:v>
                </c:pt>
                <c:pt idx="4">
                  <c:v>633</c:v>
                </c:pt>
              </c:numCache>
            </c:numRef>
          </c:val>
        </c:ser>
        <c:ser>
          <c:idx val="2"/>
          <c:order val="2"/>
          <c:tx>
            <c:strRef>
              <c:f>Лист1!$D$1</c:f>
              <c:strCache>
                <c:ptCount val="1"/>
                <c:pt idx="0">
                  <c:v>Другие вопросы</c:v>
                </c:pt>
              </c:strCache>
            </c:strRef>
          </c:tx>
          <c:spPr>
            <a:solidFill>
              <a:schemeClr val="accent2">
                <a:lumMod val="20000"/>
                <a:lumOff val="80000"/>
              </a:schemeClr>
            </a:solidFill>
          </c:spPr>
          <c:cat>
            <c:strRef>
              <c:f>Лист1!$A$2:$A$6</c:f>
              <c:strCache>
                <c:ptCount val="5"/>
                <c:pt idx="0">
                  <c:v>2019 (факт)</c:v>
                </c:pt>
                <c:pt idx="1">
                  <c:v>2020 год (уточненный)</c:v>
                </c:pt>
                <c:pt idx="2">
                  <c:v>2021 (проект)</c:v>
                </c:pt>
                <c:pt idx="3">
                  <c:v>2022 (проект)</c:v>
                </c:pt>
                <c:pt idx="4">
                  <c:v>2023 (проект)</c:v>
                </c:pt>
              </c:strCache>
            </c:strRef>
          </c:cat>
          <c:val>
            <c:numRef>
              <c:f>Лист1!$D$2:$D$6</c:f>
              <c:numCache>
                <c:formatCode>General</c:formatCode>
                <c:ptCount val="5"/>
                <c:pt idx="0">
                  <c:v>0</c:v>
                </c:pt>
                <c:pt idx="1">
                  <c:v>0</c:v>
                </c:pt>
                <c:pt idx="2">
                  <c:v>3986.54</c:v>
                </c:pt>
                <c:pt idx="3">
                  <c:v>3986.54</c:v>
                </c:pt>
                <c:pt idx="4">
                  <c:v>3986.54</c:v>
                </c:pt>
              </c:numCache>
            </c:numRef>
          </c:val>
        </c:ser>
        <c:overlap val="100"/>
        <c:axId val="199112960"/>
        <c:axId val="199118848"/>
      </c:barChart>
      <c:catAx>
        <c:axId val="199112960"/>
        <c:scaling>
          <c:orientation val="minMax"/>
        </c:scaling>
        <c:axPos val="l"/>
        <c:tickLblPos val="nextTo"/>
        <c:txPr>
          <a:bodyPr/>
          <a:lstStyle/>
          <a:p>
            <a:pPr>
              <a:defRPr sz="800"/>
            </a:pPr>
            <a:endParaRPr lang="ru-RU"/>
          </a:p>
        </c:txPr>
        <c:crossAx val="199118848"/>
        <c:crosses val="autoZero"/>
        <c:auto val="1"/>
        <c:lblAlgn val="ctr"/>
        <c:lblOffset val="100"/>
      </c:catAx>
      <c:valAx>
        <c:axId val="199118848"/>
        <c:scaling>
          <c:orientation val="minMax"/>
        </c:scaling>
        <c:axPos val="b"/>
        <c:majorGridlines/>
        <c:numFmt formatCode="General" sourceLinked="1"/>
        <c:tickLblPos val="nextTo"/>
        <c:txPr>
          <a:bodyPr/>
          <a:lstStyle/>
          <a:p>
            <a:pPr>
              <a:defRPr sz="700"/>
            </a:pPr>
            <a:endParaRPr lang="ru-RU"/>
          </a:p>
        </c:txPr>
        <c:crossAx val="199112960"/>
        <c:crosses val="autoZero"/>
        <c:crossBetween val="between"/>
      </c:valAx>
    </c:plotArea>
    <c:legend>
      <c:legendPos val="r"/>
      <c:layout>
        <c:manualLayout>
          <c:xMode val="edge"/>
          <c:yMode val="edge"/>
          <c:x val="0.81121095800524856"/>
          <c:y val="0.1537216061838812"/>
          <c:w val="0.17206178915135631"/>
          <c:h val="0.5063869751011039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4299788481066701E-2"/>
          <c:y val="0.13252596142873438"/>
          <c:w val="0.92073832790445154"/>
          <c:h val="0.59437435809654227"/>
        </c:manualLayout>
      </c:layout>
      <c:bar3DChart>
        <c:barDir val="col"/>
        <c:grouping val="clustered"/>
        <c:ser>
          <c:idx val="0"/>
          <c:order val="0"/>
          <c:tx>
            <c:strRef>
              <c:f>Sheet1!$A$2</c:f>
              <c:strCache>
                <c:ptCount val="1"/>
                <c:pt idx="0">
                  <c:v>валовой сбор зерна (в весе после обработки)</c:v>
                </c:pt>
              </c:strCache>
            </c:strRef>
          </c:tx>
          <c:spPr>
            <a:solidFill>
              <a:schemeClr val="accent2">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275</c:v>
                </c:pt>
                <c:pt idx="1">
                  <c:v>273</c:v>
                </c:pt>
                <c:pt idx="2">
                  <c:v>240.2</c:v>
                </c:pt>
                <c:pt idx="3">
                  <c:v>242.84</c:v>
                </c:pt>
                <c:pt idx="4">
                  <c:v>247.7</c:v>
                </c:pt>
                <c:pt idx="5">
                  <c:v>246.46</c:v>
                </c:pt>
                <c:pt idx="6">
                  <c:v>258.97000000000003</c:v>
                </c:pt>
              </c:numCache>
            </c:numRef>
          </c:val>
        </c:ser>
        <c:gapDepth val="0"/>
        <c:shape val="box"/>
        <c:axId val="190216832"/>
        <c:axId val="190247296"/>
        <c:axId val="0"/>
      </c:bar3DChart>
      <c:catAx>
        <c:axId val="19021683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247296"/>
        <c:crosses val="autoZero"/>
        <c:auto val="1"/>
        <c:lblAlgn val="ctr"/>
        <c:lblOffset val="100"/>
        <c:tickLblSkip val="1"/>
        <c:tickMarkSkip val="1"/>
      </c:catAx>
      <c:valAx>
        <c:axId val="19024729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216832"/>
        <c:crosses val="autoZero"/>
        <c:crossBetween val="between"/>
      </c:valAx>
      <c:spPr>
        <a:noFill/>
        <a:ln w="25454">
          <a:noFill/>
        </a:ln>
      </c:spPr>
    </c:plotArea>
    <c:legend>
      <c:legendPos val="r"/>
      <c:layout>
        <c:manualLayout>
          <c:xMode val="edge"/>
          <c:yMode val="edge"/>
          <c:x val="0.13579055957178604"/>
          <c:y val="0.85675368024649357"/>
          <c:w val="0.86420949398639813"/>
          <c:h val="0.11083818327056943"/>
        </c:manualLayout>
      </c:layout>
      <c:spPr>
        <a:noFill/>
        <a:ln w="3182">
          <a:solidFill>
            <a:schemeClr val="tx1"/>
          </a:solid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8.7012639331608133E-2"/>
          <c:y val="0.19317100142781152"/>
          <c:w val="0.79711515579943448"/>
          <c:h val="0.46226175922556001"/>
        </c:manualLayout>
      </c:layout>
      <c:bar3DChart>
        <c:barDir val="col"/>
        <c:grouping val="clustered"/>
        <c:ser>
          <c:idx val="0"/>
          <c:order val="0"/>
          <c:tx>
            <c:strRef>
              <c:f>Лист1!$B$1</c:f>
              <c:strCache>
                <c:ptCount val="1"/>
                <c:pt idx="0">
                  <c:v>"Указные"  категории, руб.</c:v>
                </c:pt>
              </c:strCache>
            </c:strRef>
          </c:tx>
          <c:spPr>
            <a:solidFill>
              <a:srgbClr val="FF5050"/>
            </a:solidFill>
          </c:spPr>
          <c:dLbls>
            <c:showVal val="1"/>
          </c:dLbls>
          <c:cat>
            <c:strRef>
              <c:f>Лист1!$A$2:$A$6</c:f>
              <c:strCache>
                <c:ptCount val="5"/>
                <c:pt idx="0">
                  <c:v>2019 год</c:v>
                </c:pt>
                <c:pt idx="1">
                  <c:v>2020 год</c:v>
                </c:pt>
                <c:pt idx="2">
                  <c:v>2021 год</c:v>
                </c:pt>
                <c:pt idx="3">
                  <c:v>2022 год</c:v>
                </c:pt>
                <c:pt idx="4">
                  <c:v>2023 год</c:v>
                </c:pt>
              </c:strCache>
            </c:strRef>
          </c:cat>
          <c:val>
            <c:numRef>
              <c:f>Лист1!$B$2:$B$6</c:f>
              <c:numCache>
                <c:formatCode>General</c:formatCode>
                <c:ptCount val="5"/>
                <c:pt idx="0">
                  <c:v>24732.5</c:v>
                </c:pt>
                <c:pt idx="1">
                  <c:v>25697</c:v>
                </c:pt>
                <c:pt idx="2">
                  <c:v>26250.6</c:v>
                </c:pt>
                <c:pt idx="3">
                  <c:v>27037.4</c:v>
                </c:pt>
                <c:pt idx="4">
                  <c:v>27848.5</c:v>
                </c:pt>
              </c:numCache>
            </c:numRef>
          </c:val>
        </c:ser>
        <c:shape val="cylinder"/>
        <c:axId val="201387008"/>
        <c:axId val="201388800"/>
        <c:axId val="0"/>
      </c:bar3DChart>
      <c:catAx>
        <c:axId val="201387008"/>
        <c:scaling>
          <c:orientation val="minMax"/>
        </c:scaling>
        <c:axPos val="b"/>
        <c:tickLblPos val="nextTo"/>
        <c:txPr>
          <a:bodyPr/>
          <a:lstStyle/>
          <a:p>
            <a:pPr>
              <a:defRPr sz="700"/>
            </a:pPr>
            <a:endParaRPr lang="ru-RU"/>
          </a:p>
        </c:txPr>
        <c:crossAx val="201388800"/>
        <c:crosses val="autoZero"/>
        <c:auto val="1"/>
        <c:lblAlgn val="ctr"/>
        <c:lblOffset val="100"/>
      </c:catAx>
      <c:valAx>
        <c:axId val="201388800"/>
        <c:scaling>
          <c:orientation val="minMax"/>
        </c:scaling>
        <c:axPos val="l"/>
        <c:majorGridlines/>
        <c:numFmt formatCode="General" sourceLinked="1"/>
        <c:tickLblPos val="nextTo"/>
        <c:crossAx val="201387008"/>
        <c:crosses val="autoZero"/>
        <c:crossBetween val="between"/>
      </c:valAx>
    </c:plotArea>
    <c:plotVisOnly val="1"/>
  </c:chart>
  <c:txPr>
    <a:bodyPr/>
    <a:lstStyle/>
    <a:p>
      <a:pPr>
        <a:defRPr sz="800">
          <a:solidFill>
            <a:schemeClr val="tx1"/>
          </a:solidFill>
        </a:defRPr>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ru-RU"/>
  <c:chart>
    <c:title>
      <c:layout>
        <c:manualLayout>
          <c:xMode val="edge"/>
          <c:yMode val="edge"/>
          <c:x val="0.45779043346506643"/>
          <c:y val="4.9382370415994033E-2"/>
        </c:manualLayout>
      </c:layout>
      <c:txPr>
        <a:bodyPr/>
        <a:lstStyle/>
        <a:p>
          <a:pPr>
            <a:defRPr sz="900"/>
          </a:pPr>
          <a:endParaRPr lang="ru-RU"/>
        </a:p>
      </c:txPr>
    </c:title>
    <c:plotArea>
      <c:layout>
        <c:manualLayout>
          <c:layoutTarget val="inner"/>
          <c:xMode val="edge"/>
          <c:yMode val="edge"/>
          <c:x val="9.7881301890372696E-2"/>
          <c:y val="0.22523338030491091"/>
          <c:w val="0.86570328272223618"/>
          <c:h val="0.49221702735238948"/>
        </c:manualLayout>
      </c:layout>
      <c:barChart>
        <c:barDir val="bar"/>
        <c:grouping val="clustered"/>
        <c:ser>
          <c:idx val="0"/>
          <c:order val="0"/>
          <c:tx>
            <c:strRef>
              <c:f>Лист1!$B$1</c:f>
              <c:strCache>
                <c:ptCount val="1"/>
                <c:pt idx="0">
                  <c:v>МРОТ, руб.</c:v>
                </c:pt>
              </c:strCache>
            </c:strRef>
          </c:tx>
          <c:spPr>
            <a:solidFill>
              <a:schemeClr val="accent2">
                <a:lumMod val="40000"/>
                <a:lumOff val="60000"/>
              </a:schemeClr>
            </a:solidFill>
          </c:spPr>
          <c:dLbls>
            <c:txPr>
              <a:bodyPr/>
              <a:lstStyle/>
              <a:p>
                <a:pPr>
                  <a:defRPr sz="800"/>
                </a:pPr>
                <a:endParaRPr lang="ru-RU"/>
              </a:p>
            </c:txPr>
            <c:showVal val="1"/>
          </c:dLbls>
          <c:cat>
            <c:numRef>
              <c:f>Лист1!$A$2:$A$4</c:f>
              <c:numCache>
                <c:formatCode>dd/mm/yyyy</c:formatCode>
                <c:ptCount val="3"/>
                <c:pt idx="0">
                  <c:v>43466</c:v>
                </c:pt>
                <c:pt idx="1">
                  <c:v>43831</c:v>
                </c:pt>
                <c:pt idx="2">
                  <c:v>44197</c:v>
                </c:pt>
              </c:numCache>
            </c:numRef>
          </c:cat>
          <c:val>
            <c:numRef>
              <c:f>Лист1!$B$2:$B$4</c:f>
              <c:numCache>
                <c:formatCode>General</c:formatCode>
                <c:ptCount val="3"/>
                <c:pt idx="0">
                  <c:v>11280</c:v>
                </c:pt>
                <c:pt idx="1">
                  <c:v>12130</c:v>
                </c:pt>
                <c:pt idx="2">
                  <c:v>12392</c:v>
                </c:pt>
              </c:numCache>
            </c:numRef>
          </c:val>
        </c:ser>
        <c:axId val="201437184"/>
        <c:axId val="201438720"/>
      </c:barChart>
      <c:dateAx>
        <c:axId val="201437184"/>
        <c:scaling>
          <c:orientation val="minMax"/>
        </c:scaling>
        <c:axPos val="l"/>
        <c:numFmt formatCode="dd/mm/yyyy" sourceLinked="1"/>
        <c:tickLblPos val="nextTo"/>
        <c:crossAx val="201438720"/>
        <c:crosses val="autoZero"/>
        <c:auto val="1"/>
        <c:lblOffset val="100"/>
      </c:dateAx>
      <c:valAx>
        <c:axId val="201438720"/>
        <c:scaling>
          <c:orientation val="minMax"/>
        </c:scaling>
        <c:axPos val="b"/>
        <c:majorGridlines/>
        <c:numFmt formatCode="General" sourceLinked="1"/>
        <c:tickLblPos val="nextTo"/>
        <c:crossAx val="201437184"/>
        <c:crosses val="autoZero"/>
        <c:crossBetween val="between"/>
      </c:valAx>
    </c:plotArea>
    <c:plotVisOnly val="1"/>
  </c:chart>
  <c:txPr>
    <a:bodyPr/>
    <a:lstStyle/>
    <a:p>
      <a:pPr>
        <a:defRPr sz="800"/>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2019 (факт)</c:v>
                </c:pt>
                <c:pt idx="1">
                  <c:v>2020 (уточненный)</c:v>
                </c:pt>
                <c:pt idx="2">
                  <c:v>2021 (проект)</c:v>
                </c:pt>
              </c:strCache>
            </c:strRef>
          </c:cat>
          <c:val>
            <c:numRef>
              <c:f>Лист1!$B$2:$B$4</c:f>
              <c:numCache>
                <c:formatCode>General</c:formatCode>
                <c:ptCount val="3"/>
                <c:pt idx="0">
                  <c:v>11703.4</c:v>
                </c:pt>
                <c:pt idx="1">
                  <c:v>7474.17</c:v>
                </c:pt>
                <c:pt idx="2">
                  <c:v>4045</c:v>
                </c:pt>
              </c:numCache>
            </c:numRef>
          </c:val>
        </c:ser>
        <c:ser>
          <c:idx val="1"/>
          <c:order val="1"/>
          <c:tx>
            <c:strRef>
              <c:f>Лист1!$C$1</c:f>
              <c:strCache>
                <c:ptCount val="1"/>
                <c:pt idx="0">
                  <c:v>местный бюджет</c:v>
                </c:pt>
              </c:strCache>
            </c:strRef>
          </c:tx>
          <c:cat>
            <c:strRef>
              <c:f>Лист1!$A$2:$A$4</c:f>
              <c:strCache>
                <c:ptCount val="3"/>
                <c:pt idx="0">
                  <c:v>2019 (факт)</c:v>
                </c:pt>
                <c:pt idx="1">
                  <c:v>2020 (уточненный)</c:v>
                </c:pt>
                <c:pt idx="2">
                  <c:v>2021 (проект)</c:v>
                </c:pt>
              </c:strCache>
            </c:strRef>
          </c:cat>
          <c:val>
            <c:numRef>
              <c:f>Лист1!$C$2:$C$4</c:f>
              <c:numCache>
                <c:formatCode>General</c:formatCode>
                <c:ptCount val="3"/>
                <c:pt idx="0">
                  <c:v>3358.54</c:v>
                </c:pt>
                <c:pt idx="1">
                  <c:v>2705.92</c:v>
                </c:pt>
                <c:pt idx="2">
                  <c:v>1386.09</c:v>
                </c:pt>
              </c:numCache>
            </c:numRef>
          </c:val>
        </c:ser>
        <c:ser>
          <c:idx val="2"/>
          <c:order val="2"/>
          <c:tx>
            <c:strRef>
              <c:f>Лист1!$D$1</c:f>
              <c:strCache>
                <c:ptCount val="1"/>
                <c:pt idx="0">
                  <c:v>организации и население</c:v>
                </c:pt>
              </c:strCache>
            </c:strRef>
          </c:tx>
          <c:spPr>
            <a:solidFill>
              <a:srgbClr val="FF5050"/>
            </a:solidFill>
          </c:spPr>
          <c:cat>
            <c:strRef>
              <c:f>Лист1!$A$2:$A$4</c:f>
              <c:strCache>
                <c:ptCount val="3"/>
                <c:pt idx="0">
                  <c:v>2019 (факт)</c:v>
                </c:pt>
                <c:pt idx="1">
                  <c:v>2020 (уточненный)</c:v>
                </c:pt>
                <c:pt idx="2">
                  <c:v>2021 (проект)</c:v>
                </c:pt>
              </c:strCache>
            </c:strRef>
          </c:cat>
          <c:val>
            <c:numRef>
              <c:f>Лист1!$D$2:$D$4</c:f>
              <c:numCache>
                <c:formatCode>General</c:formatCode>
                <c:ptCount val="3"/>
                <c:pt idx="0">
                  <c:v>1057.4000000000001</c:v>
                </c:pt>
                <c:pt idx="1">
                  <c:v>1458.84</c:v>
                </c:pt>
                <c:pt idx="2">
                  <c:v>624.23</c:v>
                </c:pt>
              </c:numCache>
            </c:numRef>
          </c:val>
        </c:ser>
        <c:shape val="cylinder"/>
        <c:axId val="201509504"/>
        <c:axId val="201519488"/>
        <c:axId val="0"/>
      </c:bar3DChart>
      <c:catAx>
        <c:axId val="201509504"/>
        <c:scaling>
          <c:orientation val="minMax"/>
        </c:scaling>
        <c:axPos val="b"/>
        <c:tickLblPos val="nextTo"/>
        <c:txPr>
          <a:bodyPr/>
          <a:lstStyle/>
          <a:p>
            <a:pPr>
              <a:defRPr sz="800"/>
            </a:pPr>
            <a:endParaRPr lang="ru-RU"/>
          </a:p>
        </c:txPr>
        <c:crossAx val="201519488"/>
        <c:crosses val="autoZero"/>
        <c:auto val="1"/>
        <c:lblAlgn val="ctr"/>
        <c:lblOffset val="100"/>
      </c:catAx>
      <c:valAx>
        <c:axId val="201519488"/>
        <c:scaling>
          <c:orientation val="minMax"/>
        </c:scaling>
        <c:axPos val="l"/>
        <c:majorGridlines/>
        <c:numFmt formatCode="General" sourceLinked="1"/>
        <c:tickLblPos val="nextTo"/>
        <c:crossAx val="201509504"/>
        <c:crosses val="autoZero"/>
        <c:crossBetween val="between"/>
      </c:valAx>
    </c:plotArea>
    <c:legend>
      <c:legendPos val="r"/>
      <c:layout>
        <c:manualLayout>
          <c:xMode val="edge"/>
          <c:yMode val="edge"/>
          <c:x val="0.70381011039876074"/>
          <c:y val="0.43013636792724219"/>
          <c:w val="0.28196776692143338"/>
          <c:h val="0.20282573253489095"/>
        </c:manualLayout>
      </c:layout>
      <c:txPr>
        <a:bodyPr/>
        <a:lstStyle/>
        <a:p>
          <a:pPr>
            <a:defRPr sz="900"/>
          </a:pPr>
          <a:endParaRPr lang="ru-RU"/>
        </a:p>
      </c:txPr>
    </c:legend>
    <c:plotVisOnly val="1"/>
  </c:chart>
  <c:txPr>
    <a:bodyPr/>
    <a:lstStyle/>
    <a:p>
      <a:pPr>
        <a:defRPr sz="1100"/>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3745E-2"/>
          <c:w val="0.4028808197317964"/>
          <c:h val="0.94589409850073913"/>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301256234488E-2"/>
                  <c:y val="0.26930132179074195"/>
                </c:manualLayout>
              </c:layout>
              <c:showVal val="1"/>
            </c:dLbl>
            <c:dLbl>
              <c:idx val="2"/>
              <c:layout>
                <c:manualLayout>
                  <c:x val="7.9176215406233132E-3"/>
                  <c:y val="-0.17654616958982494"/>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993.47</c:v>
                </c:pt>
                <c:pt idx="1">
                  <c:v>16210.710000000006</c:v>
                </c:pt>
                <c:pt idx="2">
                  <c:v>815.73</c:v>
                </c:pt>
              </c:numCache>
            </c:numRef>
          </c:val>
        </c:ser>
        <c:firstSliceAng val="87"/>
      </c:pieChart>
    </c:plotArea>
    <c:legend>
      <c:legendPos val="r"/>
      <c:layout>
        <c:manualLayout>
          <c:xMode val="edge"/>
          <c:yMode val="edge"/>
          <c:x val="0.68102060528010355"/>
          <c:y val="0.15522035301866471"/>
          <c:w val="0.3189793947198975"/>
          <c:h val="0.72698593259374089"/>
        </c:manualLayout>
      </c:layout>
    </c:legend>
    <c:plotVisOnly val="1"/>
  </c:chart>
  <c:txPr>
    <a:bodyPr/>
    <a:lstStyle/>
    <a:p>
      <a:pPr>
        <a:defRPr sz="900"/>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772E-2"/>
          <c:w val="0.40288081973179651"/>
          <c:h val="0.9458940985007393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067098143045476E-2"/>
                  <c:y val="0.2933312802710043"/>
                </c:manualLayout>
              </c:layout>
              <c:showVal val="1"/>
            </c:dLbl>
            <c:dLbl>
              <c:idx val="2"/>
              <c:layout>
                <c:manualLayout>
                  <c:x val="5.3165732123359719E-2"/>
                  <c:y val="-0.1237728793712277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3255.3900000000012</c:v>
                </c:pt>
                <c:pt idx="1">
                  <c:v>35108.68</c:v>
                </c:pt>
                <c:pt idx="2">
                  <c:v>2064.17</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772E-2"/>
          <c:w val="0.40288081973179651"/>
          <c:h val="0.9458940985007393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68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1">
                  <c:v>6412.03</c:v>
                </c:pt>
                <c:pt idx="2">
                  <c:v>337.47999999999973</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8E-2"/>
          <c:w val="0.40288081973179662"/>
          <c:h val="0.945894098500739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6855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1">
                  <c:v>3625.4500000000012</c:v>
                </c:pt>
                <c:pt idx="2">
                  <c:v>190.81</c:v>
                </c:pt>
              </c:numCache>
            </c:numRef>
          </c:val>
        </c:ser>
        <c:firstSliceAng val="87"/>
      </c:pieChart>
    </c:plotArea>
    <c:legend>
      <c:legendPos val="r"/>
      <c:legendEntry>
        <c:idx val="0"/>
        <c:delete val="1"/>
      </c:legendEntry>
      <c:layout/>
    </c:legend>
    <c:plotVisOnly val="1"/>
  </c:chart>
  <c:txPr>
    <a:bodyPr/>
    <a:lstStyle/>
    <a:p>
      <a:pPr>
        <a:defRPr sz="900"/>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bar3DChart>
        <c:barDir val="col"/>
        <c:grouping val="stacked"/>
        <c:ser>
          <c:idx val="0"/>
          <c:order val="0"/>
          <c:tx>
            <c:strRef>
              <c:f>Лист1!$B$1</c:f>
              <c:strCache>
                <c:ptCount val="1"/>
                <c:pt idx="0">
                  <c:v>ДОРОЖНЫЙ ФОНД</c:v>
                </c:pt>
              </c:strCache>
            </c:strRef>
          </c:tx>
          <c:spPr>
            <a:solidFill>
              <a:srgbClr val="7030A0"/>
            </a:solidFill>
          </c:spPr>
          <c:cat>
            <c:strRef>
              <c:f>Лист1!$A$2:$A$7</c:f>
              <c:strCache>
                <c:ptCount val="6"/>
                <c:pt idx="0">
                  <c:v>2018 (отчет)</c:v>
                </c:pt>
                <c:pt idx="1">
                  <c:v>2019 (отчет)</c:v>
                </c:pt>
                <c:pt idx="2">
                  <c:v>2020 (уточненный)</c:v>
                </c:pt>
                <c:pt idx="3">
                  <c:v>2021 (проект)</c:v>
                </c:pt>
                <c:pt idx="4">
                  <c:v>2022 (проект)</c:v>
                </c:pt>
                <c:pt idx="5">
                  <c:v>2023 (проект)</c:v>
                </c:pt>
              </c:strCache>
            </c:strRef>
          </c:cat>
          <c:val>
            <c:numRef>
              <c:f>Лист1!$B$2:$B$7</c:f>
              <c:numCache>
                <c:formatCode>General</c:formatCode>
                <c:ptCount val="6"/>
                <c:pt idx="0">
                  <c:v>10621.76</c:v>
                </c:pt>
                <c:pt idx="1">
                  <c:v>93943.82</c:v>
                </c:pt>
                <c:pt idx="2">
                  <c:v>271494.78999999998</c:v>
                </c:pt>
                <c:pt idx="3">
                  <c:v>41156.18</c:v>
                </c:pt>
                <c:pt idx="4">
                  <c:v>43112.63</c:v>
                </c:pt>
                <c:pt idx="5">
                  <c:v>43071.02</c:v>
                </c:pt>
              </c:numCache>
            </c:numRef>
          </c:val>
        </c:ser>
        <c:shape val="cylinder"/>
        <c:axId val="86720512"/>
        <c:axId val="86722048"/>
        <c:axId val="0"/>
      </c:bar3DChart>
      <c:catAx>
        <c:axId val="86720512"/>
        <c:scaling>
          <c:orientation val="minMax"/>
        </c:scaling>
        <c:axPos val="b"/>
        <c:tickLblPos val="nextTo"/>
        <c:txPr>
          <a:bodyPr/>
          <a:lstStyle/>
          <a:p>
            <a:pPr>
              <a:defRPr sz="800"/>
            </a:pPr>
            <a:endParaRPr lang="ru-RU"/>
          </a:p>
        </c:txPr>
        <c:crossAx val="86722048"/>
        <c:crosses val="autoZero"/>
        <c:auto val="1"/>
        <c:lblAlgn val="ctr"/>
        <c:lblOffset val="100"/>
      </c:catAx>
      <c:valAx>
        <c:axId val="86722048"/>
        <c:scaling>
          <c:orientation val="minMax"/>
        </c:scaling>
        <c:axPos val="l"/>
        <c:majorGridlines/>
        <c:numFmt formatCode="General" sourceLinked="1"/>
        <c:tickLblPos val="nextTo"/>
        <c:crossAx val="86720512"/>
        <c:crosses val="autoZero"/>
        <c:crossBetween val="between"/>
      </c:valAx>
    </c:plotArea>
    <c:legend>
      <c:legendPos val="r"/>
      <c:layout>
        <c:manualLayout>
          <c:xMode val="edge"/>
          <c:yMode val="edge"/>
          <c:x val="0.78677249269763061"/>
          <c:y val="0.29492536423573257"/>
          <c:w val="0.19900538462256381"/>
          <c:h val="0.41014927152853725"/>
        </c:manualLayout>
      </c:layout>
    </c:legend>
    <c:plotVisOnly val="1"/>
  </c:chart>
  <c:txPr>
    <a:bodyPr/>
    <a:lstStyle/>
    <a:p>
      <a:pPr>
        <a:defRPr sz="1100"/>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Лист1!$B$2:$B$6</c:f>
              <c:numCache>
                <c:formatCode>General</c:formatCode>
                <c:ptCount val="5"/>
                <c:pt idx="0">
                  <c:v>223703.48</c:v>
                </c:pt>
                <c:pt idx="1">
                  <c:v>446812.91</c:v>
                </c:pt>
                <c:pt idx="2">
                  <c:v>449553</c:v>
                </c:pt>
                <c:pt idx="3">
                  <c:v>396050</c:v>
                </c:pt>
                <c:pt idx="4">
                  <c:v>394359</c:v>
                </c:pt>
              </c:numCache>
            </c:numRef>
          </c:val>
        </c:ser>
        <c:ser>
          <c:idx val="1"/>
          <c:order val="1"/>
          <c:tx>
            <c:strRef>
              <c:f>Лист1!$C$1</c:f>
              <c:strCache>
                <c:ptCount val="1"/>
                <c:pt idx="0">
                  <c:v>Субсидии</c:v>
                </c:pt>
              </c:strCache>
            </c:strRef>
          </c:tx>
          <c:spPr>
            <a:solidFill>
              <a:srgbClr val="FF0000"/>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Лист1!$C$2:$C$6</c:f>
              <c:numCache>
                <c:formatCode>General</c:formatCode>
                <c:ptCount val="5"/>
                <c:pt idx="0">
                  <c:v>305471.88</c:v>
                </c:pt>
                <c:pt idx="1">
                  <c:v>290983.43</c:v>
                </c:pt>
                <c:pt idx="2">
                  <c:v>274428.11</c:v>
                </c:pt>
                <c:pt idx="3">
                  <c:v>46475.56</c:v>
                </c:pt>
                <c:pt idx="4">
                  <c:v>45474.03</c:v>
                </c:pt>
              </c:numCache>
            </c:numRef>
          </c:val>
        </c:ser>
        <c:ser>
          <c:idx val="2"/>
          <c:order val="2"/>
          <c:tx>
            <c:strRef>
              <c:f>Лист1!$D$1</c:f>
              <c:strCache>
                <c:ptCount val="1"/>
                <c:pt idx="0">
                  <c:v>Субвенции</c:v>
                </c:pt>
              </c:strCache>
            </c:strRef>
          </c:tx>
          <c:spPr>
            <a:solidFill>
              <a:schemeClr val="accent6">
                <a:lumMod val="60000"/>
                <a:lumOff val="40000"/>
              </a:schemeClr>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Лист1!$D$2:$D$6</c:f>
              <c:numCache>
                <c:formatCode>General</c:formatCode>
                <c:ptCount val="5"/>
                <c:pt idx="0">
                  <c:v>698588.17</c:v>
                </c:pt>
                <c:pt idx="1">
                  <c:v>966407.12</c:v>
                </c:pt>
                <c:pt idx="2">
                  <c:v>913565.91</c:v>
                </c:pt>
                <c:pt idx="3">
                  <c:v>930408.6</c:v>
                </c:pt>
                <c:pt idx="4">
                  <c:v>948182.4</c:v>
                </c:pt>
              </c:numCache>
            </c:numRef>
          </c:val>
        </c:ser>
        <c:ser>
          <c:idx val="3"/>
          <c:order val="3"/>
          <c:tx>
            <c:strRef>
              <c:f>Лист1!$E$1</c:f>
              <c:strCache>
                <c:ptCount val="1"/>
                <c:pt idx="0">
                  <c:v>Иные МБТ</c:v>
                </c:pt>
              </c:strCache>
            </c:strRef>
          </c:tx>
          <c:spPr>
            <a:solidFill>
              <a:srgbClr val="92D050"/>
            </a:solidFill>
          </c:spPr>
          <c:cat>
            <c:strRef>
              <c:f>Лист1!$A$2:$A$6</c:f>
              <c:strCache>
                <c:ptCount val="5"/>
                <c:pt idx="0">
                  <c:v>2019 (факт)</c:v>
                </c:pt>
                <c:pt idx="1">
                  <c:v>2020 (уточненный)</c:v>
                </c:pt>
                <c:pt idx="2">
                  <c:v>2021 (проект)</c:v>
                </c:pt>
                <c:pt idx="3">
                  <c:v>2022 (проект)</c:v>
                </c:pt>
                <c:pt idx="4">
                  <c:v>2023 (проект)</c:v>
                </c:pt>
              </c:strCache>
            </c:strRef>
          </c:cat>
          <c:val>
            <c:numRef>
              <c:f>Лист1!$E$2:$E$6</c:f>
              <c:numCache>
                <c:formatCode>General</c:formatCode>
                <c:ptCount val="5"/>
                <c:pt idx="0">
                  <c:v>8245.9599999999991</c:v>
                </c:pt>
                <c:pt idx="1">
                  <c:v>15988.92</c:v>
                </c:pt>
                <c:pt idx="2">
                  <c:v>42665.91</c:v>
                </c:pt>
                <c:pt idx="3">
                  <c:v>32665.91</c:v>
                </c:pt>
                <c:pt idx="4">
                  <c:v>32665.91</c:v>
                </c:pt>
              </c:numCache>
            </c:numRef>
          </c:val>
        </c:ser>
        <c:shape val="cylinder"/>
        <c:axId val="86758144"/>
        <c:axId val="86759680"/>
        <c:axId val="0"/>
      </c:bar3DChart>
      <c:catAx>
        <c:axId val="86758144"/>
        <c:scaling>
          <c:orientation val="minMax"/>
        </c:scaling>
        <c:axPos val="b"/>
        <c:tickLblPos val="nextTo"/>
        <c:txPr>
          <a:bodyPr/>
          <a:lstStyle/>
          <a:p>
            <a:pPr>
              <a:defRPr sz="700"/>
            </a:pPr>
            <a:endParaRPr lang="ru-RU"/>
          </a:p>
        </c:txPr>
        <c:crossAx val="86759680"/>
        <c:crosses val="autoZero"/>
        <c:auto val="1"/>
        <c:lblAlgn val="ctr"/>
        <c:lblOffset val="100"/>
      </c:catAx>
      <c:valAx>
        <c:axId val="86759680"/>
        <c:scaling>
          <c:orientation val="minMax"/>
        </c:scaling>
        <c:axPos val="l"/>
        <c:majorGridlines/>
        <c:numFmt formatCode="General" sourceLinked="1"/>
        <c:tickLblPos val="nextTo"/>
        <c:txPr>
          <a:bodyPr/>
          <a:lstStyle/>
          <a:p>
            <a:pPr>
              <a:defRPr sz="800"/>
            </a:pPr>
            <a:endParaRPr lang="ru-RU"/>
          </a:p>
        </c:txPr>
        <c:crossAx val="86758144"/>
        <c:crosses val="autoZero"/>
        <c:crossBetween val="between"/>
      </c:valAx>
    </c:plotArea>
    <c:legend>
      <c:legendPos val="r"/>
      <c:layout/>
    </c:legend>
    <c:plotVisOnly val="1"/>
  </c:chart>
  <c:txPr>
    <a:bodyPr/>
    <a:lstStyle/>
    <a:p>
      <a:pPr>
        <a:defRPr sz="1000"/>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налоговые и неналоговые доходы</c:v>
                </c:pt>
              </c:strCache>
            </c:strRef>
          </c:tx>
          <c:cat>
            <c:strRef>
              <c:f>Лист1!$A$2:$A$3</c:f>
              <c:strCache>
                <c:ptCount val="2"/>
                <c:pt idx="0">
                  <c:v>до выравнивания</c:v>
                </c:pt>
                <c:pt idx="1">
                  <c:v>после выравнивания</c:v>
                </c:pt>
              </c:strCache>
            </c:strRef>
          </c:cat>
          <c:val>
            <c:numRef>
              <c:f>Лист1!$B$2:$B$3</c:f>
              <c:numCache>
                <c:formatCode>General</c:formatCode>
                <c:ptCount val="2"/>
                <c:pt idx="0">
                  <c:v>327900.58</c:v>
                </c:pt>
                <c:pt idx="1">
                  <c:v>327900.58</c:v>
                </c:pt>
              </c:numCache>
            </c:numRef>
          </c:val>
        </c:ser>
        <c:ser>
          <c:idx val="1"/>
          <c:order val="1"/>
          <c:tx>
            <c:strRef>
              <c:f>Лист1!$C$1</c:f>
              <c:strCache>
                <c:ptCount val="1"/>
                <c:pt idx="0">
                  <c:v>дотация на выравнивание бюджетной обеспеченности</c:v>
                </c:pt>
              </c:strCache>
            </c:strRef>
          </c:tx>
          <c:cat>
            <c:strRef>
              <c:f>Лист1!$A$2:$A$3</c:f>
              <c:strCache>
                <c:ptCount val="2"/>
                <c:pt idx="0">
                  <c:v>до выравнивания</c:v>
                </c:pt>
                <c:pt idx="1">
                  <c:v>после выравнивания</c:v>
                </c:pt>
              </c:strCache>
            </c:strRef>
          </c:cat>
          <c:val>
            <c:numRef>
              <c:f>Лист1!$C$2:$C$3</c:f>
              <c:numCache>
                <c:formatCode>General</c:formatCode>
                <c:ptCount val="2"/>
                <c:pt idx="1">
                  <c:v>449553</c:v>
                </c:pt>
              </c:numCache>
            </c:numRef>
          </c:val>
        </c:ser>
        <c:shape val="box"/>
        <c:axId val="167221888"/>
        <c:axId val="167223680"/>
        <c:axId val="0"/>
      </c:bar3DChart>
      <c:catAx>
        <c:axId val="167221888"/>
        <c:scaling>
          <c:orientation val="minMax"/>
        </c:scaling>
        <c:axPos val="b"/>
        <c:tickLblPos val="nextTo"/>
        <c:crossAx val="167223680"/>
        <c:crosses val="autoZero"/>
        <c:auto val="1"/>
        <c:lblAlgn val="ctr"/>
        <c:lblOffset val="100"/>
      </c:catAx>
      <c:valAx>
        <c:axId val="167223680"/>
        <c:scaling>
          <c:orientation val="minMax"/>
        </c:scaling>
        <c:axPos val="l"/>
        <c:majorGridlines/>
        <c:numFmt formatCode="General" sourceLinked="1"/>
        <c:tickLblPos val="nextTo"/>
        <c:crossAx val="167221888"/>
        <c:crosses val="autoZero"/>
        <c:crossBetween val="between"/>
      </c:valAx>
    </c:plotArea>
    <c:legend>
      <c:legendPos val="r"/>
      <c:layout/>
      <c:txPr>
        <a:bodyPr/>
        <a:lstStyle/>
        <a:p>
          <a:pPr>
            <a:defRPr sz="1000"/>
          </a:pPr>
          <a:endParaRPr lang="ru-RU"/>
        </a:p>
      </c:txPr>
    </c:legend>
    <c:plotVisOnly val="1"/>
  </c:chart>
  <c:txPr>
    <a:bodyPr/>
    <a:lstStyle/>
    <a:p>
      <a:pPr>
        <a:defRPr sz="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5198639942735387E-2"/>
          <c:y val="4.7356892888389013E-2"/>
          <c:w val="0.88896292650918662"/>
          <c:h val="0.67351981983331677"/>
        </c:manualLayout>
      </c:layout>
      <c:lineChart>
        <c:grouping val="standard"/>
        <c:ser>
          <c:idx val="0"/>
          <c:order val="0"/>
          <c:tx>
            <c:strRef>
              <c:f>Лист1!$B$1</c:f>
              <c:strCache>
                <c:ptCount val="1"/>
                <c:pt idx="0">
                  <c:v>семена масленичных культур</c:v>
                </c:pt>
              </c:strCache>
            </c:strRef>
          </c:tx>
          <c:spPr>
            <a:ln>
              <a:solidFill>
                <a:srgbClr val="33CCCC"/>
              </a:solidFill>
            </a:ln>
          </c:spPr>
          <c:marker>
            <c:spPr>
              <a:solidFill>
                <a:srgbClr val="00B0F0"/>
              </a:solidFill>
              <a:ln>
                <a:solidFill>
                  <a:srgbClr val="33CCCC"/>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Лист1!$B$2:$B$8</c:f>
              <c:numCache>
                <c:formatCode>General</c:formatCode>
                <c:ptCount val="7"/>
                <c:pt idx="0">
                  <c:v>44.2</c:v>
                </c:pt>
                <c:pt idx="1">
                  <c:v>44.5</c:v>
                </c:pt>
                <c:pt idx="2">
                  <c:v>31.7</c:v>
                </c:pt>
                <c:pt idx="3">
                  <c:v>29.439999999999987</c:v>
                </c:pt>
                <c:pt idx="4">
                  <c:v>29.73</c:v>
                </c:pt>
                <c:pt idx="5">
                  <c:v>29.59</c:v>
                </c:pt>
                <c:pt idx="6">
                  <c:v>30.479999999999986</c:v>
                </c:pt>
              </c:numCache>
            </c:numRef>
          </c:val>
        </c:ser>
        <c:ser>
          <c:idx val="1"/>
          <c:order val="1"/>
          <c:tx>
            <c:strRef>
              <c:f>Лист1!$C$1</c:f>
              <c:strCache>
                <c:ptCount val="1"/>
                <c:pt idx="0">
                  <c:v>картофель</c:v>
                </c:pt>
              </c:strCache>
            </c:strRef>
          </c:tx>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Лист1!$C$2:$C$8</c:f>
              <c:numCache>
                <c:formatCode>General</c:formatCode>
                <c:ptCount val="7"/>
                <c:pt idx="0">
                  <c:v>7.3</c:v>
                </c:pt>
                <c:pt idx="1">
                  <c:v>8.4</c:v>
                </c:pt>
                <c:pt idx="2">
                  <c:v>1.8</c:v>
                </c:pt>
                <c:pt idx="3">
                  <c:v>1.78</c:v>
                </c:pt>
                <c:pt idx="4">
                  <c:v>1.78</c:v>
                </c:pt>
                <c:pt idx="5">
                  <c:v>1.77</c:v>
                </c:pt>
                <c:pt idx="6">
                  <c:v>1.78</c:v>
                </c:pt>
              </c:numCache>
            </c:numRef>
          </c:val>
        </c:ser>
        <c:ser>
          <c:idx val="2"/>
          <c:order val="2"/>
          <c:tx>
            <c:strRef>
              <c:f>Лист1!$D$1</c:f>
              <c:strCache>
                <c:ptCount val="1"/>
                <c:pt idx="0">
                  <c:v>овощи</c:v>
                </c:pt>
              </c:strCache>
            </c:strRef>
          </c:tx>
          <c:spPr>
            <a:ln>
              <a:solidFill>
                <a:srgbClr val="FF0000"/>
              </a:solidFill>
            </a:ln>
          </c:spPr>
          <c:marker>
            <c:spPr>
              <a:solidFill>
                <a:srgbClr val="FF0000"/>
              </a:solidFill>
              <a:ln>
                <a:solidFill>
                  <a:srgbClr val="FF000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Лист1!$D$2:$D$8</c:f>
              <c:numCache>
                <c:formatCode>General</c:formatCode>
                <c:ptCount val="7"/>
                <c:pt idx="0">
                  <c:v>10.3</c:v>
                </c:pt>
                <c:pt idx="1">
                  <c:v>10.5</c:v>
                </c:pt>
                <c:pt idx="2">
                  <c:v>3.4</c:v>
                </c:pt>
                <c:pt idx="3">
                  <c:v>3.38</c:v>
                </c:pt>
                <c:pt idx="4">
                  <c:v>3.4099999999999997</c:v>
                </c:pt>
                <c:pt idx="5">
                  <c:v>3.4</c:v>
                </c:pt>
                <c:pt idx="6">
                  <c:v>3.4699999999999998</c:v>
                </c:pt>
              </c:numCache>
            </c:numRef>
          </c:val>
        </c:ser>
        <c:ser>
          <c:idx val="3"/>
          <c:order val="3"/>
          <c:tx>
            <c:strRef>
              <c:f>Лист1!$E$1</c:f>
              <c:strCache>
                <c:ptCount val="1"/>
                <c:pt idx="0">
                  <c:v>скот и птица на убой (в живом весе)</c:v>
                </c:pt>
              </c:strCache>
            </c:strRef>
          </c:tx>
          <c:spPr>
            <a:ln>
              <a:solidFill>
                <a:srgbClr val="FFC000"/>
              </a:solidFill>
            </a:ln>
          </c:spPr>
          <c:marker>
            <c:symbol val="circle"/>
            <c:size val="7"/>
            <c:spPr>
              <a:solidFill>
                <a:srgbClr val="FFC000"/>
              </a:solidFill>
              <a:ln>
                <a:solidFill>
                  <a:srgbClr val="FFC00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Лист1!$E$2:$E$8</c:f>
              <c:numCache>
                <c:formatCode>General</c:formatCode>
                <c:ptCount val="7"/>
                <c:pt idx="0">
                  <c:v>7.3</c:v>
                </c:pt>
                <c:pt idx="1">
                  <c:v>7.5</c:v>
                </c:pt>
                <c:pt idx="2">
                  <c:v>7.48</c:v>
                </c:pt>
                <c:pt idx="3">
                  <c:v>7.6</c:v>
                </c:pt>
                <c:pt idx="4">
                  <c:v>7.68</c:v>
                </c:pt>
                <c:pt idx="5">
                  <c:v>7.64</c:v>
                </c:pt>
                <c:pt idx="6">
                  <c:v>7.6899999999999995</c:v>
                </c:pt>
              </c:numCache>
            </c:numRef>
          </c:val>
        </c:ser>
        <c:ser>
          <c:idx val="4"/>
          <c:order val="4"/>
          <c:tx>
            <c:strRef>
              <c:f>Лист1!$F$1</c:f>
              <c:strCache>
                <c:ptCount val="1"/>
                <c:pt idx="0">
                  <c:v>молоко</c:v>
                </c:pt>
              </c:strCache>
            </c:strRef>
          </c:tx>
          <c:spPr>
            <a:ln>
              <a:solidFill>
                <a:srgbClr val="669900"/>
              </a:solidFill>
            </a:ln>
          </c:spPr>
          <c:marker>
            <c:spPr>
              <a:solidFill>
                <a:srgbClr val="669900"/>
              </a:solidFill>
              <a:ln>
                <a:solidFill>
                  <a:srgbClr val="66990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Лист1!$F$2:$F$8</c:f>
              <c:numCache>
                <c:formatCode>General</c:formatCode>
                <c:ptCount val="7"/>
                <c:pt idx="0">
                  <c:v>24.5</c:v>
                </c:pt>
                <c:pt idx="1">
                  <c:v>25</c:v>
                </c:pt>
                <c:pt idx="2">
                  <c:v>20.93</c:v>
                </c:pt>
                <c:pt idx="3">
                  <c:v>21.41</c:v>
                </c:pt>
                <c:pt idx="4">
                  <c:v>21.62</c:v>
                </c:pt>
                <c:pt idx="5">
                  <c:v>21.52</c:v>
                </c:pt>
                <c:pt idx="6">
                  <c:v>21.779999999999987</c:v>
                </c:pt>
              </c:numCache>
            </c:numRef>
          </c:val>
        </c:ser>
        <c:ser>
          <c:idx val="5"/>
          <c:order val="5"/>
          <c:tx>
            <c:strRef>
              <c:f>Лист1!$G$1</c:f>
              <c:strCache>
                <c:ptCount val="1"/>
                <c:pt idx="0">
                  <c:v>яйца (млн. шт.)</c:v>
                </c:pt>
              </c:strCache>
            </c:strRef>
          </c:tx>
          <c:spPr>
            <a:ln>
              <a:solidFill>
                <a:srgbClr val="7030A0"/>
              </a:solidFill>
            </a:ln>
          </c:spPr>
          <c:marker>
            <c:spPr>
              <a:solidFill>
                <a:srgbClr val="7030A0"/>
              </a:solidFill>
              <a:ln>
                <a:solidFill>
                  <a:srgbClr val="7030A0"/>
                </a:solidFill>
              </a:ln>
            </c:spPr>
          </c:marker>
          <c:cat>
            <c:numRef>
              <c:f>Лист1!$A$2:$A$8</c:f>
              <c:numCache>
                <c:formatCode>General</c:formatCode>
                <c:ptCount val="7"/>
                <c:pt idx="0">
                  <c:v>2017</c:v>
                </c:pt>
                <c:pt idx="1">
                  <c:v>2018</c:v>
                </c:pt>
                <c:pt idx="2">
                  <c:v>2019</c:v>
                </c:pt>
                <c:pt idx="3">
                  <c:v>2020</c:v>
                </c:pt>
                <c:pt idx="4">
                  <c:v>2021</c:v>
                </c:pt>
                <c:pt idx="5">
                  <c:v>2022</c:v>
                </c:pt>
                <c:pt idx="6">
                  <c:v>2023</c:v>
                </c:pt>
              </c:numCache>
            </c:numRef>
          </c:cat>
          <c:val>
            <c:numRef>
              <c:f>Лист1!$G$2:$G$8</c:f>
              <c:numCache>
                <c:formatCode>General</c:formatCode>
                <c:ptCount val="7"/>
                <c:pt idx="0">
                  <c:v>20.9</c:v>
                </c:pt>
                <c:pt idx="1">
                  <c:v>21.7</c:v>
                </c:pt>
                <c:pt idx="2">
                  <c:v>23.01</c:v>
                </c:pt>
                <c:pt idx="3">
                  <c:v>22.979999999999986</c:v>
                </c:pt>
                <c:pt idx="4">
                  <c:v>22.979999999999986</c:v>
                </c:pt>
                <c:pt idx="5">
                  <c:v>22.87</c:v>
                </c:pt>
                <c:pt idx="6">
                  <c:v>22.979999999999986</c:v>
                </c:pt>
              </c:numCache>
            </c:numRef>
          </c:val>
        </c:ser>
        <c:marker val="1"/>
        <c:axId val="188623872"/>
        <c:axId val="188634240"/>
      </c:lineChart>
      <c:catAx>
        <c:axId val="188623872"/>
        <c:scaling>
          <c:orientation val="minMax"/>
        </c:scaling>
        <c:axPos val="b"/>
        <c:numFmt formatCode="General" sourceLinked="1"/>
        <c:tickLblPos val="nextTo"/>
        <c:crossAx val="188634240"/>
        <c:crosses val="autoZero"/>
        <c:auto val="1"/>
        <c:lblAlgn val="ctr"/>
        <c:lblOffset val="100"/>
      </c:catAx>
      <c:valAx>
        <c:axId val="188634240"/>
        <c:scaling>
          <c:orientation val="minMax"/>
          <c:max val="55"/>
          <c:min val="0"/>
        </c:scaling>
        <c:axPos val="l"/>
        <c:majorGridlines/>
        <c:numFmt formatCode="General" sourceLinked="1"/>
        <c:tickLblPos val="nextTo"/>
        <c:crossAx val="188623872"/>
        <c:crosses val="autoZero"/>
        <c:crossBetween val="between"/>
        <c:majorUnit val="5"/>
        <c:minorUnit val="1"/>
      </c:valAx>
      <c:spPr>
        <a:ln>
          <a:noFill/>
        </a:ln>
      </c:spPr>
    </c:plotArea>
    <c:legend>
      <c:legendPos val="r"/>
      <c:layout>
        <c:manualLayout>
          <c:xMode val="edge"/>
          <c:yMode val="edge"/>
          <c:x val="0"/>
          <c:y val="0.84029386163611663"/>
          <c:w val="1"/>
          <c:h val="0.15970613836388411"/>
        </c:manualLayout>
      </c:layout>
      <c:txPr>
        <a:bodyPr/>
        <a:lstStyle/>
        <a:p>
          <a:pPr>
            <a:defRPr sz="800"/>
          </a:pPr>
          <a:endParaRPr lang="ru-RU"/>
        </a:p>
      </c:txPr>
    </c:legend>
    <c:plotVisOnly val="1"/>
  </c:chart>
  <c:txPr>
    <a:bodyPr/>
    <a:lstStyle/>
    <a:p>
      <a:pPr>
        <a:defRPr sz="1100">
          <a:latin typeface="Calibri" pitchFamily="34" charset="0"/>
          <a:cs typeface="Calibri" pitchFamily="34" charset="0"/>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0.11260330375134821"/>
          <c:y val="3.8142851881665274E-2"/>
          <c:w val="0.88897795315579764"/>
          <c:h val="0.83837081737417052"/>
        </c:manualLayout>
      </c:layout>
      <c:lineChart>
        <c:grouping val="stacked"/>
        <c:ser>
          <c:idx val="0"/>
          <c:order val="0"/>
          <c:tx>
            <c:strRef>
              <c:f>Лист1!$B$1</c:f>
              <c:strCache>
                <c:ptCount val="1"/>
                <c:pt idx="0">
                  <c:v>Ряд 1</c:v>
                </c:pt>
              </c:strCache>
            </c:strRef>
          </c:tx>
          <c:marker>
            <c:spPr>
              <a:solidFill>
                <a:srgbClr val="FFFF00"/>
              </a:solidFill>
            </c:spPr>
          </c:marker>
          <c:dLbls>
            <c:dLbl>
              <c:idx val="0"/>
              <c:layout>
                <c:manualLayout>
                  <c:x val="-2.8673634435093299E-3"/>
                  <c:y val="5.3453709403328234E-2"/>
                </c:manualLayout>
              </c:layout>
              <c:showVal val="1"/>
            </c:dLbl>
            <c:dLbl>
              <c:idx val="1"/>
              <c:layout>
                <c:manualLayout>
                  <c:x val="3.584204304386665E-2"/>
                  <c:y val="-1.002257051312405E-2"/>
                </c:manualLayout>
              </c:layout>
              <c:showVal val="1"/>
            </c:dLbl>
            <c:dLbl>
              <c:idx val="2"/>
              <c:layout>
                <c:manualLayout>
                  <c:x val="5.1612541983167899E-2"/>
                  <c:y val="-1.3363427350832072E-2"/>
                </c:manualLayout>
              </c:layout>
              <c:showVal val="1"/>
            </c:dLbl>
            <c:dLbl>
              <c:idx val="3"/>
              <c:layout>
                <c:manualLayout>
                  <c:x val="-4.4444133374394575E-2"/>
                  <c:y val="8.6862277780408351E-2"/>
                </c:manualLayout>
              </c:layout>
              <c:showVal val="1"/>
            </c:dLbl>
            <c:dLbl>
              <c:idx val="4"/>
              <c:layout>
                <c:manualLayout>
                  <c:x val="0"/>
                  <c:y val="-0.14365684402144471"/>
                </c:manualLayout>
              </c:layout>
              <c:showVal val="1"/>
            </c:dLbl>
            <c:showVal val="1"/>
          </c:dLbls>
          <c:cat>
            <c:strRef>
              <c:f>Лист1!$A$2:$A$6</c:f>
              <c:strCache>
                <c:ptCount val="5"/>
                <c:pt idx="0">
                  <c:v>2019*</c:v>
                </c:pt>
                <c:pt idx="1">
                  <c:v>2020*</c:v>
                </c:pt>
                <c:pt idx="2">
                  <c:v>2021</c:v>
                </c:pt>
                <c:pt idx="3">
                  <c:v>2022</c:v>
                </c:pt>
                <c:pt idx="4">
                  <c:v>2023</c:v>
                </c:pt>
              </c:strCache>
            </c:strRef>
          </c:cat>
          <c:val>
            <c:numRef>
              <c:f>Лист1!$B$2:$B$6</c:f>
              <c:numCache>
                <c:formatCode>General</c:formatCode>
                <c:ptCount val="5"/>
                <c:pt idx="0">
                  <c:v>1303623.92</c:v>
                </c:pt>
                <c:pt idx="1">
                  <c:v>1647269.37</c:v>
                </c:pt>
                <c:pt idx="2">
                  <c:v>1912739.92</c:v>
                </c:pt>
                <c:pt idx="3">
                  <c:v>1657266.2</c:v>
                </c:pt>
                <c:pt idx="4">
                  <c:v>1668052.8900000001</c:v>
                </c:pt>
              </c:numCache>
            </c:numRef>
          </c:val>
        </c:ser>
        <c:marker val="1"/>
        <c:axId val="86845696"/>
        <c:axId val="86855680"/>
      </c:lineChart>
      <c:catAx>
        <c:axId val="86845696"/>
        <c:scaling>
          <c:orientation val="minMax"/>
        </c:scaling>
        <c:axPos val="b"/>
        <c:numFmt formatCode="General" sourceLinked="1"/>
        <c:majorTickMark val="none"/>
        <c:tickLblPos val="nextTo"/>
        <c:crossAx val="86855680"/>
        <c:crosses val="autoZero"/>
        <c:auto val="1"/>
        <c:lblAlgn val="ctr"/>
        <c:lblOffset val="100"/>
      </c:catAx>
      <c:valAx>
        <c:axId val="86855680"/>
        <c:scaling>
          <c:orientation val="minMax"/>
          <c:min val="1000000"/>
        </c:scaling>
        <c:axPos val="l"/>
        <c:majorGridlines/>
        <c:numFmt formatCode="General" sourceLinked="1"/>
        <c:majorTickMark val="none"/>
        <c:tickLblPos val="nextTo"/>
        <c:txPr>
          <a:bodyPr/>
          <a:lstStyle/>
          <a:p>
            <a:pPr>
              <a:defRPr sz="1200"/>
            </a:pPr>
            <a:endParaRPr lang="ru-RU"/>
          </a:p>
        </c:txPr>
        <c:crossAx val="86845696"/>
        <c:crosses val="autoZero"/>
        <c:crossBetween val="between"/>
        <c:majorUnit val="100000"/>
      </c:valAx>
    </c:plotArea>
    <c:plotVisOnly val="1"/>
  </c:chart>
  <c:txPr>
    <a:bodyPr/>
    <a:lstStyle/>
    <a:p>
      <a:pPr>
        <a:defRPr sz="1800"/>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11671161417322842"/>
          <c:y val="0.11147142023913678"/>
          <c:w val="0.88328838582676084"/>
          <c:h val="0.60567614464859465"/>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spPr>
              <a:solidFill>
                <a:schemeClr val="tx2">
                  <a:lumMod val="40000"/>
                  <a:lumOff val="60000"/>
                </a:schemeClr>
              </a:solidFill>
            </c:spPr>
          </c:dPt>
          <c:dPt>
            <c:idx val="2"/>
            <c:explosion val="40"/>
            <c:spPr>
              <a:solidFill>
                <a:srgbClr val="FF99CC"/>
              </a:solidFill>
            </c:spPr>
          </c:dPt>
          <c:dPt>
            <c:idx val="3"/>
            <c:explosion val="33"/>
            <c:spPr>
              <a:solidFill>
                <a:srgbClr val="FF0000"/>
              </a:solidFill>
            </c:spPr>
          </c:dPt>
          <c:dPt>
            <c:idx val="4"/>
            <c:explosion val="29"/>
          </c:dPt>
          <c:dPt>
            <c:idx val="5"/>
            <c:explosion val="27"/>
            <c:spPr>
              <a:solidFill>
                <a:srgbClr val="FFFF00"/>
              </a:solidFill>
            </c:spPr>
          </c:dPt>
          <c:dPt>
            <c:idx val="6"/>
            <c:spPr>
              <a:solidFill>
                <a:schemeClr val="accent4">
                  <a:lumMod val="60000"/>
                  <a:lumOff val="40000"/>
                </a:schemeClr>
              </a:solidFill>
            </c:spPr>
          </c:dPt>
          <c:cat>
            <c:strRef>
              <c:f>Лист1!$A$2:$A$8</c:f>
              <c:strCache>
                <c:ptCount val="7"/>
                <c:pt idx="0">
                  <c:v>Развитие образования </c:v>
                </c:pt>
                <c:pt idx="1">
                  <c:v>Социальная поддержка граждан </c:v>
                </c:pt>
                <c:pt idx="2">
                  <c:v>Сохранение и развитие культуры </c:v>
                </c:pt>
                <c:pt idx="3">
                  <c:v>Развитие малого и среднего бизнеса, потребительского рынка, снижение административных барьеров </c:v>
                </c:pt>
                <c:pt idx="4">
                  <c:v>Управление финансами </c:v>
                </c:pt>
                <c:pt idx="5">
                  <c:v>Межнациональные отношения и поддержка казачества </c:v>
                </c:pt>
                <c:pt idx="6">
                  <c:v>Прочие программы</c:v>
                </c:pt>
              </c:strCache>
            </c:strRef>
          </c:cat>
          <c:val>
            <c:numRef>
              <c:f>Лист1!$B$2:$B$8</c:f>
              <c:numCache>
                <c:formatCode>General</c:formatCode>
                <c:ptCount val="7"/>
                <c:pt idx="0">
                  <c:v>48.83</c:v>
                </c:pt>
                <c:pt idx="1">
                  <c:v>25.74</c:v>
                </c:pt>
                <c:pt idx="2">
                  <c:v>7.07</c:v>
                </c:pt>
                <c:pt idx="3">
                  <c:v>4.34</c:v>
                </c:pt>
                <c:pt idx="4">
                  <c:v>2.54</c:v>
                </c:pt>
                <c:pt idx="5">
                  <c:v>1.34</c:v>
                </c:pt>
                <c:pt idx="6">
                  <c:v>10.14</c:v>
                </c:pt>
              </c:numCache>
            </c:numRef>
          </c:val>
        </c:ser>
      </c:pie3DChart>
    </c:plotArea>
    <c:plotVisOnly val="1"/>
  </c:chart>
  <c:txPr>
    <a:bodyPr/>
    <a:lstStyle/>
    <a:p>
      <a:pPr>
        <a:defRPr sz="11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375E-2"/>
          <c:y val="0.12165639806711756"/>
          <c:w val="0.92073832790445154"/>
          <c:h val="0.64300554097404494"/>
        </c:manualLayout>
      </c:layout>
      <c:bar3DChart>
        <c:barDir val="col"/>
        <c:grouping val="stacked"/>
        <c:ser>
          <c:idx val="0"/>
          <c:order val="0"/>
          <c:tx>
            <c:strRef>
              <c:f>Sheet1!$A$2</c:f>
              <c:strCache>
                <c:ptCount val="1"/>
                <c:pt idx="0">
                  <c:v>Объем выполненных работ по виду "Строительство"</c:v>
                </c:pt>
              </c:strCache>
            </c:strRef>
          </c:tx>
          <c:spPr>
            <a:solidFill>
              <a:srgbClr val="66CC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5001.1000000000004</c:v>
                </c:pt>
                <c:pt idx="1">
                  <c:v>2600</c:v>
                </c:pt>
                <c:pt idx="2">
                  <c:v>3000</c:v>
                </c:pt>
                <c:pt idx="3">
                  <c:v>3114</c:v>
                </c:pt>
                <c:pt idx="4">
                  <c:v>3176.2799999999997</c:v>
                </c:pt>
                <c:pt idx="5">
                  <c:v>3160.4</c:v>
                </c:pt>
                <c:pt idx="6">
                  <c:v>3369.72</c:v>
                </c:pt>
              </c:numCache>
            </c:numRef>
          </c:val>
        </c:ser>
        <c:gapDepth val="0"/>
        <c:shape val="cylinder"/>
        <c:axId val="188650240"/>
        <c:axId val="188651776"/>
        <c:axId val="0"/>
      </c:bar3DChart>
      <c:catAx>
        <c:axId val="1886502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88651776"/>
        <c:crosses val="autoZero"/>
        <c:auto val="1"/>
        <c:lblAlgn val="ctr"/>
        <c:lblOffset val="100"/>
        <c:tickLblSkip val="1"/>
        <c:tickMarkSkip val="1"/>
      </c:catAx>
      <c:valAx>
        <c:axId val="18865177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88650240"/>
        <c:crosses val="autoZero"/>
        <c:crossBetween val="between"/>
      </c:valAx>
      <c:spPr>
        <a:noFill/>
        <a:ln w="25454">
          <a:noFill/>
        </a:ln>
      </c:spPr>
    </c:plotArea>
    <c:legend>
      <c:legendPos val="r"/>
      <c:layout>
        <c:manualLayout>
          <c:xMode val="edge"/>
          <c:yMode val="edge"/>
          <c:x val="0"/>
          <c:y val="0.8313914534591611"/>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2039370078740637E-2"/>
          <c:y val="0.11054534849810442"/>
          <c:w val="0.96796052055992998"/>
          <c:h val="0.61901168176235122"/>
        </c:manualLayout>
      </c:layout>
      <c:bar3DChart>
        <c:barDir val="col"/>
        <c:grouping val="stacked"/>
        <c:ser>
          <c:idx val="0"/>
          <c:order val="0"/>
          <c:tx>
            <c:strRef>
              <c:f>Sheet1!$A$2</c:f>
              <c:strCache>
                <c:ptCount val="1"/>
                <c:pt idx="0">
                  <c:v>Ввод в действие жилых домов</c:v>
                </c:pt>
              </c:strCache>
            </c:strRef>
          </c:tx>
          <c:spPr>
            <a:solidFill>
              <a:srgbClr val="CC00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4.7</c:v>
                </c:pt>
                <c:pt idx="1">
                  <c:v>6.6</c:v>
                </c:pt>
                <c:pt idx="2">
                  <c:v>12.5</c:v>
                </c:pt>
                <c:pt idx="3">
                  <c:v>9.75</c:v>
                </c:pt>
                <c:pt idx="4">
                  <c:v>9.9500000000000028</c:v>
                </c:pt>
                <c:pt idx="5">
                  <c:v>9.9</c:v>
                </c:pt>
                <c:pt idx="6">
                  <c:v>10.55</c:v>
                </c:pt>
              </c:numCache>
            </c:numRef>
          </c:val>
        </c:ser>
        <c:gapDepth val="0"/>
        <c:shape val="cylinder"/>
        <c:axId val="190410112"/>
        <c:axId val="190432384"/>
        <c:axId val="0"/>
      </c:bar3DChart>
      <c:catAx>
        <c:axId val="19041011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432384"/>
        <c:crosses val="autoZero"/>
        <c:auto val="1"/>
        <c:lblAlgn val="ctr"/>
        <c:lblOffset val="100"/>
        <c:tickLblSkip val="1"/>
        <c:tickMarkSkip val="1"/>
      </c:catAx>
      <c:valAx>
        <c:axId val="19043238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410112"/>
        <c:crosses val="autoZero"/>
        <c:crossBetween val="between"/>
      </c:valAx>
      <c:spPr>
        <a:noFill/>
        <a:ln w="25454">
          <a:noFill/>
        </a:ln>
      </c:spPr>
    </c:plotArea>
    <c:legend>
      <c:legendPos val="r"/>
      <c:layout>
        <c:manualLayout>
          <c:xMode val="edge"/>
          <c:yMode val="edge"/>
          <c:x val="0"/>
          <c:y val="0.83139145345916154"/>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527850685332116E-2"/>
          <c:w val="0.94951159230096238"/>
          <c:h val="0.79893030037911961"/>
        </c:manualLayout>
      </c:layout>
      <c:bar3DChart>
        <c:barDir val="col"/>
        <c:grouping val="stacked"/>
        <c:ser>
          <c:idx val="0"/>
          <c:order val="0"/>
          <c:tx>
            <c:strRef>
              <c:f>Sheet1!$A$2</c:f>
              <c:strCache>
                <c:ptCount val="1"/>
                <c:pt idx="0">
                  <c:v>Оборот розничной торговли</c:v>
                </c:pt>
              </c:strCache>
            </c:strRef>
          </c:tx>
          <c:spPr>
            <a:solidFill>
              <a:schemeClr val="accent6">
                <a:lumMod val="60000"/>
                <a:lumOff val="40000"/>
              </a:schemeClr>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1790</c:v>
                </c:pt>
                <c:pt idx="1">
                  <c:v>1801</c:v>
                </c:pt>
                <c:pt idx="2">
                  <c:v>1690</c:v>
                </c:pt>
                <c:pt idx="3">
                  <c:v>1619.02</c:v>
                </c:pt>
                <c:pt idx="4">
                  <c:v>1691.8799999999999</c:v>
                </c:pt>
                <c:pt idx="5">
                  <c:v>1683.42</c:v>
                </c:pt>
                <c:pt idx="6">
                  <c:v>1768.87</c:v>
                </c:pt>
              </c:numCache>
            </c:numRef>
          </c:val>
        </c:ser>
        <c:gapDepth val="0"/>
        <c:shape val="cylinder"/>
        <c:axId val="190530304"/>
        <c:axId val="190531840"/>
        <c:axId val="0"/>
      </c:bar3DChart>
      <c:catAx>
        <c:axId val="19053030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531840"/>
        <c:crosses val="autoZero"/>
        <c:auto val="1"/>
        <c:lblAlgn val="ctr"/>
        <c:lblOffset val="100"/>
        <c:tickLblSkip val="1"/>
        <c:tickMarkSkip val="1"/>
      </c:catAx>
      <c:valAx>
        <c:axId val="19053184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530304"/>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16E-2"/>
          <c:y val="9.1396376299231724E-2"/>
          <c:w val="0.92073832790445154"/>
          <c:h val="0.7943058087981697"/>
        </c:manualLayout>
      </c:layout>
      <c:bar3DChart>
        <c:barDir val="col"/>
        <c:grouping val="stacked"/>
        <c:ser>
          <c:idx val="0"/>
          <c:order val="0"/>
          <c:tx>
            <c:strRef>
              <c:f>Sheet1!$A$2</c:f>
              <c:strCache>
                <c:ptCount val="1"/>
                <c:pt idx="0">
                  <c:v>Оборот общественного питания</c:v>
                </c:pt>
              </c:strCache>
            </c:strRef>
          </c:tx>
          <c:spPr>
            <a:solidFill>
              <a:srgbClr val="66CCFF"/>
            </a:solidFill>
            <a:ln w="12727">
              <a:solidFill>
                <a:schemeClr val="tx1"/>
              </a:solidFill>
              <a:prstDash val="solid"/>
            </a:ln>
          </c:spPr>
          <c:cat>
            <c:numRef>
              <c:f>Sheet1!$B$1:$H$1</c:f>
              <c:numCache>
                <c:formatCode>General</c:formatCode>
                <c:ptCount val="7"/>
                <c:pt idx="0">
                  <c:v>2017</c:v>
                </c:pt>
                <c:pt idx="1">
                  <c:v>2018</c:v>
                </c:pt>
                <c:pt idx="2">
                  <c:v>2019</c:v>
                </c:pt>
                <c:pt idx="3">
                  <c:v>2020</c:v>
                </c:pt>
                <c:pt idx="4">
                  <c:v>2021</c:v>
                </c:pt>
                <c:pt idx="5">
                  <c:v>2022</c:v>
                </c:pt>
                <c:pt idx="6">
                  <c:v>2023</c:v>
                </c:pt>
              </c:numCache>
            </c:numRef>
          </c:cat>
          <c:val>
            <c:numRef>
              <c:f>Sheet1!$B$2:$H$2</c:f>
              <c:numCache>
                <c:formatCode>General</c:formatCode>
                <c:ptCount val="7"/>
                <c:pt idx="0">
                  <c:v>61</c:v>
                </c:pt>
                <c:pt idx="1">
                  <c:v>61.8</c:v>
                </c:pt>
                <c:pt idx="2">
                  <c:v>63.9</c:v>
                </c:pt>
                <c:pt idx="3">
                  <c:v>54.31</c:v>
                </c:pt>
                <c:pt idx="4">
                  <c:v>56.75</c:v>
                </c:pt>
                <c:pt idx="5">
                  <c:v>58.06</c:v>
                </c:pt>
                <c:pt idx="6">
                  <c:v>59.34</c:v>
                </c:pt>
              </c:numCache>
            </c:numRef>
          </c:val>
        </c:ser>
        <c:gapDepth val="0"/>
        <c:shape val="cylinder"/>
        <c:axId val="190559744"/>
        <c:axId val="190561280"/>
        <c:axId val="0"/>
      </c:bar3DChart>
      <c:catAx>
        <c:axId val="19055974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90561280"/>
        <c:crosses val="autoZero"/>
        <c:auto val="1"/>
        <c:lblAlgn val="ctr"/>
        <c:lblOffset val="100"/>
        <c:tickLblSkip val="1"/>
        <c:tickMarkSkip val="1"/>
      </c:catAx>
      <c:valAx>
        <c:axId val="190561280"/>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90559744"/>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drawings/_rels/drawing8.xml.rels><?xml version="1.0" encoding="UTF-8" standalone="yes"?>
<Relationships xmlns="http://schemas.openxmlformats.org/package/2006/relationships"><Relationship Id="rId12" Type="http://schemas.microsoft.com/office/2007/relationships/hdphoto" Target="../media/hdphoto3.wdp"/><Relationship Id="rId1" Type="http://schemas.openxmlformats.org/officeDocument/2006/relationships/image" Target="../media/image4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0.12766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4429123"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800" b="1" kern="0" dirty="0" smtClean="0">
              <a:effectLst>
                <a:outerShdw blurRad="38100" dist="38100" dir="2700000" algn="tl">
                  <a:srgbClr val="000000">
                    <a:alpha val="43137"/>
                  </a:srgbClr>
                </a:outerShdw>
              </a:effectLst>
              <a:latin typeface="Calibri" pitchFamily="34" charset="0"/>
              <a:cs typeface="Calibri" pitchFamily="34" charset="0"/>
            </a:rPr>
            <a:t>ОБОРОТ ОБЩЕСТВЕННОГО ПИТАНИЯ</a:t>
          </a:r>
          <a:endParaRPr lang="ru-RU" sz="1800" kern="0" dirty="0" smtClean="0">
            <a:effectLst>
              <a:outerShdw blurRad="38100" dist="38100" dir="2700000" algn="tl">
                <a:srgbClr val="000000">
                  <a:alpha val="43137"/>
                </a:srgbClr>
              </a:outerShdw>
            </a:effectLst>
            <a:latin typeface="Calibri" pitchFamily="34" charset="0"/>
            <a:cs typeface="Calibri" pitchFamily="34" charset="0"/>
          </a:endParaRPr>
        </a:p>
      </cdr:txBody>
    </cdr:sp>
  </cdr:relSizeAnchor>
  <cdr:relSizeAnchor xmlns:cdr="http://schemas.openxmlformats.org/drawingml/2006/chartDrawing">
    <cdr:from>
      <cdr:x>0.82176</cdr:x>
      <cdr:y>0.12766</cdr:y>
    </cdr:from>
    <cdr:to>
      <cdr:x>1</cdr:x>
      <cdr:y>0.21016</cdr:y>
    </cdr:to>
    <cdr:sp macro="" textlink="">
      <cdr:nvSpPr>
        <cdr:cNvPr id="3" name="Прямоугольник 2"/>
        <cdr:cNvSpPr/>
      </cdr:nvSpPr>
      <cdr:spPr>
        <a:xfrm xmlns:a="http://schemas.openxmlformats.org/drawingml/2006/main">
          <a:off x="3639676" y="428628"/>
          <a:ext cx="789447"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0.1134</cdr:x>
      <cdr:y>0.04878</cdr:y>
    </cdr:from>
    <cdr:to>
      <cdr:x>0.27835</cdr:x>
      <cdr:y>0.14335</cdr:y>
    </cdr:to>
    <cdr:sp macro="" textlink="">
      <cdr:nvSpPr>
        <cdr:cNvPr id="2" name="Прямоугольник 1"/>
        <cdr:cNvSpPr/>
      </cdr:nvSpPr>
      <cdr:spPr>
        <a:xfrm xmlns:a="http://schemas.openxmlformats.org/drawingml/2006/main">
          <a:off x="785818" y="142876"/>
          <a:ext cx="1143008"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0.8125</cdr:x>
      <cdr:y>0.04878</cdr:y>
    </cdr:from>
    <cdr:to>
      <cdr:x>0.96874</cdr:x>
      <cdr:y>0.14335</cdr:y>
    </cdr:to>
    <cdr:sp macro="" textlink="">
      <cdr:nvSpPr>
        <cdr:cNvPr id="2" name="Прямоугольник 1"/>
        <cdr:cNvSpPr/>
      </cdr:nvSpPr>
      <cdr:spPr>
        <a:xfrm xmlns:a="http://schemas.openxmlformats.org/drawingml/2006/main">
          <a:off x="3714744" y="142876"/>
          <a:ext cx="714349"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единиц</a:t>
          </a:r>
          <a:endParaRPr lang="ru-RU" sz="1200" i="1" dirty="0">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0.68334</cdr:x>
      <cdr:y>0.14634</cdr:y>
    </cdr:from>
    <cdr:to>
      <cdr:x>0.93333</cdr:x>
      <cdr:y>0.22712</cdr:y>
    </cdr:to>
    <cdr:sp macro="" textlink="">
      <cdr:nvSpPr>
        <cdr:cNvPr id="2" name="Прямоугольник 1"/>
        <cdr:cNvSpPr/>
      </cdr:nvSpPr>
      <cdr:spPr>
        <a:xfrm xmlns:a="http://schemas.openxmlformats.org/drawingml/2006/main">
          <a:off x="2928958" y="428628"/>
          <a:ext cx="1071518" cy="23660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0.68966</cdr:x>
      <cdr:y>0.50526</cdr:y>
    </cdr:from>
    <cdr:to>
      <cdr:x>0.85398</cdr:x>
      <cdr:y>0.55789</cdr:y>
    </cdr:to>
    <cdr:sp macro="" textlink="">
      <cdr:nvSpPr>
        <cdr:cNvPr id="4" name="Соединительная линия уступом 3"/>
        <cdr:cNvSpPr/>
      </cdr:nvSpPr>
      <cdr:spPr>
        <a:xfrm xmlns:a="http://schemas.openxmlformats.org/drawingml/2006/main" flipV="1">
          <a:off x="6096000" y="2057400"/>
          <a:ext cx="1452458" cy="214308"/>
        </a:xfrm>
        <a:prstGeom xmlns:a="http://schemas.openxmlformats.org/drawingml/2006/main" prst="bentConnector3">
          <a:avLst>
            <a:gd name="adj1" fmla="val 26205"/>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0.13793</cdr:x>
      <cdr:y>0.44912</cdr:y>
    </cdr:from>
    <cdr:to>
      <cdr:x>0.26193</cdr:x>
      <cdr:y>0.53467</cdr:y>
    </cdr:to>
    <cdr:sp macro="" textlink="">
      <cdr:nvSpPr>
        <cdr:cNvPr id="2" name="TextBox 1"/>
        <cdr:cNvSpPr txBox="1"/>
      </cdr:nvSpPr>
      <cdr:spPr>
        <a:xfrm xmlns:a="http://schemas.openxmlformats.org/drawingml/2006/main">
          <a:off x="1219200" y="1828800"/>
          <a:ext cx="1096061" cy="3483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0.8425</cdr:x>
      <cdr:y>0</cdr:y>
    </cdr:from>
    <cdr:to>
      <cdr:x>1</cdr:x>
      <cdr:y>0.07659</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0.8425</cdr:x>
      <cdr:y>0</cdr:y>
    </cdr:from>
    <cdr:to>
      <cdr:x>1</cdr:x>
      <cdr:y>0.07833</cdr:y>
    </cdr:to>
    <cdr:sp macro="" textlink="">
      <cdr:nvSpPr>
        <cdr:cNvPr id="2" name="TextBox 3"/>
        <cdr:cNvSpPr txBox="1"/>
      </cdr:nvSpPr>
      <cdr:spPr>
        <a:xfrm xmlns:a="http://schemas.openxmlformats.org/drawingml/2006/main">
          <a:off x="7703820" y="0"/>
          <a:ext cx="144018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r>
            <a:rPr lang="ru-RU" sz="1000" i="1" dirty="0" smtClean="0">
              <a:cs typeface="Times New Roman" pitchFamily="18" charset="0"/>
            </a:rPr>
            <a:t>тыс. руб.</a:t>
          </a:r>
          <a:endParaRPr lang="ru-RU" sz="1000" i="1" dirty="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0.01503</cdr:x>
      <cdr:y>0.14583</cdr:y>
    </cdr:from>
    <cdr:to>
      <cdr:x>0.2416</cdr:x>
      <cdr:y>0.29165</cdr:y>
    </cdr:to>
    <cdr:sp macro="" textlink="">
      <cdr:nvSpPr>
        <cdr:cNvPr id="2" name="TextBox 1"/>
        <cdr:cNvSpPr txBox="1"/>
      </cdr:nvSpPr>
      <cdr:spPr>
        <a:xfrm xmlns:a="http://schemas.openxmlformats.org/drawingml/2006/main">
          <a:off x="142844" y="1000108"/>
          <a:ext cx="2152692" cy="10000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2400" dirty="0" smtClean="0">
              <a:latin typeface="Times New Roman" pitchFamily="18" charset="0"/>
              <a:cs typeface="Times New Roman" pitchFamily="18" charset="0"/>
            </a:rPr>
            <a:t>на 2021 год </a:t>
          </a:r>
        </a:p>
        <a:p xmlns:a="http://schemas.openxmlformats.org/drawingml/2006/main">
          <a:pPr algn="ctr"/>
          <a:r>
            <a:rPr lang="ru-RU" sz="2400" dirty="0" smtClean="0">
              <a:latin typeface="Times New Roman" pitchFamily="18" charset="0"/>
              <a:cs typeface="Times New Roman" pitchFamily="18" charset="0"/>
            </a:rPr>
            <a:t>1 861 515,86</a:t>
          </a:r>
          <a:endParaRPr lang="ru-RU" sz="2400" dirty="0">
            <a:latin typeface="Times New Roman" pitchFamily="18" charset="0"/>
            <a:cs typeface="Times New Roman" pitchFamily="18" charset="0"/>
          </a:endParaRPr>
        </a:p>
      </cdr:txBody>
    </cdr:sp>
  </cdr:relSizeAnchor>
  <cdr:relSizeAnchor xmlns:cdr="http://schemas.openxmlformats.org/drawingml/2006/chartDrawing">
    <cdr:from>
      <cdr:x>0.01667</cdr:x>
      <cdr:y>0.28889</cdr:y>
    </cdr:from>
    <cdr:to>
      <cdr:x>0.24323</cdr:x>
      <cdr:y>0.43471</cdr:y>
    </cdr:to>
    <cdr:sp macro="" textlink="">
      <cdr:nvSpPr>
        <cdr:cNvPr id="3" name="TextBox 1"/>
        <cdr:cNvSpPr txBox="1"/>
      </cdr:nvSpPr>
      <cdr:spPr>
        <a:xfrm xmlns:a="http://schemas.openxmlformats.org/drawingml/2006/main">
          <a:off x="152400" y="1981200"/>
          <a:ext cx="2071665" cy="1000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Times New Roman" pitchFamily="18" charset="0"/>
              <a:cs typeface="Times New Roman" pitchFamily="18" charset="0"/>
            </a:rPr>
            <a:t>на 2022 год </a:t>
          </a:r>
        </a:p>
        <a:p xmlns:a="http://schemas.openxmlformats.org/drawingml/2006/main">
          <a:pPr algn="ctr"/>
          <a:r>
            <a:rPr lang="ru-RU" sz="2400" dirty="0" smtClean="0">
              <a:latin typeface="Times New Roman" pitchFamily="18" charset="0"/>
              <a:cs typeface="Times New Roman" pitchFamily="18" charset="0"/>
            </a:rPr>
            <a:t>1 606 230,07</a:t>
          </a:r>
          <a:endParaRPr lang="ru-RU" sz="2400" dirty="0">
            <a:latin typeface="Times New Roman" pitchFamily="18" charset="0"/>
            <a:cs typeface="Times New Roman" pitchFamily="18" charset="0"/>
          </a:endParaRPr>
        </a:p>
      </cdr:txBody>
    </cdr:sp>
  </cdr:relSizeAnchor>
  <cdr:relSizeAnchor xmlns:cdr="http://schemas.openxmlformats.org/drawingml/2006/chartDrawing">
    <cdr:from>
      <cdr:x>0.01667</cdr:x>
      <cdr:y>0.43333</cdr:y>
    </cdr:from>
    <cdr:to>
      <cdr:x>0.24324</cdr:x>
      <cdr:y>0.57915</cdr:y>
    </cdr:to>
    <cdr:sp macro="" textlink="">
      <cdr:nvSpPr>
        <cdr:cNvPr id="4" name="TextBox 1"/>
        <cdr:cNvSpPr txBox="1"/>
      </cdr:nvSpPr>
      <cdr:spPr>
        <a:xfrm xmlns:a="http://schemas.openxmlformats.org/drawingml/2006/main">
          <a:off x="152400" y="2971800"/>
          <a:ext cx="2071756" cy="10000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Times New Roman" pitchFamily="18" charset="0"/>
              <a:cs typeface="Times New Roman" pitchFamily="18" charset="0"/>
            </a:rPr>
            <a:t>на 2023 год </a:t>
          </a:r>
        </a:p>
        <a:p xmlns:a="http://schemas.openxmlformats.org/drawingml/2006/main">
          <a:pPr algn="ctr"/>
          <a:r>
            <a:rPr lang="ru-RU" sz="2400" dirty="0" smtClean="0">
              <a:latin typeface="Times New Roman" pitchFamily="18" charset="0"/>
              <a:cs typeface="Times New Roman" pitchFamily="18" charset="0"/>
            </a:rPr>
            <a:t>1 618 164,59</a:t>
          </a:r>
          <a:endParaRPr lang="ru-RU" sz="2400" dirty="0">
            <a:latin typeface="Times New Roman" pitchFamily="18" charset="0"/>
            <a:cs typeface="Times New Roman" pitchFamily="18" charset="0"/>
          </a:endParaRPr>
        </a:p>
      </cdr:txBody>
    </cdr:sp>
  </cdr:relSizeAnchor>
  <cdr:relSizeAnchor xmlns:cdr="http://schemas.openxmlformats.org/drawingml/2006/chartDrawing">
    <cdr:from>
      <cdr:x>0.83333</cdr:x>
      <cdr:y>0.14444</cdr:y>
    </cdr:from>
    <cdr:to>
      <cdr:x>0.95832</cdr:x>
      <cdr:y>0.1938</cdr:y>
    </cdr:to>
    <cdr:sp macro="" textlink="">
      <cdr:nvSpPr>
        <cdr:cNvPr id="6" name="Text Box 38"/>
        <cdr:cNvSpPr txBox="1">
          <a:spLocks xmlns:a="http://schemas.openxmlformats.org/drawingml/2006/main" noChangeArrowheads="1"/>
        </cdr:cNvSpPr>
      </cdr:nvSpPr>
      <cdr:spPr bwMode="auto">
        <a:xfrm xmlns:a="http://schemas.openxmlformats.org/drawingml/2006/main">
          <a:off x="7620000" y="990600"/>
          <a:ext cx="1142909" cy="33851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600" i="1" dirty="0">
              <a:latin typeface="Times New Roman" pitchFamily="18" charset="0"/>
              <a:cs typeface="Times New Roman" pitchFamily="18" charset="0"/>
            </a:rPr>
            <a:t>тыс. </a:t>
          </a:r>
          <a:r>
            <a:rPr lang="ru-RU" sz="1600" i="1" dirty="0" smtClean="0">
              <a:latin typeface="Times New Roman" pitchFamily="18" charset="0"/>
              <a:cs typeface="Times New Roman" pitchFamily="18" charset="0"/>
            </a:rPr>
            <a:t>руб.</a:t>
          </a:r>
          <a:endParaRPr lang="ru-RU" sz="1600" i="1" dirty="0">
            <a:latin typeface="Times New Roman" pitchFamily="18" charset="0"/>
            <a:cs typeface="Times New Roman" pitchFamily="18" charset="0"/>
          </a:endParaRPr>
        </a:p>
      </cdr:txBody>
    </cdr:sp>
  </cdr:relSizeAnchor>
  <cdr:relSizeAnchor xmlns:cdr="http://schemas.openxmlformats.org/drawingml/2006/chartDrawing">
    <cdr:from>
      <cdr:x>0.05833</cdr:x>
      <cdr:y>0.64444</cdr:y>
    </cdr:from>
    <cdr:to>
      <cdr:x>0.97032</cdr:x>
      <cdr:y>0.93611</cdr:y>
    </cdr:to>
    <cdr:sp macro="" textlink="">
      <cdr:nvSpPr>
        <cdr:cNvPr id="9" name="TextBox 8"/>
        <cdr:cNvSpPr txBox="1"/>
      </cdr:nvSpPr>
      <cdr:spPr>
        <a:xfrm xmlns:a="http://schemas.openxmlformats.org/drawingml/2006/main">
          <a:off x="533400" y="4419600"/>
          <a:ext cx="8339206" cy="200027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200" b="1" dirty="0" smtClean="0">
              <a:latin typeface="Times New Roman" pitchFamily="18" charset="0"/>
              <a:cs typeface="Times New Roman" pitchFamily="18" charset="0"/>
            </a:rPr>
            <a:t>Развитие образования </a:t>
          </a:r>
          <a:r>
            <a:rPr lang="ru-RU" sz="1200" dirty="0" smtClean="0">
              <a:latin typeface="Times New Roman" pitchFamily="18" charset="0"/>
              <a:cs typeface="Times New Roman" pitchFamily="18" charset="0"/>
            </a:rPr>
            <a:t>– 48,83%</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Социальная поддержка граждан </a:t>
          </a:r>
          <a:r>
            <a:rPr lang="ru-RU" sz="1200" dirty="0" smtClean="0">
              <a:latin typeface="Times New Roman" pitchFamily="18" charset="0"/>
              <a:cs typeface="Times New Roman" pitchFamily="18" charset="0"/>
            </a:rPr>
            <a:t>–  25,74%</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Сохранение и развитие культуры </a:t>
          </a:r>
          <a:r>
            <a:rPr lang="ru-RU" sz="1200" dirty="0" smtClean="0">
              <a:latin typeface="Times New Roman" pitchFamily="18" charset="0"/>
              <a:cs typeface="Times New Roman" pitchFamily="18" charset="0"/>
            </a:rPr>
            <a:t>– 7,07%</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Развитие малого и среднего  бизнеса, потребительского рынка, </a:t>
          </a:r>
        </a:p>
        <a:p xmlns:a="http://schemas.openxmlformats.org/drawingml/2006/main">
          <a:r>
            <a:rPr lang="ru-RU" sz="1200" b="1" dirty="0" smtClean="0">
              <a:latin typeface="Times New Roman" pitchFamily="18" charset="0"/>
              <a:cs typeface="Times New Roman" pitchFamily="18" charset="0"/>
            </a:rPr>
            <a:t>снижение административных барьеров</a:t>
          </a:r>
          <a:r>
            <a:rPr lang="ru-RU" sz="1200" dirty="0" smtClean="0">
              <a:latin typeface="Times New Roman" pitchFamily="18" charset="0"/>
              <a:cs typeface="Times New Roman" pitchFamily="18" charset="0"/>
            </a:rPr>
            <a:t> – 4,34%</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latin typeface="Times New Roman" pitchFamily="18" charset="0"/>
              <a:cs typeface="Times New Roman" pitchFamily="18" charset="0"/>
            </a:rPr>
            <a:t>Управление финансами </a:t>
          </a:r>
          <a:r>
            <a:rPr lang="ru-RU" sz="1200" dirty="0" smtClean="0">
              <a:latin typeface="Times New Roman" pitchFamily="18" charset="0"/>
              <a:cs typeface="Times New Roman" pitchFamily="18" charset="0"/>
            </a:rPr>
            <a:t>– 2,54% </a:t>
          </a: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r>
            <a:rPr lang="ru-RU" sz="1200" b="1" dirty="0" smtClean="0">
              <a:solidFill>
                <a:schemeClr val="tx1"/>
              </a:solidFill>
              <a:latin typeface="Times New Roman" pitchFamily="18" charset="0"/>
              <a:cs typeface="Times New Roman" pitchFamily="18" charset="0"/>
            </a:rPr>
            <a:t>Межнациональные отношения и поддержка казачества </a:t>
          </a:r>
          <a:r>
            <a:rPr lang="ru-RU" sz="1200" dirty="0" smtClean="0">
              <a:solidFill>
                <a:schemeClr val="tx1"/>
              </a:solidFill>
              <a:latin typeface="Times New Roman" pitchFamily="18" charset="0"/>
              <a:cs typeface="Times New Roman" pitchFamily="18" charset="0"/>
            </a:rPr>
            <a:t>– 1,34%</a:t>
          </a:r>
        </a:p>
        <a:p xmlns:a="http://schemas.openxmlformats.org/drawingml/2006/main">
          <a:endParaRPr lang="ru-RU" sz="500" dirty="0">
            <a:solidFill>
              <a:schemeClr val="tx1"/>
            </a:solidFill>
            <a:latin typeface="Times New Roman" pitchFamily="18" charset="0"/>
            <a:cs typeface="Times New Roman" pitchFamily="18" charset="0"/>
          </a:endParaRPr>
        </a:p>
        <a:p xmlns:a="http://schemas.openxmlformats.org/drawingml/2006/main">
          <a:r>
            <a:rPr lang="ru-RU" sz="1200" b="1" dirty="0" smtClean="0">
              <a:solidFill>
                <a:schemeClr val="tx1"/>
              </a:solidFill>
              <a:latin typeface="Times New Roman" pitchFamily="18" charset="0"/>
              <a:cs typeface="Times New Roman" pitchFamily="18" charset="0"/>
            </a:rPr>
            <a:t>Прочие программы </a:t>
          </a:r>
          <a:r>
            <a:rPr lang="ru-RU" sz="1200" dirty="0" smtClean="0">
              <a:solidFill>
                <a:schemeClr val="tx1"/>
              </a:solidFill>
              <a:latin typeface="Times New Roman" pitchFamily="18" charset="0"/>
              <a:cs typeface="Times New Roman" pitchFamily="18" charset="0"/>
            </a:rPr>
            <a:t>– 10,14%</a:t>
          </a:r>
          <a:endParaRPr lang="ru-RU" sz="1200" dirty="0">
            <a:solidFill>
              <a:schemeClr val="tx1"/>
            </a:solidFill>
            <a:latin typeface="Times New Roman" pitchFamily="18" charset="0"/>
            <a:cs typeface="Times New Roman" pitchFamily="18" charset="0"/>
          </a:endParaRPr>
        </a:p>
        <a:p xmlns:a="http://schemas.openxmlformats.org/drawingml/2006/main">
          <a:endParaRPr lang="ru-RU" sz="1200" dirty="0" smtClean="0">
            <a:solidFill>
              <a:schemeClr val="tx1"/>
            </a:solidFill>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5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0.03333</cdr:x>
      <cdr:y>0.68889</cdr:y>
    </cdr:from>
    <cdr:to>
      <cdr:x>0.04895</cdr:x>
      <cdr:y>0.70971</cdr:y>
    </cdr:to>
    <cdr:sp macro="" textlink="">
      <cdr:nvSpPr>
        <cdr:cNvPr id="10" name="Прямоугольник 9"/>
        <cdr:cNvSpPr/>
      </cdr:nvSpPr>
      <cdr:spPr>
        <a:xfrm xmlns:a="http://schemas.openxmlformats.org/drawingml/2006/main">
          <a:off x="304800" y="4724400"/>
          <a:ext cx="142829" cy="14278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0.9</cdr:y>
    </cdr:from>
    <cdr:to>
      <cdr:x>0.04825</cdr:x>
      <cdr:y>0.92083</cdr:y>
    </cdr:to>
    <cdr:sp macro="" textlink="">
      <cdr:nvSpPr>
        <cdr:cNvPr id="11" name="Прямоугольник 10"/>
        <cdr:cNvSpPr/>
      </cdr:nvSpPr>
      <cdr:spPr>
        <a:xfrm xmlns:a="http://schemas.openxmlformats.org/drawingml/2006/main">
          <a:off x="304800" y="6172200"/>
          <a:ext cx="136429" cy="142852"/>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0.72222</cdr:y>
    </cdr:from>
    <cdr:to>
      <cdr:x>0.04825</cdr:x>
      <cdr:y>0.74305</cdr:y>
    </cdr:to>
    <cdr:sp macro="" textlink="">
      <cdr:nvSpPr>
        <cdr:cNvPr id="13" name="Прямоугольник 12"/>
        <cdr:cNvSpPr/>
      </cdr:nvSpPr>
      <cdr:spPr>
        <a:xfrm xmlns:a="http://schemas.openxmlformats.org/drawingml/2006/main">
          <a:off x="304800" y="4953000"/>
          <a:ext cx="136428" cy="142852"/>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0.29687</cdr:x>
      <cdr:y>0.29167</cdr:y>
    </cdr:from>
    <cdr:to>
      <cdr:x>0.39167</cdr:x>
      <cdr:y>0.34376</cdr:y>
    </cdr:to>
    <cdr:sp macro="" textlink="">
      <cdr:nvSpPr>
        <cdr:cNvPr id="14" name="TextBox 13"/>
        <cdr:cNvSpPr txBox="1"/>
      </cdr:nvSpPr>
      <cdr:spPr>
        <a:xfrm xmlns:a="http://schemas.openxmlformats.org/drawingml/2006/main">
          <a:off x="2714579" y="2000273"/>
          <a:ext cx="866821" cy="3572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600" b="1" dirty="0" smtClean="0">
              <a:latin typeface="Times New Roman" pitchFamily="18" charset="0"/>
              <a:cs typeface="Times New Roman" pitchFamily="18" charset="0"/>
            </a:rPr>
            <a:t>48,83%</a:t>
          </a:r>
          <a:endParaRPr lang="ru-RU" sz="1600" b="1" dirty="0"/>
        </a:p>
      </cdr:txBody>
    </cdr:sp>
  </cdr:relSizeAnchor>
  <cdr:relSizeAnchor xmlns:cdr="http://schemas.openxmlformats.org/drawingml/2006/chartDrawing">
    <cdr:from>
      <cdr:x>0.73333</cdr:x>
      <cdr:y>0.24444</cdr:y>
    </cdr:from>
    <cdr:to>
      <cdr:x>0.83177</cdr:x>
      <cdr:y>0.29722</cdr:y>
    </cdr:to>
    <cdr:sp macro="" textlink="">
      <cdr:nvSpPr>
        <cdr:cNvPr id="15" name="TextBox 1"/>
        <cdr:cNvSpPr txBox="1"/>
      </cdr:nvSpPr>
      <cdr:spPr>
        <a:xfrm xmlns:a="http://schemas.openxmlformats.org/drawingml/2006/main">
          <a:off x="6705600" y="1676400"/>
          <a:ext cx="900135" cy="3619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25,74%</a:t>
          </a:r>
          <a:endParaRPr lang="ru-RU" sz="1600" b="1" dirty="0"/>
        </a:p>
      </cdr:txBody>
    </cdr:sp>
  </cdr:relSizeAnchor>
  <cdr:relSizeAnchor xmlns:cdr="http://schemas.openxmlformats.org/drawingml/2006/chartDrawing">
    <cdr:from>
      <cdr:x>0.65833</cdr:x>
      <cdr:y>0.6</cdr:y>
    </cdr:from>
    <cdr:to>
      <cdr:x>0.74104</cdr:x>
      <cdr:y>0.65208</cdr:y>
    </cdr:to>
    <cdr:sp macro="" textlink="">
      <cdr:nvSpPr>
        <cdr:cNvPr id="16" name="TextBox 1"/>
        <cdr:cNvSpPr txBox="1"/>
      </cdr:nvSpPr>
      <cdr:spPr>
        <a:xfrm xmlns:a="http://schemas.openxmlformats.org/drawingml/2006/main">
          <a:off x="6019800" y="4114800"/>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2,54%</a:t>
          </a:r>
          <a:endParaRPr lang="ru-RU" sz="1600" b="1" dirty="0"/>
        </a:p>
      </cdr:txBody>
    </cdr:sp>
  </cdr:relSizeAnchor>
  <cdr:relSizeAnchor xmlns:cdr="http://schemas.openxmlformats.org/drawingml/2006/chartDrawing">
    <cdr:from>
      <cdr:x>0.58333</cdr:x>
      <cdr:y>0.6</cdr:y>
    </cdr:from>
    <cdr:to>
      <cdr:x>0.66604</cdr:x>
      <cdr:y>0.65208</cdr:y>
    </cdr:to>
    <cdr:sp macro="" textlink="">
      <cdr:nvSpPr>
        <cdr:cNvPr id="17" name="TextBox 1"/>
        <cdr:cNvSpPr txBox="1"/>
      </cdr:nvSpPr>
      <cdr:spPr>
        <a:xfrm xmlns:a="http://schemas.openxmlformats.org/drawingml/2006/main">
          <a:off x="5334000" y="4114800"/>
          <a:ext cx="756300" cy="357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1,34%</a:t>
          </a:r>
          <a:endParaRPr lang="ru-RU" sz="1600" b="1" dirty="0"/>
        </a:p>
      </cdr:txBody>
    </cdr:sp>
  </cdr:relSizeAnchor>
  <cdr:relSizeAnchor xmlns:cdr="http://schemas.openxmlformats.org/drawingml/2006/chartDrawing">
    <cdr:from>
      <cdr:x>0.41667</cdr:x>
      <cdr:y>0.6</cdr:y>
    </cdr:from>
    <cdr:to>
      <cdr:x>0.5203</cdr:x>
      <cdr:y>0.66659</cdr:y>
    </cdr:to>
    <cdr:sp macro="" textlink="">
      <cdr:nvSpPr>
        <cdr:cNvPr id="18" name="TextBox 1"/>
        <cdr:cNvSpPr txBox="1"/>
      </cdr:nvSpPr>
      <cdr:spPr>
        <a:xfrm xmlns:a="http://schemas.openxmlformats.org/drawingml/2006/main">
          <a:off x="3810000" y="4114800"/>
          <a:ext cx="947593" cy="4566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10,14%</a:t>
          </a:r>
          <a:endParaRPr lang="ru-RU" sz="1600" b="1" dirty="0"/>
        </a:p>
      </cdr:txBody>
    </cdr:sp>
  </cdr:relSizeAnchor>
  <cdr:relSizeAnchor xmlns:cdr="http://schemas.openxmlformats.org/drawingml/2006/chartDrawing">
    <cdr:from>
      <cdr:x>0.88333</cdr:x>
      <cdr:y>0.55556</cdr:y>
    </cdr:from>
    <cdr:to>
      <cdr:x>0.96604</cdr:x>
      <cdr:y>0.60764</cdr:y>
    </cdr:to>
    <cdr:sp macro="" textlink="">
      <cdr:nvSpPr>
        <cdr:cNvPr id="19" name="TextBox 1"/>
        <cdr:cNvSpPr txBox="1"/>
      </cdr:nvSpPr>
      <cdr:spPr>
        <a:xfrm xmlns:a="http://schemas.openxmlformats.org/drawingml/2006/main">
          <a:off x="8077200" y="3810000"/>
          <a:ext cx="756300" cy="3571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latin typeface="Times New Roman" pitchFamily="18" charset="0"/>
              <a:cs typeface="Times New Roman" pitchFamily="18" charset="0"/>
            </a:rPr>
            <a:t>7,07%</a:t>
          </a:r>
          <a:endParaRPr lang="ru-RU" sz="1600" b="1" dirty="0"/>
        </a:p>
      </cdr:txBody>
    </cdr:sp>
  </cdr:relSizeAnchor>
  <cdr:relSizeAnchor xmlns:cdr="http://schemas.openxmlformats.org/drawingml/2006/chartDrawing">
    <cdr:from>
      <cdr:x>0.03333</cdr:x>
      <cdr:y>0.76667</cdr:y>
    </cdr:from>
    <cdr:to>
      <cdr:x>0.04825</cdr:x>
      <cdr:y>0.78751</cdr:y>
    </cdr:to>
    <cdr:sp macro="" textlink="">
      <cdr:nvSpPr>
        <cdr:cNvPr id="20" name="Прямоугольник 19"/>
        <cdr:cNvSpPr/>
      </cdr:nvSpPr>
      <cdr:spPr>
        <a:xfrm xmlns:a="http://schemas.openxmlformats.org/drawingml/2006/main">
          <a:off x="304800" y="5257800"/>
          <a:ext cx="136429" cy="142921"/>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0.375</cdr:x>
      <cdr:y>0.20833</cdr:y>
    </cdr:from>
    <cdr:to>
      <cdr:x>0.44922</cdr:x>
      <cdr:y>0.30253</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lc="http://schemas.openxmlformats.org/drawingml/2006/lockedCanvas" xmlns:p="http://schemas.openxmlformats.org/presentationml/2006/main" xmlns:a14="http://schemas.microsoft.com/office/drawing/2010/main" xmln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428992" y="1428736"/>
          <a:ext cx="678647" cy="646023"/>
        </a:xfrm>
        <a:prstGeom xmlns:a="http://schemas.openxmlformats.org/drawingml/2006/main" prst="rect">
          <a:avLst/>
        </a:prstGeom>
        <a:noFill xmlns:a="http://schemas.openxmlformats.org/drawingml/2006/main"/>
      </cdr:spPr>
    </cdr:pic>
  </cdr:relSizeAnchor>
  <cdr:relSizeAnchor xmlns:cdr="http://schemas.openxmlformats.org/drawingml/2006/chartDrawing">
    <cdr:from>
      <cdr:x>0.53125</cdr:x>
      <cdr:y>0.70833</cdr:y>
    </cdr:from>
    <cdr:to>
      <cdr:x>0.97656</cdr:x>
      <cdr:y>0.9375</cdr:y>
    </cdr:to>
    <cdr:sp macro="" textlink="">
      <cdr:nvSpPr>
        <cdr:cNvPr id="36" name="TextBox 1"/>
        <cdr:cNvSpPr txBox="1"/>
      </cdr:nvSpPr>
      <cdr:spPr>
        <a:xfrm xmlns:a="http://schemas.openxmlformats.org/drawingml/2006/main">
          <a:off x="4857752" y="4857760"/>
          <a:ext cx="4071934"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smtClean="0">
            <a:latin typeface="Times New Roman" pitchFamily="18" charset="0"/>
            <a:cs typeface="Times New Roman" pitchFamily="18" charset="0"/>
          </a:endParaRPr>
        </a:p>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0.03333</cdr:x>
      <cdr:y>0.83333</cdr:y>
    </cdr:from>
    <cdr:to>
      <cdr:x>0.04914</cdr:x>
      <cdr:y>0.85416</cdr:y>
    </cdr:to>
    <cdr:sp macro="" textlink="">
      <cdr:nvSpPr>
        <cdr:cNvPr id="40" name="Прямоугольник 39"/>
        <cdr:cNvSpPr/>
      </cdr:nvSpPr>
      <cdr:spPr>
        <a:xfrm xmlns:a="http://schemas.openxmlformats.org/drawingml/2006/main">
          <a:off x="304800" y="5715000"/>
          <a:ext cx="144567" cy="142853"/>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0.03333</cdr:x>
      <cdr:y>0.86667</cdr:y>
    </cdr:from>
    <cdr:to>
      <cdr:x>0.04914</cdr:x>
      <cdr:y>0.8875</cdr:y>
    </cdr:to>
    <cdr:sp macro="" textlink="">
      <cdr:nvSpPr>
        <cdr:cNvPr id="41" name="Прямоугольник 40"/>
        <cdr:cNvSpPr/>
      </cdr:nvSpPr>
      <cdr:spPr>
        <a:xfrm xmlns:a="http://schemas.openxmlformats.org/drawingml/2006/main">
          <a:off x="304800" y="5943600"/>
          <a:ext cx="144566" cy="142852"/>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23.12.2020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61</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65</a:t>
            </a:fld>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67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FFFF"/>
            </a:gs>
            <a:gs pos="50000">
              <a:srgbClr val="FFFFFF"/>
            </a:gs>
            <a:gs pos="100000">
              <a:srgbClr val="FFCCFF"/>
            </a:gs>
          </a:gsLst>
          <a:lin ang="66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2.xml"/><Relationship Id="rId5" Type="http://schemas.openxmlformats.org/officeDocument/2006/relationships/chart" Target="../charts/chart18.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consultantplus://offline/ref=8F0DB4906BCF994D426F2B35421AFCABDA879CF5DA14836588747B8A6BBD30D0xF54H" TargetMode="External"/><Relationship Id="rId2" Type="http://schemas.openxmlformats.org/officeDocument/2006/relationships/chart" Target="../charts/chart28.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consultantplus://offline/ref=F5E06529D60FEBD3DE1FD48F65446402DB6C2186BE4BACBFE6CD2D1003s6cDM" TargetMode="External"/><Relationship Id="rId2" Type="http://schemas.openxmlformats.org/officeDocument/2006/relationships/hyperlink" Target="consultantplus://offline/ref=F5E06529D60FEBD3DE1FD48F65446402DB6D2880BB49ACBFE6CD2D1003s6cDM" TargetMode="External"/><Relationship Id="rId1" Type="http://schemas.openxmlformats.org/officeDocument/2006/relationships/slideLayout" Target="../slideLayouts/slideLayout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hyperlink" Target="consultantplus://offline/ref=F5E06529D60FEBD3DE1FD48F65446402DB6C288AB648ACBFE6CD2D1003s6cD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5.png"/><Relationship Id="rId5" Type="http://schemas.openxmlformats.org/officeDocument/2006/relationships/tags" Target="../tags/tag5.xml"/><Relationship Id="rId10" Type="http://schemas.openxmlformats.org/officeDocument/2006/relationships/image" Target="../media/image34.png"/><Relationship Id="rId4" Type="http://schemas.openxmlformats.org/officeDocument/2006/relationships/tags" Target="../tags/tag4.xml"/><Relationship Id="rId9" Type="http://schemas.openxmlformats.org/officeDocument/2006/relationships/chart" Target="../charts/char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chart" Target="../charts/chart46.xml"/><Relationship Id="rId4" Type="http://schemas.openxmlformats.org/officeDocument/2006/relationships/chart" Target="../charts/chart45.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51.xml"/><Relationship Id="rId1" Type="http://schemas.openxmlformats.org/officeDocument/2006/relationships/slideLayout" Target="../slideLayouts/slideLayout7.xml"/><Relationship Id="rId10" Type="http://schemas.openxmlformats.org/officeDocument/2006/relationships/image" Target="../media/image46.png"/><Relationship Id="rId9" Type="http://schemas.microsoft.com/office/2007/relationships/hdphoto" Target="../media/hdphoto8.wdp"/><Relationship Id="rId14" Type="http://schemas.microsoft.com/office/2007/relationships/hdphoto" Target="../media/hdphoto4.wdp"/></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gif"/></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Рисунок 7" descr="Герб Курского района"/>
          <p:cNvPicPr>
            <a:picLocks noChangeAspect="1" noChangeArrowheads="1"/>
          </p:cNvPicPr>
          <p:nvPr/>
        </p:nvPicPr>
        <p:blipFill>
          <a:blip r:embed="rId2" cstate="print"/>
          <a:srcRect/>
          <a:stretch>
            <a:fillRect/>
          </a:stretch>
        </p:blipFill>
        <p:spPr bwMode="auto">
          <a:xfrm>
            <a:off x="0" y="1"/>
            <a:ext cx="1714480" cy="2069200"/>
          </a:xfrm>
          <a:prstGeom prst="rect">
            <a:avLst/>
          </a:prstGeom>
          <a:noFill/>
          <a:ln w="9525">
            <a:noFill/>
            <a:miter lim="800000"/>
            <a:headEnd/>
            <a:tailEnd/>
          </a:ln>
        </p:spPr>
      </p:pic>
      <p:sp>
        <p:nvSpPr>
          <p:cNvPr id="7" name="TextBox 6"/>
          <p:cNvSpPr txBox="1"/>
          <p:nvPr/>
        </p:nvSpPr>
        <p:spPr>
          <a:xfrm>
            <a:off x="2214546" y="1857364"/>
            <a:ext cx="6929454" cy="769441"/>
          </a:xfrm>
          <a:prstGeom prst="rect">
            <a:avLst/>
          </a:prstGeom>
          <a:noFill/>
        </p:spPr>
        <p:txBody>
          <a:bodyPr wrap="square" rtlCol="0">
            <a:spAutoFit/>
          </a:bodyPr>
          <a:lstStyle/>
          <a:p>
            <a:r>
              <a:rPr lang="ru-RU" sz="4400"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БЮДЖЕТ ДЛЯ ГРАЖДАН</a:t>
            </a:r>
            <a:endParaRPr lang="ru-RU" sz="4400" dirty="0">
              <a:solidFill>
                <a:srgbClr val="FF0000"/>
              </a:solidFill>
            </a:endParaRPr>
          </a:p>
        </p:txBody>
      </p:sp>
      <p:sp>
        <p:nvSpPr>
          <p:cNvPr id="5" name="Прямоугольник 4"/>
          <p:cNvSpPr/>
          <p:nvPr/>
        </p:nvSpPr>
        <p:spPr>
          <a:xfrm>
            <a:off x="0" y="3071810"/>
            <a:ext cx="9144000" cy="2431435"/>
          </a:xfrm>
          <a:prstGeom prst="rect">
            <a:avLst/>
          </a:prstGeom>
          <a:noFill/>
        </p:spPr>
        <p:txBody>
          <a:bodyPr wrap="square" lIns="91440" tIns="45720" rIns="91440" bIns="45720">
            <a:spAutoFit/>
          </a:bodyPr>
          <a:lstStyle/>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к проекту бюджета Курского муниципального округа </a:t>
            </a:r>
          </a:p>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2021 год </a:t>
            </a:r>
          </a:p>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2022 и 2023 годов</a:t>
            </a:r>
            <a:endParaRPr lang="ru-RU" sz="38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14488"/>
            <a:ext cx="9144000" cy="400110"/>
          </a:xfrm>
          <a:prstGeom prst="rect">
            <a:avLst/>
          </a:prstGeom>
          <a:noFill/>
        </p:spPr>
        <p:txBody>
          <a:bodyPr wrap="square" rtlCol="0">
            <a:spAutoFit/>
          </a:bodyPr>
          <a:lstStyle/>
          <a:p>
            <a:pPr algn="ctr"/>
            <a:r>
              <a:rPr lang="ru-RU" sz="2000" b="1" dirty="0" smtClean="0">
                <a:latin typeface="Calibri" pitchFamily="34" charset="0"/>
                <a:cs typeface="Calibri" pitchFamily="34" charset="0"/>
              </a:rPr>
              <a:t>ПРЕОБРАЗОВАНИЕ РАЙОНА В МУНИЦИПАЛЬНЫЙ ОКРУГ</a:t>
            </a:r>
          </a:p>
        </p:txBody>
      </p:sp>
      <p:sp>
        <p:nvSpPr>
          <p:cNvPr id="11" name="TextBox 10"/>
          <p:cNvSpPr txBox="1"/>
          <p:nvPr/>
        </p:nvSpPr>
        <p:spPr>
          <a:xfrm>
            <a:off x="2500298" y="2857496"/>
            <a:ext cx="762000" cy="923330"/>
          </a:xfrm>
          <a:prstGeom prst="rect">
            <a:avLst/>
          </a:prstGeom>
          <a:noFill/>
        </p:spPr>
        <p:txBody>
          <a:bodyPr wrap="square" rtlCol="0">
            <a:spAutoFit/>
          </a:bodyPr>
          <a:lstStyle/>
          <a:p>
            <a:r>
              <a:rPr lang="ru-RU" sz="5400" dirty="0" smtClean="0"/>
              <a:t>+</a:t>
            </a:r>
            <a:endParaRPr lang="ru-RU" sz="5400" dirty="0"/>
          </a:p>
        </p:txBody>
      </p:sp>
      <p:sp>
        <p:nvSpPr>
          <p:cNvPr id="12" name="TextBox 11"/>
          <p:cNvSpPr txBox="1"/>
          <p:nvPr/>
        </p:nvSpPr>
        <p:spPr>
          <a:xfrm>
            <a:off x="6000760" y="2857496"/>
            <a:ext cx="762000" cy="923330"/>
          </a:xfrm>
          <a:prstGeom prst="rect">
            <a:avLst/>
          </a:prstGeom>
          <a:noFill/>
        </p:spPr>
        <p:txBody>
          <a:bodyPr wrap="square" rtlCol="0">
            <a:spAutoFit/>
          </a:bodyPr>
          <a:lstStyle/>
          <a:p>
            <a:r>
              <a:rPr lang="ru-RU" sz="5400" dirty="0" smtClean="0"/>
              <a:t>+</a:t>
            </a:r>
            <a:endParaRPr lang="ru-RU" sz="5400" dirty="0"/>
          </a:p>
        </p:txBody>
      </p:sp>
      <p:sp>
        <p:nvSpPr>
          <p:cNvPr id="13" name="TextBox 12"/>
          <p:cNvSpPr txBox="1"/>
          <p:nvPr/>
        </p:nvSpPr>
        <p:spPr>
          <a:xfrm>
            <a:off x="428596" y="3714752"/>
            <a:ext cx="2143140" cy="307777"/>
          </a:xfrm>
          <a:prstGeom prst="rect">
            <a:avLst/>
          </a:prstGeom>
          <a:noFill/>
        </p:spPr>
        <p:txBody>
          <a:bodyPr wrap="square" rtlCol="0">
            <a:spAutoFit/>
          </a:bodyPr>
          <a:lstStyle/>
          <a:p>
            <a:r>
              <a:rPr lang="ru-RU" sz="1400" b="1" dirty="0" smtClean="0">
                <a:latin typeface="Calibri" pitchFamily="34" charset="0"/>
                <a:cs typeface="Calibri" pitchFamily="34" charset="0"/>
              </a:rPr>
              <a:t>СЕЛЬСКОЕ ПОСЕЛЕНИЕ</a:t>
            </a:r>
            <a:endParaRPr lang="ru-RU" sz="1400" b="1" dirty="0">
              <a:latin typeface="Calibri" pitchFamily="34" charset="0"/>
              <a:cs typeface="Calibri" pitchFamily="34" charset="0"/>
            </a:endParaRPr>
          </a:p>
        </p:txBody>
      </p:sp>
      <p:sp>
        <p:nvSpPr>
          <p:cNvPr id="14" name="TextBox 13"/>
          <p:cNvSpPr txBox="1"/>
          <p:nvPr/>
        </p:nvSpPr>
        <p:spPr>
          <a:xfrm>
            <a:off x="6429388" y="3786190"/>
            <a:ext cx="2357454" cy="307777"/>
          </a:xfrm>
          <a:prstGeom prst="rect">
            <a:avLst/>
          </a:prstGeom>
          <a:noFill/>
        </p:spPr>
        <p:txBody>
          <a:bodyPr wrap="square" rtlCol="0">
            <a:spAutoFit/>
          </a:bodyPr>
          <a:lstStyle/>
          <a:p>
            <a:r>
              <a:rPr lang="ru-RU" sz="1400" b="1" dirty="0" smtClean="0">
                <a:latin typeface="Calibri" pitchFamily="34" charset="0"/>
                <a:cs typeface="Calibri" pitchFamily="34" charset="0"/>
              </a:rPr>
              <a:t>СЕЛЬСКОЕ ПОСЕЛЕНИЕ</a:t>
            </a:r>
            <a:endParaRPr lang="ru-RU" sz="1400" b="1" dirty="0">
              <a:latin typeface="Calibri" pitchFamily="34" charset="0"/>
              <a:cs typeface="Calibri" pitchFamily="34" charset="0"/>
            </a:endParaRPr>
          </a:p>
        </p:txBody>
      </p:sp>
      <p:sp>
        <p:nvSpPr>
          <p:cNvPr id="15" name="TextBox 14"/>
          <p:cNvSpPr txBox="1"/>
          <p:nvPr/>
        </p:nvSpPr>
        <p:spPr>
          <a:xfrm>
            <a:off x="3500430" y="3786190"/>
            <a:ext cx="2286016" cy="307777"/>
          </a:xfrm>
          <a:prstGeom prst="rect">
            <a:avLst/>
          </a:prstGeom>
          <a:noFill/>
        </p:spPr>
        <p:txBody>
          <a:bodyPr wrap="square" rtlCol="0">
            <a:spAutoFit/>
          </a:bodyPr>
          <a:lstStyle/>
          <a:p>
            <a:r>
              <a:rPr lang="ru-RU" sz="1400" b="1" dirty="0" smtClean="0">
                <a:latin typeface="Calibri" pitchFamily="34" charset="0"/>
                <a:cs typeface="Calibri" pitchFamily="34" charset="0"/>
              </a:rPr>
              <a:t>МУНИЦИПАЛЬНЫЙ РАЙОН</a:t>
            </a:r>
            <a:endParaRPr lang="ru-RU" sz="1400" b="1" dirty="0">
              <a:latin typeface="Calibri" pitchFamily="34" charset="0"/>
              <a:cs typeface="Calibri" pitchFamily="34" charset="0"/>
            </a:endParaRPr>
          </a:p>
        </p:txBody>
      </p:sp>
      <p:sp>
        <p:nvSpPr>
          <p:cNvPr id="16" name="Правая фигурная скобка 15"/>
          <p:cNvSpPr/>
          <p:nvPr/>
        </p:nvSpPr>
        <p:spPr>
          <a:xfrm rot="5400000">
            <a:off x="4265276" y="235262"/>
            <a:ext cx="684885" cy="8358246"/>
          </a:xfrm>
          <a:prstGeom prst="rightBrace">
            <a:avLst>
              <a:gd name="adj1" fmla="val 8333"/>
              <a:gd name="adj2" fmla="val 5021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2857488" y="4714884"/>
            <a:ext cx="3810000" cy="400110"/>
          </a:xfrm>
          <a:prstGeom prst="rect">
            <a:avLst/>
          </a:prstGeom>
          <a:noFill/>
        </p:spPr>
        <p:txBody>
          <a:bodyPr wrap="square" rtlCol="0">
            <a:spAutoFit/>
          </a:bodyPr>
          <a:lstStyle/>
          <a:p>
            <a:r>
              <a:rPr lang="ru-RU" sz="2000" b="1" dirty="0" smtClean="0">
                <a:latin typeface="Calibri" pitchFamily="34" charset="0"/>
                <a:cs typeface="Calibri" pitchFamily="34" charset="0"/>
              </a:rPr>
              <a:t>МУНИЦИПАЛЬНЫЙ ОКРУГ</a:t>
            </a:r>
            <a:endParaRPr lang="ru-RU" sz="2000" b="1" dirty="0">
              <a:latin typeface="Calibri" pitchFamily="34" charset="0"/>
              <a:cs typeface="Calibri" pitchFamily="34" charset="0"/>
            </a:endParaRPr>
          </a:p>
        </p:txBody>
      </p:sp>
      <p:pic>
        <p:nvPicPr>
          <p:cNvPr id="2" name="Picture 2" descr="https://i.pinimg.com/originals/35/27/a9/3527a91f4fdf8c1969332b02d41eacc4.jpg"/>
          <p:cNvPicPr>
            <a:picLocks noChangeAspect="1" noChangeArrowheads="1"/>
          </p:cNvPicPr>
          <p:nvPr/>
        </p:nvPicPr>
        <p:blipFill>
          <a:blip r:embed="rId2" cstate="print"/>
          <a:srcRect/>
          <a:stretch>
            <a:fillRect/>
          </a:stretch>
        </p:blipFill>
        <p:spPr bwMode="auto">
          <a:xfrm>
            <a:off x="2500298" y="5101485"/>
            <a:ext cx="4114283" cy="1756515"/>
          </a:xfrm>
          <a:prstGeom prst="rect">
            <a:avLst/>
          </a:prstGeom>
          <a:ln>
            <a:noFill/>
          </a:ln>
          <a:effectLst>
            <a:softEdge rad="112500"/>
          </a:effectLst>
        </p:spPr>
      </p:pic>
      <p:pic>
        <p:nvPicPr>
          <p:cNvPr id="4" name="Picture 4" descr="https://www.silvitablanco.com.ar/mi-casa/casa366d34c0395f0.jpg"/>
          <p:cNvPicPr>
            <a:picLocks noChangeAspect="1" noChangeArrowheads="1"/>
          </p:cNvPicPr>
          <p:nvPr/>
        </p:nvPicPr>
        <p:blipFill>
          <a:blip r:embed="rId3" cstate="print"/>
          <a:srcRect/>
          <a:stretch>
            <a:fillRect/>
          </a:stretch>
        </p:blipFill>
        <p:spPr bwMode="auto">
          <a:xfrm>
            <a:off x="428596" y="2071678"/>
            <a:ext cx="2057400" cy="1676400"/>
          </a:xfrm>
          <a:prstGeom prst="rect">
            <a:avLst/>
          </a:prstGeom>
          <a:ln>
            <a:noFill/>
          </a:ln>
          <a:effectLst>
            <a:softEdge rad="112500"/>
          </a:effectLst>
        </p:spPr>
      </p:pic>
      <p:pic>
        <p:nvPicPr>
          <p:cNvPr id="20" name="Picture 4" descr="https://www.silvitablanco.com.ar/mi-casa/casa366d34c0395f0.jpg"/>
          <p:cNvPicPr>
            <a:picLocks noChangeAspect="1" noChangeArrowheads="1"/>
          </p:cNvPicPr>
          <p:nvPr/>
        </p:nvPicPr>
        <p:blipFill>
          <a:blip r:embed="rId3" cstate="print"/>
          <a:srcRect/>
          <a:stretch>
            <a:fillRect/>
          </a:stretch>
        </p:blipFill>
        <p:spPr bwMode="auto">
          <a:xfrm>
            <a:off x="6572264" y="2143116"/>
            <a:ext cx="2057400" cy="1676400"/>
          </a:xfrm>
          <a:prstGeom prst="rect">
            <a:avLst/>
          </a:prstGeom>
          <a:ln>
            <a:noFill/>
          </a:ln>
          <a:effectLst>
            <a:softEdge rad="112500"/>
          </a:effectLst>
        </p:spPr>
      </p:pic>
      <p:pic>
        <p:nvPicPr>
          <p:cNvPr id="5" name="Picture 6" descr="https://st2.depositphotos.com/1005091/7311/v/950/depositphotos_73113233-stock-illustration-%D1%81%D0%B0%D0%B4%D0%B0-%D0%B8-%D0%B4%D0%BE%D0%BC%D0%B0-%D1%82%D0%B5%D0%BC%D1%8B-%D1%84%D0%BE%D0%BD%D0%B0.jpg"/>
          <p:cNvPicPr>
            <a:picLocks noChangeAspect="1" noChangeArrowheads="1"/>
          </p:cNvPicPr>
          <p:nvPr/>
        </p:nvPicPr>
        <p:blipFill>
          <a:blip r:embed="rId4" cstate="print"/>
          <a:srcRect/>
          <a:stretch>
            <a:fillRect/>
          </a:stretch>
        </p:blipFill>
        <p:spPr bwMode="auto">
          <a:xfrm>
            <a:off x="3214678" y="2071678"/>
            <a:ext cx="2768025" cy="1709185"/>
          </a:xfrm>
          <a:prstGeom prst="rect">
            <a:avLst/>
          </a:prstGeom>
          <a:ln>
            <a:noFill/>
          </a:ln>
          <a:effectLst>
            <a:softEdge rad="112500"/>
          </a:effectLst>
        </p:spPr>
      </p:pic>
      <p:sp>
        <p:nvSpPr>
          <p:cNvPr id="18" name="Прямоугольник 17"/>
          <p:cNvSpPr/>
          <p:nvPr/>
        </p:nvSpPr>
        <p:spPr>
          <a:xfrm>
            <a:off x="142844" y="0"/>
            <a:ext cx="8786874" cy="1600438"/>
          </a:xfrm>
          <a:prstGeom prst="rect">
            <a:avLst/>
          </a:prstGeom>
        </p:spPr>
        <p:txBody>
          <a:bodyPr wrap="square">
            <a:spAutoFit/>
          </a:bodyPr>
          <a:lstStyle/>
          <a:p>
            <a:pPr algn="just"/>
            <a:r>
              <a:rPr lang="ru-RU" sz="1400" dirty="0" smtClean="0">
                <a:latin typeface="Calibri" pitchFamily="34" charset="0"/>
                <a:cs typeface="Calibri" pitchFamily="34" charset="0"/>
              </a:rPr>
              <a:t>     В связи с преобразованием муниципальных образований, входящих в состав Курского муниципального района Ставропольского края и наделением вновь образованного муниципального образования статусом муниципального округа (Закон Ставропольского края «О преобразовании муниципальных образований, входящих в состав Курского муниципального района Ставропольского края, и об организации местного самоуправления на территории Курского района Ставропольского края» от 31 января 2020 г. № 9-кз), все показатели местного бюджета на 2021 год и плановый период 2022-2023 годы будут, сравнивается с консолидированными показателями Курского района Ставропольского края на 2020 год.</a:t>
            </a:r>
            <a:endParaRPr lang="ru-RU" sz="1400" dirty="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k.deir.ru/wp-content/uploads/2017/03/strategia_ro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214282" y="642918"/>
            <a:ext cx="5929354" cy="2072362"/>
          </a:xfrm>
          <a:prstGeom prst="rect">
            <a:avLst/>
          </a:prstGeom>
        </p:spPr>
        <p:txBody>
          <a:bodyPr wrap="square">
            <a:spAutoFit/>
          </a:bodyPr>
          <a:lstStyle/>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r>
              <a:rPr lang="ru-RU" sz="2400" b="1" dirty="0" smtClean="0">
                <a:solidFill>
                  <a:schemeClr val="bg1"/>
                </a:solidFill>
                <a:latin typeface="Calibri" pitchFamily="34" charset="0"/>
                <a:cs typeface="Calibri" pitchFamily="34" charset="0"/>
              </a:rPr>
              <a:t>Раздел 1 /   </a:t>
            </a:r>
            <a:r>
              <a:rPr lang="ru-RU" sz="2400" dirty="0" smtClean="0">
                <a:solidFill>
                  <a:schemeClr val="bg1"/>
                </a:solidFill>
                <a:latin typeface="Calibri" pitchFamily="34" charset="0"/>
                <a:cs typeface="Calibri" pitchFamily="34" charset="0"/>
              </a:rPr>
              <a:t>ОСНОВНЫЕ ПОКАЗАТЕЛИ </a:t>
            </a:r>
          </a:p>
          <a:p>
            <a:pPr algn="ctr"/>
            <a:r>
              <a:rPr lang="ru-RU" sz="2400" dirty="0" smtClean="0">
                <a:solidFill>
                  <a:schemeClr val="bg1"/>
                </a:solidFill>
                <a:latin typeface="Calibri" pitchFamily="34" charset="0"/>
                <a:cs typeface="Calibri" pitchFamily="34" charset="0"/>
              </a:rPr>
              <a:t>социально-экономического развития Курского муниципального округа Ставропольского края *</a:t>
            </a:r>
          </a:p>
        </p:txBody>
      </p:sp>
      <p:sp>
        <p:nvSpPr>
          <p:cNvPr id="2050" name="AutoShape 2" descr="https://opt-1167640.ssl.1c-bitrix-cdn.ru/upload/iblock/af7/af7d4c29c1d91b39ca35aab10cb7c27d.jpg?1537869702540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6111642"/>
            <a:ext cx="7643834" cy="746358"/>
          </a:xfrm>
          <a:prstGeom prst="rect">
            <a:avLst/>
          </a:prstGeom>
          <a:noFill/>
        </p:spPr>
        <p:txBody>
          <a:bodyPr wrap="square" rtlCol="0">
            <a:spAutoFit/>
          </a:bodyPr>
          <a:lstStyle/>
          <a:p>
            <a:pPr>
              <a:lnSpc>
                <a:spcPts val="1700"/>
              </a:lnSpc>
            </a:pPr>
            <a:r>
              <a:rPr lang="ru-RU" sz="1100" dirty="0" smtClean="0">
                <a:solidFill>
                  <a:schemeClr val="bg1"/>
                </a:solidFill>
              </a:rPr>
              <a:t>*</a:t>
            </a:r>
            <a:r>
              <a:rPr lang="ru-RU" sz="1100" dirty="0" smtClean="0">
                <a:solidFill>
                  <a:schemeClr val="bg1"/>
                </a:solidFill>
                <a:latin typeface="Calibri" pitchFamily="34" charset="0"/>
                <a:cs typeface="Calibri" pitchFamily="34" charset="0"/>
              </a:rPr>
              <a:t> В соответствии с прогнозом социально-экономического развития Курского муниципального округа Ставропольского края на 2021 год и период 2022  и 2023 годов, утвержденного постановлением администрации Курского муниципального района  Ставропольского края </a:t>
            </a:r>
            <a:r>
              <a:rPr lang="ru-RU" sz="1100" dirty="0" smtClean="0">
                <a:solidFill>
                  <a:schemeClr val="bg1"/>
                </a:solidFill>
                <a:latin typeface="Times New Roman" pitchFamily="18" charset="0"/>
                <a:cs typeface="Times New Roman" pitchFamily="18" charset="0"/>
              </a:rPr>
              <a:t>11 ноября 2020 года № 670</a:t>
            </a:r>
            <a:endParaRPr lang="ru-RU" sz="1100"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 y="1"/>
          <a:ext cx="4911333" cy="39290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419600" cy="31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 ЧИСЛЕННОСТЬ НАСЕЛЕНИЯ (в вариантах)</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3581400" y="228600"/>
            <a:ext cx="918841" cy="246221"/>
          </a:xfrm>
          <a:prstGeom prst="rect">
            <a:avLst/>
          </a:prstGeom>
        </p:spPr>
        <p:txBody>
          <a:bodyPr wrap="none">
            <a:spAutoFit/>
          </a:bodyPr>
          <a:lstStyle/>
          <a:p>
            <a:pPr>
              <a:spcBef>
                <a:spcPct val="50000"/>
              </a:spcBef>
            </a:pPr>
            <a:r>
              <a:rPr lang="ru-RU" sz="1000" i="1" dirty="0" smtClean="0">
                <a:latin typeface="Calibri" pitchFamily="34" charset="0"/>
              </a:rPr>
              <a:t>тыс. человек</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1" y="3140906"/>
          <a:ext cx="4929189" cy="37170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429000"/>
            <a:ext cx="457200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ДЕМОГРАФИЯ</a:t>
            </a:r>
            <a:endParaRPr kumimoji="0" lang="ru-RU"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233474" name="Picture 2" descr="https://image.freepik.com/free-vector/no-translate-detected_24877-36975.jpg"/>
          <p:cNvPicPr>
            <a:picLocks noChangeAspect="1" noChangeArrowheads="1"/>
          </p:cNvPicPr>
          <p:nvPr/>
        </p:nvPicPr>
        <p:blipFill>
          <a:blip r:embed="rId4" cstate="print"/>
          <a:srcRect l="5474" t="11429" r="5114" b="14286"/>
          <a:stretch>
            <a:fillRect/>
          </a:stretch>
        </p:blipFill>
        <p:spPr bwMode="auto">
          <a:xfrm>
            <a:off x="5143504" y="428604"/>
            <a:ext cx="3733800" cy="2209800"/>
          </a:xfrm>
          <a:prstGeom prst="rect">
            <a:avLst/>
          </a:prstGeom>
          <a:ln>
            <a:noFill/>
          </a:ln>
          <a:effectLst>
            <a:softEdge rad="112500"/>
          </a:effectLst>
        </p:spPr>
      </p:pic>
      <p:pic>
        <p:nvPicPr>
          <p:cNvPr id="233476" name="Picture 4" descr="https://static.seekingalpha.com/uploads/2018/9/18/saupload_Bps7AnIMhDM0nyoIuIuk5Jo-UInmz2HvwQWmR6luuwz8cE0w--aUPILcfjTB89alpjAQ9XhZNyZBHeDABlYu2iSWC-Pubz0udiymGEbL0woyGBok9wfucf1-L1KPRFhlOUBstka-.png"/>
          <p:cNvPicPr>
            <a:picLocks noChangeAspect="1" noChangeArrowheads="1"/>
          </p:cNvPicPr>
          <p:nvPr/>
        </p:nvPicPr>
        <p:blipFill>
          <a:blip r:embed="rId5" cstate="print"/>
          <a:srcRect/>
          <a:stretch>
            <a:fillRect/>
          </a:stretch>
        </p:blipFill>
        <p:spPr bwMode="auto">
          <a:xfrm>
            <a:off x="5000628" y="4071942"/>
            <a:ext cx="3974410" cy="25964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786314"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953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rPr>
              <a:t>СЕЛЬСКОЕ ХОЗЯЙСТВО</a:t>
            </a:r>
            <a:endParaRPr kumimoji="0" lang="ru-RU" sz="16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endParaRPr>
          </a:p>
        </p:txBody>
      </p:sp>
      <p:sp>
        <p:nvSpPr>
          <p:cNvPr id="5" name="Прямоугольник 4"/>
          <p:cNvSpPr/>
          <p:nvPr/>
        </p:nvSpPr>
        <p:spPr>
          <a:xfrm>
            <a:off x="3810000" y="22860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352800"/>
          <a:ext cx="4786314"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357562"/>
            <a:ext cx="9144000" cy="342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ПРОИЗВОДСТВО ВАЖНЕЙШИХ ВИДОВ ПРОДУКЦИИ</a:t>
            </a:r>
            <a:endParaRPr lang="ru-RU" sz="1600" kern="0" dirty="0" smtClean="0">
              <a:effectLst>
                <a:outerShdw blurRad="38100" dist="38100" dir="2700000" algn="tl">
                  <a:srgbClr val="FFFFFF"/>
                </a:outerShdw>
              </a:effectLst>
              <a:latin typeface="Calibri" pitchFamily="34" charset="0"/>
              <a:cs typeface="Calibri" pitchFamily="34" charset="0"/>
            </a:endParaRPr>
          </a:p>
        </p:txBody>
      </p:sp>
      <p:sp>
        <p:nvSpPr>
          <p:cNvPr id="8" name="Прямоугольник 7"/>
          <p:cNvSpPr/>
          <p:nvPr/>
        </p:nvSpPr>
        <p:spPr>
          <a:xfrm>
            <a:off x="3810000" y="3581400"/>
            <a:ext cx="849913" cy="261610"/>
          </a:xfrm>
          <a:prstGeom prst="rect">
            <a:avLst/>
          </a:prstGeom>
        </p:spPr>
        <p:txBody>
          <a:bodyPr wrap="non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pic>
        <p:nvPicPr>
          <p:cNvPr id="245762" name="Picture 2" descr="https://avatars.mds.yandex.net/get-pdb/234183/5f1483b2-8466-4acb-8503-3c54e3414a81/s1200?webp=false"/>
          <p:cNvPicPr>
            <a:picLocks noChangeAspect="1" noChangeArrowheads="1"/>
          </p:cNvPicPr>
          <p:nvPr/>
        </p:nvPicPr>
        <p:blipFill>
          <a:blip r:embed="rId4" cstate="print"/>
          <a:srcRect/>
          <a:stretch>
            <a:fillRect/>
          </a:stretch>
        </p:blipFill>
        <p:spPr bwMode="auto">
          <a:xfrm>
            <a:off x="9001156" y="500042"/>
            <a:ext cx="1285844" cy="771507"/>
          </a:xfrm>
          <a:prstGeom prst="ellipse">
            <a:avLst/>
          </a:prstGeom>
          <a:ln>
            <a:noFill/>
          </a:ln>
          <a:effectLst>
            <a:softEdge rad="112500"/>
          </a:effectLst>
        </p:spPr>
      </p:pic>
      <p:pic>
        <p:nvPicPr>
          <p:cNvPr id="245764" name="Picture 4" descr="https://im0-tub-ru.yandex.net/i?id=6d507f9c59d91d43092761d2e50c0815-l&amp;n=13"/>
          <p:cNvPicPr>
            <a:picLocks noChangeAspect="1" noChangeArrowheads="1"/>
          </p:cNvPicPr>
          <p:nvPr/>
        </p:nvPicPr>
        <p:blipFill>
          <a:blip r:embed="rId5" cstate="print"/>
          <a:srcRect/>
          <a:stretch>
            <a:fillRect/>
          </a:stretch>
        </p:blipFill>
        <p:spPr bwMode="auto">
          <a:xfrm>
            <a:off x="9286908" y="2000240"/>
            <a:ext cx="1511876" cy="923924"/>
          </a:xfrm>
          <a:prstGeom prst="ellipse">
            <a:avLst/>
          </a:prstGeom>
          <a:ln>
            <a:noFill/>
          </a:ln>
          <a:effectLst>
            <a:softEdge rad="112500"/>
          </a:effectLst>
        </p:spPr>
      </p:pic>
      <p:sp>
        <p:nvSpPr>
          <p:cNvPr id="245766" name="AutoShape 6"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768" name="AutoShape 8"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770" name="Picture 10" descr="https://static.tildacdn.com/tild6438-3737-4564-b535-646431393637/noroot.jpg"/>
          <p:cNvPicPr>
            <a:picLocks noChangeAspect="1" noChangeArrowheads="1"/>
          </p:cNvPicPr>
          <p:nvPr/>
        </p:nvPicPr>
        <p:blipFill>
          <a:blip r:embed="rId6" cstate="print"/>
          <a:srcRect/>
          <a:stretch>
            <a:fillRect/>
          </a:stretch>
        </p:blipFill>
        <p:spPr bwMode="auto">
          <a:xfrm flipH="1">
            <a:off x="9786974" y="4143380"/>
            <a:ext cx="664383" cy="442922"/>
          </a:xfrm>
          <a:prstGeom prst="ellipse">
            <a:avLst/>
          </a:prstGeom>
          <a:ln>
            <a:noFill/>
          </a:ln>
          <a:effectLst>
            <a:softEdge rad="112500"/>
          </a:effectLst>
        </p:spPr>
      </p:pic>
      <p:graphicFrame>
        <p:nvGraphicFramePr>
          <p:cNvPr id="13" name="Содержимое 6"/>
          <p:cNvGraphicFramePr>
            <a:graphicFrameLocks/>
          </p:cNvGraphicFramePr>
          <p:nvPr/>
        </p:nvGraphicFramePr>
        <p:xfrm>
          <a:off x="5000628" y="3714752"/>
          <a:ext cx="4143372" cy="3143248"/>
        </p:xfrm>
        <a:graphic>
          <a:graphicData uri="http://schemas.openxmlformats.org/drawingml/2006/chart">
            <c:chart xmlns:c="http://schemas.openxmlformats.org/drawingml/2006/chart" xmlns:r="http://schemas.openxmlformats.org/officeDocument/2006/relationships" r:id="rId7"/>
          </a:graphicData>
        </a:graphic>
      </p:graphicFrame>
      <p:sp>
        <p:nvSpPr>
          <p:cNvPr id="15" name="Прямоугольник 14"/>
          <p:cNvSpPr/>
          <p:nvPr/>
        </p:nvSpPr>
        <p:spPr>
          <a:xfrm>
            <a:off x="8153400" y="3571876"/>
            <a:ext cx="990600" cy="261610"/>
          </a:xfrm>
          <a:prstGeom prst="rect">
            <a:avLst/>
          </a:prstGeom>
        </p:spPr>
        <p:txBody>
          <a:bodyPr wrap="squar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3500438"/>
            <a:ext cx="4643438"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ОБОРОТ РОЗНИЧНОЙ ТОРГОВЛИ</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5" name="Прямоугольник 4"/>
          <p:cNvSpPr/>
          <p:nvPr/>
        </p:nvSpPr>
        <p:spPr>
          <a:xfrm>
            <a:off x="3714744" y="571480"/>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6" name="Object 4"/>
          <p:cNvGraphicFramePr>
            <a:graphicFrameLocks noChangeAspect="1"/>
          </p:cNvGraphicFramePr>
          <p:nvPr/>
        </p:nvGraphicFramePr>
        <p:xfrm>
          <a:off x="4572000" y="142852"/>
          <a:ext cx="4572000"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8072462" y="285728"/>
            <a:ext cx="907300" cy="276999"/>
          </a:xfrm>
          <a:prstGeom prst="rect">
            <a:avLst/>
          </a:prstGeom>
        </p:spPr>
        <p:txBody>
          <a:bodyPr wrap="none">
            <a:spAutoFit/>
          </a:bodyPr>
          <a:lstStyle/>
          <a:p>
            <a:pPr>
              <a:spcBef>
                <a:spcPct val="50000"/>
              </a:spcBef>
            </a:pPr>
            <a:r>
              <a:rPr lang="ru-RU" sz="1200" i="1" dirty="0" smtClean="0">
                <a:latin typeface="Calibri" pitchFamily="34" charset="0"/>
              </a:rPr>
              <a:t>тыс. кв. м.</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714752"/>
          <a:ext cx="4500562"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СТРОИТЕЛЬСТВО</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11"/>
          <p:cNvSpPr/>
          <p:nvPr/>
        </p:nvSpPr>
        <p:spPr>
          <a:xfrm>
            <a:off x="3929058" y="3929066"/>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13" name="Object 4"/>
          <p:cNvGraphicFramePr>
            <a:graphicFrameLocks noChangeAspect="1"/>
          </p:cNvGraphicFramePr>
          <p:nvPr/>
        </p:nvGraphicFramePr>
        <p:xfrm>
          <a:off x="4714877" y="3500438"/>
          <a:ext cx="4429123"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857224" y="3929066"/>
          <a:ext cx="6929454" cy="29289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МАЛОЕ И СРЕДНЕЕ ПРЕДПРИНИМАТЕЛЬСТВО</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Object 4"/>
          <p:cNvGraphicFramePr>
            <a:graphicFrameLocks noChangeAspect="1"/>
          </p:cNvGraphicFramePr>
          <p:nvPr/>
        </p:nvGraphicFramePr>
        <p:xfrm>
          <a:off x="0" y="500042"/>
          <a:ext cx="4572000"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nvGraphicFramePr>
        <p:xfrm>
          <a:off x="4857752" y="428604"/>
          <a:ext cx="4286248"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2"/>
          <p:cNvSpPr txBox="1">
            <a:spLocks noChangeArrowheads="1"/>
          </p:cNvSpPr>
          <p:nvPr/>
        </p:nvSpPr>
        <p:spPr bwMode="auto">
          <a:xfrm>
            <a:off x="0" y="3500438"/>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ИНВЕСТИЦИИ</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0" y="214290"/>
          <a:ext cx="564357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528638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dirty="0" smtClean="0">
                <a:effectLst>
                  <a:outerShdw blurRad="38100" dist="38100" dir="2700000" algn="tl">
                    <a:srgbClr val="FFFFFF"/>
                  </a:outerShdw>
                </a:effectLst>
                <a:latin typeface="Calibri" pitchFamily="34" charset="0"/>
                <a:cs typeface="Calibri" pitchFamily="34" charset="0"/>
              </a:rPr>
              <a:t>ДЕНЕЖНЫЕ ДОХОДЫ И РАСХОДЫ НАСЕЛЕНИЯ</a:t>
            </a:r>
          </a:p>
        </p:txBody>
      </p:sp>
      <p:sp>
        <p:nvSpPr>
          <p:cNvPr id="5" name="Прямоугольник 4"/>
          <p:cNvSpPr/>
          <p:nvPr/>
        </p:nvSpPr>
        <p:spPr>
          <a:xfrm>
            <a:off x="1000100" y="428604"/>
            <a:ext cx="979884" cy="276999"/>
          </a:xfrm>
          <a:prstGeom prst="rect">
            <a:avLst/>
          </a:prstGeom>
        </p:spPr>
        <p:txBody>
          <a:bodyPr wrap="square">
            <a:spAutoFit/>
          </a:bodyPr>
          <a:lstStyle/>
          <a:p>
            <a:pPr>
              <a:spcBef>
                <a:spcPct val="50000"/>
              </a:spcBef>
            </a:pPr>
            <a:r>
              <a:rPr lang="ru-RU" sz="1200" i="1" dirty="0" smtClean="0">
                <a:latin typeface="Calibri" pitchFamily="34" charset="0"/>
              </a:rPr>
              <a:t>млн. рублей</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420042"/>
          <a:ext cx="5500694" cy="343795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0" y="3286124"/>
            <a:ext cx="5357818" cy="566309"/>
          </a:xfrm>
          <a:prstGeom prst="rect">
            <a:avLst/>
          </a:prstGeom>
        </p:spPr>
        <p:txBody>
          <a:bodyPr wrap="square">
            <a:spAutoFit/>
          </a:bodyPr>
          <a:lstStyle/>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ВЕЛИЧИНА ПРОЖИТОЧНОГО МИНИМУМА </a:t>
            </a:r>
          </a:p>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 среднем на душу населения)</a:t>
            </a:r>
            <a:endParaRPr lang="ru-RU" sz="1400" kern="0" dirty="0" smtClean="0">
              <a:effectLst>
                <a:outerShdw blurRad="38100" dist="38100" dir="2700000" algn="tl">
                  <a:srgbClr val="FFFFFF"/>
                </a:outerShdw>
              </a:effectLst>
              <a:latin typeface="Calibri" pitchFamily="34" charset="0"/>
              <a:cs typeface="Calibri" pitchFamily="34" charset="0"/>
            </a:endParaRPr>
          </a:p>
        </p:txBody>
      </p:sp>
      <p:pic>
        <p:nvPicPr>
          <p:cNvPr id="59394" name="Picture 2" descr="https://avatars.mds.yandex.net/get-zen_doc/1889318/pub_5cf910a9254b9f00af8a7367_5cf91291db7fa500b0cd0e9f/scale_1200"/>
          <p:cNvPicPr>
            <a:picLocks noChangeAspect="1" noChangeArrowheads="1"/>
          </p:cNvPicPr>
          <p:nvPr/>
        </p:nvPicPr>
        <p:blipFill>
          <a:blip r:embed="rId4" cstate="print"/>
          <a:srcRect/>
          <a:stretch>
            <a:fillRect/>
          </a:stretch>
        </p:blipFill>
        <p:spPr bwMode="auto">
          <a:xfrm>
            <a:off x="5929322" y="500042"/>
            <a:ext cx="2714644" cy="2298414"/>
          </a:xfrm>
          <a:prstGeom prst="rect">
            <a:avLst/>
          </a:prstGeom>
          <a:ln>
            <a:noFill/>
          </a:ln>
          <a:effectLst>
            <a:softEdge rad="112500"/>
          </a:effectLst>
        </p:spPr>
      </p:pic>
      <p:pic>
        <p:nvPicPr>
          <p:cNvPr id="59396" name="Picture 4" descr="http://vustug-info.ru/vustug-info/sites/default/files/2_2843.jpg"/>
          <p:cNvPicPr>
            <a:picLocks noChangeAspect="1" noChangeArrowheads="1"/>
          </p:cNvPicPr>
          <p:nvPr/>
        </p:nvPicPr>
        <p:blipFill>
          <a:blip r:embed="rId5" cstate="print"/>
          <a:srcRect/>
          <a:stretch>
            <a:fillRect/>
          </a:stretch>
        </p:blipFill>
        <p:spPr bwMode="auto">
          <a:xfrm>
            <a:off x="6000760" y="4143380"/>
            <a:ext cx="2711051" cy="1808271"/>
          </a:xfrm>
          <a:prstGeom prst="rect">
            <a:avLst/>
          </a:prstGeom>
          <a:ln>
            <a:noFill/>
          </a:ln>
          <a:effectLst>
            <a:softEdge rad="112500"/>
          </a:effectLst>
        </p:spPr>
      </p:pic>
      <p:sp>
        <p:nvSpPr>
          <p:cNvPr id="9" name="Прямоугольник 8"/>
          <p:cNvSpPr/>
          <p:nvPr/>
        </p:nvSpPr>
        <p:spPr>
          <a:xfrm>
            <a:off x="4429124" y="3500438"/>
            <a:ext cx="1357322" cy="276999"/>
          </a:xfrm>
          <a:prstGeom prst="rect">
            <a:avLst/>
          </a:prstGeom>
        </p:spPr>
        <p:txBody>
          <a:bodyPr wrap="square">
            <a:spAutoFit/>
          </a:bodyPr>
          <a:lstStyle/>
          <a:p>
            <a:pPr>
              <a:spcBef>
                <a:spcPct val="50000"/>
              </a:spcBef>
            </a:pPr>
            <a:r>
              <a:rPr lang="ru-RU" sz="1200" i="1" dirty="0" smtClean="0">
                <a:latin typeface="Calibri" pitchFamily="34" charset="0"/>
              </a:rPr>
              <a:t>рублей в месяц</a:t>
            </a:r>
            <a:endParaRPr lang="ru-RU" sz="1200" i="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571480"/>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ТРУД И ЗАНЯТОСТЬ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8143900" y="57148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4572000" y="3429000"/>
          <a:ext cx="4572000"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85786" y="428604"/>
            <a:ext cx="1545744" cy="276999"/>
          </a:xfrm>
          <a:prstGeom prst="rect">
            <a:avLst/>
          </a:prstGeom>
        </p:spPr>
        <p:txBody>
          <a:bodyPr wrap="none">
            <a:spAutoFit/>
          </a:bodyPr>
          <a:lstStyle/>
          <a:p>
            <a:pPr>
              <a:spcBef>
                <a:spcPct val="50000"/>
              </a:spcBef>
            </a:pPr>
            <a:r>
              <a:rPr lang="ru-RU" sz="1200" i="1" dirty="0" smtClean="0">
                <a:latin typeface="Calibri" pitchFamily="34" charset="0"/>
              </a:rPr>
              <a:t>тыс. рублей в месяц</a:t>
            </a:r>
            <a:endParaRPr lang="ru-RU" sz="1200" i="1" dirty="0">
              <a:latin typeface="Calibri" pitchFamily="34" charset="0"/>
            </a:endParaRPr>
          </a:p>
        </p:txBody>
      </p:sp>
      <p:graphicFrame>
        <p:nvGraphicFramePr>
          <p:cNvPr id="9" name="Object 4"/>
          <p:cNvGraphicFramePr>
            <a:graphicFrameLocks noChangeAspect="1"/>
          </p:cNvGraphicFramePr>
          <p:nvPr/>
        </p:nvGraphicFramePr>
        <p:xfrm>
          <a:off x="4572000" y="571480"/>
          <a:ext cx="4572000" cy="2857520"/>
        </p:xfrm>
        <a:graphic>
          <a:graphicData uri="http://schemas.openxmlformats.org/drawingml/2006/chart">
            <c:chart xmlns:c="http://schemas.openxmlformats.org/drawingml/2006/chart" xmlns:r="http://schemas.openxmlformats.org/officeDocument/2006/relationships" r:id="rId4"/>
          </a:graphicData>
        </a:graphic>
      </p:graphicFrame>
      <p:sp>
        <p:nvSpPr>
          <p:cNvPr id="11" name="Прямоугольник 10"/>
          <p:cNvSpPr/>
          <p:nvPr/>
        </p:nvSpPr>
        <p:spPr>
          <a:xfrm>
            <a:off x="5143504" y="3786190"/>
            <a:ext cx="1067023" cy="276999"/>
          </a:xfrm>
          <a:prstGeom prst="rect">
            <a:avLst/>
          </a:prstGeom>
        </p:spPr>
        <p:txBody>
          <a:bodyPr wrap="none">
            <a:spAutoFit/>
          </a:bodyPr>
          <a:lstStyle/>
          <a:p>
            <a:pPr>
              <a:spcBef>
                <a:spcPct val="50000"/>
              </a:spcBef>
            </a:pPr>
            <a:r>
              <a:rPr lang="ru-RU" sz="1200" i="1" dirty="0" smtClean="0">
                <a:latin typeface="Calibri" pitchFamily="34" charset="0"/>
              </a:rPr>
              <a:t>тыс. человек</a:t>
            </a:r>
            <a:endParaRPr lang="ru-RU" sz="1200" i="1" dirty="0">
              <a:latin typeface="Calibri" pitchFamily="34" charset="0"/>
            </a:endParaRPr>
          </a:p>
        </p:txBody>
      </p:sp>
      <p:graphicFrame>
        <p:nvGraphicFramePr>
          <p:cNvPr id="13" name="Диаграмма 12"/>
          <p:cNvGraphicFramePr/>
          <p:nvPr/>
        </p:nvGraphicFramePr>
        <p:xfrm>
          <a:off x="0" y="3643290"/>
          <a:ext cx="4572000" cy="321471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42844" y="3429000"/>
          <a:ext cx="4429156"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714348" y="3786190"/>
            <a:ext cx="899605" cy="307777"/>
          </a:xfrm>
          <a:prstGeom prst="rect">
            <a:avLst/>
          </a:prstGeom>
        </p:spPr>
        <p:txBody>
          <a:bodyPr wrap="square">
            <a:spAutoFit/>
          </a:bodyPr>
          <a:lstStyle/>
          <a:p>
            <a:pPr>
              <a:spcBef>
                <a:spcPct val="50000"/>
              </a:spcBef>
            </a:pPr>
            <a:r>
              <a:rPr lang="ru-RU" sz="1400" i="1" dirty="0" smtClean="0">
                <a:latin typeface="Calibri" pitchFamily="34" charset="0"/>
              </a:rPr>
              <a:t>единиц</a:t>
            </a:r>
            <a:endParaRPr lang="ru-RU" sz="1400" i="1" dirty="0">
              <a:latin typeface="Calibri" pitchFamily="34" charset="0"/>
            </a:endParaRPr>
          </a:p>
        </p:txBody>
      </p:sp>
      <p:graphicFrame>
        <p:nvGraphicFramePr>
          <p:cNvPr id="6" name="Object 4"/>
          <p:cNvGraphicFramePr>
            <a:graphicFrameLocks noChangeAspect="1"/>
          </p:cNvGraphicFramePr>
          <p:nvPr/>
        </p:nvGraphicFramePr>
        <p:xfrm>
          <a:off x="4714876" y="3571876"/>
          <a:ext cx="4429124" cy="3286124"/>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57158" y="0"/>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sp>
        <p:nvSpPr>
          <p:cNvPr id="10" name="Прямоугольник 9"/>
          <p:cNvSpPr/>
          <p:nvPr/>
        </p:nvSpPr>
        <p:spPr>
          <a:xfrm>
            <a:off x="8244395" y="3714752"/>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graphicFrame>
        <p:nvGraphicFramePr>
          <p:cNvPr id="11" name="Object 4"/>
          <p:cNvGraphicFramePr>
            <a:graphicFrameLocks noChangeAspect="1"/>
          </p:cNvGraphicFramePr>
          <p:nvPr/>
        </p:nvGraphicFramePr>
        <p:xfrm>
          <a:off x="142844" y="285728"/>
          <a:ext cx="8715436" cy="3000372"/>
        </p:xfrm>
        <a:graphic>
          <a:graphicData uri="http://schemas.openxmlformats.org/drawingml/2006/chart">
            <c:chart xmlns:c="http://schemas.openxmlformats.org/drawingml/2006/chart" xmlns:r="http://schemas.openxmlformats.org/officeDocument/2006/relationships" r:id="rId4"/>
          </a:graphicData>
        </a:graphic>
      </p:graphicFrame>
      <p:pic>
        <p:nvPicPr>
          <p:cNvPr id="58370" name="Picture 2" descr="https://avatars.mds.yandex.net/get-zen_doc/96506/pub_5d5699c0998ed600ad05369b_5d569bde7cccba00c3a0f758/scale_600"/>
          <p:cNvPicPr>
            <a:picLocks noChangeAspect="1" noChangeArrowheads="1"/>
          </p:cNvPicPr>
          <p:nvPr/>
        </p:nvPicPr>
        <p:blipFill>
          <a:blip r:embed="rId5" cstate="print"/>
          <a:srcRect/>
          <a:stretch>
            <a:fillRect/>
          </a:stretch>
        </p:blipFill>
        <p:spPr bwMode="auto">
          <a:xfrm>
            <a:off x="6357950" y="1857364"/>
            <a:ext cx="2214578" cy="1719989"/>
          </a:xfrm>
          <a:prstGeom prst="rect">
            <a:avLst/>
          </a:prstGeom>
          <a:ln>
            <a:noFill/>
          </a:ln>
          <a:effectLst>
            <a:softEdge rad="112500"/>
          </a:effectLst>
        </p:spPr>
      </p:pic>
      <p:sp>
        <p:nvSpPr>
          <p:cNvPr id="12"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2000" b="1" kern="0" baseline="0" dirty="0" smtClean="0">
                <a:effectLst>
                  <a:outerShdw blurRad="38100" dist="38100" dir="2700000" algn="tl">
                    <a:srgbClr val="000000">
                      <a:alpha val="43137"/>
                    </a:srgbClr>
                  </a:outerShdw>
                </a:effectLst>
                <a:latin typeface="Calibri" pitchFamily="34" charset="0"/>
                <a:cs typeface="Calibri" pitchFamily="34" charset="0"/>
              </a:rPr>
              <a:t>РАЗВИТИЕ</a:t>
            </a:r>
            <a:r>
              <a:rPr lang="ru-RU" sz="2000" b="1" kern="0" dirty="0" smtClean="0">
                <a:effectLst>
                  <a:outerShdw blurRad="38100" dist="38100" dir="2700000" algn="tl">
                    <a:srgbClr val="000000">
                      <a:alpha val="43137"/>
                    </a:srgbClr>
                  </a:outerShdw>
                </a:effectLst>
                <a:latin typeface="Calibri" pitchFamily="34" charset="0"/>
                <a:cs typeface="Calibri" pitchFamily="34" charset="0"/>
              </a:rPr>
              <a:t> СОЦИАЛЬНОЙ СФЕРЫ</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13" name="Rectangle 2"/>
          <p:cNvSpPr txBox="1">
            <a:spLocks noChangeArrowheads="1"/>
          </p:cNvSpPr>
          <p:nvPr/>
        </p:nvSpPr>
        <p:spPr bwMode="auto">
          <a:xfrm>
            <a:off x="0" y="3357562"/>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ОБЕСПЕЧЕННОСТЬ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9144000"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2 / </a:t>
            </a:r>
            <a:r>
              <a:rPr lang="ru-RU" dirty="0" smtClean="0">
                <a:latin typeface="Calibri" pitchFamily="34" charset="0"/>
                <a:cs typeface="Calibri" pitchFamily="34" charset="0"/>
              </a:rPr>
              <a:t>ОСНОВНЫЕ ХАРАКТЕРИСТИКИ БЮДЖЕТА КУРСКОГО МУНИЦИПАЛЬНОГО ОКРУГА </a:t>
            </a:r>
          </a:p>
        </p:txBody>
      </p:sp>
      <p:sp>
        <p:nvSpPr>
          <p:cNvPr id="4" name="TextBox 3"/>
          <p:cNvSpPr txBox="1"/>
          <p:nvPr/>
        </p:nvSpPr>
        <p:spPr>
          <a:xfrm>
            <a:off x="7858148" y="285728"/>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тыс. руб.</a:t>
            </a:r>
            <a:endParaRPr lang="ru-RU" sz="1000" i="1" dirty="0">
              <a:latin typeface="Calibri" pitchFamily="34" charset="0"/>
              <a:cs typeface="Calibri" pitchFamily="34" charset="0"/>
            </a:endParaRPr>
          </a:p>
        </p:txBody>
      </p:sp>
      <p:sp>
        <p:nvSpPr>
          <p:cNvPr id="6" name="TextBox 5"/>
          <p:cNvSpPr txBox="1"/>
          <p:nvPr/>
        </p:nvSpPr>
        <p:spPr>
          <a:xfrm>
            <a:off x="0" y="342900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ПАРАМЕТРЫ ПРОЕКТА БЮДЖЕТА В СРАВНЕНИИ ПО ГОДАМ</a:t>
            </a:r>
          </a:p>
        </p:txBody>
      </p:sp>
      <p:graphicFrame>
        <p:nvGraphicFramePr>
          <p:cNvPr id="8" name="Диаграмма 7"/>
          <p:cNvGraphicFramePr/>
          <p:nvPr/>
        </p:nvGraphicFramePr>
        <p:xfrm>
          <a:off x="285720" y="3786166"/>
          <a:ext cx="8501122"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Таблица 8"/>
          <p:cNvGraphicFramePr>
            <a:graphicFrameLocks noGrp="1"/>
          </p:cNvGraphicFramePr>
          <p:nvPr/>
        </p:nvGraphicFramePr>
        <p:xfrm>
          <a:off x="142843" y="571480"/>
          <a:ext cx="8858320" cy="2689954"/>
        </p:xfrm>
        <a:graphic>
          <a:graphicData uri="http://schemas.openxmlformats.org/drawingml/2006/table">
            <a:tbl>
              <a:tblPr/>
              <a:tblGrid>
                <a:gridCol w="928695"/>
                <a:gridCol w="571504"/>
                <a:gridCol w="642942"/>
                <a:gridCol w="571504"/>
                <a:gridCol w="571504"/>
                <a:gridCol w="421705"/>
                <a:gridCol w="721303"/>
                <a:gridCol w="642942"/>
                <a:gridCol w="428628"/>
                <a:gridCol w="714380"/>
                <a:gridCol w="642942"/>
                <a:gridCol w="357190"/>
                <a:gridCol w="642942"/>
                <a:gridCol w="571504"/>
                <a:gridCol w="428635"/>
              </a:tblGrid>
              <a:tr h="504453">
                <a:tc rowSpan="3">
                  <a:txBody>
                    <a:bodyPr/>
                    <a:lstStyle/>
                    <a:p>
                      <a:pPr algn="l" fontAlgn="t"/>
                      <a:r>
                        <a:rPr lang="ru-RU" sz="800" b="1" i="0" u="none" strike="noStrike" dirty="0">
                          <a:solidFill>
                            <a:srgbClr val="FFFFFF"/>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3">
                  <a:txBody>
                    <a:bodyPr/>
                    <a:lstStyle/>
                    <a:p>
                      <a:pPr algn="ctr" rtl="0" fontAlgn="t"/>
                      <a:r>
                        <a:rPr lang="ru-RU" sz="800" b="1" i="0" u="none" strike="noStrike">
                          <a:solidFill>
                            <a:srgbClr val="000000"/>
                          </a:solidFill>
                          <a:latin typeface="Calibri" pitchFamily="34" charset="0"/>
                          <a:cs typeface="Calibri" pitchFamily="34" charset="0"/>
                        </a:rPr>
                        <a:t>2019 год (отчет)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a:txBody>
                    <a:bodyPr/>
                    <a:lstStyle/>
                    <a:p>
                      <a:pPr algn="ctr" rtl="0" fontAlgn="t"/>
                      <a:r>
                        <a:rPr lang="ru-RU" sz="800" b="1" i="0" u="none" strike="noStrike" dirty="0">
                          <a:solidFill>
                            <a:srgbClr val="000000"/>
                          </a:solidFill>
                          <a:latin typeface="Calibri" pitchFamily="34" charset="0"/>
                          <a:cs typeface="Calibri" pitchFamily="34" charset="0"/>
                        </a:rPr>
                        <a:t>2020 год (</a:t>
                      </a:r>
                      <a:r>
                        <a:rPr lang="ru-RU" sz="800" b="1" i="0" u="none" strike="noStrike" dirty="0" err="1" smtClean="0">
                          <a:solidFill>
                            <a:srgbClr val="000000"/>
                          </a:solidFill>
                          <a:latin typeface="Calibri" pitchFamily="34" charset="0"/>
                          <a:cs typeface="Calibri" pitchFamily="34" charset="0"/>
                        </a:rPr>
                        <a:t>первона</a:t>
                      </a:r>
                      <a:r>
                        <a:rPr lang="ru-RU" sz="800" b="1" i="0" u="none" strike="noStrike" dirty="0" smtClean="0">
                          <a:solidFill>
                            <a:srgbClr val="000000"/>
                          </a:solidFill>
                          <a:latin typeface="Calibri" pitchFamily="34" charset="0"/>
                          <a:cs typeface="Calibri" pitchFamily="34" charset="0"/>
                        </a:rPr>
                        <a:t>- </a:t>
                      </a:r>
                      <a:r>
                        <a:rPr lang="ru-RU" sz="800" b="1" i="0" u="none" strike="noStrike" dirty="0" err="1" smtClean="0">
                          <a:solidFill>
                            <a:srgbClr val="000000"/>
                          </a:solidFill>
                          <a:latin typeface="Calibri" pitchFamily="34" charset="0"/>
                          <a:cs typeface="Calibri" pitchFamily="34" charset="0"/>
                        </a:rPr>
                        <a:t>чальный</a:t>
                      </a:r>
                      <a:r>
                        <a:rPr lang="ru-RU" sz="800" b="1" i="0" u="none" strike="noStrike" dirty="0">
                          <a:solidFill>
                            <a:srgbClr val="000000"/>
                          </a:solidFill>
                          <a:latin typeface="Calibri" pitchFamily="34" charset="0"/>
                          <a:cs typeface="Calibri" pitchFamily="34" charset="0"/>
                        </a:rPr>
                        <a:t>)</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a:txBody>
                    <a:bodyPr/>
                    <a:lstStyle/>
                    <a:p>
                      <a:pPr algn="ctr" rtl="0" fontAlgn="t"/>
                      <a:r>
                        <a:rPr lang="ru-RU" sz="800" b="1" i="0" u="none" strike="noStrike" dirty="0">
                          <a:solidFill>
                            <a:srgbClr val="000000"/>
                          </a:solidFill>
                          <a:latin typeface="Calibri" pitchFamily="34" charset="0"/>
                          <a:cs typeface="Calibri" pitchFamily="34" charset="0"/>
                        </a:rPr>
                        <a:t>2020 год (</a:t>
                      </a:r>
                      <a:r>
                        <a:rPr lang="ru-RU" sz="800" b="1" i="0" u="none" strike="noStrike" dirty="0" err="1" smtClean="0">
                          <a:solidFill>
                            <a:srgbClr val="000000"/>
                          </a:solidFill>
                          <a:latin typeface="Calibri" pitchFamily="34" charset="0"/>
                          <a:cs typeface="Calibri" pitchFamily="34" charset="0"/>
                        </a:rPr>
                        <a:t>уточнен-ный</a:t>
                      </a:r>
                      <a:r>
                        <a:rPr lang="ru-RU" sz="800" b="1" i="0" u="none" strike="noStrike" dirty="0">
                          <a:solidFill>
                            <a:srgbClr val="000000"/>
                          </a:solidFill>
                          <a:latin typeface="Calibri" pitchFamily="34" charset="0"/>
                          <a:cs typeface="Calibri" pitchFamily="34" charset="0"/>
                        </a:rPr>
                        <a:t>)</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gridSpan="2">
                  <a:txBody>
                    <a:bodyPr/>
                    <a:lstStyle/>
                    <a:p>
                      <a:pPr algn="ctr" rtl="0" fontAlgn="t"/>
                      <a:r>
                        <a:rPr lang="ru-RU" sz="800" b="1" i="0" u="none" strike="noStrike" dirty="0">
                          <a:solidFill>
                            <a:srgbClr val="FF0000"/>
                          </a:solidFill>
                          <a:latin typeface="Calibri" pitchFamily="34" charset="0"/>
                          <a:cs typeface="Calibri" pitchFamily="34" charset="0"/>
                        </a:rPr>
                        <a:t>Отклонение </a:t>
                      </a:r>
                      <a:endParaRPr lang="ru-RU" sz="800" b="1" i="0" u="none" strike="noStrike" dirty="0" smtClean="0">
                        <a:solidFill>
                          <a:srgbClr val="FF0000"/>
                        </a:solidFill>
                        <a:latin typeface="Calibri" pitchFamily="34" charset="0"/>
                        <a:cs typeface="Calibri" pitchFamily="34" charset="0"/>
                      </a:endParaRPr>
                    </a:p>
                    <a:p>
                      <a:pPr algn="ctr" rtl="0" fontAlgn="t"/>
                      <a:r>
                        <a:rPr lang="ru-RU" sz="800" b="1" i="0" u="none" strike="noStrike" dirty="0" smtClean="0">
                          <a:solidFill>
                            <a:srgbClr val="FF0000"/>
                          </a:solidFill>
                          <a:latin typeface="Calibri" pitchFamily="34" charset="0"/>
                          <a:cs typeface="Calibri" pitchFamily="34" charset="0"/>
                        </a:rPr>
                        <a:t>2020 </a:t>
                      </a:r>
                      <a:r>
                        <a:rPr lang="ru-RU" sz="800" b="1" i="0" u="none" strike="noStrike" dirty="0">
                          <a:solidFill>
                            <a:srgbClr val="FF0000"/>
                          </a:solidFill>
                          <a:latin typeface="Calibri" pitchFamily="34" charset="0"/>
                          <a:cs typeface="Calibri" pitchFamily="34" charset="0"/>
                        </a:rPr>
                        <a:t>год </a:t>
                      </a:r>
                      <a:r>
                        <a:rPr lang="ru-RU" sz="800" b="1" i="0" u="none" strike="noStrike" dirty="0" smtClean="0">
                          <a:solidFill>
                            <a:srgbClr val="FF0000"/>
                          </a:solidFill>
                          <a:latin typeface="Calibri" pitchFamily="34" charset="0"/>
                          <a:cs typeface="Calibri" pitchFamily="34" charset="0"/>
                        </a:rPr>
                        <a:t>   </a:t>
                      </a:r>
                    </a:p>
                    <a:p>
                      <a:pPr algn="ctr" rtl="0" fontAlgn="t"/>
                      <a:r>
                        <a:rPr lang="ru-RU" sz="800" b="1" i="0" u="none" strike="noStrike" dirty="0" smtClean="0">
                          <a:solidFill>
                            <a:srgbClr val="FF0000"/>
                          </a:solidFill>
                          <a:latin typeface="Calibri" pitchFamily="34" charset="0"/>
                          <a:cs typeface="Calibri" pitchFamily="34" charset="0"/>
                        </a:rPr>
                        <a:t> (</a:t>
                      </a:r>
                      <a:r>
                        <a:rPr lang="ru-RU" sz="800" b="1" i="0" u="none" strike="noStrike" dirty="0">
                          <a:solidFill>
                            <a:srgbClr val="FF0000"/>
                          </a:solidFill>
                          <a:latin typeface="Calibri" pitchFamily="34" charset="0"/>
                          <a:cs typeface="Calibri" pitchFamily="34" charset="0"/>
                        </a:rPr>
                        <a:t>уточненный) </a:t>
                      </a:r>
                      <a:endParaRPr lang="ru-RU" sz="800" b="1" i="0" u="none" strike="noStrike" dirty="0" smtClean="0">
                        <a:solidFill>
                          <a:srgbClr val="FF0000"/>
                        </a:solidFill>
                        <a:latin typeface="Calibri" pitchFamily="34" charset="0"/>
                        <a:cs typeface="Calibri" pitchFamily="34" charset="0"/>
                      </a:endParaRPr>
                    </a:p>
                    <a:p>
                      <a:pPr algn="ctr" rtl="0" fontAlgn="t"/>
                      <a:r>
                        <a:rPr lang="ru-RU" sz="800" b="1" i="0" u="none" strike="noStrike" dirty="0" smtClean="0">
                          <a:solidFill>
                            <a:srgbClr val="FF0000"/>
                          </a:solidFill>
                          <a:latin typeface="Calibri" pitchFamily="34" charset="0"/>
                          <a:cs typeface="Calibri" pitchFamily="34" charset="0"/>
                        </a:rPr>
                        <a:t>от </a:t>
                      </a:r>
                      <a:r>
                        <a:rPr lang="ru-RU" sz="800" b="1" i="0" u="none" strike="noStrike" dirty="0">
                          <a:solidFill>
                            <a:srgbClr val="FF0000"/>
                          </a:solidFill>
                          <a:latin typeface="Calibri" pitchFamily="34" charset="0"/>
                          <a:cs typeface="Calibri" pitchFamily="34" charset="0"/>
                        </a:rPr>
                        <a:t>2019 </a:t>
                      </a:r>
                      <a:r>
                        <a:rPr lang="ru-RU" sz="800" b="1" i="0" u="none" strike="noStrike" dirty="0" smtClean="0">
                          <a:solidFill>
                            <a:srgbClr val="FF0000"/>
                          </a:solidFill>
                          <a:latin typeface="Calibri" pitchFamily="34" charset="0"/>
                          <a:cs typeface="Calibri" pitchFamily="34" charset="0"/>
                        </a:rPr>
                        <a:t>год</a:t>
                      </a:r>
                    </a:p>
                    <a:p>
                      <a:pPr algn="ctr" rtl="0" fontAlgn="t"/>
                      <a:r>
                        <a:rPr lang="ru-RU" sz="800" b="1" i="0" u="none" strike="noStrike" dirty="0" smtClean="0">
                          <a:solidFill>
                            <a:srgbClr val="FF0000"/>
                          </a:solidFill>
                          <a:latin typeface="Calibri" pitchFamily="34" charset="0"/>
                          <a:cs typeface="Calibri" pitchFamily="34" charset="0"/>
                        </a:rPr>
                        <a:t> </a:t>
                      </a:r>
                      <a:r>
                        <a:rPr lang="ru-RU" sz="800" b="1" i="0" u="none" strike="noStrike" dirty="0">
                          <a:solidFill>
                            <a:srgbClr val="FF0000"/>
                          </a:solidFill>
                          <a:latin typeface="Calibri" pitchFamily="34" charset="0"/>
                          <a:cs typeface="Calibri" pitchFamily="34" charset="0"/>
                        </a:rPr>
                        <a:t>(отчет)</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rowSpan="2" hMerge="1">
                  <a:txBody>
                    <a:bodyPr/>
                    <a:lstStyle/>
                    <a:p>
                      <a:endParaRPr lang="ru-RU"/>
                    </a:p>
                  </a:txBody>
                  <a:tcPr/>
                </a:tc>
                <a:tc>
                  <a:txBody>
                    <a:bodyPr/>
                    <a:lstStyle/>
                    <a:p>
                      <a:pPr algn="ctr" rtl="0" fontAlgn="t"/>
                      <a:r>
                        <a:rPr lang="ru-RU" sz="800" b="1" i="0" u="none" strike="noStrike">
                          <a:solidFill>
                            <a:srgbClr val="000000"/>
                          </a:solidFill>
                          <a:latin typeface="Calibri" pitchFamily="34" charset="0"/>
                          <a:cs typeface="Calibri" pitchFamily="34" charset="0"/>
                        </a:rPr>
                        <a:t>2021 год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1" i="0" u="none" strike="noStrike">
                          <a:solidFill>
                            <a:srgbClr val="FF0000"/>
                          </a:solidFill>
                          <a:latin typeface="Calibri" pitchFamily="34" charset="0"/>
                          <a:cs typeface="Calibri" pitchFamily="34" charset="0"/>
                        </a:rPr>
                        <a:t>Отклонение</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rowSpan="3">
                  <a:txBody>
                    <a:bodyPr/>
                    <a:lstStyle/>
                    <a:p>
                      <a:pPr algn="ctr" rtl="0" fontAlgn="t"/>
                      <a:r>
                        <a:rPr lang="ru-RU" sz="800" b="1" i="0" u="none" strike="noStrike">
                          <a:solidFill>
                            <a:srgbClr val="000000"/>
                          </a:solidFill>
                          <a:latin typeface="Calibri" pitchFamily="34" charset="0"/>
                          <a:cs typeface="Calibri" pitchFamily="34" charset="0"/>
                        </a:rPr>
                        <a:t>2021 год (прогноз)</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1" i="0" u="none" strike="noStrike">
                          <a:solidFill>
                            <a:srgbClr val="FF0000"/>
                          </a:solidFill>
                          <a:latin typeface="Calibri" pitchFamily="34" charset="0"/>
                          <a:cs typeface="Calibri" pitchFamily="34" charset="0"/>
                        </a:rPr>
                        <a:t>отклонение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rowSpan="3">
                  <a:txBody>
                    <a:bodyPr/>
                    <a:lstStyle/>
                    <a:p>
                      <a:pPr algn="ctr" rtl="0" fontAlgn="t"/>
                      <a:r>
                        <a:rPr lang="ru-RU" sz="800" b="1" i="0" u="none" strike="noStrike">
                          <a:solidFill>
                            <a:srgbClr val="000000"/>
                          </a:solidFill>
                          <a:latin typeface="Calibri" pitchFamily="34" charset="0"/>
                          <a:cs typeface="Calibri" pitchFamily="34" charset="0"/>
                        </a:rPr>
                        <a:t>2022 год (прогноз)</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1" i="0" u="none" strike="noStrike">
                          <a:solidFill>
                            <a:srgbClr val="FF0000"/>
                          </a:solidFill>
                          <a:latin typeface="Calibri" pitchFamily="34" charset="0"/>
                          <a:cs typeface="Calibri" pitchFamily="34" charset="0"/>
                        </a:rPr>
                        <a:t>отклонение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r>
              <a:tr h="2242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a:txBody>
                    <a:bodyPr/>
                    <a:lstStyle/>
                    <a:p>
                      <a:pPr algn="ctr" rtl="0" fontAlgn="t"/>
                      <a:r>
                        <a:rPr lang="ru-RU" sz="800" b="1" i="0" u="none" strike="noStrike">
                          <a:solidFill>
                            <a:srgbClr val="000000"/>
                          </a:solidFill>
                          <a:latin typeface="Calibri" pitchFamily="34" charset="0"/>
                          <a:cs typeface="Calibri" pitchFamily="34" charset="0"/>
                        </a:rPr>
                        <a:t>(проект)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gridSpan="2">
                  <a:txBody>
                    <a:bodyPr/>
                    <a:lstStyle/>
                    <a:p>
                      <a:pPr algn="ctr" rtl="0" fontAlgn="t"/>
                      <a:r>
                        <a:rPr lang="ru-RU" sz="800" b="0" i="0" u="none" strike="noStrike">
                          <a:solidFill>
                            <a:srgbClr val="FF0000"/>
                          </a:solidFill>
                          <a:latin typeface="Calibri" pitchFamily="34" charset="0"/>
                          <a:cs typeface="Calibri" pitchFamily="34" charset="0"/>
                        </a:rPr>
                        <a:t>(от первоначального)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vMerge="1">
                  <a:txBody>
                    <a:bodyPr/>
                    <a:lstStyle/>
                    <a:p>
                      <a:endParaRPr lang="ru-RU"/>
                    </a:p>
                  </a:txBody>
                  <a:tcPr/>
                </a:tc>
                <a:tc gridSpan="2">
                  <a:txBody>
                    <a:bodyPr/>
                    <a:lstStyle/>
                    <a:p>
                      <a:pPr algn="ctr" rtl="0" fontAlgn="t"/>
                      <a:r>
                        <a:rPr lang="ru-RU" sz="800" b="0" i="0" u="none" strike="noStrike">
                          <a:solidFill>
                            <a:srgbClr val="FF0000"/>
                          </a:solidFill>
                          <a:latin typeface="Calibri" pitchFamily="34" charset="0"/>
                          <a:cs typeface="Calibri" pitchFamily="34" charset="0"/>
                        </a:rPr>
                        <a:t>(от первоначального)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c vMerge="1">
                  <a:txBody>
                    <a:bodyPr/>
                    <a:lstStyle/>
                    <a:p>
                      <a:endParaRPr lang="ru-RU"/>
                    </a:p>
                  </a:txBody>
                  <a:tcPr/>
                </a:tc>
                <a:tc gridSpan="2">
                  <a:txBody>
                    <a:bodyPr/>
                    <a:lstStyle/>
                    <a:p>
                      <a:pPr algn="ctr" rtl="0" fontAlgn="t"/>
                      <a:r>
                        <a:rPr lang="ru-RU" sz="800" b="0" i="0" u="none" strike="noStrike">
                          <a:solidFill>
                            <a:srgbClr val="FF0000"/>
                          </a:solidFill>
                          <a:latin typeface="Calibri" pitchFamily="34" charset="0"/>
                          <a:cs typeface="Calibri" pitchFamily="34" charset="0"/>
                        </a:rPr>
                        <a:t>(от первоначального)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hMerge="1">
                  <a:txBody>
                    <a:bodyPr/>
                    <a:lstStyle/>
                    <a:p>
                      <a:endParaRPr lang="ru-RU"/>
                    </a:p>
                  </a:txBody>
                  <a:tcPr/>
                </a:tc>
              </a:tr>
              <a:tr h="224203">
                <a:tc vMerge="1">
                  <a:txBody>
                    <a:bodyPr/>
                    <a:lstStyle/>
                    <a:p>
                      <a:endParaRPr lang="ru-RU"/>
                    </a:p>
                  </a:txBody>
                  <a:tcPr/>
                </a:tc>
                <a:tc vMerge="1">
                  <a:txBody>
                    <a:bodyPr/>
                    <a:lstStyle/>
                    <a:p>
                      <a:endParaRPr lang="ru-RU"/>
                    </a:p>
                  </a:txBody>
                  <a:tcPr/>
                </a:tc>
                <a:tc>
                  <a:txBody>
                    <a:bodyPr/>
                    <a:lstStyle/>
                    <a:p>
                      <a:pPr algn="ctr" fontAlgn="t"/>
                      <a:r>
                        <a:rPr lang="ru-RU" sz="800" b="1" i="0" u="none" strike="noStrike">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fontAlgn="t"/>
                      <a:r>
                        <a:rPr lang="ru-RU" sz="800" b="1" i="0" u="none" strike="noStrike">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fontAlgn="t"/>
                      <a:r>
                        <a:rPr lang="ru-RU" sz="800" b="0" i="0" u="none" strike="noStrike">
                          <a:solidFill>
                            <a:srgbClr val="00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E0E3"/>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vMerge="1">
                  <a:txBody>
                    <a:bodyPr/>
                    <a:lstStyle/>
                    <a:p>
                      <a:endParaRPr lang="ru-RU"/>
                    </a:p>
                  </a:txBody>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vMerge="1">
                  <a:txBody>
                    <a:bodyPr/>
                    <a:lstStyle/>
                    <a:p>
                      <a:endParaRPr lang="ru-RU"/>
                    </a:p>
                  </a:txBody>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800" b="1" i="0" u="none" strike="noStrike">
                          <a:solidFill>
                            <a:srgbClr val="FF0000"/>
                          </a:solidFill>
                          <a:latin typeface="Calibri" pitchFamily="34" charset="0"/>
                          <a:cs typeface="Calibri" pitchFamily="34" charset="0"/>
                        </a:rPr>
                        <a:t>%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24203">
                <a:tc>
                  <a:txBody>
                    <a:bodyPr/>
                    <a:lstStyle/>
                    <a:p>
                      <a:pPr algn="l" rtl="0" fontAlgn="t"/>
                      <a:r>
                        <a:rPr lang="ru-RU" sz="800" b="1" i="0" u="none" strike="noStrike">
                          <a:solidFill>
                            <a:srgbClr val="000000"/>
                          </a:solidFill>
                          <a:latin typeface="Calibri" pitchFamily="34" charset="0"/>
                          <a:cs typeface="Calibri" pitchFamily="34" charset="0"/>
                        </a:rPr>
                        <a:t>Доходы,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1 572 000,18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1 653 739,83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2 022 366,96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450 366,78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128,6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2 008 113,51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FF0000"/>
                          </a:solidFill>
                          <a:latin typeface="Arial"/>
                        </a:rPr>
                        <a:t>354 373,68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FF0000"/>
                          </a:solidFill>
                          <a:latin typeface="Arial"/>
                        </a:rPr>
                        <a:t>121,4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1 740 139,49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FF0000"/>
                          </a:solidFill>
                          <a:latin typeface="Arial"/>
                        </a:rPr>
                        <a:t>86 399,66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FF0000"/>
                          </a:solidFill>
                          <a:latin typeface="Arial"/>
                        </a:rPr>
                        <a:t>105,2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000000"/>
                          </a:solidFill>
                          <a:latin typeface="Arial"/>
                        </a:rPr>
                        <a:t>1 765 880,35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FF0000"/>
                          </a:solidFill>
                          <a:latin typeface="Arial"/>
                        </a:rPr>
                        <a:t>112 140,52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1" i="0" u="none" strike="noStrike">
                          <a:solidFill>
                            <a:srgbClr val="FF0000"/>
                          </a:solidFill>
                          <a:latin typeface="Arial"/>
                        </a:rPr>
                        <a:t>106,8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r>
              <a:tr h="108822">
                <a:tc>
                  <a:txBody>
                    <a:bodyPr/>
                    <a:lstStyle/>
                    <a:p>
                      <a:pPr algn="l" rtl="0" fontAlgn="t"/>
                      <a:r>
                        <a:rPr lang="ru-RU" sz="800" b="1" i="0" u="none" strike="noStrike" dirty="0">
                          <a:solidFill>
                            <a:srgbClr val="000000"/>
                          </a:solidFill>
                          <a:latin typeface="Calibri" pitchFamily="34" charset="0"/>
                          <a:cs typeface="Calibri" pitchFamily="34" charset="0"/>
                        </a:rPr>
                        <a:t>из них: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288846">
                <a:tc>
                  <a:txBody>
                    <a:bodyPr/>
                    <a:lstStyle/>
                    <a:p>
                      <a:pPr algn="l" rtl="0" fontAlgn="t"/>
                      <a:r>
                        <a:rPr lang="ru-RU" sz="800" b="1" i="0" u="none" strike="noStrike" dirty="0">
                          <a:solidFill>
                            <a:srgbClr val="000000"/>
                          </a:solidFill>
                          <a:latin typeface="Calibri" pitchFamily="34" charset="0"/>
                          <a:cs typeface="Calibri" pitchFamily="34" charset="0"/>
                        </a:rPr>
                        <a:t>налоговые и </a:t>
                      </a:r>
                      <a:r>
                        <a:rPr lang="ru-RU" sz="800" b="1" i="0" u="none" strike="noStrike" dirty="0" smtClean="0">
                          <a:solidFill>
                            <a:srgbClr val="000000"/>
                          </a:solidFill>
                          <a:latin typeface="Calibri" pitchFamily="34" charset="0"/>
                          <a:cs typeface="Calibri" pitchFamily="34" charset="0"/>
                        </a:rPr>
                        <a:t>неналоговые </a:t>
                      </a:r>
                      <a:endParaRPr lang="ru-RU" sz="800" b="1" i="0" u="none" strike="noStrike" dirty="0">
                        <a:solidFill>
                          <a:srgbClr val="000000"/>
                        </a:solidFill>
                        <a:latin typeface="Calibri" pitchFamily="34" charset="0"/>
                        <a:cs typeface="Calibri" pitchFamily="34" charset="0"/>
                      </a:endParaRP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342 667,22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331 690,45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304 919,45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-37 747,77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89,0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327 900,58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-3 789,87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98,9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334 539,42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2 848,97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100,9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345 199,01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13 508,56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104,1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88846">
                <a:tc>
                  <a:txBody>
                    <a:bodyPr/>
                    <a:lstStyle/>
                    <a:p>
                      <a:pPr algn="l" rtl="0" fontAlgn="t"/>
                      <a:r>
                        <a:rPr lang="ru-RU" sz="800" b="1" i="0" u="none" strike="noStrike">
                          <a:solidFill>
                            <a:srgbClr val="000000"/>
                          </a:solidFill>
                          <a:latin typeface="Calibri" pitchFamily="34" charset="0"/>
                          <a:cs typeface="Calibri" pitchFamily="34" charset="0"/>
                        </a:rPr>
                        <a:t>Безвозмездные поступления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000000"/>
                          </a:solidFill>
                          <a:latin typeface="Arial"/>
                        </a:rPr>
                        <a:t>1 229 332,96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000000"/>
                          </a:solidFill>
                          <a:latin typeface="Arial"/>
                        </a:rPr>
                        <a:t>1 322 049,38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000000"/>
                          </a:solidFill>
                          <a:latin typeface="Arial"/>
                        </a:rPr>
                        <a:t>1 717 447,52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000000"/>
                          </a:solidFill>
                          <a:latin typeface="Arial"/>
                        </a:rPr>
                        <a:t>488 114,56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000000"/>
                          </a:solidFill>
                          <a:latin typeface="Arial"/>
                        </a:rPr>
                        <a:t>139,7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1 680 212,93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FF0000"/>
                          </a:solidFill>
                          <a:latin typeface="Arial"/>
                        </a:rPr>
                        <a:t>358 163,55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127,1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1 405 600,07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FF0000"/>
                          </a:solidFill>
                          <a:latin typeface="Arial"/>
                        </a:rPr>
                        <a:t>83 550,69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106,3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1 420 681,34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a:txBody>
                    <a:bodyPr/>
                    <a:lstStyle/>
                    <a:p>
                      <a:pPr algn="ctr" rtl="0" fontAlgn="t"/>
                      <a:r>
                        <a:rPr lang="ru-RU" sz="700" b="0" i="0" u="none" strike="noStrike">
                          <a:solidFill>
                            <a:srgbClr val="FF0000"/>
                          </a:solidFill>
                          <a:latin typeface="Arial"/>
                        </a:rPr>
                        <a:t>98 631,96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107,5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24203">
                <a:tc>
                  <a:txBody>
                    <a:bodyPr/>
                    <a:lstStyle/>
                    <a:p>
                      <a:pPr algn="l" rtl="0" fontAlgn="t"/>
                      <a:r>
                        <a:rPr lang="ru-RU" sz="800" b="1" i="0" u="none" strike="noStrike">
                          <a:solidFill>
                            <a:srgbClr val="000000"/>
                          </a:solidFill>
                          <a:latin typeface="Calibri" pitchFamily="34" charset="0"/>
                          <a:cs typeface="Calibri" pitchFamily="34" charset="0"/>
                        </a:rPr>
                        <a:t>Расходы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1 540 621,11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1 653 739,83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2 165 940,24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625 319,13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000000"/>
                          </a:solidFill>
                          <a:latin typeface="Arial"/>
                        </a:rPr>
                        <a:t>140,6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2 008 113,51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354 373,68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121,4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1 740 139,49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86 399,66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1" i="0" u="none" strike="noStrike">
                          <a:solidFill>
                            <a:srgbClr val="000000"/>
                          </a:solidFill>
                          <a:latin typeface="Arial"/>
                        </a:rPr>
                        <a:t>1 765 880,35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112 140,52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c>
                  <a:txBody>
                    <a:bodyPr/>
                    <a:lstStyle/>
                    <a:p>
                      <a:pPr algn="ctr" rtl="0" fontAlgn="t"/>
                      <a:r>
                        <a:rPr lang="ru-RU" sz="700" b="0" i="0" u="none" strike="noStrike">
                          <a:solidFill>
                            <a:srgbClr val="FF0000"/>
                          </a:solidFill>
                          <a:latin typeface="Arial"/>
                        </a:rPr>
                        <a:t>106,8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F3F4"/>
                    </a:solidFill>
                  </a:tcPr>
                </a:tc>
              </a:tr>
              <a:tr h="291462">
                <a:tc>
                  <a:txBody>
                    <a:bodyPr/>
                    <a:lstStyle/>
                    <a:p>
                      <a:pPr algn="l" rtl="0" fontAlgn="t"/>
                      <a:r>
                        <a:rPr lang="ru-RU" sz="800" b="0" i="0" u="none" strike="noStrike">
                          <a:solidFill>
                            <a:srgbClr val="000000"/>
                          </a:solidFill>
                          <a:latin typeface="Calibri" pitchFamily="34" charset="0"/>
                          <a:cs typeface="Calibri" pitchFamily="34" charset="0"/>
                        </a:rPr>
                        <a:t>Источники дефицит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31 379,07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-143 573,28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-174 952,35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a:solidFill>
                            <a:srgbClr val="000000"/>
                          </a:solidFill>
                          <a:latin typeface="Arial"/>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rowSpan="2">
                  <a:txBody>
                    <a:bodyPr/>
                    <a:lstStyle/>
                    <a:p>
                      <a:pPr algn="ctr" rtl="0" fontAlgn="t"/>
                      <a:r>
                        <a:rPr lang="ru-RU" sz="700" b="0" i="0" u="none" strike="noStrike" dirty="0">
                          <a:solidFill>
                            <a:srgbClr val="000000"/>
                          </a:solidFill>
                          <a:latin typeface="Arial"/>
                        </a:rPr>
                        <a:t>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r>
              <a:tr h="291462">
                <a:tc>
                  <a:txBody>
                    <a:bodyPr/>
                    <a:lstStyle/>
                    <a:p>
                      <a:pPr algn="l" rtl="0" fontAlgn="t"/>
                      <a:r>
                        <a:rPr lang="ru-RU" sz="800" b="0" i="0" u="none" strike="noStrike" dirty="0">
                          <a:solidFill>
                            <a:srgbClr val="000000"/>
                          </a:solidFill>
                          <a:latin typeface="Calibri" pitchFamily="34" charset="0"/>
                          <a:cs typeface="Calibri" pitchFamily="34" charset="0"/>
                        </a:rPr>
                        <a:t>профицит «+»</a:t>
                      </a:r>
                    </a:p>
                  </a:txBody>
                  <a:tcPr marL="6153" marR="6153" marT="615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7201972"/>
          </a:xfrm>
          <a:prstGeom prst="rect">
            <a:avLst/>
          </a:prstGeom>
          <a:noFill/>
        </p:spPr>
        <p:txBody>
          <a:bodyPr wrap="square" rtlCol="0">
            <a:spAutoFit/>
          </a:bodyPr>
          <a:lstStyle/>
          <a:p>
            <a:r>
              <a:rPr lang="ru-RU" sz="1100" b="1" dirty="0" smtClean="0">
                <a:latin typeface="Calibri" pitchFamily="34" charset="0"/>
                <a:cs typeface="Calibri" pitchFamily="34" charset="0"/>
              </a:rPr>
              <a:t>ВВЕДЕНИЕ </a:t>
            </a:r>
            <a:r>
              <a:rPr lang="ru-RU" sz="1100" dirty="0" smtClean="0">
                <a:latin typeface="Calibri" pitchFamily="34" charset="0"/>
                <a:cs typeface="Calibri" pitchFamily="34" charset="0"/>
              </a:rPr>
              <a:t>…………………………………………………………………………………………………………………………………………………………………………..………………………………….…03-10</a:t>
            </a:r>
          </a:p>
          <a:p>
            <a:r>
              <a:rPr lang="ru-RU" sz="1100" b="1" dirty="0" smtClean="0">
                <a:latin typeface="Calibri" pitchFamily="34" charset="0"/>
                <a:cs typeface="Calibri" pitchFamily="34" charset="0"/>
              </a:rPr>
              <a:t>Раздел 1. </a:t>
            </a:r>
            <a:r>
              <a:rPr lang="ru-RU" sz="11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края…………….……11-18</a:t>
            </a:r>
          </a:p>
          <a:p>
            <a:r>
              <a:rPr lang="ru-RU" sz="1100" b="1" dirty="0" smtClean="0">
                <a:latin typeface="Calibri" pitchFamily="34" charset="0"/>
                <a:cs typeface="Calibri" pitchFamily="34" charset="0"/>
              </a:rPr>
              <a:t>Раздел 2. </a:t>
            </a:r>
            <a:r>
              <a:rPr lang="ru-RU" sz="1100" dirty="0" smtClean="0">
                <a:latin typeface="Calibri" pitchFamily="34" charset="0"/>
                <a:cs typeface="Calibri" pitchFamily="34" charset="0"/>
              </a:rPr>
              <a:t>Основные характеристики  бюджета  Курского  округа  Ставропольского края на 2021 год и плановый период  2022 и 2023 годов в сравнении с фактическими значениями за 2019 год и ожидаемым исполнением за 2020 год.</a:t>
            </a:r>
          </a:p>
          <a:p>
            <a:r>
              <a:rPr lang="ru-RU" sz="1100" dirty="0" smtClean="0">
                <a:latin typeface="Calibri" pitchFamily="34" charset="0"/>
                <a:cs typeface="Calibri" pitchFamily="34" charset="0"/>
              </a:rPr>
              <a:t>                 Основные характеристики бюджета Курского муниципального округа    ………………..…………………………………………………………………………….…..19 </a:t>
            </a:r>
          </a:p>
          <a:p>
            <a:r>
              <a:rPr lang="ru-RU" sz="1100" dirty="0" smtClean="0">
                <a:latin typeface="Calibri" pitchFamily="34" charset="0"/>
                <a:cs typeface="Calibri" pitchFamily="34" charset="0"/>
              </a:rPr>
              <a:t>                 Бюджет Курского муниципального округа в динамике (2016-2023 годы……..…………………………………………………………………………………….……….20</a:t>
            </a:r>
          </a:p>
          <a:p>
            <a:r>
              <a:rPr lang="ru-RU" sz="1100" b="1" dirty="0" smtClean="0">
                <a:latin typeface="Calibri" pitchFamily="34" charset="0"/>
                <a:cs typeface="Calibri" pitchFamily="34" charset="0"/>
              </a:rPr>
              <a:t>Раздел 3. </a:t>
            </a:r>
            <a:r>
              <a:rPr lang="ru-RU" sz="1100" dirty="0" smtClean="0">
                <a:latin typeface="Calibri" pitchFamily="34" charset="0"/>
                <a:cs typeface="Calibri" pitchFamily="34" charset="0"/>
              </a:rPr>
              <a:t>Доходы……………………………………………………………………………………………………………………………………………………………………………………………………….....21</a:t>
            </a:r>
          </a:p>
          <a:p>
            <a:r>
              <a:rPr lang="ru-RU" sz="1100" dirty="0" smtClean="0">
                <a:latin typeface="Calibri" pitchFamily="34" charset="0"/>
                <a:cs typeface="Calibri" pitchFamily="34" charset="0"/>
              </a:rPr>
              <a:t>                  Структура доходов бюджета Курского муниципального округа…………………………………………………………………………………………………………………..21</a:t>
            </a:r>
          </a:p>
          <a:p>
            <a:r>
              <a:rPr lang="ru-RU" sz="1100" dirty="0" smtClean="0">
                <a:latin typeface="Calibri" pitchFamily="34" charset="0"/>
                <a:cs typeface="Calibri" pitchFamily="34" charset="0"/>
              </a:rPr>
              <a:t>                   Доходы бюджета по видам доходов на 2021 год и плановый период 2022 и 2023 годов в сравнении  с ожидаемым исполнением за 2020 год (уточненный план) и отчетом за 2019 год………………………………………………………………………………………………………………………………………………………22</a:t>
            </a:r>
          </a:p>
          <a:p>
            <a:r>
              <a:rPr lang="ru-RU" sz="1100" dirty="0" smtClean="0">
                <a:latin typeface="Calibri" pitchFamily="34" charset="0"/>
                <a:cs typeface="Calibri" pitchFamily="34" charset="0"/>
              </a:rPr>
              <a:t>                   Динамика роста доходов бюджета Курского муниципального округа……………………………………………………………………………………………………….23</a:t>
            </a:r>
          </a:p>
          <a:p>
            <a:r>
              <a:rPr lang="ru-RU" sz="1100" dirty="0" smtClean="0">
                <a:latin typeface="Calibri" pitchFamily="34" charset="0"/>
                <a:cs typeface="Calibri" pitchFamily="34" charset="0"/>
              </a:rPr>
              <a:t>                   Структура налоговых и неналоговых доходов бюджет Курского муниципального округа……………………………………………………………………..…24</a:t>
            </a:r>
          </a:p>
          <a:p>
            <a:r>
              <a:rPr lang="ru-RU" sz="1100" dirty="0" smtClean="0">
                <a:latin typeface="Calibri" pitchFamily="34" charset="0"/>
                <a:cs typeface="Calibri" pitchFamily="34" charset="0"/>
              </a:rPr>
              <a:t>                  Динамика и структура  доходов бюджета Курского муниципального округа по безвозмездным поступлениям ……………………………...25-26</a:t>
            </a:r>
          </a:p>
          <a:p>
            <a:r>
              <a:rPr lang="ru-RU" sz="1100" b="1" dirty="0" smtClean="0">
                <a:latin typeface="Calibri" pitchFamily="34" charset="0"/>
                <a:cs typeface="Calibri" pitchFamily="34" charset="0"/>
              </a:rPr>
              <a:t>Раздел 4. </a:t>
            </a:r>
            <a:r>
              <a:rPr lang="ru-RU" sz="1100" dirty="0" smtClean="0">
                <a:latin typeface="Calibri" pitchFamily="34" charset="0"/>
                <a:cs typeface="Calibri" pitchFamily="34" charset="0"/>
              </a:rPr>
              <a:t>Расходы…………………………………………………………………………………………………………………………………………………………………………………………………..…27-28</a:t>
            </a:r>
          </a:p>
          <a:p>
            <a:r>
              <a:rPr lang="ru-RU" sz="1100" dirty="0" smtClean="0">
                <a:latin typeface="Calibri" pitchFamily="34" charset="0"/>
                <a:cs typeface="Calibri" pitchFamily="34" charset="0"/>
              </a:rPr>
              <a:t>                   Расходы на софинансирование……………………………………………………………………………………………………………………………………………………………….….…29</a:t>
            </a:r>
          </a:p>
          <a:p>
            <a:r>
              <a:rPr lang="ru-RU" sz="1100" dirty="0" smtClean="0">
                <a:latin typeface="Calibri" pitchFamily="34" charset="0"/>
                <a:cs typeface="Calibri" pitchFamily="34" charset="0"/>
              </a:rPr>
              <a:t>                   Функциональная структура расходов бюджета Курского муниципального округа в 2019-2022 годах….………………………………………………….30</a:t>
            </a:r>
          </a:p>
          <a:p>
            <a:r>
              <a:rPr lang="ru-RU" sz="1100" dirty="0" smtClean="0">
                <a:latin typeface="Calibri" pitchFamily="34" charset="0"/>
                <a:cs typeface="Calibri" pitchFamily="34" charset="0"/>
              </a:rPr>
              <a:t>                   Национальные проекты в 2021-2023 годах..…………………………………………………………………………………………………………………………………………..……31</a:t>
            </a:r>
          </a:p>
          <a:p>
            <a:r>
              <a:rPr lang="ru-RU" sz="1100" b="1" dirty="0" smtClean="0">
                <a:latin typeface="Calibri" pitchFamily="34" charset="0"/>
                <a:cs typeface="Calibri" pitchFamily="34" charset="0"/>
              </a:rPr>
              <a:t>Раздел 5. </a:t>
            </a:r>
            <a:r>
              <a:rPr lang="ru-RU" sz="1100" dirty="0" smtClean="0">
                <a:latin typeface="Calibri" pitchFamily="34" charset="0"/>
                <a:cs typeface="Calibri" pitchFamily="34" charset="0"/>
              </a:rPr>
              <a:t>Расходы  бюджета Курского муниципального округа на финансовое обеспечение отраслей социально-культурной сферы в 2019-2023 годах…………………………………………………………………………………………………………………………………………………………………………………………………………………..………32-36</a:t>
            </a:r>
          </a:p>
          <a:p>
            <a:r>
              <a:rPr lang="ru-RU" sz="1100" b="1" dirty="0" smtClean="0">
                <a:latin typeface="Calibri" pitchFamily="34" charset="0"/>
                <a:cs typeface="Calibri" pitchFamily="34" charset="0"/>
              </a:rPr>
              <a:t>Раздел 6</a:t>
            </a:r>
            <a:r>
              <a:rPr lang="ru-RU" sz="1100" dirty="0" smtClean="0">
                <a:latin typeface="Calibri" pitchFamily="34" charset="0"/>
                <a:cs typeface="Calibri" pitchFamily="34" charset="0"/>
              </a:rPr>
              <a:t>. Расходы бюджета Курского муниципального округа на 2019-2023 годы на переданные полномочия за счет краевого и федерального бюджетов………………………………………………………………………………………………………………………………………………………………………………………………………………....37-38</a:t>
            </a:r>
          </a:p>
          <a:p>
            <a:r>
              <a:rPr lang="ru-RU" sz="1100" b="1" dirty="0" smtClean="0">
                <a:latin typeface="Calibri" pitchFamily="34" charset="0"/>
                <a:cs typeface="Calibri" pitchFamily="34" charset="0"/>
              </a:rPr>
              <a:t>Раздел 7</a:t>
            </a:r>
            <a:r>
              <a:rPr lang="ru-RU" sz="1100" dirty="0" smtClean="0">
                <a:latin typeface="Calibri" pitchFamily="34" charset="0"/>
                <a:cs typeface="Calibri" pitchFamily="34" charset="0"/>
              </a:rPr>
              <a:t>.  Оплата труда работников бюджетной сферы в 2021 году и плановом периоде 2022 и 2023 годов………………………………………………………..39</a:t>
            </a:r>
          </a:p>
          <a:p>
            <a:r>
              <a:rPr lang="ru-RU" sz="1100" b="1" dirty="0" smtClean="0">
                <a:latin typeface="Calibri" pitchFamily="34" charset="0"/>
                <a:cs typeface="Calibri" pitchFamily="34" charset="0"/>
              </a:rPr>
              <a:t>Раздел 8. </a:t>
            </a:r>
            <a:r>
              <a:rPr lang="ru-RU" sz="1100" dirty="0" smtClean="0">
                <a:latin typeface="Calibri" pitchFamily="34" charset="0"/>
                <a:cs typeface="Calibri" pitchFamily="34" charset="0"/>
              </a:rPr>
              <a:t>Поддержка местных инициатив………………………………………………………………………………………………………………………………………………………….……40-42</a:t>
            </a:r>
          </a:p>
          <a:p>
            <a:r>
              <a:rPr lang="ru-RU" sz="1100" b="1" dirty="0" smtClean="0">
                <a:latin typeface="Calibri" pitchFamily="34" charset="0"/>
                <a:cs typeface="Calibri" pitchFamily="34" charset="0"/>
              </a:rPr>
              <a:t>Раздел 9. </a:t>
            </a:r>
            <a:r>
              <a:rPr lang="ru-RU" sz="1100" dirty="0" smtClean="0">
                <a:latin typeface="Calibri" pitchFamily="34" charset="0"/>
                <a:cs typeface="Calibri" pitchFamily="34" charset="0"/>
              </a:rPr>
              <a:t>Обеспечение жильем молодых семей………………………………………………………………………………………………………………………………………………….........43</a:t>
            </a:r>
          </a:p>
          <a:p>
            <a:r>
              <a:rPr lang="ru-RU" sz="1100" b="1" dirty="0" smtClean="0">
                <a:latin typeface="Calibri" pitchFamily="34" charset="0"/>
                <a:cs typeface="Calibri" pitchFamily="34" charset="0"/>
              </a:rPr>
              <a:t>Раздел 10</a:t>
            </a:r>
            <a:r>
              <a:rPr lang="ru-RU" sz="1100" dirty="0" smtClean="0">
                <a:latin typeface="Calibri" pitchFamily="34" charset="0"/>
                <a:cs typeface="Calibri" pitchFamily="34" charset="0"/>
              </a:rPr>
              <a:t>. Дорожный фонд……………………………………………………………………………………………………………………………………………………………………………………….….44</a:t>
            </a:r>
          </a:p>
          <a:p>
            <a:r>
              <a:rPr lang="ru-RU" sz="1100" b="1" dirty="0" smtClean="0">
                <a:latin typeface="Calibri" pitchFamily="34" charset="0"/>
                <a:cs typeface="Calibri" pitchFamily="34" charset="0"/>
              </a:rPr>
              <a:t>Раздел 11. </a:t>
            </a:r>
            <a:r>
              <a:rPr lang="ru-RU" sz="1100" dirty="0" smtClean="0">
                <a:latin typeface="Calibri" pitchFamily="34" charset="0"/>
                <a:cs typeface="Calibri" pitchFamily="34" charset="0"/>
              </a:rPr>
              <a:t>Бюджетная устойчивость………………………………………………………………………………………………………………………………………………………………………..45-46     </a:t>
            </a:r>
          </a:p>
          <a:p>
            <a:r>
              <a:rPr lang="ru-RU" sz="1100" b="1" dirty="0" smtClean="0">
                <a:latin typeface="Calibri" pitchFamily="34" charset="0"/>
                <a:cs typeface="Calibri" pitchFamily="34" charset="0"/>
              </a:rPr>
              <a:t>Раздел 12</a:t>
            </a:r>
            <a:r>
              <a:rPr lang="ru-RU" sz="1100" dirty="0" smtClean="0">
                <a:latin typeface="Calibri" pitchFamily="34" charset="0"/>
                <a:cs typeface="Calibri" pitchFamily="34" charset="0"/>
              </a:rPr>
              <a:t>.  Муниципальные программы…………………………………………………………………………………………………………………………………………………………..…….47-49</a:t>
            </a:r>
          </a:p>
          <a:p>
            <a:pPr lvl="0" algn="just">
              <a:defRPr/>
            </a:pPr>
            <a:r>
              <a:rPr lang="ru-RU" sz="1100" dirty="0" smtClean="0">
                <a:latin typeface="Calibri" pitchFamily="34" charset="0"/>
                <a:cs typeface="Calibri" pitchFamily="34" charset="0"/>
              </a:rPr>
              <a:t>                   </a:t>
            </a:r>
            <a:r>
              <a:rPr lang="ru-RU" sz="1100" kern="0" dirty="0" smtClean="0">
                <a:latin typeface="Calibri" pitchFamily="34" charset="0"/>
                <a:cs typeface="Calibri" pitchFamily="34" charset="0"/>
              </a:rPr>
              <a:t>Сведения о расходной части бюджета Курского муниципального округа на 2021 год и плановый период 2022 и 2023 годов в сравнении с ожидаемым исполнением за 2020 год (оценка) и отчетом за 2019 год (отчетный финансовый год) в разрезе муниципальных программ.</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13.  </a:t>
            </a:r>
            <a:r>
              <a:rPr lang="ru-RU" sz="1100" dirty="0" smtClean="0">
                <a:latin typeface="Calibri" pitchFamily="34" charset="0"/>
                <a:cs typeface="Calibri" pitchFamily="34" charset="0"/>
              </a:rPr>
              <a:t>Дополнительные сведения…………………………………………………………………………………………………………………………………………………………………..........</a:t>
            </a:r>
          </a:p>
          <a:p>
            <a:r>
              <a:rPr lang="ru-RU" sz="1100" dirty="0" smtClean="0">
                <a:latin typeface="Calibri" pitchFamily="34" charset="0"/>
                <a:cs typeface="Calibri" pitchFamily="34" charset="0"/>
              </a:rPr>
              <a:t>                      Сведения о рейтинге Курского муниципального округа Ставропольского края по качеству управления бюджетным процессом…..50</a:t>
            </a:r>
          </a:p>
          <a:p>
            <a:r>
              <a:rPr lang="ru-RU" sz="1100" dirty="0" smtClean="0">
                <a:latin typeface="Calibri" pitchFamily="34" charset="0"/>
                <a:cs typeface="Calibri" pitchFamily="34" charset="0"/>
              </a:rPr>
              <a:t>                      </a:t>
            </a:r>
            <a:r>
              <a:rPr lang="ru-RU" sz="1100" dirty="0" err="1" smtClean="0">
                <a:latin typeface="Calibri" pitchFamily="34" charset="0"/>
                <a:cs typeface="Calibri" pitchFamily="34" charset="0"/>
              </a:rPr>
              <a:t>Подушевые</a:t>
            </a:r>
            <a:r>
              <a:rPr lang="ru-RU" sz="1100" dirty="0" smtClean="0">
                <a:latin typeface="Calibri" pitchFamily="34" charset="0"/>
                <a:cs typeface="Calibri" pitchFamily="34" charset="0"/>
              </a:rPr>
              <a:t> показатели доходов и расходов бюджета и показатели характеризующих результаты использования бюджетных ассигнований в  Курском муниципальном округе……………………………………………………………………………………………………………………………………………………..…51</a:t>
            </a:r>
          </a:p>
          <a:p>
            <a:pPr lvl="0" algn="just">
              <a:defRPr/>
            </a:pPr>
            <a:r>
              <a:rPr lang="ru-RU" sz="1100" kern="0" dirty="0" smtClean="0">
                <a:latin typeface="Calibri" pitchFamily="34" charset="0"/>
                <a:cs typeface="Calibri" pitchFamily="34" charset="0"/>
              </a:rPr>
              <a:t>                      Сведения о расходной части бюджета Курского муниципального округа на 2021 год и плановый период 2022-2023 годов в сравнении с ожидаемым исполнением за 2019 год (оценка) и отчетом за 2018 год (отчетный финансовый год)  в разрезе разделов и подразделов………………………………………………………………………………………………………………………………………………………………………………………………………………52-53</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Описание административно-территориального деления  Курского округа Ставропольского края………………………………………………....54-55</a:t>
            </a:r>
          </a:p>
          <a:p>
            <a:r>
              <a:rPr lang="ru-RU" sz="1100" dirty="0" smtClean="0">
                <a:latin typeface="Calibri" pitchFamily="34" charset="0"/>
                <a:cs typeface="Calibri" pitchFamily="34" charset="0"/>
              </a:rPr>
              <a:t>                      Глоссарий……………………………………………………………..………………………………………………………………………………………………………………………………..56-67</a:t>
            </a:r>
          </a:p>
          <a:p>
            <a:r>
              <a:rPr lang="ru-RU" sz="1100" b="1" dirty="0" smtClean="0">
                <a:latin typeface="Calibri" pitchFamily="34" charset="0"/>
                <a:cs typeface="Calibri" pitchFamily="34" charset="0"/>
              </a:rPr>
              <a:t>КОНТАКТНАЯ ИНФОРМАЦИЯ ДЛЯ ГРАЖДАН</a:t>
            </a:r>
            <a:endParaRPr lang="ru-RU" sz="1100" dirty="0" smtClean="0">
              <a:latin typeface="Calibri" pitchFamily="34" charset="0"/>
              <a:cs typeface="Calibri" pitchFamily="34" charset="0"/>
            </a:endParaRPr>
          </a:p>
          <a:p>
            <a:endParaRPr lang="ru-RU" sz="11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БЮДЖЕТ КУРСКОГО МУНИЦИПАЛЬНОГО ОКРУГА В ДИНАМИКЕ (2016-2023 годы)</a:t>
            </a:r>
          </a:p>
        </p:txBody>
      </p:sp>
      <p:graphicFrame>
        <p:nvGraphicFramePr>
          <p:cNvPr id="3" name="Диаграмма 2"/>
          <p:cNvGraphicFramePr/>
          <p:nvPr/>
        </p:nvGraphicFramePr>
        <p:xfrm>
          <a:off x="285720" y="571480"/>
          <a:ext cx="8715436" cy="4032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215206" y="928670"/>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млн. руб.</a:t>
            </a:r>
            <a:endParaRPr lang="ru-RU" sz="1000" i="1" dirty="0">
              <a:latin typeface="Calibri" pitchFamily="34" charset="0"/>
              <a:cs typeface="Calibri" pitchFamily="34" charset="0"/>
            </a:endParaRPr>
          </a:p>
        </p:txBody>
      </p:sp>
      <p:pic>
        <p:nvPicPr>
          <p:cNvPr id="54274" name="Picture 2" descr="http://i.mycdn.me/i?r=AzEPZsRbOZEKgBhR0XGMT1RkPHmkqOwcXl9rIzfLwTY_h6aKTM5SRkZCeTgDn6uOyic"/>
          <p:cNvPicPr>
            <a:picLocks noChangeAspect="1" noChangeArrowheads="1"/>
          </p:cNvPicPr>
          <p:nvPr/>
        </p:nvPicPr>
        <p:blipFill>
          <a:blip r:embed="rId3"/>
          <a:srcRect t="19971" b="13461"/>
          <a:stretch>
            <a:fillRect/>
          </a:stretch>
        </p:blipFill>
        <p:spPr bwMode="auto">
          <a:xfrm>
            <a:off x="2357422" y="4572008"/>
            <a:ext cx="4391025" cy="214314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0" y="2857496"/>
          <a:ext cx="9144000"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СТРУКТУРА ДОХОДОВ БЮДЖЕТА КУРСКОГО МУНИЦИПАЛЬНОГО ОКРУГА </a:t>
            </a:r>
          </a:p>
        </p:txBody>
      </p:sp>
      <p:graphicFrame>
        <p:nvGraphicFramePr>
          <p:cNvPr id="6" name="Таблица 5"/>
          <p:cNvGraphicFramePr>
            <a:graphicFrameLocks noGrp="1"/>
          </p:cNvGraphicFramePr>
          <p:nvPr/>
        </p:nvGraphicFramePr>
        <p:xfrm>
          <a:off x="142844" y="428604"/>
          <a:ext cx="8858311" cy="1937005"/>
        </p:xfrm>
        <a:graphic>
          <a:graphicData uri="http://schemas.openxmlformats.org/drawingml/2006/table">
            <a:tbl>
              <a:tblPr/>
              <a:tblGrid>
                <a:gridCol w="2919058"/>
                <a:gridCol w="906756"/>
                <a:gridCol w="864906"/>
                <a:gridCol w="1095758"/>
                <a:gridCol w="592204"/>
                <a:gridCol w="826543"/>
                <a:gridCol w="826543"/>
                <a:gridCol w="826543"/>
              </a:tblGrid>
              <a:tr h="152158">
                <a:tc rowSpan="2">
                  <a:txBody>
                    <a:bodyPr/>
                    <a:lstStyle/>
                    <a:p>
                      <a:pPr algn="l" fontAlgn="t"/>
                      <a:r>
                        <a:rPr lang="ru-RU" sz="1000" b="1" i="0" u="none" strike="noStrike" dirty="0">
                          <a:solidFill>
                            <a:srgbClr val="FFFFFF"/>
                          </a:solidFill>
                          <a:latin typeface="Calibri" pitchFamily="34" charset="0"/>
                          <a:cs typeface="Calibri" pitchFamily="34" charset="0"/>
                        </a:rPr>
                        <a:t>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2019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2020 год</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gridSpan="2">
                  <a:txBody>
                    <a:bodyPr/>
                    <a:lstStyle/>
                    <a:p>
                      <a:pPr algn="ctr" rtl="0" fontAlgn="t"/>
                      <a:r>
                        <a:rPr lang="ru-RU" sz="1000" b="1" i="0" u="none" strike="noStrike">
                          <a:solidFill>
                            <a:srgbClr val="FF0000"/>
                          </a:solidFill>
                          <a:latin typeface="Calibri" pitchFamily="34" charset="0"/>
                          <a:cs typeface="Calibri" pitchFamily="34" charset="0"/>
                        </a:rPr>
                        <a:t>Отклонение 2020 от 2019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BE0E3"/>
                    </a:solidFill>
                  </a:tcPr>
                </a:tc>
                <a:tc hMerge="1">
                  <a:txBody>
                    <a:bodyPr/>
                    <a:lstStyle/>
                    <a:p>
                      <a:endParaRPr lang="ru-RU"/>
                    </a:p>
                  </a:txBody>
                  <a:tcPr/>
                </a:tc>
                <a:tc>
                  <a:txBody>
                    <a:bodyPr/>
                    <a:lstStyle/>
                    <a:p>
                      <a:pPr algn="ctr" rtl="0" fontAlgn="t"/>
                      <a:r>
                        <a:rPr lang="ru-RU" sz="1000" b="1" i="0" u="none" strike="noStrike">
                          <a:solidFill>
                            <a:srgbClr val="000000"/>
                          </a:solidFill>
                          <a:latin typeface="Calibri" pitchFamily="34" charset="0"/>
                          <a:cs typeface="Calibri" pitchFamily="34" charset="0"/>
                        </a:rPr>
                        <a:t>2021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2022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2023 год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BE0E3"/>
                    </a:solidFill>
                  </a:tcPr>
                </a:tc>
              </a:tr>
              <a:tr h="340545">
                <a:tc vMerge="1">
                  <a:txBody>
                    <a:bodyPr/>
                    <a:lstStyle/>
                    <a:p>
                      <a:endParaRPr lang="ru-RU"/>
                    </a:p>
                  </a:txBody>
                  <a:tcPr/>
                </a:tc>
                <a:tc>
                  <a:txBody>
                    <a:bodyPr/>
                    <a:lstStyle/>
                    <a:p>
                      <a:pPr algn="ctr" rtl="0" fontAlgn="t"/>
                      <a:r>
                        <a:rPr lang="ru-RU" sz="1000" b="1" i="0" u="none" strike="noStrike">
                          <a:solidFill>
                            <a:srgbClr val="000000"/>
                          </a:solidFill>
                          <a:latin typeface="Calibri" pitchFamily="34" charset="0"/>
                          <a:cs typeface="Calibri" pitchFamily="34" charset="0"/>
                        </a:rPr>
                        <a:t>(отчет)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 (уточненный)</a:t>
                      </a:r>
                    </a:p>
                  </a:txBody>
                  <a:tcPr marL="7246" marR="7246" marT="7246"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FF0000"/>
                          </a:solidFill>
                          <a:latin typeface="Calibri" pitchFamily="34" charset="0"/>
                          <a:cs typeface="Calibri" pitchFamily="34" charset="0"/>
                        </a:rPr>
                        <a:t>(+/-) </a:t>
                      </a:r>
                    </a:p>
                  </a:txBody>
                  <a:tcPr marL="7246" marR="7246" marT="7246"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1" i="0" u="none" strike="noStrike">
                          <a:solidFill>
                            <a:srgbClr val="FF0000"/>
                          </a:solidFill>
                          <a:latin typeface="Calibri" pitchFamily="34" charset="0"/>
                          <a:cs typeface="Calibri" pitchFamily="34" charset="0"/>
                        </a:rPr>
                        <a:t>%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1000" b="1" i="0" u="none" strike="noStrike">
                          <a:solidFill>
                            <a:srgbClr val="000000"/>
                          </a:solidFill>
                          <a:latin typeface="Calibri" pitchFamily="34" charset="0"/>
                          <a:cs typeface="Calibri" pitchFamily="34" charset="0"/>
                        </a:rPr>
                        <a:t>(проект)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(проект)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c>
                  <a:txBody>
                    <a:bodyPr/>
                    <a:lstStyle/>
                    <a:p>
                      <a:pPr algn="ctr" rtl="0" fontAlgn="t"/>
                      <a:r>
                        <a:rPr lang="ru-RU" sz="1000" b="1" i="0" u="none" strike="noStrike">
                          <a:solidFill>
                            <a:srgbClr val="000000"/>
                          </a:solidFill>
                          <a:latin typeface="Calibri" pitchFamily="34" charset="0"/>
                          <a:cs typeface="Calibri" pitchFamily="34" charset="0"/>
                        </a:rPr>
                        <a:t>(проект)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BBE0E3"/>
                    </a:solidFill>
                  </a:tcPr>
                </a:tc>
              </a:tr>
              <a:tr h="152158">
                <a:tc>
                  <a:txBody>
                    <a:bodyPr/>
                    <a:lstStyle/>
                    <a:p>
                      <a:pPr algn="l" rtl="0" fontAlgn="t"/>
                      <a:r>
                        <a:rPr lang="ru-RU" sz="1000" b="1" i="0" u="none" strike="noStrike">
                          <a:solidFill>
                            <a:srgbClr val="000000"/>
                          </a:solidFill>
                          <a:latin typeface="Calibri" pitchFamily="34" charset="0"/>
                          <a:cs typeface="Calibri" pitchFamily="34" charset="0"/>
                        </a:rPr>
                        <a:t>Доходы,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3F9FA"/>
                    </a:solidFill>
                  </a:tcPr>
                </a:tc>
                <a:tc rowSpan="2">
                  <a:txBody>
                    <a:bodyPr/>
                    <a:lstStyle/>
                    <a:p>
                      <a:pPr algn="ctr" rtl="0" fontAlgn="t"/>
                      <a:r>
                        <a:rPr lang="ru-RU" sz="800" b="1" i="0" u="none" strike="noStrike">
                          <a:solidFill>
                            <a:srgbClr val="000000"/>
                          </a:solidFill>
                          <a:latin typeface="Arial"/>
                        </a:rPr>
                        <a:t>1 572 000,18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Arial"/>
                        </a:rPr>
                        <a:t>2 022 366,96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Arial"/>
                        </a:rPr>
                        <a:t>450 366,78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FF0000"/>
                          </a:solidFill>
                          <a:latin typeface="Arial"/>
                        </a:rPr>
                        <a:t>128,6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Arial"/>
                        </a:rPr>
                        <a:t>2 008 113,51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Arial"/>
                        </a:rPr>
                        <a:t>1 740 139,49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rowSpan="2">
                  <a:txBody>
                    <a:bodyPr/>
                    <a:lstStyle/>
                    <a:p>
                      <a:pPr algn="ctr" rtl="0" fontAlgn="t"/>
                      <a:r>
                        <a:rPr lang="ru-RU" sz="800" b="1" i="0" u="none" strike="noStrike">
                          <a:solidFill>
                            <a:srgbClr val="000000"/>
                          </a:solidFill>
                          <a:latin typeface="Arial"/>
                        </a:rPr>
                        <a:t>1 765 880,35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1" i="0" u="none" strike="noStrike">
                          <a:solidFill>
                            <a:srgbClr val="000000"/>
                          </a:solidFill>
                          <a:latin typeface="Calibri" pitchFamily="34" charset="0"/>
                          <a:cs typeface="Calibri" pitchFamily="34" charset="0"/>
                        </a:rPr>
                        <a:t>из них: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3F9FA"/>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152158">
                <a:tc>
                  <a:txBody>
                    <a:bodyPr/>
                    <a:lstStyle/>
                    <a:p>
                      <a:pPr algn="l" rtl="0" fontAlgn="t"/>
                      <a:r>
                        <a:rPr lang="ru-RU" sz="1000" b="0" i="0" u="none" strike="noStrike">
                          <a:solidFill>
                            <a:srgbClr val="000000"/>
                          </a:solidFill>
                          <a:latin typeface="Calibri" pitchFamily="34" charset="0"/>
                          <a:cs typeface="Calibri" pitchFamily="34" charset="0"/>
                        </a:rPr>
                        <a:t>налоговые и неналоговые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342 667,22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304 919,45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-37 747,77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89,0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327 900,58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334 539,42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345 199,01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дотации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223 703,48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446 812,91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Arial"/>
                        </a:rPr>
                        <a:t>223 109,43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199,7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449 553,00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396 050,00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394 359,00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субсидии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298 990,99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290 983,43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-8 007,56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97,3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274 428,11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46 475,56</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45 474,03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субвенции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698 562,84</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966 407,12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Arial"/>
                        </a:rPr>
                        <a:t>267 844,28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138,3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913 565,91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930 408,60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948 182,40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иные межбюджетные трансферты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8166,63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15 988,92</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7 822,29</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195,8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42665,91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32665,91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32665,91</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прочие безвозмездные поступления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1179,7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1 744,18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FF0000"/>
                          </a:solidFill>
                          <a:latin typeface="Arial"/>
                        </a:rPr>
                        <a:t>564,48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147,8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r h="152158">
                <a:tc>
                  <a:txBody>
                    <a:bodyPr/>
                    <a:lstStyle/>
                    <a:p>
                      <a:pPr algn="l" rtl="0" fontAlgn="t"/>
                      <a:r>
                        <a:rPr lang="ru-RU" sz="1000" b="0" i="0" u="none" strike="noStrike">
                          <a:solidFill>
                            <a:srgbClr val="000000"/>
                          </a:solidFill>
                          <a:latin typeface="Calibri" pitchFamily="34" charset="0"/>
                          <a:cs typeface="Calibri" pitchFamily="34" charset="0"/>
                        </a:rPr>
                        <a:t>возврат остатков прошлых лет </a:t>
                      </a:r>
                    </a:p>
                  </a:txBody>
                  <a:tcPr marL="7246" marR="7246" marT="724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-1270,68</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-4489,05</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-3 218,37</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FF0000"/>
                          </a:solidFill>
                          <a:latin typeface="Arial"/>
                        </a:rPr>
                        <a:t>353,3</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F3F4"/>
                    </a:solidFill>
                  </a:tcPr>
                </a:tc>
                <a:tc>
                  <a:txBody>
                    <a:bodyPr/>
                    <a:lstStyle/>
                    <a:p>
                      <a:pPr algn="ctr" rtl="0" fontAlgn="t"/>
                      <a:r>
                        <a:rPr lang="ru-RU" sz="800" b="0" i="0" u="none" strike="noStrike">
                          <a:solidFill>
                            <a:srgbClr val="000000"/>
                          </a:solidFill>
                          <a:latin typeface="Arial"/>
                        </a:rPr>
                        <a:t>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a:solidFill>
                            <a:srgbClr val="000000"/>
                          </a:solidFill>
                          <a:latin typeface="Arial"/>
                        </a:rPr>
                        <a:t>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c>
                  <a:txBody>
                    <a:bodyPr/>
                    <a:lstStyle/>
                    <a:p>
                      <a:pPr algn="ctr" rtl="0" fontAlgn="t"/>
                      <a:r>
                        <a:rPr lang="ru-RU" sz="800" b="0" i="0" u="none" strike="noStrike" dirty="0">
                          <a:solidFill>
                            <a:srgbClr val="000000"/>
                          </a:solidFill>
                          <a:latin typeface="Arial"/>
                        </a:rPr>
                        <a:t>0,00</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9FA"/>
                    </a:solidFill>
                  </a:tcPr>
                </a:tc>
              </a:tr>
            </a:tbl>
          </a:graphicData>
        </a:graphic>
      </p:graphicFrame>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285984"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3  /</a:t>
            </a:r>
            <a:r>
              <a:rPr lang="ru-RU" dirty="0" smtClean="0">
                <a:latin typeface="Calibri" pitchFamily="34" charset="0"/>
                <a:cs typeface="Calibri" pitchFamily="34" charset="0"/>
              </a:rPr>
              <a:t>Доходы</a:t>
            </a:r>
          </a:p>
        </p:txBody>
      </p:sp>
      <p:graphicFrame>
        <p:nvGraphicFramePr>
          <p:cNvPr id="4" name="Диаграмма 3"/>
          <p:cNvGraphicFramePr/>
          <p:nvPr/>
        </p:nvGraphicFramePr>
        <p:xfrm>
          <a:off x="71406" y="1000108"/>
          <a:ext cx="892975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428596" y="3929066"/>
            <a:ext cx="46434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200" dirty="0" smtClean="0"/>
              <a:t>       В 2021 году прогнозируется снижение поступлений налоговых и неналоговых доходов в местный бюджет к показателям  2020 года на 3 719,87 тыс. рублей. В 2022 году к показателям 2020 года ожидается  прирост поступлений на  2 848,97 тыс. руб. В 2023 году этот прирост составит – 13 508,56 тыс. руб. Доля налоговых и неналоговых доходов в общем объеме доходов местного бюджета 2021 года составит 15,94 процента.</a:t>
            </a:r>
          </a:p>
          <a:p>
            <a:pPr algn="just"/>
            <a:r>
              <a:rPr lang="ru-RU" sz="1200" dirty="0" smtClean="0"/>
              <a:t>       Безвозмездные поступления в местном бюджете на 2021 год предусмотрены в объеме 1 729 856,42 тыс. рублей, что выше уровня 2020 года на 30,8 процента или 407 807,04 тыс. рублей в абсолютной сумме.</a:t>
            </a:r>
            <a:endParaRPr lang="ru-RU" sz="1200" dirty="0"/>
          </a:p>
        </p:txBody>
      </p:sp>
      <p:sp>
        <p:nvSpPr>
          <p:cNvPr id="5" name="TextBox 3"/>
          <p:cNvSpPr txBox="1"/>
          <p:nvPr/>
        </p:nvSpPr>
        <p:spPr>
          <a:xfrm>
            <a:off x="6929454" y="10715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6" name="TextBox 5"/>
          <p:cNvSpPr txBox="1"/>
          <p:nvPr/>
        </p:nvSpPr>
        <p:spPr>
          <a:xfrm>
            <a:off x="0" y="428604"/>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РОСТА ДОХОДОВ БЮДЖЕТА КУРСКОГО МУНИЦИПАЛЬНОГО ОКРУГА</a:t>
            </a:r>
          </a:p>
        </p:txBody>
      </p:sp>
      <p:pic>
        <p:nvPicPr>
          <p:cNvPr id="51202" name="Picture 2" descr="https://media.istockphoto.com/photos/money-growth-picture-id475475678"/>
          <p:cNvPicPr>
            <a:picLocks noChangeAspect="1" noChangeArrowheads="1"/>
          </p:cNvPicPr>
          <p:nvPr/>
        </p:nvPicPr>
        <p:blipFill>
          <a:blip r:embed="rId3" cstate="print"/>
          <a:srcRect/>
          <a:stretch>
            <a:fillRect/>
          </a:stretch>
        </p:blipFill>
        <p:spPr bwMode="auto">
          <a:xfrm>
            <a:off x="5286380" y="3714752"/>
            <a:ext cx="3500462" cy="2334781"/>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58214" y="214290"/>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ДОХОДЫ БЮДЖЕТА ПО ВИДАМ ДОХОДОВ </a:t>
            </a:r>
          </a:p>
        </p:txBody>
      </p:sp>
      <p:graphicFrame>
        <p:nvGraphicFramePr>
          <p:cNvPr id="5" name="Таблица 4"/>
          <p:cNvGraphicFramePr>
            <a:graphicFrameLocks noGrp="1"/>
          </p:cNvGraphicFramePr>
          <p:nvPr/>
        </p:nvGraphicFramePr>
        <p:xfrm>
          <a:off x="214282" y="642918"/>
          <a:ext cx="8786876" cy="5872713"/>
        </p:xfrm>
        <a:graphic>
          <a:graphicData uri="http://schemas.openxmlformats.org/drawingml/2006/table">
            <a:tbl>
              <a:tblPr/>
              <a:tblGrid>
                <a:gridCol w="3214710"/>
                <a:gridCol w="1214446"/>
                <a:gridCol w="1357322"/>
                <a:gridCol w="1143008"/>
                <a:gridCol w="928694"/>
                <a:gridCol w="928696"/>
              </a:tblGrid>
              <a:tr h="127945">
                <a:tc rowSpan="2">
                  <a:txBody>
                    <a:bodyPr/>
                    <a:lstStyle/>
                    <a:p>
                      <a:pPr algn="ctr" rtl="0" fontAlgn="t"/>
                      <a:r>
                        <a:rPr lang="ru-RU" sz="900" b="1" i="0" u="none" strike="noStrike" dirty="0">
                          <a:solidFill>
                            <a:srgbClr val="000000"/>
                          </a:solidFill>
                          <a:latin typeface="Calibri"/>
                        </a:rPr>
                        <a:t>Наименование КБК</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a:solidFill>
                            <a:srgbClr val="000000"/>
                          </a:solidFill>
                          <a:latin typeface="Calibri"/>
                        </a:rPr>
                        <a:t>Факт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1" i="0" u="none" strike="noStrike" dirty="0">
                          <a:solidFill>
                            <a:srgbClr val="000000"/>
                          </a:solidFill>
                          <a:latin typeface="Calibri"/>
                        </a:rPr>
                        <a:t>Назначено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rtl="0" fontAlgn="t"/>
                      <a:r>
                        <a:rPr lang="ru-RU" sz="900" b="1" i="0" u="none" strike="noStrike" dirty="0">
                          <a:solidFill>
                            <a:srgbClr val="000000"/>
                          </a:solidFill>
                          <a:latin typeface="Calibri"/>
                        </a:rPr>
                        <a:t>Проект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1" i="0" u="none" strike="noStrike">
                          <a:solidFill>
                            <a:srgbClr val="000000"/>
                          </a:solidFill>
                          <a:latin typeface="Calibri"/>
                        </a:rPr>
                        <a:t>Проект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t"/>
                      <a:r>
                        <a:rPr lang="ru-RU" sz="900" b="1" i="0" u="none" strike="noStrike">
                          <a:solidFill>
                            <a:srgbClr val="000000"/>
                          </a:solidFill>
                          <a:latin typeface="Calibri"/>
                        </a:rPr>
                        <a:t>Проект</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04710">
                <a:tc vMerge="1">
                  <a:txBody>
                    <a:bodyPr/>
                    <a:lstStyle/>
                    <a:p>
                      <a:endParaRPr lang="ru-RU"/>
                    </a:p>
                  </a:txBody>
                  <a:tcPr/>
                </a:tc>
                <a:tc>
                  <a:txBody>
                    <a:bodyPr/>
                    <a:lstStyle/>
                    <a:p>
                      <a:pPr algn="ctr" rtl="0" fontAlgn="t"/>
                      <a:r>
                        <a:rPr lang="ru-RU" sz="900" b="1" i="0" u="none" strike="noStrike">
                          <a:solidFill>
                            <a:srgbClr val="000000"/>
                          </a:solidFill>
                          <a:latin typeface="Calibri"/>
                        </a:rPr>
                        <a:t>2019 год</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a:solidFill>
                            <a:srgbClr val="000000"/>
                          </a:solidFill>
                          <a:latin typeface="Calibri"/>
                        </a:rPr>
                        <a:t>на 2020 год (</a:t>
                      </a:r>
                      <a:r>
                        <a:rPr lang="ru-RU" sz="900" b="1" i="0" u="none" strike="noStrike" dirty="0" smtClean="0">
                          <a:solidFill>
                            <a:srgbClr val="000000"/>
                          </a:solidFill>
                          <a:latin typeface="Calibri"/>
                        </a:rPr>
                        <a:t>уточненный)</a:t>
                      </a:r>
                      <a:endParaRPr lang="ru-RU" sz="900" b="1"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dirty="0">
                          <a:solidFill>
                            <a:srgbClr val="000000"/>
                          </a:solidFill>
                          <a:latin typeface="Calibri"/>
                        </a:rPr>
                        <a:t>на 2021 год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a:solidFill>
                            <a:srgbClr val="000000"/>
                          </a:solidFill>
                          <a:latin typeface="Calibri"/>
                        </a:rPr>
                        <a:t>на 2022 год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t"/>
                      <a:r>
                        <a:rPr lang="ru-RU" sz="900" b="1" i="0" u="none" strike="noStrike">
                          <a:solidFill>
                            <a:srgbClr val="000000"/>
                          </a:solidFill>
                          <a:latin typeface="Calibri"/>
                        </a:rPr>
                        <a:t> на 2023 год</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Налог на доходы физических лиц</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156 674,97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147 635,92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170 698,00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176 272,00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184 728,00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Доходы от уплаты акцизов</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38 562,56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36 467,34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41 106,18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43 112,63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43 071,02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256">
                <a:tc>
                  <a:txBody>
                    <a:bodyPr/>
                    <a:lstStyle/>
                    <a:p>
                      <a:pPr algn="l" rtl="0" fontAlgn="t"/>
                      <a:r>
                        <a:rPr lang="ru-RU" sz="900" b="0" i="0" u="none" strike="noStrike" dirty="0">
                          <a:solidFill>
                            <a:srgbClr val="000000"/>
                          </a:solidFill>
                          <a:latin typeface="Calibri"/>
                        </a:rPr>
                        <a:t>Налог, взимаемый в связи с </a:t>
                      </a:r>
                      <a:r>
                        <a:rPr lang="ru-RU" sz="900" b="0" i="0" u="none" strike="noStrike" dirty="0" smtClean="0">
                          <a:solidFill>
                            <a:srgbClr val="000000"/>
                          </a:solidFill>
                          <a:latin typeface="Calibri"/>
                        </a:rPr>
                        <a:t>применением </a:t>
                      </a:r>
                      <a:r>
                        <a:rPr lang="ru-RU" sz="900" b="0" i="0" u="none" strike="noStrike" dirty="0">
                          <a:solidFill>
                            <a:srgbClr val="000000"/>
                          </a:solidFill>
                          <a:latin typeface="Calibri"/>
                        </a:rPr>
                        <a:t>упрощенной системы </a:t>
                      </a:r>
                      <a:r>
                        <a:rPr lang="ru-RU" sz="900" b="0" i="0" u="none" strike="noStrike" dirty="0" smtClean="0">
                          <a:solidFill>
                            <a:srgbClr val="000000"/>
                          </a:solidFill>
                          <a:latin typeface="Calibri"/>
                        </a:rPr>
                        <a:t>налогообложения</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5 564,00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5 728,00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5 950,00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0" i="0" u="none" strike="noStrike">
                          <a:solidFill>
                            <a:srgbClr val="000000"/>
                          </a:solidFill>
                          <a:latin typeface="Calibri"/>
                        </a:rPr>
                        <a:t>Единый налог на вмененный доход для отдельных видов деятельности</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7 457,76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6 721,51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2 800,00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162,07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0" i="0" u="none" strike="noStrike">
                          <a:solidFill>
                            <a:srgbClr val="000000"/>
                          </a:solidFill>
                          <a:latin typeface="Calibri"/>
                        </a:rPr>
                        <a:t>Единый сельскохозяйственный налог</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31 053,35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17 093,51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11 133,00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11 671,00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12 288,00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256">
                <a:tc>
                  <a:txBody>
                    <a:bodyPr/>
                    <a:lstStyle/>
                    <a:p>
                      <a:pPr algn="l" rtl="0" fontAlgn="t"/>
                      <a:r>
                        <a:rPr lang="ru-RU" sz="900" b="0" i="0" u="none" strike="noStrike" dirty="0">
                          <a:solidFill>
                            <a:srgbClr val="000000"/>
                          </a:solidFill>
                          <a:latin typeface="Calibri"/>
                        </a:rPr>
                        <a:t>Налог, взимаемый в связи с </a:t>
                      </a:r>
                      <a:r>
                        <a:rPr lang="ru-RU" sz="900" b="0" i="0" u="none" strike="noStrike" dirty="0" smtClean="0">
                          <a:solidFill>
                            <a:srgbClr val="000000"/>
                          </a:solidFill>
                          <a:latin typeface="Calibri"/>
                        </a:rPr>
                        <a:t>применением </a:t>
                      </a:r>
                      <a:r>
                        <a:rPr lang="ru-RU" sz="900" b="0" i="0" u="none" strike="noStrike" dirty="0">
                          <a:solidFill>
                            <a:srgbClr val="000000"/>
                          </a:solidFill>
                          <a:latin typeface="Calibri"/>
                        </a:rPr>
                        <a:t>патентной системы </a:t>
                      </a:r>
                      <a:r>
                        <a:rPr lang="ru-RU" sz="900" b="0" i="0" u="none" strike="noStrike" dirty="0" smtClean="0">
                          <a:solidFill>
                            <a:srgbClr val="000000"/>
                          </a:solidFill>
                          <a:latin typeface="Calibri"/>
                        </a:rPr>
                        <a:t>налогообложения</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136,18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77,54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202,38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261,00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277,00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Налог на имущество физических лиц</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6 268,94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7 427,01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8 630,00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8 922,00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9 141,00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Земельный налог</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38 537,16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35 727,21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35 802,81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36 830,74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37 988,01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dirty="0">
                          <a:solidFill>
                            <a:srgbClr val="000000"/>
                          </a:solidFill>
                          <a:latin typeface="Calibri"/>
                        </a:rPr>
                        <a:t>Государственная пошлина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5 132,26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4 188,00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4 221,00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4 391,00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4 567,00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1" i="0" u="none" strike="noStrike">
                          <a:solidFill>
                            <a:srgbClr val="000000"/>
                          </a:solidFill>
                          <a:latin typeface="Calibri"/>
                        </a:rPr>
                        <a:t> ВСЕГО НАЛОГОВЫХ ДОХОДОВ:</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283 823,18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255 338,04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280 157,37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287 350,44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298 010,03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570">
                <a:tc>
                  <a:txBody>
                    <a:bodyPr/>
                    <a:lstStyle/>
                    <a:p>
                      <a:pPr algn="l" rtl="0" fontAlgn="t"/>
                      <a:r>
                        <a:rPr lang="ru-RU" sz="900" b="0" i="0" u="none" strike="noStrike" dirty="0">
                          <a:solidFill>
                            <a:srgbClr val="000000"/>
                          </a:solidFill>
                          <a:latin typeface="Calibri"/>
                        </a:rPr>
                        <a:t>Доходы, получаемые в виде арендной либо иной платы за передачу в </a:t>
                      </a:r>
                      <a:r>
                        <a:rPr lang="ru-RU" sz="900" b="0" i="0" u="none" strike="noStrike" dirty="0" smtClean="0">
                          <a:solidFill>
                            <a:srgbClr val="000000"/>
                          </a:solidFill>
                          <a:latin typeface="Calibri"/>
                        </a:rPr>
                        <a:t>возмездное </a:t>
                      </a:r>
                      <a:r>
                        <a:rPr lang="ru-RU" sz="900" b="0" i="0" u="none" strike="noStrike" dirty="0">
                          <a:solidFill>
                            <a:srgbClr val="000000"/>
                          </a:solidFill>
                          <a:latin typeface="Calibri"/>
                        </a:rPr>
                        <a:t>пользование </a:t>
                      </a:r>
                      <a:r>
                        <a:rPr lang="ru-RU" sz="900" b="0" i="0" u="none" strike="noStrike" dirty="0" smtClean="0">
                          <a:solidFill>
                            <a:srgbClr val="000000"/>
                          </a:solidFill>
                          <a:latin typeface="Calibri"/>
                        </a:rPr>
                        <a:t>государственного </a:t>
                      </a:r>
                      <a:r>
                        <a:rPr lang="ru-RU" sz="900" b="0" i="0" u="none" strike="noStrike" dirty="0">
                          <a:solidFill>
                            <a:srgbClr val="000000"/>
                          </a:solidFill>
                          <a:latin typeface="Calibri"/>
                        </a:rPr>
                        <a:t>и муниципального имущества (за исключением имущества бюджетных и автономных учреждений, а также имущества государственных и </a:t>
                      </a:r>
                      <a:r>
                        <a:rPr lang="ru-RU" sz="900" b="0" i="0" u="none" strike="noStrike" dirty="0" smtClean="0">
                          <a:solidFill>
                            <a:srgbClr val="000000"/>
                          </a:solidFill>
                          <a:latin typeface="Calibri"/>
                        </a:rPr>
                        <a:t>муниципальных </a:t>
                      </a:r>
                      <a:r>
                        <a:rPr lang="ru-RU" sz="900" b="0" i="0" u="none" strike="noStrike" dirty="0">
                          <a:solidFill>
                            <a:srgbClr val="000000"/>
                          </a:solidFill>
                          <a:latin typeface="Calibri"/>
                        </a:rPr>
                        <a:t>унитарных предприятий, в том числе казенных)</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16 926,69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23 246,19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21 595,44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21 595,44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21 595,44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938">
                <a:tc>
                  <a:txBody>
                    <a:bodyPr/>
                    <a:lstStyle/>
                    <a:p>
                      <a:pPr algn="l" rtl="0" fontAlgn="t"/>
                      <a:r>
                        <a:rPr lang="ru-RU" sz="900" b="0" i="0" u="none" strike="noStrike" dirty="0">
                          <a:solidFill>
                            <a:srgbClr val="000000"/>
                          </a:solidFill>
                          <a:latin typeface="Calibri"/>
                        </a:rPr>
                        <a:t>Платежи от государственных и </a:t>
                      </a:r>
                      <a:r>
                        <a:rPr lang="ru-RU" sz="900" b="0" i="0" u="none" strike="noStrike" dirty="0" smtClean="0">
                          <a:solidFill>
                            <a:srgbClr val="000000"/>
                          </a:solidFill>
                          <a:latin typeface="Calibri"/>
                        </a:rPr>
                        <a:t>муниципальных </a:t>
                      </a:r>
                      <a:r>
                        <a:rPr lang="ru-RU" sz="900" b="0" i="0" u="none" strike="noStrike" dirty="0">
                          <a:solidFill>
                            <a:srgbClr val="000000"/>
                          </a:solidFill>
                          <a:latin typeface="Calibri"/>
                        </a:rPr>
                        <a:t>унитарных предприятий</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577,62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143,00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115,00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115,00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115,00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0" i="0" u="none" strike="noStrike">
                          <a:solidFill>
                            <a:srgbClr val="000000"/>
                          </a:solidFill>
                          <a:latin typeface="Calibri"/>
                        </a:rPr>
                        <a:t>Плата за негативное воздействие на окружающую среду</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182,12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136,77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149,10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149,10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149,10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016">
                <a:tc>
                  <a:txBody>
                    <a:bodyPr/>
                    <a:lstStyle/>
                    <a:p>
                      <a:pPr algn="l" rtl="0" fontAlgn="t"/>
                      <a:r>
                        <a:rPr lang="ru-RU" sz="900" b="0" i="0" u="none" strike="noStrike">
                          <a:solidFill>
                            <a:srgbClr val="000000"/>
                          </a:solidFill>
                          <a:latin typeface="Calibri"/>
                        </a:rPr>
                        <a:t>Доходы от продажи материальных и нематериалиных активов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2 386,20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1 840,00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565,00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565,00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565,00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Штрафы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4 470,56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414,50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440,04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440,04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a:t>
                      </a:r>
                      <a:r>
                        <a:rPr lang="ru-RU" sz="900" b="0" i="0" u="none" strike="noStrike" dirty="0">
                          <a:solidFill>
                            <a:srgbClr val="000000"/>
                          </a:solidFill>
                          <a:latin typeface="Calibri"/>
                        </a:rPr>
                        <a:t>440,04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Прочие неналоговые доходы</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117,43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624,23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Доходы от оказания платных услуг</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34 183,42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23 800,94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24 324,40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24 324,40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24 324,40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dirty="0">
                          <a:solidFill>
                            <a:srgbClr val="000000"/>
                          </a:solidFill>
                          <a:latin typeface="Calibri"/>
                        </a:rPr>
                        <a:t> </a:t>
                      </a:r>
                      <a:r>
                        <a:rPr lang="ru-RU" sz="900" b="1" i="0" u="none" strike="noStrike" dirty="0">
                          <a:solidFill>
                            <a:srgbClr val="000000"/>
                          </a:solidFill>
                          <a:latin typeface="Calibri"/>
                        </a:rPr>
                        <a:t>ВСЕГО НЕНАЛОГОВЫХ ДОХОДОВ:</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58 844,04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49 581,40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47 813,21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47 188,98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47 188,98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1" i="0" u="none" strike="noStrike">
                          <a:solidFill>
                            <a:srgbClr val="000000"/>
                          </a:solidFill>
                          <a:latin typeface="Calibri"/>
                        </a:rPr>
                        <a:t>ВСЕГО НАЛОГОВЫХ И НЕНАЛОГОВЫХ ДОХОДОВ:</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342 667,22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304 919,44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327 970,58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334 539,42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345 199,01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Дотации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223 703,48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446 812,91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455 071,00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400 869,00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398 494,00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Субсидии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298 990,99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290 983,43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282 126,55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55 975,54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50 102,09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Субвенции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698 562,84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966 407,12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953 102,14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967 240,72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990 128,39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Иные межбюджетные трансферты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8 166,63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15 988,92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39 556,73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29 556,73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a:solidFill>
                            <a:srgbClr val="000000"/>
                          </a:solidFill>
                          <a:latin typeface="Calibri"/>
                        </a:rPr>
                        <a:t>                  29 556,73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878">
                <a:tc>
                  <a:txBody>
                    <a:bodyPr/>
                    <a:lstStyle/>
                    <a:p>
                      <a:pPr algn="l" rtl="0" fontAlgn="t"/>
                      <a:r>
                        <a:rPr lang="ru-RU" sz="900" b="0" i="0" u="none" strike="noStrike">
                          <a:solidFill>
                            <a:srgbClr val="000000"/>
                          </a:solidFill>
                          <a:latin typeface="Calibri"/>
                        </a:rPr>
                        <a:t> Прочие безвозмездные поступления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1 179,70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a:solidFill>
                            <a:srgbClr val="000000"/>
                          </a:solidFill>
                          <a:latin typeface="Calibri"/>
                        </a:rPr>
                        <a:t>                    1 744,19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a:solidFill>
                            <a:srgbClr val="000000"/>
                          </a:solidFill>
                          <a:latin typeface="Calibri"/>
                        </a:rPr>
                        <a:t>                               </a:t>
                      </a:r>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0" i="0" u="none" strike="noStrike">
                          <a:solidFill>
                            <a:srgbClr val="000000"/>
                          </a:solidFill>
                          <a:latin typeface="Calibri"/>
                        </a:rPr>
                        <a:t> Возврат остатков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1 270,68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a:solidFill>
                            <a:srgbClr val="000000"/>
                          </a:solidFill>
                          <a:latin typeface="Calibri"/>
                        </a:rPr>
                        <a:t>-                   4 489,05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                            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0" i="0" u="none" strike="noStrike" dirty="0" smtClean="0">
                          <a:solidFill>
                            <a:srgbClr val="000000"/>
                          </a:solidFill>
                          <a:latin typeface="Calibri"/>
                        </a:rPr>
                        <a:t>0,00     </a:t>
                      </a:r>
                      <a:endParaRPr lang="ru-RU" sz="900" b="0" i="0" u="none" strike="noStrike" dirty="0">
                        <a:solidFill>
                          <a:srgbClr val="000000"/>
                        </a:solidFill>
                        <a:latin typeface="Calibri"/>
                      </a:endParaRP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24">
                <a:tc>
                  <a:txBody>
                    <a:bodyPr/>
                    <a:lstStyle/>
                    <a:p>
                      <a:pPr algn="l" rtl="0" fontAlgn="t"/>
                      <a:r>
                        <a:rPr lang="ru-RU" sz="900" b="1" i="0" u="none" strike="noStrike">
                          <a:solidFill>
                            <a:srgbClr val="000000"/>
                          </a:solidFill>
                          <a:latin typeface="Calibri"/>
                        </a:rPr>
                        <a:t>ВСЕГО  БЕЗВОЗМЕЗДНЫЕ ПОСТУПЛЕНИЯ: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1 229 332,96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1 717 447,52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1 729 856,42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1 453 641,99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1 468 281,21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945">
                <a:tc>
                  <a:txBody>
                    <a:bodyPr/>
                    <a:lstStyle/>
                    <a:p>
                      <a:pPr algn="l" rtl="0" fontAlgn="t"/>
                      <a:r>
                        <a:rPr lang="ru-RU" sz="900" b="1" i="0" u="none" strike="noStrike">
                          <a:solidFill>
                            <a:srgbClr val="000000"/>
                          </a:solidFill>
                          <a:latin typeface="Calibri"/>
                        </a:rPr>
                        <a:t>ИТОГО</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1 572 000,18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2 022 366,96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a:solidFill>
                            <a:srgbClr val="000000"/>
                          </a:solidFill>
                          <a:latin typeface="Calibri"/>
                        </a:rPr>
                        <a:t>            2 057 827,00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1 788 181,41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ru-RU" sz="900" b="1" i="0" u="none" strike="noStrike" dirty="0">
                          <a:solidFill>
                            <a:srgbClr val="000000"/>
                          </a:solidFill>
                          <a:latin typeface="Calibri"/>
                        </a:rPr>
                        <a:t>            1 813 480,22   </a:t>
                      </a:r>
                    </a:p>
                  </a:txBody>
                  <a:tcPr marL="4577" marR="4577" marT="457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0"/>
            <a:ext cx="8532266" cy="707471"/>
          </a:xfrm>
          <a:prstGeom prst="rect">
            <a:avLst/>
          </a:prstGeom>
          <a:noFill/>
          <a:ln w="9525">
            <a:noFill/>
            <a:miter lim="800000"/>
            <a:headEnd/>
            <a:tailEnd/>
          </a:ln>
          <a:effectLst/>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ru-RU" sz="2600" kern="0" dirty="0">
                <a:solidFill>
                  <a:srgbClr val="000000"/>
                </a:solidFill>
                <a:cs typeface="Arial"/>
              </a:rPr>
              <a:t/>
            </a:r>
            <a:br>
              <a:rPr lang="ru-RU" sz="2600" kern="0" dirty="0">
                <a:solidFill>
                  <a:srgbClr val="000000"/>
                </a:solidFill>
                <a:cs typeface="Arial"/>
              </a:rPr>
            </a:br>
            <a:r>
              <a:rPr lang="ru-RU" sz="1800" b="1" kern="0" dirty="0" smtClean="0">
                <a:solidFill>
                  <a:srgbClr val="000000"/>
                </a:solidFill>
                <a:latin typeface="Times New Roman" pitchFamily="18" charset="0"/>
                <a:cs typeface="Times New Roman" pitchFamily="18" charset="0"/>
              </a:rPr>
              <a:t>СТРУКТУРА НАЛОГОВЫХ И НЕНАЛОГОВЫХ </a:t>
            </a:r>
            <a:r>
              <a:rPr lang="ru-RU" sz="1800" b="1" kern="0" dirty="0" smtClean="0">
                <a:latin typeface="Times New Roman" pitchFamily="18" charset="0"/>
                <a:cs typeface="Times New Roman" pitchFamily="18" charset="0"/>
              </a:rPr>
              <a:t>ДОХОДОВ</a:t>
            </a:r>
            <a:r>
              <a:rPr lang="ru-RU" sz="1800" b="1" kern="0" dirty="0" smtClean="0">
                <a:solidFill>
                  <a:srgbClr val="000000"/>
                </a:solidFill>
                <a:latin typeface="Times New Roman" pitchFamily="18" charset="0"/>
                <a:cs typeface="Times New Roman" pitchFamily="18" charset="0"/>
              </a:rPr>
              <a:t> БЮДЖЕТА КУРСКОГО МУНИЦИПАЛЬНОГО ОКРУГА СТАВРОПОЛЬСКОГО КРАЯ</a:t>
            </a:r>
            <a:endParaRPr lang="en-US" sz="1800" b="1" kern="0" dirty="0" smtClean="0">
              <a:solidFill>
                <a:srgbClr val="000000"/>
              </a:solidFill>
              <a:latin typeface="Times New Roman" pitchFamily="18" charset="0"/>
              <a:cs typeface="Times New Roman" pitchFamily="18" charset="0"/>
            </a:endParaRPr>
          </a:p>
          <a:p>
            <a:pPr algn="ctr">
              <a:defRPr/>
            </a:pPr>
            <a:r>
              <a:rPr lang="ru-RU" sz="2200" b="0" kern="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Диаграмма 5"/>
          <p:cNvGraphicFramePr/>
          <p:nvPr/>
        </p:nvGraphicFramePr>
        <p:xfrm>
          <a:off x="0" y="-304800"/>
          <a:ext cx="9144000" cy="7010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ДИНАМИКА И СТРУКТУРА ДОХОДОВ БЮДЖЕТА КУРСКОГО МУНИЦИПАЛЬНОГО РАЙОНА </a:t>
            </a:r>
          </a:p>
          <a:p>
            <a:pPr algn="ctr"/>
            <a:r>
              <a:rPr lang="ru-RU" sz="1600" dirty="0" smtClean="0">
                <a:latin typeface="Calibri" pitchFamily="34" charset="0"/>
                <a:cs typeface="Calibri" pitchFamily="34" charset="0"/>
              </a:rPr>
              <a:t>ПО БЕЗВОЗМЕЗДНЫМ ПОСТУПЛЕНИЯМ В 2021-2023 ГОДАХ</a:t>
            </a:r>
          </a:p>
        </p:txBody>
      </p:sp>
      <p:sp>
        <p:nvSpPr>
          <p:cNvPr id="6"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49154" name="Rectangle 2"/>
          <p:cNvSpPr>
            <a:spLocks noChangeArrowheads="1"/>
          </p:cNvSpPr>
          <p:nvPr/>
        </p:nvSpPr>
        <p:spPr bwMode="auto">
          <a:xfrm>
            <a:off x="214282" y="4000504"/>
            <a:ext cx="8572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Безвозмездные поступления в местном бюджете на 2021 год предусмотрены в объеме 1 680 212,93 тыс. рублей, что выше уровня 2020 года на 30,8 </a:t>
            </a:r>
            <a:r>
              <a:rPr kumimoji="0" lang="ru-RU"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процента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или 358 163,55 тыс. рублей в абсолютной сумме. </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Дополнительно в местном бюджете на 2021 год учтены такие межбюджетные трансферты как:</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субсидия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субвенция на оказание государственной социальной помощи на основании социального контракта отдельным категориям граждан;</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иные межбюджетные трансферты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иные межбюджетные трансферты на создание модельных муниципальных библиотек</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ru-RU" sz="1200" b="0" i="0" u="none" strike="noStrike" cap="none" normalizeH="0" baseline="0" dirty="0" smtClean="0">
              <a:ln>
                <a:noFill/>
              </a:ln>
              <a:solidFill>
                <a:schemeClr val="tx1"/>
              </a:solidFill>
              <a:effectLst/>
              <a:latin typeface="Calibri" pitchFamily="34" charset="0"/>
              <a:cs typeface="Calibri" pitchFamily="34" charset="0"/>
            </a:endParaRPr>
          </a:p>
        </p:txBody>
      </p:sp>
      <p:graphicFrame>
        <p:nvGraphicFramePr>
          <p:cNvPr id="8" name="Таблица 7"/>
          <p:cNvGraphicFramePr>
            <a:graphicFrameLocks noGrp="1"/>
          </p:cNvGraphicFramePr>
          <p:nvPr/>
        </p:nvGraphicFramePr>
        <p:xfrm>
          <a:off x="214282" y="714356"/>
          <a:ext cx="8715438" cy="2976470"/>
        </p:xfrm>
        <a:graphic>
          <a:graphicData uri="http://schemas.openxmlformats.org/drawingml/2006/table">
            <a:tbl>
              <a:tblPr/>
              <a:tblGrid>
                <a:gridCol w="1285884"/>
                <a:gridCol w="785818"/>
                <a:gridCol w="857256"/>
                <a:gridCol w="857256"/>
                <a:gridCol w="571504"/>
                <a:gridCol w="642942"/>
                <a:gridCol w="714380"/>
                <a:gridCol w="857256"/>
                <a:gridCol w="642942"/>
                <a:gridCol w="814831"/>
                <a:gridCol w="685369"/>
              </a:tblGrid>
              <a:tr h="262781">
                <a:tc rowSpan="3">
                  <a:txBody>
                    <a:bodyPr/>
                    <a:lstStyle/>
                    <a:p>
                      <a:pPr algn="l" rtl="0" fontAlgn="t"/>
                      <a:r>
                        <a:rPr lang="ru-RU" sz="1000" b="1" i="0" u="none" strike="noStrike" dirty="0">
                          <a:solidFill>
                            <a:srgbClr val="000000"/>
                          </a:solidFill>
                          <a:latin typeface="Calibri" pitchFamily="34" charset="0"/>
                          <a:cs typeface="Calibri" pitchFamily="34" charset="0"/>
                        </a:rPr>
                        <a:t>Наименование КБК</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pitchFamily="34" charset="0"/>
                          <a:cs typeface="Calibri" pitchFamily="34" charset="0"/>
                        </a:rPr>
                        <a:t>    </a:t>
                      </a:r>
                      <a:endParaRPr lang="ru-RU" sz="1000" b="1" i="0" u="none" strike="noStrike" dirty="0" smtClean="0">
                        <a:solidFill>
                          <a:srgbClr val="000000"/>
                        </a:solidFill>
                        <a:latin typeface="Calibri" pitchFamily="34" charset="0"/>
                        <a:cs typeface="Calibri" pitchFamily="34" charset="0"/>
                      </a:endParaRPr>
                    </a:p>
                    <a:p>
                      <a:pPr algn="ctr" rtl="0" fontAlgn="t"/>
                      <a:r>
                        <a:rPr lang="ru-RU" sz="1000" b="1" i="0" u="none" strike="noStrike" dirty="0" smtClean="0">
                          <a:solidFill>
                            <a:srgbClr val="000000"/>
                          </a:solidFill>
                          <a:latin typeface="Calibri" pitchFamily="34" charset="0"/>
                          <a:cs typeface="Calibri" pitchFamily="34" charset="0"/>
                        </a:rPr>
                        <a:t>     2020 </a:t>
                      </a:r>
                      <a:r>
                        <a:rPr lang="ru-RU" sz="1000" b="1" i="0" u="none" strike="noStrike" dirty="0">
                          <a:solidFill>
                            <a:srgbClr val="000000"/>
                          </a:solidFill>
                          <a:latin typeface="Calibri" pitchFamily="34" charset="0"/>
                          <a:cs typeface="Calibri" pitchFamily="34" charset="0"/>
                        </a:rPr>
                        <a:t>год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rtl="0" fontAlgn="t"/>
                      <a:endParaRPr lang="ru-RU" sz="1000" b="1" i="0" u="none" strike="noStrike" dirty="0" smtClean="0">
                        <a:solidFill>
                          <a:srgbClr val="000000"/>
                        </a:solidFill>
                        <a:latin typeface="Calibri" pitchFamily="34" charset="0"/>
                        <a:cs typeface="Calibri" pitchFamily="34" charset="0"/>
                      </a:endParaRPr>
                    </a:p>
                    <a:p>
                      <a:pPr algn="ctr" rtl="0" fontAlgn="t"/>
                      <a:r>
                        <a:rPr lang="ru-RU" sz="1000" b="1" i="0" u="none" strike="noStrike" dirty="0" smtClean="0">
                          <a:solidFill>
                            <a:srgbClr val="000000"/>
                          </a:solidFill>
                          <a:latin typeface="Calibri" pitchFamily="34" charset="0"/>
                          <a:cs typeface="Calibri" pitchFamily="34" charset="0"/>
                        </a:rPr>
                        <a:t>2021 </a:t>
                      </a:r>
                      <a:r>
                        <a:rPr lang="ru-RU" sz="1000" b="1" i="0" u="none" strike="noStrike" dirty="0">
                          <a:solidFill>
                            <a:srgbClr val="000000"/>
                          </a:solidFill>
                          <a:latin typeface="Calibri" pitchFamily="34" charset="0"/>
                          <a:cs typeface="Calibri" pitchFamily="34" charset="0"/>
                        </a:rPr>
                        <a:t>год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rtl="0" fontAlgn="t"/>
                      <a:endParaRPr lang="ru-RU" sz="1000" b="1" i="0" u="none" strike="noStrike" dirty="0" smtClean="0">
                        <a:solidFill>
                          <a:srgbClr val="000000"/>
                        </a:solidFill>
                        <a:latin typeface="Calibri" pitchFamily="34" charset="0"/>
                        <a:cs typeface="Calibri" pitchFamily="34" charset="0"/>
                      </a:endParaRPr>
                    </a:p>
                    <a:p>
                      <a:pPr algn="ctr" rtl="0" fontAlgn="t"/>
                      <a:r>
                        <a:rPr lang="ru-RU" sz="1000" b="1" i="0" u="none" strike="noStrike" dirty="0" smtClean="0">
                          <a:solidFill>
                            <a:srgbClr val="000000"/>
                          </a:solidFill>
                          <a:latin typeface="Calibri" pitchFamily="34" charset="0"/>
                          <a:cs typeface="Calibri" pitchFamily="34" charset="0"/>
                        </a:rPr>
                        <a:t>2022 </a:t>
                      </a:r>
                      <a:r>
                        <a:rPr lang="ru-RU" sz="1000" b="1" i="0" u="none" strike="noStrike" dirty="0">
                          <a:solidFill>
                            <a:srgbClr val="000000"/>
                          </a:solidFill>
                          <a:latin typeface="Calibri" pitchFamily="34" charset="0"/>
                          <a:cs typeface="Calibri" pitchFamily="34" charset="0"/>
                        </a:rPr>
                        <a:t>год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rtl="0" fontAlgn="b"/>
                      <a:r>
                        <a:rPr lang="ru-RU" sz="1000" b="1" i="0" u="none" strike="noStrike" dirty="0" smtClean="0">
                          <a:solidFill>
                            <a:srgbClr val="000000"/>
                          </a:solidFill>
                          <a:latin typeface="Calibri" pitchFamily="34" charset="0"/>
                          <a:cs typeface="Calibri" pitchFamily="34" charset="0"/>
                        </a:rPr>
                        <a:t>2023</a:t>
                      </a:r>
                      <a:r>
                        <a:rPr lang="ru-RU" sz="1000" b="1" i="0" u="none" strike="noStrike" dirty="0">
                          <a:solidFill>
                            <a:srgbClr val="000000"/>
                          </a:solidFill>
                          <a:latin typeface="Calibri" pitchFamily="34" charset="0"/>
                          <a:cs typeface="Calibri" pitchFamily="34" charset="0"/>
                        </a:rPr>
                        <a:t> год </a:t>
                      </a:r>
                    </a:p>
                  </a:txBody>
                  <a:tcPr marL="5495" marR="5495" marT="54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r>
              <a:tr h="669040">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Решение от 05.12.2019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1000" b="1" i="0" u="none" strike="noStrike" dirty="0">
                          <a:solidFill>
                            <a:srgbClr val="000000"/>
                          </a:solidFill>
                          <a:latin typeface="Calibri" pitchFamily="34" charset="0"/>
                          <a:cs typeface="Calibri" pitchFamily="34" charset="0"/>
                        </a:rPr>
                        <a:t>к решению от 05.12.2019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1000" b="1" i="0" u="none" strike="noStrike" dirty="0">
                          <a:solidFill>
                            <a:srgbClr val="000000"/>
                          </a:solidFill>
                          <a:latin typeface="Calibri" pitchFamily="34" charset="0"/>
                          <a:cs typeface="Calibri" pitchFamily="34" charset="0"/>
                        </a:rPr>
                        <a:t>Проект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gridSpan="2">
                  <a:txBody>
                    <a:bodyPr/>
                    <a:lstStyle/>
                    <a:p>
                      <a:pPr algn="ctr" rtl="0" fontAlgn="t"/>
                      <a:r>
                        <a:rPr lang="ru-RU" sz="1000" b="1" i="0" u="none" strike="noStrike" dirty="0">
                          <a:solidFill>
                            <a:srgbClr val="000000"/>
                          </a:solidFill>
                          <a:latin typeface="Calibri" pitchFamily="34" charset="0"/>
                          <a:cs typeface="Calibri" pitchFamily="34" charset="0"/>
                        </a:rPr>
                        <a:t>Изменения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Решение от 05.12.2019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1000" b="1" i="0" u="none" strike="noStrike" dirty="0">
                          <a:solidFill>
                            <a:srgbClr val="000000"/>
                          </a:solidFill>
                          <a:latin typeface="Calibri" pitchFamily="34" charset="0"/>
                          <a:cs typeface="Calibri" pitchFamily="34" charset="0"/>
                        </a:rPr>
                        <a:t>Проект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t"/>
                      <a:r>
                        <a:rPr lang="ru-RU" sz="1000" b="1" i="0" u="none" strike="noStrike">
                          <a:solidFill>
                            <a:srgbClr val="000000"/>
                          </a:solidFill>
                          <a:latin typeface="Calibri" pitchFamily="34" charset="0"/>
                          <a:cs typeface="Calibri" pitchFamily="34" charset="0"/>
                        </a:rPr>
                        <a:t>Изменения к Решению от 05.12.2019</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1000" b="1" i="0" u="none" strike="noStrike" dirty="0" smtClean="0">
                          <a:solidFill>
                            <a:srgbClr val="000000"/>
                          </a:solidFill>
                          <a:latin typeface="Calibri" pitchFamily="34" charset="0"/>
                          <a:cs typeface="Calibri" pitchFamily="34" charset="0"/>
                        </a:rPr>
                        <a:t>Проект</a:t>
                      </a:r>
                      <a:endParaRPr lang="ru-RU" sz="1000" b="1" i="0" u="none" strike="noStrike" dirty="0">
                        <a:solidFill>
                          <a:srgbClr val="000000"/>
                        </a:solidFill>
                        <a:latin typeface="Calibri" pitchFamily="34" charset="0"/>
                        <a:cs typeface="Calibri" pitchFamily="34" charset="0"/>
                      </a:endParaRP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2">
                  <a:txBody>
                    <a:bodyPr/>
                    <a:lstStyle/>
                    <a:p>
                      <a:pPr algn="ctr" rtl="0" fontAlgn="t"/>
                      <a:r>
                        <a:rPr lang="ru-RU" sz="1000" b="1" i="0" u="none" strike="noStrike">
                          <a:solidFill>
                            <a:srgbClr val="000000"/>
                          </a:solidFill>
                          <a:latin typeface="Calibri" pitchFamily="34" charset="0"/>
                          <a:cs typeface="Calibri" pitchFamily="34" charset="0"/>
                        </a:rPr>
                        <a:t>Изменения к предыдущему году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230">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к 2020 году</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pitchFamily="34" charset="0"/>
                          <a:cs typeface="Calibri" pitchFamily="34" charset="0"/>
                        </a:rPr>
                        <a:t>к решению от 05.12.2019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pitchFamily="34" charset="0"/>
                          <a:cs typeface="Calibri" pitchFamily="34" charset="0"/>
                        </a:rPr>
                        <a:t>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rtl="0" fontAlgn="t"/>
                      <a:r>
                        <a:rPr lang="ru-RU" sz="1000" b="1" i="0" u="none" strike="noStrike" dirty="0">
                          <a:solidFill>
                            <a:srgbClr val="000000"/>
                          </a:solidFill>
                          <a:latin typeface="Calibri" pitchFamily="34" charset="0"/>
                          <a:cs typeface="Calibri" pitchFamily="34" charset="0"/>
                        </a:rPr>
                        <a:t> № 170</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r>
              <a:tr h="262781">
                <a:tc>
                  <a:txBody>
                    <a:bodyPr/>
                    <a:lstStyle/>
                    <a:p>
                      <a:pPr algn="l" rtl="0" fontAlgn="t"/>
                      <a:r>
                        <a:rPr lang="ru-RU" sz="1000" b="0" i="0" u="none" strike="noStrike">
                          <a:solidFill>
                            <a:srgbClr val="000000"/>
                          </a:solidFill>
                          <a:latin typeface="Calibri" pitchFamily="34" charset="0"/>
                          <a:cs typeface="Calibri" pitchFamily="34" charset="0"/>
                        </a:rPr>
                        <a:t> Дотация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440 115,00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393 951,00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449 553,00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102,1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114,1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398 874,00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396 050,00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99,3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394 359,00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99,6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0" i="0" u="none" strike="noStrike">
                          <a:solidFill>
                            <a:srgbClr val="000000"/>
                          </a:solidFill>
                          <a:latin typeface="Calibri" pitchFamily="34" charset="0"/>
                          <a:cs typeface="Calibri" pitchFamily="34" charset="0"/>
                        </a:rPr>
                        <a:t> Субсидии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38 185,10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155 063,03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274 428,11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718,7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177,0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12 496,31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46 475,56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371,9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45 474,03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97,8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0" i="0" u="none" strike="noStrike">
                          <a:solidFill>
                            <a:srgbClr val="000000"/>
                          </a:solidFill>
                          <a:latin typeface="Calibri" pitchFamily="34" charset="0"/>
                          <a:cs typeface="Calibri" pitchFamily="34" charset="0"/>
                        </a:rPr>
                        <a:t> Субвенции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783 986,92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818 179,07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913 565,91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116,5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111,7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848 981,78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930 408,60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109,6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948 182,40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101,9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0" i="0" u="none" strike="noStrike">
                          <a:solidFill>
                            <a:srgbClr val="000000"/>
                          </a:solidFill>
                          <a:latin typeface="Calibri" pitchFamily="34" charset="0"/>
                          <a:cs typeface="Calibri" pitchFamily="34" charset="0"/>
                        </a:rPr>
                        <a:t> Иные межбюджетные </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1 558,83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1 589,79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42 665,91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в 25 раз</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в 24 раза</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1 622,37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32 665,91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2 013,5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32 665,91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0" i="0" u="none" strike="noStrike">
                          <a:solidFill>
                            <a:srgbClr val="000000"/>
                          </a:solidFill>
                          <a:latin typeface="Calibri"/>
                        </a:rPr>
                        <a:t>100,0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781">
                <a:tc>
                  <a:txBody>
                    <a:bodyPr/>
                    <a:lstStyle/>
                    <a:p>
                      <a:pPr algn="l" rtl="0" fontAlgn="t"/>
                      <a:r>
                        <a:rPr lang="ru-RU" sz="1000" b="1" i="0" u="none" strike="noStrike">
                          <a:solidFill>
                            <a:srgbClr val="000000"/>
                          </a:solidFill>
                          <a:latin typeface="Calibri" pitchFamily="34" charset="0"/>
                          <a:cs typeface="Calibri" pitchFamily="34" charset="0"/>
                        </a:rPr>
                        <a:t> Безвозмездные всего</a:t>
                      </a:r>
                    </a:p>
                  </a:txBody>
                  <a:tcPr marL="5495" marR="5495" marT="54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1 263 845,85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1 368 782,89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1 680 212,93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132,9</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122,8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1 261 974,46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1 405 600,07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111,4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a:solidFill>
                            <a:srgbClr val="000000"/>
                          </a:solidFill>
                          <a:latin typeface="Calibri"/>
                        </a:rPr>
                        <a:t>1 420 681,34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1000" b="1" i="0" u="none" strike="noStrike" dirty="0">
                          <a:solidFill>
                            <a:srgbClr val="000000"/>
                          </a:solidFill>
                          <a:latin typeface="Calibri"/>
                        </a:rPr>
                        <a:t>101,1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152400" y="990600"/>
          <a:ext cx="883920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33400" y="304800"/>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1"/>
                </a:solidFill>
                <a:effectLst/>
                <a:uLnTx/>
                <a:uFillTx/>
                <a:latin typeface="Times New Roman" pitchFamily="18" charset="0"/>
                <a:ea typeface="+mj-ea"/>
                <a:cs typeface="+mj-cs"/>
              </a:rPr>
              <a:t>СТРУКТУРА БЕЗВОЗМЕЗДНЫХ ПОСТУПЛЕНИЙ НА</a:t>
            </a:r>
            <a:r>
              <a:rPr kumimoji="0" lang="ru-RU" sz="2000" b="1" i="0" u="none" strike="noStrike" kern="1200" cap="none" spc="0" normalizeH="0" noProof="0" dirty="0" smtClean="0">
                <a:ln>
                  <a:noFill/>
                </a:ln>
                <a:solidFill>
                  <a:schemeClr val="tx1"/>
                </a:solidFill>
                <a:effectLst/>
                <a:uLnTx/>
                <a:uFillTx/>
                <a:latin typeface="Times New Roman" pitchFamily="18" charset="0"/>
                <a:ea typeface="+mj-ea"/>
                <a:cs typeface="+mj-cs"/>
              </a:rPr>
              <a:t> 2021 год</a:t>
            </a:r>
            <a:endParaRPr kumimoji="0" lang="ru-RU"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285720" y="5143512"/>
            <a:ext cx="8686800" cy="1569660"/>
          </a:xfrm>
          <a:prstGeom prst="rect">
            <a:avLst/>
          </a:prstGeom>
        </p:spPr>
        <p:txBody>
          <a:bodyPr wrap="square">
            <a:spAutoFit/>
          </a:bodyPr>
          <a:lstStyle/>
          <a:p>
            <a:pPr algn="just"/>
            <a:r>
              <a:rPr lang="ru-RU" sz="1200" dirty="0" smtClean="0"/>
              <a:t>     В структуре безвозмездных поступлений дотация на выравнивание бюджетной обеспеченности из бюджета Ставропольского края на 2021 год составит 26,7 процента (449 553,00 тыс. рублей).</a:t>
            </a:r>
          </a:p>
          <a:p>
            <a:pPr algn="just"/>
            <a:r>
              <a:rPr lang="ru-RU" sz="1200" dirty="0" smtClean="0"/>
              <a:t>     Субсидии на 2021 год составят 16,3% (274 428,11 тыс. рублей).</a:t>
            </a:r>
          </a:p>
          <a:p>
            <a:pPr algn="just"/>
            <a:r>
              <a:rPr lang="ru-RU" sz="1200" dirty="0" smtClean="0"/>
              <a:t>     Субвенции на 2021 год составят 54,4 (913 565,91 тыс. рублей).</a:t>
            </a:r>
          </a:p>
          <a:p>
            <a:pPr algn="just"/>
            <a:r>
              <a:rPr lang="ru-RU" sz="1200" dirty="0" smtClean="0"/>
              <a:t>     Иные межбюджетные трансферты в проекте решения совета о местном бюджете составят: на 2021 год – 42 665,91 тыс. рублей. В составе иных межбюджетных трансфертов учтены средства на содержание депутатов Государственной Думы и членов Совета Федерации и их помощников 1 042,93 тыс. рублей.</a:t>
            </a:r>
          </a:p>
          <a:p>
            <a:pPr algn="just"/>
            <a:endParaRPr lang="ru-RU" sz="1200" dirty="0" smtClean="0">
              <a:latin typeface="Times New Roman" pitchFamily="18" charset="0"/>
              <a:cs typeface="Times New Roman" pitchFamily="18" charset="0"/>
            </a:endParaRPr>
          </a:p>
        </p:txBody>
      </p:sp>
      <p:sp>
        <p:nvSpPr>
          <p:cNvPr id="8" name="Прямоугольник 7"/>
          <p:cNvSpPr/>
          <p:nvPr/>
        </p:nvSpPr>
        <p:spPr>
          <a:xfrm>
            <a:off x="7286644" y="714356"/>
            <a:ext cx="1714512" cy="369332"/>
          </a:xfrm>
          <a:prstGeom prst="rect">
            <a:avLst/>
          </a:prstGeom>
        </p:spPr>
        <p:txBody>
          <a:bodyPr wrap="square">
            <a:spAutoFit/>
          </a:bodyPr>
          <a:lstStyle/>
          <a:p>
            <a:pPr algn="ctr"/>
            <a:r>
              <a:rPr lang="ru-RU" i="1" dirty="0" smtClean="0">
                <a:latin typeface="Times New Roman" pitchFamily="18" charset="0"/>
                <a:cs typeface="Times New Roman" pitchFamily="18" charset="0"/>
              </a:rPr>
              <a:t>тыс. рублей</a:t>
            </a:r>
          </a:p>
        </p:txBody>
      </p:sp>
      <p:sp>
        <p:nvSpPr>
          <p:cNvPr id="10" name="TextBox 1"/>
          <p:cNvSpPr txBox="1"/>
          <p:nvPr/>
        </p:nvSpPr>
        <p:spPr>
          <a:xfrm>
            <a:off x="6553200" y="26670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p:txBody>
      </p:sp>
      <p:sp>
        <p:nvSpPr>
          <p:cNvPr id="11" name="TextBox 1"/>
          <p:cNvSpPr txBox="1"/>
          <p:nvPr/>
        </p:nvSpPr>
        <p:spPr>
          <a:xfrm>
            <a:off x="1447800" y="14478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субсидии</a:t>
            </a:r>
            <a:endParaRPr lang="ru-RU" sz="1800" dirty="0">
              <a:latin typeface="Times New Roman" pitchFamily="18" charset="0"/>
              <a:cs typeface="Times New Roman" pitchFamily="18" charset="0"/>
            </a:endParaRPr>
          </a:p>
        </p:txBody>
      </p:sp>
      <p:sp>
        <p:nvSpPr>
          <p:cNvPr id="12" name="TextBox 1"/>
          <p:cNvSpPr txBox="1"/>
          <p:nvPr/>
        </p:nvSpPr>
        <p:spPr>
          <a:xfrm>
            <a:off x="4714876" y="357166"/>
            <a:ext cx="207170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400" dirty="0" smtClean="0">
              <a:latin typeface="Times New Roman" pitchFamily="18" charset="0"/>
              <a:cs typeface="Times New Roman" pitchFamily="18" charset="0"/>
            </a:endParaRPr>
          </a:p>
        </p:txBody>
      </p:sp>
      <p:sp>
        <p:nvSpPr>
          <p:cNvPr id="13" name="TextBox 1"/>
          <p:cNvSpPr txBox="1"/>
          <p:nvPr/>
        </p:nvSpPr>
        <p:spPr>
          <a:xfrm>
            <a:off x="5257800" y="838200"/>
            <a:ext cx="1262058" cy="5810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800" dirty="0" smtClean="0">
                <a:latin typeface="Times New Roman" pitchFamily="18" charset="0"/>
                <a:cs typeface="Times New Roman" pitchFamily="18" charset="0"/>
              </a:rPr>
              <a:t>иные МБТ </a:t>
            </a:r>
            <a:endParaRPr lang="ru-RU" sz="1800" dirty="0">
              <a:latin typeface="Times New Roman" pitchFamily="18" charset="0"/>
              <a:cs typeface="Times New Roman" pitchFamily="18" charset="0"/>
            </a:endParaRPr>
          </a:p>
        </p:txBody>
      </p:sp>
      <p:cxnSp>
        <p:nvCxnSpPr>
          <p:cNvPr id="15" name="Соединительная линия уступом 14"/>
          <p:cNvCxnSpPr/>
          <p:nvPr/>
        </p:nvCxnSpPr>
        <p:spPr>
          <a:xfrm>
            <a:off x="1447800" y="1828800"/>
            <a:ext cx="1600200" cy="228600"/>
          </a:xfrm>
          <a:prstGeom prst="bentConnector3">
            <a:avLst>
              <a:gd name="adj1" fmla="val 6993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flipV="1">
            <a:off x="4572000" y="1219200"/>
            <a:ext cx="2057400" cy="141288"/>
          </a:xfrm>
          <a:prstGeom prst="bentConnector3">
            <a:avLst>
              <a:gd name="adj1" fmla="val 2932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p:nvPr/>
        </p:nvCxnSpPr>
        <p:spPr>
          <a:xfrm>
            <a:off x="1447800" y="3200400"/>
            <a:ext cx="1371600" cy="228600"/>
          </a:xfrm>
          <a:prstGeom prst="bentConnector3">
            <a:avLst>
              <a:gd name="adj1" fmla="val 66279"/>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4 /  </a:t>
            </a:r>
            <a:r>
              <a:rPr lang="ru-RU" sz="1600" dirty="0" smtClean="0">
                <a:latin typeface="Calibri" pitchFamily="34" charset="0"/>
                <a:cs typeface="Calibri" pitchFamily="34" charset="0"/>
              </a:rPr>
              <a:t>РАСХОДЫ БЮДЖЕТА КУРСКОГО МУНИЦИПАЛЬНОГО ОКРУГА В 2018-2023 ГОДАХ</a:t>
            </a:r>
          </a:p>
        </p:txBody>
      </p:sp>
      <p:graphicFrame>
        <p:nvGraphicFramePr>
          <p:cNvPr id="3" name="Диаграмма 2"/>
          <p:cNvGraphicFramePr/>
          <p:nvPr/>
        </p:nvGraphicFramePr>
        <p:xfrm>
          <a:off x="428596" y="642918"/>
          <a:ext cx="8715404"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2844" y="3000372"/>
            <a:ext cx="3643338" cy="3693319"/>
          </a:xfrm>
          <a:prstGeom prst="rect">
            <a:avLst/>
          </a:prstGeom>
          <a:noFill/>
        </p:spPr>
        <p:txBody>
          <a:bodyPr wrap="square" rtlCol="0">
            <a:spAutoFit/>
          </a:bodyPr>
          <a:lstStyle/>
          <a:p>
            <a:pPr algn="just"/>
            <a:r>
              <a:rPr lang="ru-RU" sz="900" dirty="0" smtClean="0"/>
              <a:t>     При формировании объема бюджетных ассигнований на 2021 год  учтены следующие общие для всех главных распорядителей средств местного бюджета подходы. </a:t>
            </a:r>
          </a:p>
          <a:p>
            <a:pPr algn="just"/>
            <a:r>
              <a:rPr lang="ru-RU" sz="900" dirty="0" smtClean="0"/>
              <a:t>За базу для формирования расчетных показателей расходов местного бюджета на 2021 и 2022 годы принимаются расчетные показатели, сформированные на 2020 год и</a:t>
            </a:r>
            <a:r>
              <a:rPr lang="en-US" sz="900" dirty="0" smtClean="0"/>
              <a:t> </a:t>
            </a:r>
            <a:r>
              <a:rPr lang="ru-RU" sz="900" dirty="0" smtClean="0"/>
              <a:t>плановый период 2021 и 2022 годов (далее – базовые показатели), расчетные показатели на 2023 год принимаются равными базовым показателям</a:t>
            </a:r>
            <a:r>
              <a:rPr lang="en-US" sz="900" dirty="0" smtClean="0"/>
              <a:t> </a:t>
            </a:r>
            <a:r>
              <a:rPr lang="ru-RU" sz="900" dirty="0" smtClean="0"/>
              <a:t>2022</a:t>
            </a:r>
            <a:r>
              <a:rPr lang="en-US" sz="900" dirty="0" smtClean="0"/>
              <a:t> </a:t>
            </a:r>
            <a:r>
              <a:rPr lang="ru-RU" sz="900" dirty="0" smtClean="0"/>
              <a:t>года, с учетом изменений объемов и структуры базовых показателей, принятых краевой межведомственной бюджетной комиссией, образованной </a:t>
            </a:r>
            <a:r>
              <a:rPr lang="ru-RU" sz="900" dirty="0" smtClean="0">
                <a:hlinkClick r:id="rId3"/>
              </a:rPr>
              <a:t>постановлением</a:t>
            </a:r>
            <a:r>
              <a:rPr lang="ru-RU" sz="900" dirty="0" smtClean="0"/>
              <a:t> Правительства Ставропольского края от 29 августа</a:t>
            </a:r>
            <a:r>
              <a:rPr lang="en-US" sz="900" dirty="0" smtClean="0"/>
              <a:t> </a:t>
            </a:r>
            <a:r>
              <a:rPr lang="ru-RU" sz="900" dirty="0" smtClean="0"/>
              <a:t>2003</a:t>
            </a:r>
            <a:r>
              <a:rPr lang="en-US" sz="900" dirty="0" smtClean="0"/>
              <a:t> </a:t>
            </a:r>
            <a:r>
              <a:rPr lang="ru-RU" sz="900" dirty="0" smtClean="0"/>
              <a:t>г. № 159-п «О краевой межведомственной бюджетной комиссии» (далее</a:t>
            </a:r>
            <a:r>
              <a:rPr lang="en-US" sz="900" dirty="0" smtClean="0"/>
              <a:t> </a:t>
            </a:r>
            <a:r>
              <a:rPr lang="ru-RU" sz="900" dirty="0" smtClean="0"/>
              <a:t>– межведомственная бюджетная комиссия).</a:t>
            </a:r>
          </a:p>
          <a:p>
            <a:pPr algn="just"/>
            <a:r>
              <a:rPr lang="ru-RU" sz="900" dirty="0" smtClean="0"/>
              <a:t>     Объем планируемых расходов за счет субсидий, субвенций и иных межбюджетных трансфертов, имеющих целевое назначение, от других бюджетов бюджетной системы Российской Федерации должен соответствовать прогнозу поступления данных доходов.</a:t>
            </a:r>
            <a:endParaRPr lang="ru-RU" sz="900" b="1" dirty="0" smtClean="0"/>
          </a:p>
          <a:p>
            <a:pPr algn="just"/>
            <a:r>
              <a:rPr lang="ru-RU" sz="900" dirty="0" smtClean="0"/>
              <a:t>Расходы местного бюджета на 2021 год планируются в сумме   2 008 113,51 тыс. рублей, что на 327 526,68 тыс. рублей больше первоначального объема консолидированных расходов текущего года. Структура местного бюджета остается социально ориентированной: расходы социальных отраслей составляют 84,3 процента в общих расходах. </a:t>
            </a:r>
            <a:endParaRPr lang="ru-RU" sz="900" dirty="0"/>
          </a:p>
        </p:txBody>
      </p:sp>
      <p:sp>
        <p:nvSpPr>
          <p:cNvPr id="6" name="TextBox 5"/>
          <p:cNvSpPr txBox="1"/>
          <p:nvPr/>
        </p:nvSpPr>
        <p:spPr>
          <a:xfrm>
            <a:off x="4000496" y="3143248"/>
            <a:ext cx="500066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 БЮДЖЕТА НА 2021 ГОД</a:t>
            </a:r>
          </a:p>
        </p:txBody>
      </p:sp>
      <p:graphicFrame>
        <p:nvGraphicFramePr>
          <p:cNvPr id="7" name="Диаграмма 6"/>
          <p:cNvGraphicFramePr/>
          <p:nvPr/>
        </p:nvGraphicFramePr>
        <p:xfrm>
          <a:off x="3929058" y="2786058"/>
          <a:ext cx="5214942" cy="407194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500042"/>
            <a:ext cx="8786874" cy="4493538"/>
          </a:xfrm>
          <a:prstGeom prst="rect">
            <a:avLst/>
          </a:prstGeom>
          <a:noFill/>
        </p:spPr>
        <p:txBody>
          <a:bodyPr wrap="square" rtlCol="0">
            <a:spAutoFit/>
          </a:bodyPr>
          <a:lstStyle/>
          <a:p>
            <a:pPr algn="just"/>
            <a:r>
              <a:rPr lang="ru-RU" sz="1100" dirty="0" smtClean="0"/>
              <a:t> </a:t>
            </a:r>
          </a:p>
          <a:p>
            <a:r>
              <a:rPr lang="ru-RU" sz="1100" dirty="0" smtClean="0"/>
              <a:t>      Целый ряд направлений в местном бюджете на очередной финансовый год и плановый период планируется с ростом. </a:t>
            </a:r>
          </a:p>
          <a:p>
            <a:r>
              <a:rPr lang="ru-RU" sz="1100" dirty="0" smtClean="0"/>
              <a:t>      Так, в 2021 году расходы по разделу «Социальная политика» запланированы в сумме 536</a:t>
            </a:r>
            <a:r>
              <a:rPr lang="en-US" sz="1100" dirty="0" smtClean="0"/>
              <a:t> </a:t>
            </a:r>
            <a:r>
              <a:rPr lang="ru-RU" sz="1100" dirty="0" smtClean="0"/>
              <a:t>833,24 тыс. рублей,  что больше на 91</a:t>
            </a:r>
            <a:r>
              <a:rPr lang="en-US" sz="1100" dirty="0" smtClean="0"/>
              <a:t> </a:t>
            </a:r>
            <a:r>
              <a:rPr lang="ru-RU" sz="1100" dirty="0" smtClean="0"/>
              <a:t>977,50 тыс. рублей в сравнении с 2020 годом. Рост расходов   вызван введением ряда новых мер</a:t>
            </a:r>
            <a:r>
              <a:rPr lang="en-US" sz="1100" dirty="0" smtClean="0"/>
              <a:t> </a:t>
            </a:r>
            <a:r>
              <a:rPr lang="ru-RU" sz="1100" dirty="0" smtClean="0"/>
              <a:t>социальной поддержки отдельных категорий граждан. </a:t>
            </a:r>
          </a:p>
          <a:p>
            <a:r>
              <a:rPr lang="ru-RU" sz="1100" dirty="0" smtClean="0"/>
              <a:t>      По разделу «Жилищно-коммунальное хозяйство» в сравнении с 2020 годом запланированные расходы увеличились на сумму 19 336,91 тыс. рублей.</a:t>
            </a:r>
          </a:p>
          <a:p>
            <a:r>
              <a:rPr lang="ru-RU" sz="1100" dirty="0" smtClean="0"/>
              <a:t>     Рост обусловлен тем, что с 01 февраля 2020 года создано муниципальное бюджетное учреждение Курского муниципального района Ставропольского края «Управление по благоустройству Курского района».</a:t>
            </a:r>
          </a:p>
          <a:p>
            <a:r>
              <a:rPr lang="ru-RU" sz="1100" dirty="0" smtClean="0"/>
              <a:t>      Объем «Резервного фонда» вырос с 450,0 </a:t>
            </a:r>
            <a:r>
              <a:rPr lang="ru-RU" sz="1100" dirty="0" err="1" smtClean="0"/>
              <a:t>тыс</a:t>
            </a:r>
            <a:r>
              <a:rPr lang="ru-RU" sz="1100" dirty="0" smtClean="0"/>
              <a:t> рублей в 2020 году до 1000 тыс.рублей в 2021 году.</a:t>
            </a:r>
          </a:p>
          <a:p>
            <a:r>
              <a:rPr lang="ru-RU" sz="1100" dirty="0" smtClean="0"/>
              <a:t>      Изменяются расчетные показатели на содержание новой сети, вводимой в 2021 году, по решениям межведомственной бюджетной комиссии, принятым по результатам сверки исходных данных. Это  расходы:</a:t>
            </a:r>
          </a:p>
          <a:p>
            <a:r>
              <a:rPr lang="ru-RU" sz="1100" dirty="0" smtClean="0"/>
              <a:t>	на содержание </a:t>
            </a:r>
            <a:r>
              <a:rPr lang="ru-RU" sz="1100" dirty="0" err="1" smtClean="0"/>
              <a:t>Галюгаевского</a:t>
            </a:r>
            <a:r>
              <a:rPr lang="ru-RU" sz="1100" dirty="0" smtClean="0"/>
              <a:t> филиала муниципального учреждения дополнительного образования Курской детской художественной школы Курского муниципального округа Ставропольского края на 731,90 тыс. рублей;</a:t>
            </a:r>
          </a:p>
          <a:p>
            <a:r>
              <a:rPr lang="ru-RU" sz="1100" dirty="0" smtClean="0"/>
              <a:t>	на создание 20 дополнительных (компенсационных) мест для детей в возрасте от 1,5 до 3 лет путем капитального ремонта при реализации мероприятий в рамках национального проекта «Демография» на 3 892,60 тыс. рублей. Группы планируется открыть в следующих учреждениях:</a:t>
            </a:r>
          </a:p>
          <a:p>
            <a:r>
              <a:rPr lang="ru-RU" sz="1100" dirty="0" smtClean="0"/>
              <a:t>     в муниципальном дошкольном образовательном учреждении Детский сад № 21 «</a:t>
            </a:r>
            <a:r>
              <a:rPr lang="ru-RU" sz="1100" dirty="0" err="1" smtClean="0"/>
              <a:t>Семицветик</a:t>
            </a:r>
            <a:r>
              <a:rPr lang="ru-RU" sz="1100" dirty="0" smtClean="0"/>
              <a:t>» с. </a:t>
            </a:r>
            <a:r>
              <a:rPr lang="ru-RU" sz="1100" dirty="0" err="1" smtClean="0"/>
              <a:t>Эдиссия</a:t>
            </a:r>
            <a:r>
              <a:rPr lang="ru-RU" sz="1100" dirty="0" smtClean="0"/>
              <a:t> – 484,70 тыс. рублей;</a:t>
            </a:r>
          </a:p>
          <a:p>
            <a:r>
              <a:rPr lang="ru-RU" sz="1100" dirty="0" smtClean="0"/>
              <a:t>     в муниципальном дошкольном образовательном учреждении Детский сад № 19 «Колосок» с. Русское – 953,04 тыс. рублей;</a:t>
            </a:r>
          </a:p>
          <a:p>
            <a:r>
              <a:rPr lang="ru-RU" sz="1100" dirty="0" smtClean="0"/>
              <a:t>     в муниципальном дошкольном образовательном учреждении детский сад </a:t>
            </a:r>
            <a:r>
              <a:rPr lang="ru-RU" sz="1100" dirty="0" err="1" smtClean="0"/>
              <a:t>общеразвивающего</a:t>
            </a:r>
            <a:r>
              <a:rPr lang="ru-RU" sz="1100" dirty="0" smtClean="0"/>
              <a:t> вида с приоритетным осуществлением художественно-эстетического развития детей № 11 ст. Курская – 987,78 тыс. рублей;</a:t>
            </a:r>
          </a:p>
          <a:p>
            <a:r>
              <a:rPr lang="ru-RU" sz="1100" dirty="0" smtClean="0"/>
              <a:t>     в муниципальном дошкольном образовательном учреждении детский сад № 4 «Золотой ключик» п.Мирный – 975,44 тыс. рублей;</a:t>
            </a:r>
          </a:p>
          <a:p>
            <a:r>
              <a:rPr lang="ru-RU" sz="1100" dirty="0" smtClean="0"/>
              <a:t>     в муниципальном дошкольном образовательном учреждении Детский сад № 17 «Колосок» ст. </a:t>
            </a:r>
            <a:r>
              <a:rPr lang="ru-RU" sz="1100" dirty="0" err="1" smtClean="0"/>
              <a:t>Стодеревская</a:t>
            </a:r>
            <a:r>
              <a:rPr lang="ru-RU" sz="1100" dirty="0" smtClean="0"/>
              <a:t>– 491,64 тыс. рублей.</a:t>
            </a:r>
          </a:p>
          <a:p>
            <a:pPr algn="just"/>
            <a:endParaRPr lang="ru-RU" sz="1100" dirty="0" smtClean="0"/>
          </a:p>
        </p:txBody>
      </p:sp>
      <p:sp>
        <p:nvSpPr>
          <p:cNvPr id="3" name="TextBox 2"/>
          <p:cNvSpPr txBox="1"/>
          <p:nvPr/>
        </p:nvSpPr>
        <p:spPr>
          <a:xfrm>
            <a:off x="0" y="0"/>
            <a:ext cx="9144000" cy="830997"/>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бюджета Курского муниципального округа на 2021 год </a:t>
            </a:r>
          </a:p>
          <a:p>
            <a:pPr algn="ctr"/>
            <a:r>
              <a:rPr lang="ru-RU" sz="1600" dirty="0" smtClean="0">
                <a:latin typeface="Calibri" pitchFamily="34" charset="0"/>
                <a:cs typeface="Calibri" pitchFamily="34" charset="0"/>
              </a:rPr>
              <a:t>и плановый период  2022 и 2023 годов сформированы с учетом следующих показателей:</a:t>
            </a:r>
          </a:p>
          <a:p>
            <a:pPr algn="ctr"/>
            <a:endParaRPr lang="ru-RU" sz="1600" dirty="0" smtClean="0">
              <a:latin typeface="Calibri" pitchFamily="34" charset="0"/>
              <a:cs typeface="Calibri" pitchFamily="34" charset="0"/>
            </a:endParaRPr>
          </a:p>
        </p:txBody>
      </p:sp>
      <p:pic>
        <p:nvPicPr>
          <p:cNvPr id="46082" name="Picture 2" descr="https://sun9-64.userapi.com/eYDAJRjDyFZxs04ZatrwKh2H-PzFK_zvrc2Ucw/8CqTlhj-vMM.jpg"/>
          <p:cNvPicPr>
            <a:picLocks noChangeAspect="1" noChangeArrowheads="1"/>
          </p:cNvPicPr>
          <p:nvPr/>
        </p:nvPicPr>
        <p:blipFill>
          <a:blip r:embed="rId2" cstate="print"/>
          <a:srcRect/>
          <a:stretch>
            <a:fillRect/>
          </a:stretch>
        </p:blipFill>
        <p:spPr bwMode="auto">
          <a:xfrm>
            <a:off x="357158" y="4857760"/>
            <a:ext cx="2211381" cy="1857388"/>
          </a:xfrm>
          <a:prstGeom prst="rect">
            <a:avLst/>
          </a:prstGeom>
          <a:ln>
            <a:noFill/>
          </a:ln>
          <a:effectLst>
            <a:softEdge rad="112500"/>
          </a:effectLst>
        </p:spPr>
      </p:pic>
      <p:pic>
        <p:nvPicPr>
          <p:cNvPr id="46084" name="Picture 4" descr="https://uchebnik.mos.ru/system_2/game_apps/icons/000/120/133/original/%D0%BC%D0%B0%D1%82%D0%B5%D0%BC_%D0%BE%D0%B1%D0%BB%D0%BE%D0%B6%D0%BA%D0%B0.png"/>
          <p:cNvPicPr>
            <a:picLocks noChangeAspect="1" noChangeArrowheads="1"/>
          </p:cNvPicPr>
          <p:nvPr/>
        </p:nvPicPr>
        <p:blipFill>
          <a:blip r:embed="rId3" cstate="print"/>
          <a:srcRect/>
          <a:stretch>
            <a:fillRect/>
          </a:stretch>
        </p:blipFill>
        <p:spPr bwMode="auto">
          <a:xfrm>
            <a:off x="2928926" y="4714884"/>
            <a:ext cx="3441990" cy="1928802"/>
          </a:xfrm>
          <a:prstGeom prst="rect">
            <a:avLst/>
          </a:prstGeom>
          <a:noFill/>
        </p:spPr>
      </p:pic>
      <p:pic>
        <p:nvPicPr>
          <p:cNvPr id="46086" name="Picture 6" descr="https://miasskiy.ru/wp-content/uploads/2019/06/Edinyj-den-konsultaczij.jpg"/>
          <p:cNvPicPr>
            <a:picLocks noChangeAspect="1" noChangeArrowheads="1"/>
          </p:cNvPicPr>
          <p:nvPr/>
        </p:nvPicPr>
        <p:blipFill>
          <a:blip r:embed="rId4" cstate="print"/>
          <a:srcRect/>
          <a:stretch>
            <a:fillRect/>
          </a:stretch>
        </p:blipFill>
        <p:spPr bwMode="auto">
          <a:xfrm>
            <a:off x="6858016" y="4857760"/>
            <a:ext cx="1990057" cy="1857364"/>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2"/>
            <a:ext cx="8858312" cy="5324535"/>
          </a:xfrm>
          <a:prstGeom prst="rect">
            <a:avLst/>
          </a:prstGeom>
          <a:noFill/>
        </p:spPr>
        <p:txBody>
          <a:bodyPr wrap="square" rtlCol="0">
            <a:spAutoFit/>
          </a:bodyPr>
          <a:lstStyle/>
          <a:p>
            <a:pPr indent="457200" algn="just"/>
            <a:r>
              <a:rPr lang="ru-RU" sz="1600" dirty="0" smtClean="0">
                <a:latin typeface="Calibri" pitchFamily="34" charset="0"/>
                <a:cs typeface="Calibri" pitchFamily="34" charset="0"/>
              </a:rPr>
              <a:t>В проекте бюджета Курского муниципального округа на 2021 год учтены средства</a:t>
            </a:r>
          </a:p>
          <a:p>
            <a:pPr indent="457200" algn="ctr"/>
            <a:r>
              <a:rPr lang="ru-RU" sz="1600" dirty="0" smtClean="0">
                <a:latin typeface="Calibri" pitchFamily="34" charset="0"/>
                <a:cs typeface="Calibri" pitchFamily="34" charset="0"/>
              </a:rPr>
              <a:t> на </a:t>
            </a:r>
            <a:r>
              <a:rPr lang="ru-RU" sz="1600" dirty="0" err="1" smtClean="0">
                <a:latin typeface="Calibri" pitchFamily="34" charset="0"/>
                <a:cs typeface="Calibri" pitchFamily="34" charset="0"/>
              </a:rPr>
              <a:t>софинансирование</a:t>
            </a:r>
            <a:r>
              <a:rPr lang="ru-RU" sz="1600" dirty="0" smtClean="0">
                <a:latin typeface="Calibri" pitchFamily="34" charset="0"/>
                <a:cs typeface="Calibri" pitchFamily="34" charset="0"/>
              </a:rPr>
              <a:t> расходов</a:t>
            </a:r>
            <a:r>
              <a:rPr lang="ru-RU" sz="1100" dirty="0" smtClean="0">
                <a:cs typeface="Times New Roman" pitchFamily="18" charset="0"/>
              </a:rPr>
              <a:t>:</a:t>
            </a:r>
          </a:p>
          <a:p>
            <a:pPr indent="457200" algn="just"/>
            <a:endParaRPr lang="ru-RU" sz="1100" dirty="0" smtClean="0">
              <a:latin typeface="Times New Roman" pitchFamily="18" charset="0"/>
              <a:cs typeface="Times New Roman" pitchFamily="18" charset="0"/>
            </a:endParaRPr>
          </a:p>
          <a:p>
            <a:pPr algn="just"/>
            <a:r>
              <a:rPr lang="ru-RU" sz="1100" dirty="0" smtClean="0"/>
              <a:t>       В </a:t>
            </a:r>
            <a:r>
              <a:rPr lang="ru-RU" sz="1100" dirty="0" smtClean="0"/>
              <a:t>проекте местного бюджета также учтены средства на софинансирование расходов:</a:t>
            </a:r>
          </a:p>
          <a:p>
            <a:pPr algn="just">
              <a:buFont typeface="Wingdings" pitchFamily="2" charset="2"/>
              <a:buChar char="ü"/>
            </a:pPr>
            <a:r>
              <a:rPr lang="ru-RU" sz="1100" dirty="0" smtClean="0"/>
              <a:t>       на </a:t>
            </a:r>
            <a:r>
              <a:rPr lang="ru-RU" sz="1100" dirty="0" smtClean="0"/>
              <a:t>обеспечение деятельности центров образования цифрового и гуманитарного профилей в сумме 337,87 тыс. рублей;</a:t>
            </a:r>
          </a:p>
          <a:p>
            <a:pPr algn="just">
              <a:buFont typeface="Wingdings" pitchFamily="2" charset="2"/>
              <a:buChar char="ü"/>
            </a:pPr>
            <a:r>
              <a:rPr lang="ru-RU" sz="1100" dirty="0" smtClean="0"/>
              <a:t>       организация </a:t>
            </a:r>
            <a:r>
              <a:rPr lang="ru-RU" sz="1100" dirty="0" smtClean="0"/>
              <a:t>бесплатного горячего питания обучающихся, получающих начальное общее образование в государственных и муниципальных образовательных организациях в сумме 1 583,05 тыс. рублей; </a:t>
            </a:r>
          </a:p>
          <a:p>
            <a:pPr algn="just">
              <a:buFont typeface="Wingdings" pitchFamily="2" charset="2"/>
              <a:buChar char="ü"/>
            </a:pPr>
            <a:r>
              <a:rPr lang="ru-RU" sz="1100" dirty="0" smtClean="0"/>
              <a:t>       создание </a:t>
            </a:r>
            <a:r>
              <a:rPr lang="ru-RU" sz="1100" dirty="0" smtClean="0"/>
              <a:t>в общеобразовательных организациях, расположенных в сельской местности и малых городах, условий для занятий физической культурой и спортом в сумме 1,64 тыс. рублей; </a:t>
            </a:r>
          </a:p>
          <a:p>
            <a:pPr algn="just">
              <a:buFont typeface="Wingdings" pitchFamily="2" charset="2"/>
              <a:buChar char="ü"/>
            </a:pPr>
            <a:r>
              <a:rPr lang="ru-RU" sz="1100" dirty="0" smtClean="0"/>
              <a:t>       создание </a:t>
            </a:r>
            <a:r>
              <a:rPr lang="ru-RU" sz="1100" dirty="0" smtClean="0"/>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(Строительство дошкольного образовательного учреждения на 160 мест в с. </a:t>
            </a:r>
            <a:r>
              <a:rPr lang="ru-RU" sz="1100" dirty="0" err="1" smtClean="0"/>
              <a:t>Ростовановском</a:t>
            </a:r>
            <a:r>
              <a:rPr lang="ru-RU" sz="1100" dirty="0" smtClean="0"/>
              <a:t>, Курский район) в сумме 1 511,96 тыс. рублей; </a:t>
            </a:r>
          </a:p>
          <a:p>
            <a:pPr algn="just">
              <a:buFont typeface="Wingdings" pitchFamily="2" charset="2"/>
              <a:buChar char="ü"/>
            </a:pPr>
            <a:r>
              <a:rPr lang="ru-RU" sz="1100" dirty="0" smtClean="0"/>
              <a:t>        создание </a:t>
            </a:r>
            <a:r>
              <a:rPr lang="ru-RU" sz="1100" dirty="0" smtClean="0"/>
              <a:t>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1100" dirty="0" err="1" smtClean="0"/>
              <a:t>Ростовановском</a:t>
            </a:r>
            <a:r>
              <a:rPr lang="ru-RU" sz="1100" dirty="0" smtClean="0"/>
              <a:t>, Курский район) в сумме 734,82 тыс. рублей; </a:t>
            </a:r>
          </a:p>
          <a:p>
            <a:pPr algn="just">
              <a:buFont typeface="Wingdings" pitchFamily="2" charset="2"/>
              <a:buChar char="ü"/>
            </a:pPr>
            <a:r>
              <a:rPr lang="ru-RU" sz="1100" dirty="0" smtClean="0"/>
              <a:t>        комплектование </a:t>
            </a:r>
            <a:r>
              <a:rPr lang="ru-RU" sz="1100" dirty="0" smtClean="0"/>
              <a:t>книжных фондов библиотек муниципальных образований) в сумме 64,00 тыс. рублей; </a:t>
            </a:r>
          </a:p>
          <a:p>
            <a:pPr algn="just">
              <a:buFont typeface="Wingdings" pitchFamily="2" charset="2"/>
              <a:buChar char="ü"/>
            </a:pPr>
            <a:r>
              <a:rPr lang="ru-RU" sz="1100" dirty="0" smtClean="0"/>
              <a:t>        проведение </a:t>
            </a:r>
            <a:r>
              <a:rPr lang="ru-RU" sz="1100" dirty="0" smtClean="0"/>
              <a:t>капитального ремонта зданий и сооружений муниципальных учреждений культуры в сумме 427,95 тыс. рублей; </a:t>
            </a:r>
          </a:p>
          <a:p>
            <a:pPr algn="just"/>
            <a:r>
              <a:rPr lang="ru-RU" sz="1100" dirty="0" smtClean="0"/>
              <a:t>проведение информационно-пропагандистских мероприятий, направленных на профилактику идеологии терроризма в сумме 5,27 тыс. рублей; </a:t>
            </a:r>
          </a:p>
          <a:p>
            <a:pPr algn="just">
              <a:buFont typeface="Wingdings" pitchFamily="2" charset="2"/>
              <a:buChar char="ü"/>
            </a:pPr>
            <a:r>
              <a:rPr lang="ru-RU" sz="1100" dirty="0" smtClean="0"/>
              <a:t>        предоставление </a:t>
            </a:r>
            <a:r>
              <a:rPr lang="ru-RU" sz="1100" dirty="0" smtClean="0"/>
              <a:t>молодым семьям социальных выплат на приобретение (строительство) жилья в сумме 337,48 тыс. рублей; </a:t>
            </a:r>
          </a:p>
          <a:p>
            <a:pPr algn="just"/>
            <a:r>
              <a:rPr lang="ru-RU" sz="1100" dirty="0" smtClean="0"/>
              <a:t>обеспечение комплексного развития сельских территорий в сумме 15,93 тыс. рублей;</a:t>
            </a:r>
          </a:p>
          <a:p>
            <a:pPr algn="just">
              <a:buFont typeface="Wingdings" pitchFamily="2" charset="2"/>
              <a:buChar char="ü"/>
            </a:pPr>
            <a:r>
              <a:rPr lang="ru-RU" sz="1100" dirty="0" smtClean="0"/>
              <a:t>        реализация </a:t>
            </a:r>
            <a:r>
              <a:rPr lang="ru-RU" sz="1100" dirty="0" smtClean="0"/>
              <a:t>проектов развития территорий муниципальных образований, основанных на местных инициативах (Ремонт здания пожарной части (2 этап) в поселке Балтийский Курского округа Ставропольского края) в сумме 350,00 тыс. рублей;</a:t>
            </a:r>
          </a:p>
          <a:p>
            <a:pPr algn="just">
              <a:buFont typeface="Wingdings" pitchFamily="2" charset="2"/>
              <a:buChar char="ü"/>
            </a:pPr>
            <a:r>
              <a:rPr lang="ru-RU" sz="1100" dirty="0" smtClean="0"/>
              <a:t>        реализация </a:t>
            </a:r>
            <a:r>
              <a:rPr lang="ru-RU" sz="1100" dirty="0" smtClean="0"/>
              <a:t>проектов развития территорий муниципальных образований, основанных на местных инициативах (Ремонт фасада здания </a:t>
            </a:r>
            <a:r>
              <a:rPr lang="ru-RU" sz="1100" dirty="0" err="1" smtClean="0"/>
              <a:t>Уваровского</a:t>
            </a:r>
            <a:r>
              <a:rPr lang="ru-RU" sz="1100" dirty="0" smtClean="0"/>
              <a:t> СДК по ул. Колхозная, 8 в селе </a:t>
            </a:r>
            <a:r>
              <a:rPr lang="ru-RU" sz="1100" dirty="0" err="1" smtClean="0"/>
              <a:t>Уваровское</a:t>
            </a:r>
            <a:r>
              <a:rPr lang="ru-RU" sz="1100" dirty="0" smtClean="0"/>
              <a:t>  Курского округа Ставропольского края)  в сумме 275,00 тыс. рублей;</a:t>
            </a:r>
          </a:p>
          <a:p>
            <a:pPr algn="just">
              <a:buFont typeface="Wingdings" pitchFamily="2" charset="2"/>
              <a:buChar char="ü"/>
            </a:pPr>
            <a:r>
              <a:rPr lang="ru-RU" sz="1100" dirty="0" smtClean="0"/>
              <a:t>        реализация </a:t>
            </a:r>
            <a:r>
              <a:rPr lang="ru-RU" sz="1100" dirty="0" smtClean="0"/>
              <a:t>проектов развития территорий муниципальных образований, основанных на местных инициативах (Благоустройство территории прилегающей к зданию СДК «Ремонтник» в селе Русское Курского округа Ставропольского края) в сумме 600,00 тыс. рублей.</a:t>
            </a:r>
            <a:endParaRPr lang="ru-RU" sz="1100" dirty="0"/>
          </a:p>
        </p:txBody>
      </p:sp>
      <p:pic>
        <p:nvPicPr>
          <p:cNvPr id="45058" name="Picture 2" descr="https://pbs.twimg.com/profile_banners/931454022673874947/1510911601/1500x500"/>
          <p:cNvPicPr>
            <a:picLocks noChangeAspect="1" noChangeArrowheads="1"/>
          </p:cNvPicPr>
          <p:nvPr/>
        </p:nvPicPr>
        <p:blipFill>
          <a:blip r:embed="rId2"/>
          <a:srcRect/>
          <a:stretch>
            <a:fillRect/>
          </a:stretch>
        </p:blipFill>
        <p:spPr bwMode="auto">
          <a:xfrm>
            <a:off x="4714876" y="5214950"/>
            <a:ext cx="4286280" cy="142876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mahnevo.ru/media/cache/9f/ed/18/f1/5b/30/9fed18f15b30815b39e615911919ba0b.jpg"/>
          <p:cNvPicPr>
            <a:picLocks noChangeAspect="1" noChangeArrowheads="1"/>
          </p:cNvPicPr>
          <p:nvPr/>
        </p:nvPicPr>
        <p:blipFill>
          <a:blip r:embed="rId2" cstate="print">
            <a:lum bright="44000" contrast="-1000"/>
          </a:blip>
          <a:srcRect b="3614"/>
          <a:stretch>
            <a:fillRect/>
          </a:stretch>
        </p:blipFill>
        <p:spPr bwMode="auto">
          <a:xfrm>
            <a:off x="-19147" y="0"/>
            <a:ext cx="9163148" cy="6857999"/>
          </a:xfrm>
          <a:prstGeom prst="rect">
            <a:avLst/>
          </a:prstGeom>
          <a:blipFill>
            <a:blip r:embed="rId3" cstate="print">
              <a:lum bright="44000" contrast="-1000"/>
            </a:blip>
            <a:tile tx="0" ty="0" sx="100000" sy="100000" flip="none" algn="tl"/>
          </a:blipFill>
        </p:spPr>
      </p:pic>
      <p:sp>
        <p:nvSpPr>
          <p:cNvPr id="1025" name="Rectangle 1"/>
          <p:cNvSpPr>
            <a:spLocks noChangeArrowheads="1"/>
          </p:cNvSpPr>
          <p:nvPr/>
        </p:nvSpPr>
        <p:spPr bwMode="auto">
          <a:xfrm>
            <a:off x="0" y="0"/>
            <a:ext cx="9144000" cy="65402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900" b="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lang="ru-RU" sz="2000" dirty="0" smtClean="0">
                <a:latin typeface="Calibri" pitchFamily="34" charset="0"/>
                <a:ea typeface="Calibri" pitchFamily="34" charset="0"/>
                <a:cs typeface="Calibri" pitchFamily="34" charset="0"/>
              </a:rPr>
              <a:t>«Бюджет для граждан» познакомит Вас с положениями основного финансового документа Курского муниципального округа Ставропольского края.    </a:t>
            </a:r>
          </a:p>
          <a:p>
            <a:pPr lvl="0" indent="449263" algn="just" eaLnBrk="0" hangingPunct="0">
              <a:tabLst>
                <a:tab pos="968375" algn="l"/>
              </a:tabLst>
            </a:pPr>
            <a:r>
              <a:rPr lang="ru-RU" sz="2000" dirty="0" smtClean="0">
                <a:latin typeface="Calibri" pitchFamily="34" charset="0"/>
                <a:ea typeface="Calibri" pitchFamily="34" charset="0"/>
                <a:cs typeface="Calibri" pitchFamily="34" charset="0"/>
              </a:rPr>
              <a:t>«</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составлен на основании проекта решения </a:t>
            </a:r>
            <a:r>
              <a:rPr lang="ru-RU" sz="2000" dirty="0" smtClean="0">
                <a:latin typeface="Calibri" pitchFamily="34" charset="0"/>
                <a:ea typeface="Calibri" pitchFamily="34" charset="0"/>
                <a:cs typeface="Calibri" pitchFamily="34" charset="0"/>
              </a:rPr>
              <a:t>С</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овета Курского муниципального округа Ставропольского края </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Информация на интернет - ресурсе предназначена для широкого круга пользователей и будет интересна и полезна как студентам, педагогам, молодым</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семьям, так и служащим, пенсионерам и другим категориям населения, так как затрагивает интересы каждого жителя.  </a:t>
            </a:r>
            <a:r>
              <a:rPr lang="ru-RU" sz="2000" dirty="0" smtClean="0">
                <a:latin typeface="Calibri" pitchFamily="34" charset="0"/>
                <a:ea typeface="Calibri" pitchFamily="34" charset="0"/>
                <a:cs typeface="Calibri" pitchFamily="34" charset="0"/>
              </a:rPr>
              <a:t>Цель данного документа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доходчиво раскрыть основные понятия законодательства о бюджетном процессе, содержание параметров доходной и расходной частей бюджета Курского муниципального округа.</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призван сделать бюджетный процесс открытым и</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прозрачным, что п</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озволит каждому жителю района подробно изучить основные направления расходования бюджета округа по отраслям экономики и социальной сферы, источники доходов. </a:t>
            </a:r>
          </a:p>
          <a:p>
            <a:pPr lvl="0" indent="449263" algn="just" eaLnBrk="0" hangingPunct="0">
              <a:tabLst>
                <a:tab pos="968375" algn="l"/>
              </a:tabLst>
            </a:pPr>
            <a:r>
              <a:rPr lang="ru-RU" sz="2000" dirty="0" smtClean="0">
                <a:latin typeface="Calibri" pitchFamily="34" charset="0"/>
                <a:ea typeface="Calibri" pitchFamily="34" charset="0"/>
                <a:cs typeface="Calibri" pitchFamily="34" charset="0"/>
              </a:rPr>
              <a:t>В</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аши замечания и предложения</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к проекту можете направлять по электронному адресу: </a:t>
            </a:r>
            <a:r>
              <a:rPr lang="ru-RU" sz="2000" dirty="0" err="1" smtClean="0">
                <a:latin typeface="Calibri" pitchFamily="34" charset="0"/>
                <a:cs typeface="Calibri" pitchFamily="34" charset="0"/>
              </a:rPr>
              <a:t>fukursk@mail.ru</a:t>
            </a:r>
            <a:r>
              <a:rPr lang="ru-RU" sz="2000" dirty="0" smtClean="0">
                <a:latin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a:t>
            </a:r>
          </a:p>
          <a:p>
            <a:pPr algn="ctr"/>
            <a:r>
              <a:rPr lang="ru-RU" sz="1600" dirty="0" smtClean="0">
                <a:latin typeface="Calibri" pitchFamily="34" charset="0"/>
                <a:cs typeface="Calibri" pitchFamily="34" charset="0"/>
              </a:rPr>
              <a:t> БЮДЖЕТА КУРСКОГО МУНИЦИПАЛЬНОГО РАЙОНА В 2018-2022 ГОДАХ</a:t>
            </a:r>
          </a:p>
        </p:txBody>
      </p:sp>
      <p:graphicFrame>
        <p:nvGraphicFramePr>
          <p:cNvPr id="5" name="Диаграмма 4"/>
          <p:cNvGraphicFramePr/>
          <p:nvPr/>
        </p:nvGraphicFramePr>
        <p:xfrm>
          <a:off x="0" y="500042"/>
          <a:ext cx="9144000" cy="6357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ПЛАНИРУЕМЫЕ К РЕАЛИЗАЦИИ В 2021-2023 ГОДАХ НА ТЕРРИТОРИИ КУРСКОГО МУНИЦИПАЛЬНОГО ОКРУГА</a:t>
            </a:r>
          </a:p>
        </p:txBody>
      </p:sp>
      <p:sp>
        <p:nvSpPr>
          <p:cNvPr id="5" name="TextBox 3"/>
          <p:cNvSpPr txBox="1"/>
          <p:nvPr/>
        </p:nvSpPr>
        <p:spPr>
          <a:xfrm>
            <a:off x="7703820" y="285728"/>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7" name="Таблица 6"/>
          <p:cNvGraphicFramePr>
            <a:graphicFrameLocks noGrp="1"/>
          </p:cNvGraphicFramePr>
          <p:nvPr/>
        </p:nvGraphicFramePr>
        <p:xfrm>
          <a:off x="214282" y="642918"/>
          <a:ext cx="8786874" cy="6011642"/>
        </p:xfrm>
        <a:graphic>
          <a:graphicData uri="http://schemas.openxmlformats.org/drawingml/2006/table">
            <a:tbl>
              <a:tblPr/>
              <a:tblGrid>
                <a:gridCol w="6572297"/>
                <a:gridCol w="857256"/>
                <a:gridCol w="714380"/>
                <a:gridCol w="642941"/>
              </a:tblGrid>
              <a:tr h="251534">
                <a:tc>
                  <a:txBody>
                    <a:bodyPr/>
                    <a:lstStyle/>
                    <a:p>
                      <a:pPr algn="ctr" rtl="0" fontAlgn="b"/>
                      <a:r>
                        <a:rPr lang="ru-RU" sz="800" b="1" i="0" u="none" strike="noStrike" dirty="0" smtClean="0">
                          <a:solidFill>
                            <a:srgbClr val="000000"/>
                          </a:solidFill>
                          <a:latin typeface="Calibri" pitchFamily="34" charset="0"/>
                          <a:cs typeface="Calibri" pitchFamily="34" charset="0"/>
                        </a:rPr>
                        <a:t>Наименование</a:t>
                      </a:r>
                    </a:p>
                    <a:p>
                      <a:pPr algn="ctr" rtl="0" fontAlgn="b"/>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ru-RU" sz="800" b="1" i="0" u="none" strike="noStrike" dirty="0" smtClean="0">
                        <a:solidFill>
                          <a:srgbClr val="000000"/>
                        </a:solidFill>
                        <a:latin typeface="Calibri" pitchFamily="34" charset="0"/>
                        <a:cs typeface="Calibri" pitchFamily="34" charset="0"/>
                      </a:endParaRPr>
                    </a:p>
                    <a:p>
                      <a:pPr algn="ctr" rtl="0" fontAlgn="b"/>
                      <a:r>
                        <a:rPr lang="ru-RU" sz="800" b="1" i="0" u="none" strike="noStrike" dirty="0" smtClean="0">
                          <a:solidFill>
                            <a:srgbClr val="000000"/>
                          </a:solidFill>
                          <a:latin typeface="Calibri" pitchFamily="34" charset="0"/>
                          <a:cs typeface="Calibri" pitchFamily="34" charset="0"/>
                        </a:rPr>
                        <a:t>2021 год</a:t>
                      </a:r>
                    </a:p>
                    <a:p>
                      <a:pPr algn="ctr" rtl="0" fontAlgn="b"/>
                      <a:r>
                        <a:rPr lang="ru-RU" sz="800" b="1" i="0" u="none" strike="noStrike" baseline="0" dirty="0" smtClean="0">
                          <a:solidFill>
                            <a:srgbClr val="000000"/>
                          </a:solidFill>
                          <a:latin typeface="Calibri" pitchFamily="34" charset="0"/>
                          <a:cs typeface="Calibri" pitchFamily="34" charset="0"/>
                        </a:rPr>
                        <a:t> </a:t>
                      </a:r>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pitchFamily="34" charset="0"/>
                          <a:cs typeface="Calibri" pitchFamily="34" charset="0"/>
                        </a:rPr>
                        <a:t>2022 год </a:t>
                      </a:r>
                    </a:p>
                    <a:p>
                      <a:pPr algn="ctr" rtl="0" fontAlgn="b"/>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pitchFamily="34" charset="0"/>
                          <a:cs typeface="Calibri" pitchFamily="34" charset="0"/>
                        </a:rPr>
                        <a:t> 2023 год</a:t>
                      </a:r>
                    </a:p>
                    <a:p>
                      <a:pPr algn="ctr" rtl="0" fontAlgn="b"/>
                      <a:endParaRPr lang="ru-RU" sz="8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Современная школа»»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6 263,08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11 372,05</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16 975,38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Обеспечение деятельности центров образования цифрового и гуманитарного профилей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6 263,08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11 372,05</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16 975,38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Расходы на выплаты персоналу казенных учреждений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5 694,00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10 439,00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15 658,50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569,08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933,05</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1 316,88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«Успех каждого ребенка»»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pitchFamily="34" charset="0"/>
                          <a:cs typeface="Calibri" pitchFamily="34" charset="0"/>
                        </a:rPr>
                        <a:t>1 825,43</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a:solidFill>
                            <a:srgbClr val="000000"/>
                          </a:solidFill>
                          <a:latin typeface="Calibri" pitchFamily="34" charset="0"/>
                          <a:cs typeface="Calibri" pitchFamily="34" charset="0"/>
                        </a:rPr>
                        <a:t>1 629,37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2736">
                <a:tc>
                  <a:txBody>
                    <a:bodyPr/>
                    <a:lstStyle/>
                    <a:p>
                      <a:pPr algn="just" fontAlgn="b"/>
                      <a:r>
                        <a:rPr lang="ru-RU" sz="800" b="0" i="0" u="none" strike="noStrike" dirty="0">
                          <a:solidFill>
                            <a:srgbClr val="000000"/>
                          </a:solidFill>
                          <a:latin typeface="Calibri" pitchFamily="34" charset="0"/>
                          <a:cs typeface="Calibri" pitchFamily="34" charset="0"/>
                        </a:rPr>
                        <a:t>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1 825,43</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1 629,37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1 825,43</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1 629,37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158,50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969">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«Содействие занятости женщин - создание условий дошкольного образования для детей в возрасте до трех лет»»</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225 249,21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85">
                <a:tc>
                  <a:txBody>
                    <a:bodyPr/>
                    <a:lstStyle/>
                    <a:p>
                      <a:pPr algn="just" fontAlgn="b"/>
                      <a:r>
                        <a:rPr lang="ru-RU" sz="800" b="0" i="0" u="none" strike="noStrike" dirty="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solidFill>
                            <a:srgbClr val="000000"/>
                          </a:solidFill>
                          <a:latin typeface="Calibri" pitchFamily="34" charset="0"/>
                          <a:cs typeface="Calibri" pitchFamily="34" charset="0"/>
                        </a:rPr>
                        <a:t>Ростовановском</a:t>
                      </a:r>
                      <a:r>
                        <a:rPr lang="ru-RU" sz="800" b="0" i="0" u="none" strike="noStrike" dirty="0">
                          <a:solidFill>
                            <a:srgbClr val="000000"/>
                          </a:solidFill>
                          <a:latin typeface="Calibri" pitchFamily="34" charset="0"/>
                          <a:cs typeface="Calibri" pitchFamily="34" charset="0"/>
                        </a:rPr>
                        <a:t>, Курский район) за счет средств местного бюджета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570,62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153,61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417,01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85">
                <a:tc>
                  <a:txBody>
                    <a:bodyPr/>
                    <a:lstStyle/>
                    <a:p>
                      <a:pPr algn="just" fontAlgn="b"/>
                      <a:r>
                        <a:rPr lang="ru-RU" sz="800" b="0" i="0" u="none" strike="noStrike" dirty="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(Строительство дошкольного образовательного учреждения на 160 мест в с. </a:t>
                      </a:r>
                      <a:r>
                        <a:rPr lang="ru-RU" sz="800" b="0" i="0" u="none" strike="noStrike" dirty="0" err="1">
                          <a:solidFill>
                            <a:srgbClr val="000000"/>
                          </a:solidFill>
                          <a:latin typeface="Calibri" pitchFamily="34" charset="0"/>
                          <a:cs typeface="Calibri" pitchFamily="34" charset="0"/>
                        </a:rPr>
                        <a:t>Ростовановском</a:t>
                      </a:r>
                      <a:r>
                        <a:rPr lang="ru-RU" sz="800" b="0" i="0" u="none" strike="noStrike" dirty="0">
                          <a:solidFill>
                            <a:srgbClr val="000000"/>
                          </a:solidFill>
                          <a:latin typeface="Calibri" pitchFamily="34" charset="0"/>
                          <a:cs typeface="Calibri" pitchFamily="34" charset="0"/>
                        </a:rPr>
                        <a:t>, Курский район)</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151 196,27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151 196,27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385">
                <a:tc>
                  <a:txBody>
                    <a:bodyPr/>
                    <a:lstStyle/>
                    <a:p>
                      <a:pPr algn="just" fontAlgn="b"/>
                      <a:r>
                        <a:rPr lang="ru-RU" sz="800" b="0" i="0" u="none" strike="noStrike" dirty="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(обеспечение ввода объектов в эксплуатацию) (Строительство дошкольного образовательного учреждения на 160 мест в с. </a:t>
                      </a:r>
                      <a:r>
                        <a:rPr lang="ru-RU" sz="800" b="0" i="0" u="none" strike="noStrike" dirty="0" err="1">
                          <a:solidFill>
                            <a:srgbClr val="000000"/>
                          </a:solidFill>
                          <a:latin typeface="Calibri" pitchFamily="34" charset="0"/>
                          <a:cs typeface="Calibri" pitchFamily="34" charset="0"/>
                        </a:rPr>
                        <a:t>Ростовановском</a:t>
                      </a:r>
                      <a:r>
                        <a:rPr lang="ru-RU" sz="800" b="0" i="0" u="none" strike="noStrike" dirty="0">
                          <a:solidFill>
                            <a:srgbClr val="000000"/>
                          </a:solidFill>
                          <a:latin typeface="Calibri" pitchFamily="34" charset="0"/>
                          <a:cs typeface="Calibri" pitchFamily="34" charset="0"/>
                        </a:rPr>
                        <a:t>, Курский район)</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73 482,32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73 482,32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«Финансовая поддержка семей при рождении детей»»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119 726,49</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130 785,69</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131 967,26</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969">
                <a:tc>
                  <a:txBody>
                    <a:bodyPr/>
                    <a:lstStyle/>
                    <a:p>
                      <a:pPr algn="just" fontAlgn="b"/>
                      <a:r>
                        <a:rPr lang="ru-RU" sz="800" b="0" i="0" u="none" strike="noStrike" dirty="0">
                          <a:solidFill>
                            <a:srgbClr val="000000"/>
                          </a:solidFill>
                          <a:latin typeface="Calibri" pitchFamily="34" charset="0"/>
                          <a:cs typeface="Calibri" pitchFamily="34" charset="0"/>
                        </a:rPr>
                        <a:t>Ежемесячная денежная выплата, назначаемая в случае рождения третьего ребенка или последующих детей до достижения ребенком возраста трех лет</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64 425,82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69 906,18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69 505,97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Публичные нормативные социальные выплаты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64 425,82</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69 906,18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69 505,97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Ежемесячная выплата в связи с рождением (усыновлением) первого ребенка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55 200,67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60 779,51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62 361,29</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Расходы на выплаты персоналу государственных (муниципальных) органов</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339,90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339,91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339,91</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74,50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89,50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89,50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Публичные нормативные социальные выплаты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54 786,27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60 350,10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61 931,88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08">
                <a:tc>
                  <a:txBody>
                    <a:bodyPr/>
                    <a:lstStyle/>
                    <a:p>
                      <a:pPr algn="just" fontAlgn="b"/>
                      <a:r>
                        <a:rPr lang="ru-RU" sz="800" b="0" i="0" u="none" strike="noStrike">
                          <a:solidFill>
                            <a:srgbClr val="000000"/>
                          </a:solidFill>
                          <a:latin typeface="Calibri" pitchFamily="34" charset="0"/>
                          <a:cs typeface="Calibri" pitchFamily="34" charset="0"/>
                        </a:rPr>
                        <a:t>Предоставление государственной социальной помощи малоимущим семьям, малоимущим одиноко проживающим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Публичные нормативные социальные выплаты гражданам</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100,00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«Культурная среда»: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10 000,00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dirty="0">
                          <a:solidFill>
                            <a:srgbClr val="000000"/>
                          </a:solidFill>
                          <a:latin typeface="Calibri" pitchFamily="34" charset="0"/>
                          <a:cs typeface="Calibri" pitchFamily="34" charset="0"/>
                        </a:rPr>
                        <a:t>Создание модельных муниципальных библиотек</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10 000,00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10 000,00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Бюджетные инвестиции</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1" i="0" u="none" strike="noStrike" dirty="0">
                          <a:solidFill>
                            <a:srgbClr val="000000"/>
                          </a:solidFill>
                          <a:latin typeface="Calibri" pitchFamily="34" charset="0"/>
                          <a:cs typeface="Calibri" pitchFamily="34" charset="0"/>
                        </a:rPr>
                        <a:t>Основное мероприятие «Реализация регионального проекта  «Культурная среда»:</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5 221,38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10 213,57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7969">
                <a:tc>
                  <a:txBody>
                    <a:bodyPr/>
                    <a:lstStyle/>
                    <a:p>
                      <a:pPr algn="just" fontAlgn="b"/>
                      <a:r>
                        <a:rPr lang="ru-RU" sz="800" b="0" i="0" u="none" strike="noStrike" dirty="0">
                          <a:solidFill>
                            <a:srgbClr val="000000"/>
                          </a:solidFill>
                          <a:latin typeface="Calibri" pitchFamily="34" charset="0"/>
                          <a:cs typeface="Calibri" pitchFamily="34" charset="0"/>
                        </a:rPr>
                        <a:t>Государственная поддержка отрасли культуры (создание и модернизация учреждений </a:t>
                      </a:r>
                      <a:r>
                        <a:rPr lang="ru-RU" sz="800" b="0" i="0" u="none" strike="noStrike" dirty="0" err="1">
                          <a:solidFill>
                            <a:srgbClr val="000000"/>
                          </a:solidFill>
                          <a:latin typeface="Calibri" pitchFamily="34" charset="0"/>
                          <a:cs typeface="Calibri" pitchFamily="34" charset="0"/>
                        </a:rPr>
                        <a:t>культурно-досугового</a:t>
                      </a:r>
                      <a:r>
                        <a:rPr lang="ru-RU" sz="800" b="0" i="0" u="none" strike="noStrike" dirty="0">
                          <a:solidFill>
                            <a:srgbClr val="000000"/>
                          </a:solidFill>
                          <a:latin typeface="Calibri" pitchFamily="34" charset="0"/>
                          <a:cs typeface="Calibri" pitchFamily="34" charset="0"/>
                        </a:rPr>
                        <a:t> типа в сельской местности, включая строительство, реконструкцию и капитальный ремонт зданий учреждений)</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5 221,38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10 213,57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553">
                <a:tc>
                  <a:txBody>
                    <a:bodyPr/>
                    <a:lstStyle/>
                    <a:p>
                      <a:pPr algn="just" fontAlgn="b"/>
                      <a:r>
                        <a:rPr lang="ru-RU" sz="800" b="0" i="0" u="none" strike="noStrike">
                          <a:solidFill>
                            <a:srgbClr val="000000"/>
                          </a:solidFill>
                          <a:latin typeface="Calibri" pitchFamily="34" charset="0"/>
                          <a:cs typeface="Calibri" pitchFamily="34" charset="0"/>
                        </a:rPr>
                        <a:t>Иные закупки товаров, работ и услуг для обеспечения государственных (муниципальных) нужд</a:t>
                      </a:r>
                    </a:p>
                  </a:txBody>
                  <a:tcPr marL="1123" marR="1123" marT="1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5 221,38</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10 213,57</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0,00</a:t>
                      </a:r>
                    </a:p>
                  </a:txBody>
                  <a:tcPr marL="1123" marR="1123" marT="1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42844" y="642918"/>
          <a:ext cx="8715436"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830997"/>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5 /  </a:t>
            </a:r>
            <a:r>
              <a:rPr lang="ru-RU" sz="1600" dirty="0" smtClean="0">
                <a:latin typeface="Calibri" pitchFamily="34" charset="0"/>
                <a:cs typeface="Calibri" pitchFamily="34" charset="0"/>
              </a:rPr>
              <a:t>РАСХОДЫ БЮДЖЕТА КУРСКОГО МУНИЦИПАЛЬНОГО ОКРУГА </a:t>
            </a:r>
          </a:p>
          <a:p>
            <a:pPr algn="ctr"/>
            <a:r>
              <a:rPr lang="ru-RU" sz="1600" dirty="0" smtClean="0">
                <a:latin typeface="Calibri" pitchFamily="34" charset="0"/>
                <a:cs typeface="Calibri" pitchFamily="34" charset="0"/>
              </a:rPr>
              <a:t>НА ФИНАНСОВОЕ ОБЕСПЕЧЕНИЕ ОТРАСЛЕЙ СОЦИАЛЬНОЙ-КУЛЬТУРНОЙ СФЕРЫ В 2019-2023 ГОДАХ </a:t>
            </a:r>
          </a:p>
          <a:p>
            <a:pPr algn="ctr"/>
            <a:r>
              <a:rPr lang="ru-RU" sz="1600" dirty="0" smtClean="0">
                <a:latin typeface="Calibri" pitchFamily="34" charset="0"/>
                <a:cs typeface="Calibri" pitchFamily="34" charset="0"/>
              </a:rPr>
              <a:t>(в динамике)</a:t>
            </a:r>
          </a:p>
        </p:txBody>
      </p:sp>
      <p:sp>
        <p:nvSpPr>
          <p:cNvPr id="4" name="TextBox 3"/>
          <p:cNvSpPr txBox="1"/>
          <p:nvPr/>
        </p:nvSpPr>
        <p:spPr>
          <a:xfrm rot="16200000">
            <a:off x="1286417" y="2356865"/>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80,3%</a:t>
            </a:r>
            <a:endParaRPr lang="ru-RU" sz="800" dirty="0">
              <a:latin typeface="Calibri" pitchFamily="34" charset="0"/>
              <a:cs typeface="Calibri" pitchFamily="34" charset="0"/>
            </a:endParaRPr>
          </a:p>
        </p:txBody>
      </p:sp>
      <p:sp>
        <p:nvSpPr>
          <p:cNvPr id="5" name="TextBox 4"/>
          <p:cNvSpPr txBox="1"/>
          <p:nvPr/>
        </p:nvSpPr>
        <p:spPr>
          <a:xfrm rot="16200000">
            <a:off x="2358112" y="2191470"/>
            <a:ext cx="597905" cy="215444"/>
          </a:xfrm>
          <a:prstGeom prst="rect">
            <a:avLst/>
          </a:prstGeom>
          <a:noFill/>
        </p:spPr>
        <p:txBody>
          <a:bodyPr wrap="square" rtlCol="0">
            <a:spAutoFit/>
          </a:bodyPr>
          <a:lstStyle/>
          <a:p>
            <a:r>
              <a:rPr lang="ru-RU" sz="800" dirty="0" smtClean="0">
                <a:latin typeface="Calibri" pitchFamily="34" charset="0"/>
                <a:cs typeface="Calibri" pitchFamily="34" charset="0"/>
              </a:rPr>
              <a:t>74,5%</a:t>
            </a:r>
            <a:endParaRPr lang="ru-RU" sz="800" dirty="0">
              <a:latin typeface="Calibri" pitchFamily="34" charset="0"/>
              <a:cs typeface="Calibri" pitchFamily="34" charset="0"/>
            </a:endParaRPr>
          </a:p>
        </p:txBody>
      </p:sp>
      <p:sp>
        <p:nvSpPr>
          <p:cNvPr id="6" name="TextBox 5"/>
          <p:cNvSpPr txBox="1"/>
          <p:nvPr/>
        </p:nvSpPr>
        <p:spPr>
          <a:xfrm rot="16200000">
            <a:off x="3500995" y="2213989"/>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84,2%</a:t>
            </a:r>
            <a:endParaRPr lang="ru-RU" sz="800" dirty="0">
              <a:latin typeface="Calibri" pitchFamily="34" charset="0"/>
              <a:cs typeface="Calibri" pitchFamily="34" charset="0"/>
            </a:endParaRPr>
          </a:p>
        </p:txBody>
      </p:sp>
      <p:sp>
        <p:nvSpPr>
          <p:cNvPr id="7" name="TextBox 6"/>
          <p:cNvSpPr txBox="1"/>
          <p:nvPr/>
        </p:nvSpPr>
        <p:spPr>
          <a:xfrm rot="16200000">
            <a:off x="4500845" y="2214271"/>
            <a:ext cx="643506" cy="215444"/>
          </a:xfrm>
          <a:prstGeom prst="rect">
            <a:avLst/>
          </a:prstGeom>
          <a:noFill/>
        </p:spPr>
        <p:txBody>
          <a:bodyPr wrap="square" rtlCol="0">
            <a:spAutoFit/>
          </a:bodyPr>
          <a:lstStyle/>
          <a:p>
            <a:r>
              <a:rPr lang="ru-RU" sz="800" dirty="0" smtClean="0">
                <a:latin typeface="Calibri" pitchFamily="34" charset="0"/>
                <a:cs typeface="Calibri" pitchFamily="34" charset="0"/>
              </a:rPr>
              <a:t>83,5%</a:t>
            </a:r>
            <a:endParaRPr lang="ru-RU" sz="800" dirty="0">
              <a:latin typeface="Calibri" pitchFamily="34" charset="0"/>
              <a:cs typeface="Calibri" pitchFamily="34" charset="0"/>
            </a:endParaRPr>
          </a:p>
        </p:txBody>
      </p:sp>
      <p:sp>
        <p:nvSpPr>
          <p:cNvPr id="8" name="TextBox 7"/>
          <p:cNvSpPr txBox="1"/>
          <p:nvPr/>
        </p:nvSpPr>
        <p:spPr>
          <a:xfrm rot="16200000">
            <a:off x="5644135" y="2071113"/>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83,0%</a:t>
            </a:r>
            <a:endParaRPr lang="ru-RU" sz="800" dirty="0">
              <a:latin typeface="Calibri" pitchFamily="34" charset="0"/>
              <a:cs typeface="Calibri" pitchFamily="34" charset="0"/>
            </a:endParaRP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500694" y="5072074"/>
          <a:ext cx="3286116"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15" name="Овал 14"/>
          <p:cNvSpPr/>
          <p:nvPr/>
        </p:nvSpPr>
        <p:spPr>
          <a:xfrm>
            <a:off x="3857620" y="4071942"/>
            <a:ext cx="1285884" cy="207170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Что включают в себя отрасли социальной сферы?</a:t>
            </a:r>
            <a:endParaRPr lang="ru-RU" sz="1000" dirty="0">
              <a:solidFill>
                <a:schemeClr val="tx1"/>
              </a:solidFill>
            </a:endParaRPr>
          </a:p>
        </p:txBody>
      </p:sp>
      <p:cxnSp>
        <p:nvCxnSpPr>
          <p:cNvPr id="17" name="Прямая со стрелкой 16"/>
          <p:cNvCxnSpPr>
            <a:stCxn id="15" idx="6"/>
          </p:cNvCxnSpPr>
          <p:nvPr/>
        </p:nvCxnSpPr>
        <p:spPr>
          <a:xfrm flipV="1">
            <a:off x="5143504" y="4357695"/>
            <a:ext cx="357191" cy="75009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5" idx="2"/>
          </p:cNvCxnSpPr>
          <p:nvPr/>
        </p:nvCxnSpPr>
        <p:spPr>
          <a:xfrm rot="10800000">
            <a:off x="3357556" y="4357695"/>
            <a:ext cx="500065" cy="7500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2"/>
          </p:cNvCxnSpPr>
          <p:nvPr/>
        </p:nvCxnSpPr>
        <p:spPr>
          <a:xfrm rot="10800000" flipV="1">
            <a:off x="3500432" y="5107793"/>
            <a:ext cx="357189" cy="82153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6"/>
          </p:cNvCxnSpPr>
          <p:nvPr/>
        </p:nvCxnSpPr>
        <p:spPr>
          <a:xfrm>
            <a:off x="5143504" y="5107793"/>
            <a:ext cx="357191" cy="82153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1" y="903270"/>
          <a:ext cx="9144001" cy="36687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ОБРАЗОВАНИЕ в 2019-2023 годах </a:t>
            </a:r>
          </a:p>
        </p:txBody>
      </p:sp>
      <p:pic>
        <p:nvPicPr>
          <p:cNvPr id="39938" name="Picture 2" descr="http://www.mvschool.ru/files/20161114152424.jpg"/>
          <p:cNvPicPr>
            <a:picLocks noChangeAspect="1" noChangeArrowheads="1"/>
          </p:cNvPicPr>
          <p:nvPr/>
        </p:nvPicPr>
        <p:blipFill>
          <a:blip r:embed="rId3" cstate="print"/>
          <a:srcRect/>
          <a:stretch>
            <a:fillRect/>
          </a:stretch>
        </p:blipFill>
        <p:spPr bwMode="auto">
          <a:xfrm>
            <a:off x="6858016" y="3262846"/>
            <a:ext cx="1796800" cy="1594914"/>
          </a:xfrm>
          <a:prstGeom prst="rect">
            <a:avLst/>
          </a:prstGeom>
          <a:noFill/>
        </p:spPr>
      </p:pic>
      <p:graphicFrame>
        <p:nvGraphicFramePr>
          <p:cNvPr id="9" name="Таблица 8"/>
          <p:cNvGraphicFramePr>
            <a:graphicFrameLocks noGrp="1"/>
          </p:cNvGraphicFramePr>
          <p:nvPr/>
        </p:nvGraphicFramePr>
        <p:xfrm>
          <a:off x="214282" y="5072074"/>
          <a:ext cx="8643999" cy="1400496"/>
        </p:xfrm>
        <a:graphic>
          <a:graphicData uri="http://schemas.openxmlformats.org/drawingml/2006/table">
            <a:tbl>
              <a:tblPr/>
              <a:tblGrid>
                <a:gridCol w="3257602"/>
                <a:gridCol w="392629"/>
                <a:gridCol w="361957"/>
                <a:gridCol w="768900"/>
                <a:gridCol w="779126"/>
                <a:gridCol w="940677"/>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2020 </a:t>
                      </a:r>
                      <a:r>
                        <a:rPr lang="ru-RU" sz="1000" b="0" i="0" u="none" strike="noStrike" dirty="0">
                          <a:solidFill>
                            <a:srgbClr val="000000"/>
                          </a:solidFill>
                          <a:latin typeface="Times New Roman"/>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1"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4</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8</a:t>
                      </a:r>
                      <a:r>
                        <a:rPr lang="ru-RU" sz="1000" b="1"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Times New Roman"/>
                        </a:rPr>
                        <a:t>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719042,36   </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771018,407   </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1016965,13</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787946,41</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797985,77</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Дошкольное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173512,53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187414,24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411418,44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186163,17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192661,25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Общее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424583,66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468520,23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477347,70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487926,46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500197,47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0">
                <a:tc>
                  <a:txBody>
                    <a:bodyPr/>
                    <a:lstStyle/>
                    <a:p>
                      <a:pPr algn="l" fontAlgn="b"/>
                      <a:r>
                        <a:rPr lang="ru-RU" sz="1000" b="0" i="0" u="none" strike="noStrike" dirty="0">
                          <a:solidFill>
                            <a:srgbClr val="000000"/>
                          </a:solidFill>
                          <a:latin typeface="Times New Roman"/>
                        </a:rPr>
                        <a:t>Дополнительное образование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41717,80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45595,31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45039,23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45039,23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45039,23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Молодёжная политика и оздоровление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15670,85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6283,38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13619,41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13619,42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13619,41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Другие вопросы в области образования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63557,52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63205,24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69540,35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55198,13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46468,41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СОЦИАЛЬНОЮ ПОЛИТИКУ в 2019-2023 годах</a:t>
            </a:r>
          </a:p>
        </p:txBody>
      </p:sp>
      <p:graphicFrame>
        <p:nvGraphicFramePr>
          <p:cNvPr id="3" name="Диаграмма 2"/>
          <p:cNvGraphicFramePr/>
          <p:nvPr/>
        </p:nvGraphicFramePr>
        <p:xfrm>
          <a:off x="0" y="785794"/>
          <a:ext cx="9144000" cy="321471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0" descr="http://perv-adm.ru/upload/iblock/a54/a540222e3dec86093c399a0bbd46dd45.jpg"/>
          <p:cNvPicPr>
            <a:picLocks noChangeAspect="1" noChangeArrowheads="1"/>
          </p:cNvPicPr>
          <p:nvPr/>
        </p:nvPicPr>
        <p:blipFill>
          <a:blip r:embed="rId3" cstate="print"/>
          <a:srcRect/>
          <a:stretch>
            <a:fillRect/>
          </a:stretch>
        </p:blipFill>
        <p:spPr bwMode="auto">
          <a:xfrm>
            <a:off x="7215206" y="3143248"/>
            <a:ext cx="1428728" cy="1357322"/>
          </a:xfrm>
          <a:prstGeom prst="rect">
            <a:avLst/>
          </a:prstGeom>
          <a:noFill/>
        </p:spPr>
      </p:pic>
      <p:graphicFrame>
        <p:nvGraphicFramePr>
          <p:cNvPr id="5" name="Таблица 4"/>
          <p:cNvGraphicFramePr>
            <a:graphicFrameLocks noGrp="1"/>
          </p:cNvGraphicFramePr>
          <p:nvPr/>
        </p:nvGraphicFramePr>
        <p:xfrm>
          <a:off x="214282" y="5000636"/>
          <a:ext cx="8643998" cy="1184652"/>
        </p:xfrm>
        <a:graphic>
          <a:graphicData uri="http://schemas.openxmlformats.org/drawingml/2006/table">
            <a:tbl>
              <a:tblPr/>
              <a:tblGrid>
                <a:gridCol w="3257602"/>
                <a:gridCol w="457174"/>
                <a:gridCol w="357190"/>
                <a:gridCol w="857256"/>
                <a:gridCol w="785818"/>
                <a:gridCol w="785850"/>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solidFill>
                            <a:srgbClr val="000000"/>
                          </a:solidFill>
                          <a:latin typeface="Times New Roman"/>
                        </a:rPr>
                        <a:t>Рз</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2020</a:t>
                      </a:r>
                      <a:r>
                        <a:rPr lang="ru-RU" sz="1000" b="0" i="0" u="none" strike="noStrike" baseline="0" dirty="0" smtClean="0">
                          <a:solidFill>
                            <a:srgbClr val="000000"/>
                          </a:solidFill>
                          <a:latin typeface="Times New Roman"/>
                        </a:rPr>
                        <a:t> </a:t>
                      </a:r>
                      <a:r>
                        <a:rPr lang="ru-RU" sz="1000" b="0" i="0" u="none" strike="noStrike" dirty="0" smtClean="0">
                          <a:solidFill>
                            <a:srgbClr val="000000"/>
                          </a:solidFill>
                          <a:latin typeface="Times New Roman"/>
                        </a:rPr>
                        <a:t>(уточненный</a:t>
                      </a:r>
                      <a:r>
                        <a:rPr lang="ru-RU" sz="1000" b="0" i="0" u="none" strike="noStrike" dirty="0">
                          <a:solidFill>
                            <a:srgbClr val="000000"/>
                          </a:solidFill>
                          <a:latin typeface="Times New Roman"/>
                        </a:rPr>
                        <a:t>)</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1" i="0" u="none" strike="noStrike" dirty="0">
                          <a:solidFill>
                            <a:srgbClr val="000000"/>
                          </a:solidFill>
                          <a:latin typeface="Times New Roman"/>
                        </a:rPr>
                        <a:t>Социальная политика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360904,58</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    </a:t>
                      </a:r>
                      <a:r>
                        <a:rPr lang="ru-RU" sz="1000" b="1" i="0" u="none" strike="noStrike" dirty="0" smtClean="0">
                          <a:solidFill>
                            <a:srgbClr val="000000"/>
                          </a:solidFill>
                          <a:latin typeface="Times New Roman"/>
                        </a:rPr>
                        <a:t>674394,59</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578006,30</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580092,18</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591791,89</a:t>
                      </a:r>
                      <a:endParaRPr lang="ru-RU" sz="1000" b="1"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Социальное обеспечение населения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117820,55</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123990,22</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127980,66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119882,23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120753,89</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Охрана семьи и детства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227572,26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531650,00</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431029,88</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441177,64</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452006,43</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Другие вопросы в области  социальной  политики</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15511,77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18754,37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18995,76</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19032,31</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19031,57</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642918"/>
          <a:ext cx="914400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округа на КУЛЬТУРУ И КИНЕМАТОГРАФИЮ в 2019-2023 годах</a:t>
            </a:r>
          </a:p>
        </p:txBody>
      </p:sp>
      <p:pic>
        <p:nvPicPr>
          <p:cNvPr id="38914" name="Picture 2" descr="https://www.culture.ru/storage/images/3f22e6bff27ce2562e68ecaff94126ec/8a94a952b03fad4848c26c4ec9d40a51.jpg"/>
          <p:cNvPicPr>
            <a:picLocks noChangeAspect="1" noChangeArrowheads="1"/>
          </p:cNvPicPr>
          <p:nvPr/>
        </p:nvPicPr>
        <p:blipFill>
          <a:blip r:embed="rId3" cstate="print"/>
          <a:srcRect l="11880" r="14466"/>
          <a:stretch>
            <a:fillRect/>
          </a:stretch>
        </p:blipFill>
        <p:spPr bwMode="auto">
          <a:xfrm>
            <a:off x="7286644" y="2928934"/>
            <a:ext cx="1857356" cy="1676239"/>
          </a:xfrm>
          <a:prstGeom prst="rect">
            <a:avLst/>
          </a:prstGeom>
          <a:ln>
            <a:noFill/>
          </a:ln>
          <a:effectLst>
            <a:softEdge rad="112500"/>
          </a:effectLst>
        </p:spPr>
      </p:pic>
      <p:graphicFrame>
        <p:nvGraphicFramePr>
          <p:cNvPr id="8" name="Таблица 7"/>
          <p:cNvGraphicFramePr>
            <a:graphicFrameLocks noGrp="1"/>
          </p:cNvGraphicFramePr>
          <p:nvPr/>
        </p:nvGraphicFramePr>
        <p:xfrm>
          <a:off x="142844" y="4929198"/>
          <a:ext cx="8715435" cy="1088472"/>
        </p:xfrm>
        <a:graphic>
          <a:graphicData uri="http://schemas.openxmlformats.org/drawingml/2006/table">
            <a:tbl>
              <a:tblPr/>
              <a:tblGrid>
                <a:gridCol w="3284524"/>
                <a:gridCol w="395874"/>
                <a:gridCol w="364948"/>
                <a:gridCol w="775254"/>
                <a:gridCol w="785565"/>
                <a:gridCol w="948450"/>
                <a:gridCol w="1080410"/>
                <a:gridCol w="1080410"/>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2020 </a:t>
                      </a:r>
                      <a:r>
                        <a:rPr lang="ru-RU" sz="1000" b="0" i="0" u="none" strike="noStrike" dirty="0">
                          <a:solidFill>
                            <a:srgbClr val="000000"/>
                          </a:solidFill>
                          <a:latin typeface="Times New Roman"/>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Times New Roman"/>
                        </a:rPr>
                        <a:t>Культура и 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a:solidFill>
                            <a:srgbClr val="000000"/>
                          </a:solidFill>
                          <a:latin typeface="Times New Roman"/>
                        </a:rPr>
                        <a:t>      54 973,01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      55 406,16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47 756,31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47 713,21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47 967,61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Культура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40 917,61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41 789,36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34 813,18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34 576,52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34 627,68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3835,64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4 434,57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4 190,48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4 210,62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4 227,63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Другие вопросы в области культуры</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10 219,76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9 182,23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8 752,65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8 926,07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9 112,30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142844" y="5072074"/>
          <a:ext cx="8858312" cy="1183562"/>
        </p:xfrm>
        <a:graphic>
          <a:graphicData uri="http://schemas.openxmlformats.org/drawingml/2006/table">
            <a:tbl>
              <a:tblPr/>
              <a:tblGrid>
                <a:gridCol w="3338369"/>
                <a:gridCol w="402364"/>
                <a:gridCol w="370931"/>
                <a:gridCol w="787963"/>
                <a:gridCol w="798443"/>
                <a:gridCol w="963998"/>
                <a:gridCol w="1098122"/>
                <a:gridCol w="1098122"/>
              </a:tblGrid>
              <a:tr h="379850">
                <a:tc>
                  <a:txBody>
                    <a:bodyPr/>
                    <a:lstStyle/>
                    <a:p>
                      <a:pPr algn="ctr" fontAlgn="t"/>
                      <a:r>
                        <a:rPr lang="ru-RU" sz="1000" b="0" i="0" u="none" strike="noStrike" dirty="0" smtClean="0">
                          <a:solidFill>
                            <a:srgbClr val="000000"/>
                          </a:solidFill>
                          <a:latin typeface="Times New Roman"/>
                        </a:rPr>
                        <a:t>Наименование </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2019</a:t>
                      </a:r>
                      <a:r>
                        <a:rPr lang="ru-RU" sz="1000" b="0" i="0" u="none" strike="noStrike" baseline="0" dirty="0" smtClean="0">
                          <a:solidFill>
                            <a:srgbClr val="000000"/>
                          </a:solidFill>
                          <a:latin typeface="Times New Roman"/>
                        </a:rPr>
                        <a:t> </a:t>
                      </a:r>
                      <a:r>
                        <a:rPr lang="ru-RU" sz="1000" b="0" i="0" u="none" strike="noStrike" dirty="0" smtClean="0">
                          <a:solidFill>
                            <a:srgbClr val="000000"/>
                          </a:solidFill>
                          <a:latin typeface="Times New Roman"/>
                        </a:rPr>
                        <a:t> </a:t>
                      </a:r>
                      <a:r>
                        <a:rPr lang="ru-RU" sz="1000" b="0" i="0" u="none" strike="noStrike" dirty="0">
                          <a:solidFill>
                            <a:srgbClr val="000000"/>
                          </a:solidFill>
                          <a:latin typeface="Times New Roman"/>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20120(уточненный</a:t>
                      </a:r>
                      <a:r>
                        <a:rPr lang="ru-RU" sz="1000" b="0" i="0" u="none" strike="noStrike" dirty="0">
                          <a:solidFill>
                            <a:srgbClr val="000000"/>
                          </a:solidFill>
                          <a:latin typeface="Times New Roman"/>
                        </a:rPr>
                        <a:t>)</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2021</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2022</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solidFill>
                            <a:srgbClr val="000000"/>
                          </a:solidFill>
                          <a:latin typeface="Times New Roman"/>
                        </a:rPr>
                        <a:t>2023</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1" i="0" u="none" strike="noStrike" dirty="0">
                          <a:solidFill>
                            <a:srgbClr val="000000"/>
                          </a:solidFill>
                          <a:latin typeface="Times New Roman"/>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1" i="0" u="none" strike="noStrike" dirty="0">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12843,07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a:solidFill>
                            <a:srgbClr val="000000"/>
                          </a:solidFill>
                          <a:latin typeface="Times New Roman"/>
                        </a:rPr>
                        <a:t> </a:t>
                      </a:r>
                      <a:r>
                        <a:rPr lang="ru-RU" sz="1000" b="1" i="0" u="none" strike="noStrike" dirty="0" smtClean="0">
                          <a:solidFill>
                            <a:srgbClr val="000000"/>
                          </a:solidFill>
                          <a:latin typeface="Times New Roman"/>
                        </a:rPr>
                        <a:t>13010,10</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10252,17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10252,17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1" i="0" u="none" strike="noStrike" dirty="0" smtClean="0">
                          <a:solidFill>
                            <a:srgbClr val="000000"/>
                          </a:solidFill>
                          <a:latin typeface="Times New Roman"/>
                        </a:rPr>
                        <a:t>10252,17</a:t>
                      </a:r>
                      <a:endParaRPr lang="ru-RU" sz="1000" b="1"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12299,32</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9603,87</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5632,63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5632,63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5632,63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Times New Roman"/>
                        </a:rPr>
                        <a:t>Массовый</a:t>
                      </a:r>
                      <a:r>
                        <a:rPr lang="ru-RU" sz="1000" b="0" i="0" u="none" strike="noStrike" baseline="0" dirty="0" smtClean="0">
                          <a:solidFill>
                            <a:srgbClr val="000000"/>
                          </a:solidFill>
                          <a:latin typeface="Times New Roman"/>
                        </a:rPr>
                        <a:t> спорт</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02</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543,75</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3406,23</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633,00</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633,00</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633,00</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smtClean="0">
                          <a:solidFill>
                            <a:srgbClr val="000000"/>
                          </a:solidFill>
                          <a:latin typeface="Times New Roman"/>
                        </a:rPr>
                        <a:t>Другие вопросы</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11</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05</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3986,54</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3986,54</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3986,54</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2019-2023 годах</a:t>
            </a:r>
          </a:p>
        </p:txBody>
      </p:sp>
      <p:pic>
        <p:nvPicPr>
          <p:cNvPr id="13" name="Picture 4" descr="https://thumbs.dreamstime.com/b/%D1%80%D0%B5%D0%B7%D0%B2%D0%B8%D1%82-%D0%B8%D0%BA%D0%BE%D0%BD%D0%B0-27433870.jpg"/>
          <p:cNvPicPr>
            <a:picLocks noChangeAspect="1" noChangeArrowheads="1"/>
          </p:cNvPicPr>
          <p:nvPr/>
        </p:nvPicPr>
        <p:blipFill>
          <a:blip r:embed="rId2" cstate="print"/>
          <a:srcRect/>
          <a:stretch>
            <a:fillRect/>
          </a:stretch>
        </p:blipFill>
        <p:spPr bwMode="auto">
          <a:xfrm>
            <a:off x="7215206" y="3000372"/>
            <a:ext cx="1736274" cy="1714512"/>
          </a:xfrm>
          <a:prstGeom prst="rect">
            <a:avLst/>
          </a:prstGeom>
          <a:ln>
            <a:noFill/>
          </a:ln>
          <a:effectLst>
            <a:softEdge rad="112500"/>
          </a:effectLst>
        </p:spPr>
      </p:pic>
      <p:sp>
        <p:nvSpPr>
          <p:cNvPr id="14" name="TextBox 3"/>
          <p:cNvSpPr txBox="1"/>
          <p:nvPr/>
        </p:nvSpPr>
        <p:spPr>
          <a:xfrm>
            <a:off x="7703820" y="857232"/>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graphicFrame>
        <p:nvGraphicFramePr>
          <p:cNvPr id="15" name="Диаграмма 14"/>
          <p:cNvGraphicFramePr/>
          <p:nvPr/>
        </p:nvGraphicFramePr>
        <p:xfrm>
          <a:off x="0" y="928670"/>
          <a:ext cx="91440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Раздел 6 /</a:t>
            </a:r>
            <a:r>
              <a:rPr lang="ru-RU" sz="1400" dirty="0" smtClean="0">
                <a:latin typeface="Calibri" pitchFamily="34" charset="0"/>
                <a:cs typeface="Calibri" pitchFamily="34" charset="0"/>
              </a:rPr>
              <a:t>  РАСХОДЫ БЮДЖЕТА КУРСКОГО МУНИЦИПАЛЬНОГО РАЙОНА НА 2018-2022 ГОДЫ НА ПЕРЕДАННЫЕ ПОЛНОМОЧИЯ ЗА СЧЕТ КРАЕВОГО И ФЕДЕРАЛЬНОГО  БЮДЖЕТОВ</a:t>
            </a:r>
          </a:p>
        </p:txBody>
      </p:sp>
      <p:graphicFrame>
        <p:nvGraphicFramePr>
          <p:cNvPr id="8" name="Таблица 7"/>
          <p:cNvGraphicFramePr>
            <a:graphicFrameLocks noGrp="1"/>
          </p:cNvGraphicFramePr>
          <p:nvPr/>
        </p:nvGraphicFramePr>
        <p:xfrm>
          <a:off x="214282" y="500042"/>
          <a:ext cx="8643998" cy="5666903"/>
        </p:xfrm>
        <a:graphic>
          <a:graphicData uri="http://schemas.openxmlformats.org/drawingml/2006/table">
            <a:tbl>
              <a:tblPr/>
              <a:tblGrid>
                <a:gridCol w="5214974"/>
                <a:gridCol w="785818"/>
                <a:gridCol w="714380"/>
                <a:gridCol w="642942"/>
                <a:gridCol w="642942"/>
                <a:gridCol w="642942"/>
              </a:tblGrid>
              <a:tr h="66620">
                <a:tc rowSpan="2">
                  <a:txBody>
                    <a:bodyPr/>
                    <a:lstStyle/>
                    <a:p>
                      <a:pPr algn="ctr" rtl="0" fontAlgn="t"/>
                      <a:r>
                        <a:rPr lang="ru-RU" sz="800" b="1" i="0" u="none" strike="noStrike" dirty="0">
                          <a:solidFill>
                            <a:srgbClr val="000000"/>
                          </a:solidFill>
                          <a:latin typeface="Calibri"/>
                        </a:rPr>
                        <a:t>Наименование расходов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2019</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t"/>
                      <a:r>
                        <a:rPr lang="ru-RU" sz="800" b="1" i="0" u="none" strike="noStrike">
                          <a:solidFill>
                            <a:srgbClr val="000000"/>
                          </a:solidFill>
                          <a:latin typeface="Calibri"/>
                        </a:rPr>
                        <a:t>2020 (уточненный)</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2021</a:t>
                      </a:r>
                    </a:p>
                    <a:p>
                      <a:pPr algn="ctr" rtl="0" fontAlgn="t"/>
                      <a:r>
                        <a:rPr lang="ru-RU" sz="800" b="1" i="0" u="none" strike="noStrike" dirty="0" smtClean="0">
                          <a:solidFill>
                            <a:srgbClr val="000000"/>
                          </a:solidFill>
                          <a:latin typeface="Calibri"/>
                        </a:rPr>
                        <a:t> (проект</a:t>
                      </a:r>
                      <a:r>
                        <a:rPr lang="ru-RU" sz="800" b="1" i="0" u="none" strike="noStrike" dirty="0">
                          <a:solidFill>
                            <a:srgbClr val="000000"/>
                          </a:solidFill>
                          <a:latin typeface="Calibri"/>
                        </a:rPr>
                        <a:t>)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a:solidFill>
                            <a:srgbClr val="000000"/>
                          </a:solidFill>
                          <a:latin typeface="Calibri"/>
                        </a:rPr>
                        <a:t>2022 </a:t>
                      </a:r>
                      <a:endParaRPr lang="ru-RU" sz="800" b="1" i="0" u="none" strike="noStrike" dirty="0" smtClean="0">
                        <a:solidFill>
                          <a:srgbClr val="000000"/>
                        </a:solidFill>
                        <a:latin typeface="Calibri"/>
                      </a:endParaRPr>
                    </a:p>
                    <a:p>
                      <a:pPr algn="ctr" rtl="0" fontAlgn="t"/>
                      <a:r>
                        <a:rPr lang="ru-RU" sz="800" b="1" i="0" u="none" strike="noStrike" dirty="0" smtClean="0">
                          <a:solidFill>
                            <a:srgbClr val="000000"/>
                          </a:solidFill>
                          <a:latin typeface="Calibri"/>
                        </a:rPr>
                        <a:t>(</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2023</a:t>
                      </a:r>
                    </a:p>
                    <a:p>
                      <a:pPr algn="ctr" rtl="0" fontAlgn="t"/>
                      <a:r>
                        <a:rPr lang="ru-RU" sz="800" b="1" i="0" u="none" strike="noStrike" dirty="0" smtClean="0">
                          <a:solidFill>
                            <a:srgbClr val="000000"/>
                          </a:solidFill>
                          <a:latin typeface="Calibri"/>
                        </a:rPr>
                        <a:t> </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vMerge="1">
                  <a:txBody>
                    <a:bodyPr/>
                    <a:lstStyle/>
                    <a:p>
                      <a:endParaRPr lang="ru-RU"/>
                    </a:p>
                  </a:txBody>
                  <a:tcPr/>
                </a:tc>
                <a:tc>
                  <a:txBody>
                    <a:bodyPr/>
                    <a:lstStyle/>
                    <a:p>
                      <a:pPr algn="ctr" rtl="0" fontAlgn="t"/>
                      <a:r>
                        <a:rPr lang="ru-RU" sz="800" b="1" i="0" u="none" strike="noStrike" dirty="0">
                          <a:solidFill>
                            <a:srgbClr val="000000"/>
                          </a:solidFill>
                          <a:latin typeface="Calibri"/>
                        </a:rPr>
                        <a:t>(факт)</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66620">
                <a:tc>
                  <a:txBody>
                    <a:bodyPr/>
                    <a:lstStyle/>
                    <a:p>
                      <a:pPr algn="ctr" rtl="0" fontAlgn="b"/>
                      <a:r>
                        <a:rPr lang="ru-RU" sz="800" b="0" i="0" u="none" strike="noStrike" dirty="0">
                          <a:solidFill>
                            <a:srgbClr val="000000"/>
                          </a:solidFill>
                          <a:latin typeface="Calibri"/>
                        </a:rPr>
                        <a:t>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2 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3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5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6 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a:txBody>
                    <a:bodyPr/>
                    <a:lstStyle/>
                    <a:p>
                      <a:pPr algn="ctr" rtl="0" fontAlgn="b"/>
                      <a:r>
                        <a:rPr lang="ru-RU" sz="800" b="1" i="0" u="none" strike="noStrike">
                          <a:solidFill>
                            <a:srgbClr val="000000"/>
                          </a:solidFill>
                          <a:latin typeface="Calibri"/>
                        </a:rPr>
                        <a:t>ОБРАЗОВАНИЕ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60">
                <a:tc>
                  <a:txBody>
                    <a:bodyPr/>
                    <a:lstStyle/>
                    <a:p>
                      <a:pPr algn="l" rtl="0" fontAlgn="b"/>
                      <a:r>
                        <a:rPr lang="ru-RU" sz="800" b="0" i="0" u="none" strike="noStrike">
                          <a:solidFill>
                            <a:srgbClr val="000000"/>
                          </a:solidFill>
                          <a:latin typeface="Calibri"/>
                        </a:rPr>
                        <a:t>Организация и осуществление деятельности по опеке и попечительству в области образования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1 501,01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1 705,33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1 765,80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1 827,99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1 694,06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19">
                <a:tc>
                  <a:txBody>
                    <a:bodyPr/>
                    <a:lstStyle/>
                    <a:p>
                      <a:pPr algn="l" rtl="0" fontAlgn="b"/>
                      <a:r>
                        <a:rPr lang="ru-RU" sz="800" b="0" i="0" u="none" strike="noStrike">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(поселках городского типа)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17 108,60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18 825,94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18 424,72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18 424,72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16 496,97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048">
                <a:tc>
                  <a:txBody>
                    <a:bodyPr/>
                    <a:lstStyle/>
                    <a:p>
                      <a:pPr algn="l" rtl="0" fontAlgn="b"/>
                      <a:r>
                        <a:rPr lang="ru-RU" sz="800" b="0" i="0" u="none" strike="noStrike">
                          <a:solidFill>
                            <a:srgbClr val="000000"/>
                          </a:solidFill>
                          <a:latin typeface="Calibri"/>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69 728,50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75 552,32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86 805,13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88 580,70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88 295,66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2906">
                <a:tc>
                  <a:txBody>
                    <a:bodyPr/>
                    <a:lstStyle/>
                    <a:p>
                      <a:pPr algn="l" rtl="0" fontAlgn="b"/>
                      <a:r>
                        <a:rPr lang="ru-RU" sz="800" b="0" i="0" u="none" strike="noStrike">
                          <a:solidFill>
                            <a:srgbClr val="000000"/>
                          </a:solidFill>
                          <a:latin typeface="Calibri"/>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262 444,07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272 003,87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284 342,60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284 398,50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289 277,31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19">
                <a:tc>
                  <a:txBody>
                    <a:bodyPr/>
                    <a:lstStyle/>
                    <a:p>
                      <a:pPr algn="l" rtl="0" fontAlgn="b"/>
                      <a:r>
                        <a:rPr lang="ru-RU" sz="800" b="0" i="0" u="none" strike="noStrike">
                          <a:solidFill>
                            <a:srgbClr val="000000"/>
                          </a:solidFill>
                          <a:latin typeface="Calibri"/>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5 235,40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5 694,32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5 694,32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5 694,32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5 015,33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3210">
                <a:tc>
                  <a:txBody>
                    <a:bodyPr/>
                    <a:lstStyle/>
                    <a:p>
                      <a:pPr algn="l" rtl="0" fontAlgn="b"/>
                      <a:r>
                        <a:rPr lang="ru-RU" sz="800" b="0" i="0" u="none" strike="noStrike">
                          <a:solidFill>
                            <a:srgbClr val="000000"/>
                          </a:solidFill>
                          <a:latin typeface="Calibri"/>
                        </a:rPr>
                        <a:t>Осуществление отдельных государственных полномочий по социальной поддержке семьи и детей</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8 660,42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7 663,65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8 574,80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8 892,48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8 983,02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a:txBody>
                    <a:bodyPr/>
                    <a:lstStyle/>
                    <a:p>
                      <a:pPr algn="ctr" rtl="0" fontAlgn="b"/>
                      <a:r>
                        <a:rPr lang="ru-RU" sz="800" b="1" i="0" u="none" strike="noStrike">
                          <a:solidFill>
                            <a:srgbClr val="000000"/>
                          </a:solidFill>
                          <a:latin typeface="Calibri"/>
                        </a:rPr>
                        <a:t>СОЦИАЛЬНАЯ ПОЛИТИКА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Организация и осуществление деятельности по опеке и попечительству в области здравоохранения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455,53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504,18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511,68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529,7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407,39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Предоставление государственной социальной помощи малоимущим семьям, малоимущим одиноко проживающим гражданам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1 600,00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2 295,39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1 234,61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1 229,98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809,58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Выплата ежемесячной денежной компенсации на каждого ребенка в возрасте до 18 лет многодетным семьям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24 390,00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50 052,81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48 326,70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51 013,18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54 837,71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60">
                <a:tc>
                  <a:txBody>
                    <a:bodyPr/>
                    <a:lstStyle/>
                    <a:p>
                      <a:pPr algn="l" rtl="0" fontAlgn="b"/>
                      <a:r>
                        <a:rPr lang="ru-RU" sz="800" b="0" i="0" u="none" strike="noStrike">
                          <a:solidFill>
                            <a:srgbClr val="000000"/>
                          </a:solidFill>
                          <a:latin typeface="Calibri"/>
                        </a:rPr>
                        <a:t>Выплата ежегодного социального пособия на проезд студентам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52,87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46,65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47,51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49,42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54,43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20">
                <a:tc>
                  <a:txBody>
                    <a:bodyPr/>
                    <a:lstStyle/>
                    <a:p>
                      <a:pPr algn="l" rtl="0" fontAlgn="b"/>
                      <a:r>
                        <a:rPr lang="ru-RU" sz="800" b="0" i="0" u="none" strike="noStrike">
                          <a:solidFill>
                            <a:srgbClr val="000000"/>
                          </a:solidFill>
                          <a:latin typeface="Calibri"/>
                        </a:rPr>
                        <a:t>Выплата пособия на ребенка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47 504,00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51 832,12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47 209,11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49 105,97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52 688,43</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Осуществление отдельных государственных полномочий в области труда и социальной защиты отдельных категорий граждан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15 056,24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17 664,16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17 908,90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18 552,51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17 251,80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3084">
                <a:tc>
                  <a:txBody>
                    <a:bodyPr/>
                    <a:lstStyle/>
                    <a:p>
                      <a:pPr algn="l" rtl="0" fontAlgn="b"/>
                      <a:r>
                        <a:rPr lang="ru-RU" sz="800" b="0" i="0" u="none" strike="noStrike">
                          <a:solidFill>
                            <a:srgbClr val="000000"/>
                          </a:solidFill>
                          <a:latin typeface="Calibri"/>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1 853,09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2 053,78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1 918,00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1 994,72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2 388,82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879">
                <a:tc>
                  <a:txBody>
                    <a:bodyPr/>
                    <a:lstStyle/>
                    <a:p>
                      <a:pPr algn="l" rtl="0" fontAlgn="b"/>
                      <a:r>
                        <a:rPr lang="ru-RU" sz="800" b="0" i="0" u="none" strike="noStrike">
                          <a:solidFill>
                            <a:srgbClr val="000000"/>
                          </a:solidFill>
                          <a:latin typeface="Calibri"/>
                        </a:rPr>
                        <a:t>Выплата денежной компенсации семьям, в которых в период с 1 января 2011 года по 31 декабря 2015 года родился третий или последующий ребенок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363,4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1 233,10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1 887,50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2 990,29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157,72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155">
                <a:tc>
                  <a:txBody>
                    <a:bodyPr/>
                    <a:lstStyle/>
                    <a:p>
                      <a:pPr algn="l" rtl="0" fontAlgn="b"/>
                      <a:r>
                        <a:rPr lang="ru-RU" sz="800" b="0" i="0" u="none" strike="noStrike">
                          <a:solidFill>
                            <a:srgbClr val="000000"/>
                          </a:solidFill>
                          <a:latin typeface="Calibri"/>
                        </a:rPr>
                        <a:t>Ежегодная денежная выплата гражданам Российской Федерации, не достигшим совершеннолетия на 3 сентября 1945 года и постоянно проживающим на территории Ставропольского края</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10 782,72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10 079,30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3119">
                <a:tc>
                  <a:txBody>
                    <a:bodyPr/>
                    <a:lstStyle/>
                    <a:p>
                      <a:pPr algn="l" rtl="0" fontAlgn="b"/>
                      <a:r>
                        <a:rPr lang="ru-RU" sz="800" b="0" i="0" u="none" strike="noStrike">
                          <a:solidFill>
                            <a:srgbClr val="000000"/>
                          </a:solidFill>
                          <a:latin typeface="Calibri"/>
                        </a:rPr>
                        <a:t>Предоставление дополнительной меры социальной поддержки в виде дополнительной компенсации расходов на оплату жилых помещений и коммунальных услуг участникам, инвалидам Великой Отечественной войны и бывшим несовершеннолетним узникам фашизма</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332,39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90">
                <a:tc>
                  <a:txBody>
                    <a:bodyPr/>
                    <a:lstStyle/>
                    <a:p>
                      <a:pPr algn="l" rtl="0" fontAlgn="b"/>
                      <a:r>
                        <a:rPr lang="ru-RU" sz="800" b="0" i="0" u="none" strike="noStrike">
                          <a:solidFill>
                            <a:srgbClr val="000000"/>
                          </a:solidFill>
                          <a:latin typeface="Calibri"/>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56 801,70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65 701,49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56 796,65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60 805,75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69 507,91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25">
                <a:tc>
                  <a:txBody>
                    <a:bodyPr/>
                    <a:lstStyle/>
                    <a:p>
                      <a:pPr algn="l" rtl="0" fontAlgn="b"/>
                      <a:r>
                        <a:rPr lang="ru-RU" sz="800" b="0" i="0" u="none" strike="noStrike">
                          <a:solidFill>
                            <a:srgbClr val="000000"/>
                          </a:solidFill>
                          <a:latin typeface="Calibri"/>
                        </a:rPr>
                        <a:t> Осуществление ежегодной денежной выплаты лицам, награжденным нагрудным знаком «Почетный донор России»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1 089,04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1 078,04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1 053,18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1 095,20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1 168,51</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60">
                <a:tc>
                  <a:txBody>
                    <a:bodyPr/>
                    <a:lstStyle/>
                    <a:p>
                      <a:pPr algn="l" rtl="0" fontAlgn="b"/>
                      <a:r>
                        <a:rPr lang="ru-RU" sz="800" b="0" i="0" u="none" strike="noStrike">
                          <a:solidFill>
                            <a:srgbClr val="000000"/>
                          </a:solidFill>
                          <a:latin typeface="Calibri"/>
                        </a:rPr>
                        <a:t>Оплата жилищно-коммунальных услуг отдельным категориям граждан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24 456,30</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25 851,97</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31 501,49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31 501,49</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27 641,04</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190">
                <a:tc>
                  <a:txBody>
                    <a:bodyPr/>
                    <a:lstStyle/>
                    <a:p>
                      <a:pPr algn="l" rtl="0" fontAlgn="b"/>
                      <a:r>
                        <a:rPr lang="ru-RU" sz="800" b="0" i="0" u="none" strike="noStrike">
                          <a:solidFill>
                            <a:srgbClr val="000000"/>
                          </a:solidFill>
                          <a:latin typeface="Calibri"/>
                        </a:rPr>
                        <a:t>Выплату инвалидам компенсаций страховых премий по договорам обязательного страхования гражданской ответственности владельцев транспортных средств </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2,25</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2,32</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4,08</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3,56</a:t>
                      </a:r>
                    </a:p>
                  </a:txBody>
                  <a:tcPr marL="2852" marR="2852" marT="2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214288"/>
          <a:ext cx="8715436" cy="5643038"/>
        </p:xfrm>
        <a:graphic>
          <a:graphicData uri="http://schemas.openxmlformats.org/drawingml/2006/table">
            <a:tbl>
              <a:tblPr/>
              <a:tblGrid>
                <a:gridCol w="5000660"/>
                <a:gridCol w="857256"/>
                <a:gridCol w="785818"/>
                <a:gridCol w="785818"/>
                <a:gridCol w="642942"/>
                <a:gridCol w="642942"/>
              </a:tblGrid>
              <a:tr h="160087">
                <a:tc rowSpan="2">
                  <a:txBody>
                    <a:bodyPr/>
                    <a:lstStyle/>
                    <a:p>
                      <a:pPr algn="ctr" rtl="0" fontAlgn="t"/>
                      <a:r>
                        <a:rPr lang="ru-RU" sz="800" b="1" i="0" u="none" strike="noStrike" dirty="0">
                          <a:solidFill>
                            <a:srgbClr val="000000"/>
                          </a:solidFill>
                          <a:latin typeface="Calibri"/>
                        </a:rPr>
                        <a:t>Наименование расходов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2019</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a:solidFill>
                            <a:srgbClr val="000000"/>
                          </a:solidFill>
                          <a:latin typeface="Calibri"/>
                        </a:rPr>
                        <a:t>2020 (уточненный)</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2021</a:t>
                      </a:r>
                    </a:p>
                    <a:p>
                      <a:pPr algn="ctr" rtl="0" fontAlgn="t"/>
                      <a:r>
                        <a:rPr lang="ru-RU" sz="800" b="1" i="0" u="none" strike="noStrike" dirty="0" smtClean="0">
                          <a:solidFill>
                            <a:srgbClr val="000000"/>
                          </a:solidFill>
                          <a:latin typeface="Calibri"/>
                        </a:rPr>
                        <a:t> (проект</a:t>
                      </a:r>
                      <a:r>
                        <a:rPr lang="ru-RU" sz="800" b="1" i="0" u="none" strike="noStrike" dirty="0">
                          <a:solidFill>
                            <a:srgbClr val="000000"/>
                          </a:solidFill>
                          <a:latin typeface="Calibri"/>
                        </a:rPr>
                        <a:t>)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a:solidFill>
                            <a:srgbClr val="000000"/>
                          </a:solidFill>
                          <a:latin typeface="Calibri"/>
                        </a:rPr>
                        <a:t>2022 </a:t>
                      </a:r>
                      <a:endParaRPr lang="ru-RU" sz="800" b="1" i="0" u="none" strike="noStrike" dirty="0" smtClean="0">
                        <a:solidFill>
                          <a:srgbClr val="000000"/>
                        </a:solidFill>
                        <a:latin typeface="Calibri"/>
                      </a:endParaRPr>
                    </a:p>
                    <a:p>
                      <a:pPr algn="ctr" rtl="0" fontAlgn="t"/>
                      <a:r>
                        <a:rPr lang="ru-RU" sz="800" b="1" i="0" u="none" strike="noStrike" dirty="0" smtClean="0">
                          <a:solidFill>
                            <a:srgbClr val="000000"/>
                          </a:solidFill>
                          <a:latin typeface="Calibri"/>
                        </a:rPr>
                        <a:t>(</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2023</a:t>
                      </a:r>
                    </a:p>
                    <a:p>
                      <a:pPr algn="ctr" rtl="0" fontAlgn="t"/>
                      <a:r>
                        <a:rPr lang="ru-RU" sz="800" b="1" i="0" u="none" strike="noStrike" dirty="0" smtClean="0">
                          <a:solidFill>
                            <a:srgbClr val="000000"/>
                          </a:solidFill>
                          <a:latin typeface="Calibri"/>
                        </a:rPr>
                        <a:t> </a:t>
                      </a:r>
                      <a:r>
                        <a:rPr lang="ru-RU" sz="800" b="1" i="0" u="none" strike="noStrike" dirty="0">
                          <a:solidFill>
                            <a:srgbClr val="000000"/>
                          </a:solidFill>
                          <a:latin typeface="Calibri"/>
                        </a:rPr>
                        <a:t>(проект) </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800" b="1" i="0" u="none" strike="noStrike" dirty="0">
                          <a:solidFill>
                            <a:srgbClr val="000000"/>
                          </a:solidFill>
                          <a:latin typeface="Calibri"/>
                        </a:rPr>
                        <a:t>(факт)</a:t>
                      </a:r>
                    </a:p>
                  </a:txBody>
                  <a:tcPr marL="2852" marR="2852" marT="2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dirty="0">
                          <a:solidFill>
                            <a:srgbClr val="000000"/>
                          </a:solidFill>
                          <a:latin typeface="Calibri"/>
                        </a:rPr>
                        <a:t>Осуществление ежемесячных выплат на детей в возрасте от трех до семи лет включительно</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214 323,64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109 014,80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393">
                <a:tc>
                  <a:txBody>
                    <a:bodyPr/>
                    <a:lstStyle/>
                    <a:p>
                      <a:pPr algn="l" rtl="0" fontAlgn="b"/>
                      <a:r>
                        <a:rPr lang="ru-RU" sz="800" b="0" i="0" u="none" strike="noStrike">
                          <a:solidFill>
                            <a:srgbClr val="000000"/>
                          </a:solidFill>
                          <a:latin typeface="Calibri"/>
                        </a:rPr>
                        <a:t>Выплата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64 151,49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80 503,78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74 775,70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77 690,59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84 364,72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 Компенсация отдельным категориям граждан оплаты взноса на капитальный ремонт общего имущества в многоквартирном доме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63,65</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78,9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62,15</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60,04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98,9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a:solidFill>
                            <a:srgbClr val="000000"/>
                          </a:solidFill>
                          <a:latin typeface="Calibri"/>
                        </a:rPr>
                        <a:t>Осуществление ежемесячной выплаты в связи с рождением (усыновлением) первого ребенка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43 199,02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44 289,45</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58 954,23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62 361,29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876">
                <a:tc>
                  <a:txBody>
                    <a:bodyPr/>
                    <a:lstStyle/>
                    <a:p>
                      <a:pPr algn="l" rtl="0" fontAlgn="b"/>
                      <a:r>
                        <a:rPr lang="ru-RU" sz="800" b="0" i="0" u="none" strike="noStrike">
                          <a:solidFill>
                            <a:srgbClr val="000000"/>
                          </a:solidFill>
                          <a:latin typeface="Calibri"/>
                        </a:rPr>
                        <a:t>Осуществление отдельных государственных полномочий по социальной защите отдельных категорий граждан</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79 473,74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81 744,90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81 109,97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81 388,12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79 576,63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532">
                <a:tc>
                  <a:txBody>
                    <a:bodyPr/>
                    <a:lstStyle/>
                    <a:p>
                      <a:pPr algn="l" rtl="0" fontAlgn="b"/>
                      <a:r>
                        <a:rPr lang="ru-RU" sz="800" b="0" i="0" u="none" strike="noStrike">
                          <a:solidFill>
                            <a:srgbClr val="000000"/>
                          </a:solidFill>
                          <a:latin typeface="Calibri"/>
                        </a:rPr>
                        <a:t>Оказание государственной социальной помощи на основании социального контракта отдельным категориям граждан</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11 527,84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0260">
                <a:tc>
                  <a:txBody>
                    <a:bodyPr/>
                    <a:lstStyle/>
                    <a:p>
                      <a:pPr algn="l" rtl="0" fontAlgn="b"/>
                      <a:r>
                        <a:rPr lang="ru-RU" sz="800" b="0" i="0" u="none" strike="noStrike">
                          <a:solidFill>
                            <a:srgbClr val="000000"/>
                          </a:solidFill>
                          <a:latin typeface="Calibri"/>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(поселках городского типа)</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82">
                <a:tc>
                  <a:txBody>
                    <a:bodyPr/>
                    <a:lstStyle/>
                    <a:p>
                      <a:pPr algn="ctr" rtl="0" fontAlgn="b"/>
                      <a:r>
                        <a:rPr lang="ru-RU" sz="800" b="1" i="0" u="none" strike="noStrike">
                          <a:solidFill>
                            <a:srgbClr val="000000"/>
                          </a:solidFill>
                          <a:latin typeface="Calibri"/>
                        </a:rPr>
                        <a:t>СЕЛЬСКОЕ ХОЗЯЙСТВО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09">
                <a:tc>
                  <a:txBody>
                    <a:bodyPr/>
                    <a:lstStyle/>
                    <a:p>
                      <a:pPr algn="l" rtl="0" fontAlgn="b"/>
                      <a:r>
                        <a:rPr lang="ru-RU" sz="800" b="0" i="0" u="none" strike="noStrike">
                          <a:solidFill>
                            <a:srgbClr val="000000"/>
                          </a:solidFill>
                          <a:latin typeface="Calibri"/>
                        </a:rPr>
                        <a:t>Организация и проведение мероприятий по борьбе с иксодовыми клещами-переносчиками Крымской геморрагической лихорадки в природных биотопах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228,16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413,03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413,03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413,03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373,74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Администрирование переданных  отдельных государственных полномочий в области сельского хозяйства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2 073,38</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2 225,30</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2 288,27</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2 364,57</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2 204,02</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Стимулирование развития приоритетных подотраслей агропромышленного комплекса и развитие малых форм хозяйствования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279,73</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800" b="0" i="0" u="none" strike="noStrike">
                          <a:solidFill>
                            <a:srgbClr val="000000"/>
                          </a:solidFill>
                          <a:latin typeface="Calibri"/>
                        </a:rPr>
                        <a:t>279,73</a:t>
                      </a:r>
                    </a:p>
                  </a:txBody>
                  <a:tcPr marL="4000" marR="4000" marT="4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Содействие достижению целевых показателей реализации региональных программ развития агропромышленного комплекса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3282">
                <a:tc>
                  <a:txBody>
                    <a:bodyPr/>
                    <a:lstStyle/>
                    <a:p>
                      <a:pPr algn="ctr" rtl="0" fontAlgn="b"/>
                      <a:r>
                        <a:rPr lang="ru-RU" sz="800" b="1" i="0" u="none" strike="noStrike">
                          <a:solidFill>
                            <a:srgbClr val="000000"/>
                          </a:solidFill>
                          <a:latin typeface="Calibri"/>
                        </a:rPr>
                        <a:t>ДРУГИЕ ВОПРОСЫ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latin typeface="Calibri"/>
                        </a:rPr>
                        <a:t>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393">
                <a:tc>
                  <a:txBody>
                    <a:bodyPr/>
                    <a:lstStyle/>
                    <a:p>
                      <a:pPr algn="l" rtl="0" fontAlgn="b"/>
                      <a:r>
                        <a:rPr lang="ru-RU" sz="800" b="0" i="0" u="none" strike="noStrike">
                          <a:solidFill>
                            <a:srgbClr val="000000"/>
                          </a:solidFill>
                          <a:latin typeface="Calibri"/>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599,28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665,38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689,08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711,4</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663,27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a:solidFill>
                            <a:srgbClr val="000000"/>
                          </a:solidFill>
                          <a:latin typeface="Calibri"/>
                        </a:rPr>
                        <a:t>Создание и организация деятельности комиссий по делам несовершеннолетних и защите их прав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38,71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38,37</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588">
                <a:tc>
                  <a:txBody>
                    <a:bodyPr/>
                    <a:lstStyle/>
                    <a:p>
                      <a:pPr algn="l" rtl="0" fontAlgn="b"/>
                      <a:r>
                        <a:rPr lang="ru-RU" sz="800" b="0" i="0" u="none" strike="noStrike">
                          <a:solidFill>
                            <a:srgbClr val="000000"/>
                          </a:solidFill>
                          <a:latin typeface="Calibri"/>
                        </a:rPr>
                        <a:t>Реализация Закона Ставропольского края «О наделении органов местного самоуправления муниципальных районов и городских округов в Ставропольском крае отдельными государственными полномочиями Ставропольского края по созданию административных комиссий»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87">
                <a:tc>
                  <a:txBody>
                    <a:bodyPr/>
                    <a:lstStyle/>
                    <a:p>
                      <a:pPr algn="l" rtl="0" fontAlgn="b"/>
                      <a:r>
                        <a:rPr lang="ru-RU" sz="800" b="0" i="0" u="none" strike="noStrike">
                          <a:solidFill>
                            <a:srgbClr val="000000"/>
                          </a:solidFill>
                          <a:latin typeface="Calibri"/>
                        </a:rPr>
                        <a:t>Осуществление деятельности по обращению с животными без владельцев</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182,73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390,46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160,92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160,92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638,32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09">
                <a:tc>
                  <a:txBody>
                    <a:bodyPr/>
                    <a:lstStyle/>
                    <a:p>
                      <a:pPr algn="l" rtl="0" fontAlgn="b"/>
                      <a:r>
                        <a:rPr lang="ru-RU" sz="800" b="0" i="0" u="none" strike="noStrike">
                          <a:solidFill>
                            <a:srgbClr val="000000"/>
                          </a:solidFill>
                          <a:latin typeface="Calibri"/>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 </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20,48</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26,26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190,42</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8,01</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548">
                <a:tc>
                  <a:txBody>
                    <a:bodyPr/>
                    <a:lstStyle/>
                    <a:p>
                      <a:pPr algn="l" rtl="0" fontAlgn="b"/>
                      <a:r>
                        <a:rPr lang="ru-RU" sz="800" b="0" i="0" u="none" strike="noStrike">
                          <a:solidFill>
                            <a:srgbClr val="000000"/>
                          </a:solidFill>
                          <a:latin typeface="Calibri"/>
                        </a:rPr>
                        <a:t>Осуществление первичного воинского учета на территориях, где отсутствуют военные комиссариаты</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2 205,80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2 888,96</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2 540,23</a:t>
                      </a:r>
                    </a:p>
                  </a:txBody>
                  <a:tcPr marL="4000" marR="4000" marT="4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2021 году и плановом периоде 2022 и 2023 годов</a:t>
            </a:r>
          </a:p>
        </p:txBody>
      </p:sp>
      <p:sp>
        <p:nvSpPr>
          <p:cNvPr id="8" name="TextBox 7"/>
          <p:cNvSpPr txBox="1"/>
          <p:nvPr/>
        </p:nvSpPr>
        <p:spPr>
          <a:xfrm>
            <a:off x="142844" y="571481"/>
            <a:ext cx="5214974" cy="2031325"/>
          </a:xfrm>
          <a:prstGeom prst="rect">
            <a:avLst/>
          </a:prstGeom>
          <a:noFill/>
        </p:spPr>
        <p:txBody>
          <a:bodyPr wrap="square" rtlCol="0">
            <a:spAutoFit/>
          </a:bodyPr>
          <a:lstStyle/>
          <a:p>
            <a:pPr algn="just"/>
            <a:r>
              <a:rPr lang="ru-RU" sz="900" dirty="0" smtClean="0"/>
              <a:t>    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lang="ru-RU" sz="900" dirty="0" smtClean="0">
                <a:hlinkClick r:id="rId2"/>
              </a:rPr>
              <a:t>№597</a:t>
            </a:r>
            <a:r>
              <a:rPr lang="ru-RU" sz="900" dirty="0" smtClean="0"/>
              <a:t> «О мероприятиях по реализации государственной социальной политики», от 1 июня 2012 года </a:t>
            </a:r>
            <a:r>
              <a:rPr lang="ru-RU" sz="900" dirty="0" smtClean="0">
                <a:hlinkClick r:id="rId3"/>
              </a:rPr>
              <a:t>№ 761</a:t>
            </a:r>
            <a:r>
              <a:rPr lang="ru-RU" sz="900" dirty="0" smtClean="0"/>
              <a:t> «О национальной стратегии действий в интересах детей на 2012-2017 годы» и от 28 декабря 2012 года </a:t>
            </a:r>
            <a:r>
              <a:rPr lang="ru-RU" sz="900" dirty="0" smtClean="0">
                <a:hlinkClick r:id="rId4"/>
              </a:rPr>
              <a:t>№1688</a:t>
            </a:r>
            <a:r>
              <a:rPr lang="ru-RU" sz="900" dirty="0" smtClean="0"/>
              <a:t> «О некоторых мерах по реализации государственной политики в сфере защиты детей-сирот и детей, оставшихся без попечения родителей», предусмотрены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2021-2023 годов исходя из значения среднемесячного дохода от трудовой деятельности. </a:t>
            </a:r>
          </a:p>
          <a:p>
            <a:pPr algn="just"/>
            <a:endParaRPr lang="ru-RU" sz="900" dirty="0"/>
          </a:p>
        </p:txBody>
      </p:sp>
      <p:sp>
        <p:nvSpPr>
          <p:cNvPr id="9" name="TextBox 8"/>
          <p:cNvSpPr txBox="1"/>
          <p:nvPr/>
        </p:nvSpPr>
        <p:spPr>
          <a:xfrm>
            <a:off x="214282" y="2500306"/>
            <a:ext cx="5072098" cy="784830"/>
          </a:xfrm>
          <a:prstGeom prst="rect">
            <a:avLst/>
          </a:prstGeom>
          <a:noFill/>
        </p:spPr>
        <p:txBody>
          <a:bodyPr wrap="square" rtlCol="0">
            <a:spAutoFit/>
          </a:bodyPr>
          <a:lstStyle/>
          <a:p>
            <a:pPr marL="0" lvl="1"/>
            <a:r>
              <a:rPr lang="ru-RU" sz="900" dirty="0" smtClean="0"/>
              <a:t>    Расходы на выплату заработной платы работникам организаций, финансируемых из местных бюджетов, предусматриваются в расчетных показателях на 2021 год и плановый период 2022 и 2023 годов исходя из обеспечения минимального размера оплаты труда 12792 рублей в месяц. </a:t>
            </a:r>
            <a:endParaRPr lang="ru-RU" sz="900" b="1" dirty="0" smtClean="0"/>
          </a:p>
          <a:p>
            <a:endParaRPr lang="ru-RU" sz="900" dirty="0"/>
          </a:p>
        </p:txBody>
      </p:sp>
      <p:graphicFrame>
        <p:nvGraphicFramePr>
          <p:cNvPr id="10" name="Диаграмма 9"/>
          <p:cNvGraphicFramePr/>
          <p:nvPr/>
        </p:nvGraphicFramePr>
        <p:xfrm>
          <a:off x="5643570" y="500042"/>
          <a:ext cx="3500430" cy="1285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572132" y="2071678"/>
          <a:ext cx="3571868" cy="107157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142844" y="3164681"/>
            <a:ext cx="8858312" cy="3693319"/>
          </a:xfrm>
          <a:prstGeom prst="rect">
            <a:avLst/>
          </a:prstGeom>
          <a:noFill/>
        </p:spPr>
        <p:txBody>
          <a:bodyPr wrap="square" rtlCol="0">
            <a:spAutoFit/>
          </a:bodyPr>
          <a:lstStyle/>
          <a:p>
            <a:r>
              <a:rPr lang="ru-RU" sz="900" dirty="0" smtClean="0"/>
              <a:t>       Расходы на оплату труда:</a:t>
            </a:r>
          </a:p>
          <a:p>
            <a:r>
              <a:rPr lang="ru-RU" sz="90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планируются с учетом размеров должностных окладов, утвержденных постановлением Правительства Ставропольского края от 21 октября 2009 г. № 267-п «О</a:t>
            </a:r>
            <a:r>
              <a:rPr lang="en-US" sz="900" dirty="0" smtClean="0"/>
              <a:t> </a:t>
            </a:r>
            <a:r>
              <a:rPr lang="ru-RU" sz="900" dirty="0" smtClean="0"/>
              <a:t>нормативах формирования расходов на содержание органов местного самоуправления муниципальных образований Ставропольского края»; </a:t>
            </a:r>
          </a:p>
          <a:p>
            <a:r>
              <a:rPr lang="ru-RU" sz="90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r>
              <a:rPr lang="ru-RU" sz="90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900" dirty="0" smtClean="0"/>
              <a:t> </a:t>
            </a:r>
            <a:r>
              <a:rPr lang="ru-RU" sz="900" dirty="0" smtClean="0"/>
              <a:t>марта 2009 г. № 81-п «О</a:t>
            </a:r>
            <a:r>
              <a:rPr lang="en-US" sz="900" dirty="0" smtClean="0"/>
              <a:t> </a:t>
            </a:r>
            <a:r>
              <a:rPr lang="ru-RU" sz="90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r>
              <a:rPr lang="ru-RU" sz="900" dirty="0" smtClean="0"/>
              <a:t>     При определении размера фонда оплаты труда на 2021 год и плановый период тарифы страховых взносов на заработную плату сохраняются на уровне 2019 года - 30,2 процента.</a:t>
            </a:r>
          </a:p>
          <a:p>
            <a:r>
              <a:rPr lang="ru-RU" sz="900" dirty="0" smtClean="0"/>
              <a:t>      Расходы на 2021 год и плановый период 2022 и 2023 годов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2020</a:t>
            </a:r>
            <a:r>
              <a:rPr lang="en-US" sz="900" dirty="0" smtClean="0"/>
              <a:t> </a:t>
            </a:r>
            <a:r>
              <a:rPr lang="ru-RU" sz="900" dirty="0" smtClean="0"/>
              <a:t>года.</a:t>
            </a:r>
          </a:p>
          <a:p>
            <a:r>
              <a:rPr lang="ru-RU" sz="90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r>
              <a:rPr lang="ru-RU" sz="900" dirty="0" smtClean="0"/>
              <a:t>     численности получателей указанных мер социальной поддержки по данным отчетов на 01 апреля 2020 года;</a:t>
            </a:r>
          </a:p>
          <a:p>
            <a:r>
              <a:rPr lang="ru-RU" sz="90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2020 год, без его индексации (771,20 рублей);</a:t>
            </a:r>
          </a:p>
          <a:p>
            <a:r>
              <a:rPr lang="ru-RU" sz="900" dirty="0" smtClean="0"/>
              <a:t>    необходимости обеспечения расходов, связанных с перечислением, зачислением и доставкой ежемесячной денежной выплаты получателям мер социальной поддержки (в пределах 1,5 процента размера ежемесячной денежной выплаты). </a:t>
            </a:r>
          </a:p>
          <a:p>
            <a:r>
              <a:rPr lang="ru-RU" sz="900" dirty="0" smtClean="0"/>
              <a:t>      Расходы на оплату коммунальных услуг сформированы на 2021 и 2022 год на базовом уровне, на 2023 год – с учетом прогнозируемого роста тарифов на 2,3 процента.</a:t>
            </a:r>
            <a:endParaRPr lang="ru-RU" sz="900" dirty="0"/>
          </a:p>
        </p:txBody>
      </p:sp>
      <p:sp>
        <p:nvSpPr>
          <p:cNvPr id="16" name="Прямоугольник 15"/>
          <p:cNvSpPr/>
          <p:nvPr/>
        </p:nvSpPr>
        <p:spPr>
          <a:xfrm>
            <a:off x="142844" y="0"/>
            <a:ext cx="1138773" cy="338554"/>
          </a:xfrm>
          <a:prstGeom prst="rect">
            <a:avLst/>
          </a:prstGeom>
        </p:spPr>
        <p:txBody>
          <a:bodyPr wrap="none">
            <a:spAutoFit/>
          </a:bodyPr>
          <a:lstStyle/>
          <a:p>
            <a:r>
              <a:rPr lang="ru-RU" sz="1600" b="1" dirty="0" smtClean="0">
                <a:latin typeface="Calibri" pitchFamily="34" charset="0"/>
                <a:cs typeface="Calibri" pitchFamily="34" charset="0"/>
              </a:rPr>
              <a:t>Раздел 7 /</a:t>
            </a:r>
            <a:r>
              <a:rPr lang="ru-RU" sz="1600" dirty="0" smtClean="0">
                <a:latin typeface="Calibri" pitchFamily="34" charset="0"/>
                <a:cs typeface="Calibri" pitchFamily="34" charset="0"/>
              </a:rPr>
              <a:t> </a:t>
            </a:r>
            <a:endParaRPr lang="ru-RU" sz="1600" dirty="0"/>
          </a:p>
        </p:txBody>
      </p:sp>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500034" y="0"/>
            <a:ext cx="5472154" cy="928670"/>
          </a:xfrm>
        </p:spPr>
        <p:txBody>
          <a:bodyPr/>
          <a:lstStyle/>
          <a:p>
            <a:pPr algn="l"/>
            <a:r>
              <a:rPr lang="ru-RU" sz="2800" b="1" dirty="0" smtClean="0">
                <a:latin typeface="Calibri" pitchFamily="34" charset="0"/>
                <a:cs typeface="Calibri" pitchFamily="34" charset="0"/>
              </a:rPr>
              <a:t>Гражданин</a:t>
            </a:r>
            <a:r>
              <a:rPr lang="ru-RU" sz="2800" dirty="0" smtClean="0">
                <a:latin typeface="Calibri" pitchFamily="34" charset="0"/>
                <a:cs typeface="Calibri" pitchFamily="34" charset="0"/>
              </a:rPr>
              <a:t> и его участие в бюджетном процессе:</a:t>
            </a:r>
          </a:p>
        </p:txBody>
      </p:sp>
      <p:sp>
        <p:nvSpPr>
          <p:cNvPr id="72706" name="AutoShape 2" descr="C:\Users\%D0%9A%D0%BE%D1%81%D1%82%D1%80%D0%B8%D1%86%D0%BA%D0%B0%D1%8F\Desktop\%D0%BF%D1%80%D0%B5%D0%B7%D0%B5%D0%BD%D1%82%D0%B0%D1%86%D0%B8%D1%8F\fad73190-ad7b-4ffe-a2a4-0e20e50027b7.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38" name="AutoShape 2" descr="https://s1.slide-share.ru/s_slide/35ff20edddc92c0bf1a9dd015e7b7264/fad73190-ad7b-4ffe-a2a4-0e20e50027b7.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500034" y="1142984"/>
            <a:ext cx="2857520" cy="107157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Помогает формировать доходную часть бюджета </a:t>
            </a:r>
          </a:p>
          <a:p>
            <a:pPr algn="ctr"/>
            <a:r>
              <a:rPr lang="ru-RU" sz="1200" dirty="0" smtClean="0">
                <a:solidFill>
                  <a:schemeClr val="tx1"/>
                </a:solidFill>
                <a:latin typeface="Calibri" pitchFamily="34" charset="0"/>
                <a:cs typeface="Calibri" pitchFamily="34" charset="0"/>
              </a:rPr>
              <a:t>(налог на доходы физических лиц, земельный налог, налог на имущество и др.)</a:t>
            </a:r>
            <a:endParaRPr lang="ru-RU" sz="1200" dirty="0">
              <a:solidFill>
                <a:schemeClr val="tx1"/>
              </a:solidFill>
              <a:latin typeface="Calibri" pitchFamily="34" charset="0"/>
              <a:cs typeface="Calibri" pitchFamily="34" charset="0"/>
            </a:endParaRPr>
          </a:p>
        </p:txBody>
      </p:sp>
      <p:sp>
        <p:nvSpPr>
          <p:cNvPr id="10" name="Стрелка вниз 9"/>
          <p:cNvSpPr/>
          <p:nvPr/>
        </p:nvSpPr>
        <p:spPr>
          <a:xfrm>
            <a:off x="500034" y="2357430"/>
            <a:ext cx="2786082" cy="571504"/>
          </a:xfrm>
          <a:prstGeom prst="downArrow">
            <a:avLst>
              <a:gd name="adj1" fmla="val 91660"/>
              <a:gd name="adj2" fmla="val 78981"/>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latin typeface="Calibri" pitchFamily="34" charset="0"/>
              <a:cs typeface="Calibri" pitchFamily="34" charset="0"/>
            </a:endParaRPr>
          </a:p>
          <a:p>
            <a:pPr algn="ctr"/>
            <a:r>
              <a:rPr lang="ru-RU" sz="1200" b="1" dirty="0" smtClean="0">
                <a:solidFill>
                  <a:schemeClr val="tx1"/>
                </a:solidFill>
                <a:latin typeface="Calibri" pitchFamily="34" charset="0"/>
                <a:cs typeface="Calibri" pitchFamily="34" charset="0"/>
              </a:rPr>
              <a:t>КАК НАЛОГОПЛАТЕЛЬЩИК</a:t>
            </a:r>
            <a:endParaRPr lang="ru-RU" sz="1200" b="1" dirty="0">
              <a:solidFill>
                <a:schemeClr val="tx1"/>
              </a:solidFill>
              <a:latin typeface="Calibri" pitchFamily="34" charset="0"/>
              <a:cs typeface="Calibri" pitchFamily="34" charset="0"/>
            </a:endParaRPr>
          </a:p>
        </p:txBody>
      </p:sp>
      <p:sp>
        <p:nvSpPr>
          <p:cNvPr id="11" name="Скругленная прямоугольная выноска 10"/>
          <p:cNvSpPr/>
          <p:nvPr/>
        </p:nvSpPr>
        <p:spPr>
          <a:xfrm>
            <a:off x="6072198" y="500042"/>
            <a:ext cx="2714644" cy="857256"/>
          </a:xfrm>
          <a:prstGeom prst="wedgeRoundRectCallout">
            <a:avLst>
              <a:gd name="adj1" fmla="val -87629"/>
              <a:gd name="adj2" fmla="val 93798"/>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latin typeface="Calibri" pitchFamily="34" charset="0"/>
                <a:cs typeface="Calibri" pitchFamily="34" charset="0"/>
              </a:rPr>
              <a:t>ВОЗМОЖНОСТИ ВЛИЯНИЯ ГРАЖДАНИНА НА СОСТАВ БЮДЖЕТА</a:t>
            </a:r>
            <a:endParaRPr lang="ru-RU" sz="1400" dirty="0">
              <a:solidFill>
                <a:schemeClr val="tx1"/>
              </a:solidFill>
              <a:latin typeface="Calibri" pitchFamily="34" charset="0"/>
              <a:cs typeface="Calibri" pitchFamily="34" charset="0"/>
            </a:endParaRPr>
          </a:p>
        </p:txBody>
      </p:sp>
      <p:sp>
        <p:nvSpPr>
          <p:cNvPr id="13" name="Прямоугольник с двумя скругленными противолежащими углами 12"/>
          <p:cNvSpPr/>
          <p:nvPr/>
        </p:nvSpPr>
        <p:spPr>
          <a:xfrm>
            <a:off x="5429256" y="1714488"/>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Публичные обсуждения программ развития Курского муниципального округа Ставропольского края (размещаются на сайте администрации)</a:t>
            </a:r>
          </a:p>
        </p:txBody>
      </p:sp>
      <p:sp>
        <p:nvSpPr>
          <p:cNvPr id="14" name="Нашивка 13"/>
          <p:cNvSpPr/>
          <p:nvPr/>
        </p:nvSpPr>
        <p:spPr>
          <a:xfrm rot="5400000">
            <a:off x="4214810" y="2000240"/>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5" name="Прямоугольник 14"/>
          <p:cNvSpPr/>
          <p:nvPr/>
        </p:nvSpPr>
        <p:spPr>
          <a:xfrm>
            <a:off x="500034" y="5429264"/>
            <a:ext cx="2857520" cy="107157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Calibri" pitchFamily="34" charset="0"/>
                <a:cs typeface="Calibri" pitchFamily="34" charset="0"/>
              </a:rPr>
              <a:t>Получает социальные гарантии – расходная часть бюджета (образование, социальные выплаты и др.)</a:t>
            </a:r>
            <a:endParaRPr lang="ru-RU" sz="1200" dirty="0">
              <a:solidFill>
                <a:schemeClr val="tx1"/>
              </a:solidFill>
              <a:latin typeface="Calibri" pitchFamily="34" charset="0"/>
              <a:cs typeface="Calibri" pitchFamily="34" charset="0"/>
            </a:endParaRPr>
          </a:p>
        </p:txBody>
      </p:sp>
      <p:sp>
        <p:nvSpPr>
          <p:cNvPr id="16" name="Стрелка вниз 15"/>
          <p:cNvSpPr/>
          <p:nvPr/>
        </p:nvSpPr>
        <p:spPr>
          <a:xfrm>
            <a:off x="500034" y="4714884"/>
            <a:ext cx="2786082" cy="571504"/>
          </a:xfrm>
          <a:prstGeom prst="downArrow">
            <a:avLst>
              <a:gd name="adj1" fmla="val 91660"/>
              <a:gd name="adj2" fmla="val 7898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tx1"/>
              </a:solidFill>
            </a:endParaRPr>
          </a:p>
        </p:txBody>
      </p:sp>
      <p:pic>
        <p:nvPicPr>
          <p:cNvPr id="91142" name="Picture 6" descr="https://uzgazeta.ru/wp-content/uploads/2018/04/%D0%B1%D1%8E%D0%B4%D0%B6%D0%B5%D1%82.jpg"/>
          <p:cNvPicPr>
            <a:picLocks noChangeAspect="1" noChangeArrowheads="1"/>
          </p:cNvPicPr>
          <p:nvPr/>
        </p:nvPicPr>
        <p:blipFill>
          <a:blip r:embed="rId2" cstate="print"/>
          <a:srcRect/>
          <a:stretch>
            <a:fillRect/>
          </a:stretch>
        </p:blipFill>
        <p:spPr bwMode="auto">
          <a:xfrm>
            <a:off x="500034" y="3071810"/>
            <a:ext cx="2857520" cy="1503556"/>
          </a:xfrm>
          <a:prstGeom prst="rect">
            <a:avLst/>
          </a:prstGeom>
          <a:ln>
            <a:noFill/>
          </a:ln>
          <a:effectLst>
            <a:softEdge rad="112500"/>
          </a:effectLst>
        </p:spPr>
      </p:pic>
      <p:sp>
        <p:nvSpPr>
          <p:cNvPr id="18" name="Прямоугольник 17"/>
          <p:cNvSpPr/>
          <p:nvPr/>
        </p:nvSpPr>
        <p:spPr>
          <a:xfrm>
            <a:off x="500034" y="4714884"/>
            <a:ext cx="2786082" cy="461665"/>
          </a:xfrm>
          <a:prstGeom prst="rect">
            <a:avLst/>
          </a:prstGeom>
        </p:spPr>
        <p:txBody>
          <a:bodyPr wrap="square">
            <a:spAutoFit/>
          </a:bodyPr>
          <a:lstStyle/>
          <a:p>
            <a:pPr algn="ctr"/>
            <a:r>
              <a:rPr lang="ru-RU" sz="1200" b="1" dirty="0" smtClean="0">
                <a:latin typeface="Calibri" pitchFamily="34" charset="0"/>
                <a:cs typeface="Calibri" pitchFamily="34" charset="0"/>
              </a:rPr>
              <a:t>КАК ПОЛУЧАТЕЛЬ СОЦИАЛЬНЫХ </a:t>
            </a:r>
          </a:p>
          <a:p>
            <a:pPr algn="ctr"/>
            <a:r>
              <a:rPr lang="ru-RU" sz="1200" b="1" dirty="0" smtClean="0">
                <a:latin typeface="Calibri" pitchFamily="34" charset="0"/>
                <a:cs typeface="Calibri" pitchFamily="34" charset="0"/>
              </a:rPr>
              <a:t>ГАРАНТИЙ</a:t>
            </a:r>
            <a:endParaRPr lang="ru-RU" sz="1200" b="1" dirty="0">
              <a:latin typeface="Calibri" pitchFamily="34" charset="0"/>
              <a:cs typeface="Calibri" pitchFamily="34" charset="0"/>
            </a:endParaRPr>
          </a:p>
        </p:txBody>
      </p:sp>
      <p:sp>
        <p:nvSpPr>
          <p:cNvPr id="20" name="Прямоугольник с двумя скругленными противолежащими углами 19"/>
          <p:cNvSpPr/>
          <p:nvPr/>
        </p:nvSpPr>
        <p:spPr>
          <a:xfrm>
            <a:off x="5429256" y="2857496"/>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Оценка качества муниципальных услуг (участие в социологических опросах)</a:t>
            </a:r>
          </a:p>
        </p:txBody>
      </p:sp>
      <p:sp>
        <p:nvSpPr>
          <p:cNvPr id="21" name="Прямоугольник с двумя скругленными противолежащими углами 20"/>
          <p:cNvSpPr/>
          <p:nvPr/>
        </p:nvSpPr>
        <p:spPr>
          <a:xfrm>
            <a:off x="5429256" y="4000504"/>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Публичные слушания проекта решения Совета КМО СК о бюджете на очередной финансовый год и плановый период (ежегодно в ноябре-декабре)</a:t>
            </a:r>
          </a:p>
        </p:txBody>
      </p:sp>
      <p:sp>
        <p:nvSpPr>
          <p:cNvPr id="22" name="Прямоугольник с двумя скругленными противолежащими углами 21"/>
          <p:cNvSpPr/>
          <p:nvPr/>
        </p:nvSpPr>
        <p:spPr>
          <a:xfrm>
            <a:off x="5429256" y="5143512"/>
            <a:ext cx="3420000" cy="1008000"/>
          </a:xfrm>
          <a:prstGeom prst="round2Diag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ü"/>
            </a:pPr>
            <a:r>
              <a:rPr lang="ru-RU" sz="1200" i="1" dirty="0" smtClean="0">
                <a:solidFill>
                  <a:schemeClr val="tx1"/>
                </a:solidFill>
                <a:latin typeface="Calibri" pitchFamily="34" charset="0"/>
                <a:cs typeface="Calibri" pitchFamily="34" charset="0"/>
              </a:rPr>
              <a:t>Публичные слушания проекта решения совета КМО СК об исполнении бюджета (ежегодно в мае)</a:t>
            </a:r>
          </a:p>
        </p:txBody>
      </p:sp>
      <p:sp>
        <p:nvSpPr>
          <p:cNvPr id="23" name="Нашивка 22"/>
          <p:cNvSpPr/>
          <p:nvPr/>
        </p:nvSpPr>
        <p:spPr>
          <a:xfrm rot="5400000">
            <a:off x="4214810" y="3143248"/>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4" name="Нашивка 23"/>
          <p:cNvSpPr/>
          <p:nvPr/>
        </p:nvSpPr>
        <p:spPr>
          <a:xfrm rot="5400000">
            <a:off x="4214810" y="4286256"/>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Нашивка 24"/>
          <p:cNvSpPr/>
          <p:nvPr/>
        </p:nvSpPr>
        <p:spPr>
          <a:xfrm rot="5400000">
            <a:off x="4214810" y="5429264"/>
            <a:ext cx="1357322" cy="1071570"/>
          </a:xfrm>
          <a:prstGeom prst="chevron">
            <a:avLst>
              <a:gd name="adj" fmla="val 46981"/>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TextBox 25"/>
          <p:cNvSpPr txBox="1"/>
          <p:nvPr/>
        </p:nvSpPr>
        <p:spPr>
          <a:xfrm>
            <a:off x="4714876" y="2500306"/>
            <a:ext cx="312906" cy="369332"/>
          </a:xfrm>
          <a:prstGeom prst="rect">
            <a:avLst/>
          </a:prstGeom>
          <a:noFill/>
        </p:spPr>
        <p:txBody>
          <a:bodyPr wrap="none" rtlCol="0">
            <a:spAutoFit/>
          </a:bodyPr>
          <a:lstStyle/>
          <a:p>
            <a:r>
              <a:rPr lang="ru-RU" b="1" dirty="0" smtClean="0"/>
              <a:t>1</a:t>
            </a:r>
            <a:endParaRPr lang="ru-RU" b="1" dirty="0"/>
          </a:p>
        </p:txBody>
      </p:sp>
      <p:sp>
        <p:nvSpPr>
          <p:cNvPr id="27" name="TextBox 26"/>
          <p:cNvSpPr txBox="1"/>
          <p:nvPr/>
        </p:nvSpPr>
        <p:spPr>
          <a:xfrm>
            <a:off x="4714876" y="3643314"/>
            <a:ext cx="312906" cy="369332"/>
          </a:xfrm>
          <a:prstGeom prst="rect">
            <a:avLst/>
          </a:prstGeom>
          <a:noFill/>
        </p:spPr>
        <p:txBody>
          <a:bodyPr wrap="none" rtlCol="0">
            <a:spAutoFit/>
          </a:bodyPr>
          <a:lstStyle/>
          <a:p>
            <a:r>
              <a:rPr lang="ru-RU" b="1" dirty="0" smtClean="0"/>
              <a:t>2</a:t>
            </a:r>
            <a:endParaRPr lang="ru-RU" b="1" dirty="0"/>
          </a:p>
        </p:txBody>
      </p:sp>
      <p:sp>
        <p:nvSpPr>
          <p:cNvPr id="28" name="TextBox 27"/>
          <p:cNvSpPr txBox="1"/>
          <p:nvPr/>
        </p:nvSpPr>
        <p:spPr>
          <a:xfrm>
            <a:off x="4714876" y="4786322"/>
            <a:ext cx="312906" cy="369332"/>
          </a:xfrm>
          <a:prstGeom prst="rect">
            <a:avLst/>
          </a:prstGeom>
          <a:noFill/>
        </p:spPr>
        <p:txBody>
          <a:bodyPr wrap="none" rtlCol="0">
            <a:spAutoFit/>
          </a:bodyPr>
          <a:lstStyle/>
          <a:p>
            <a:r>
              <a:rPr lang="ru-RU" b="1" dirty="0" smtClean="0"/>
              <a:t>3</a:t>
            </a:r>
            <a:endParaRPr lang="ru-RU" b="1" dirty="0"/>
          </a:p>
        </p:txBody>
      </p:sp>
      <p:sp>
        <p:nvSpPr>
          <p:cNvPr id="29" name="TextBox 28"/>
          <p:cNvSpPr txBox="1"/>
          <p:nvPr/>
        </p:nvSpPr>
        <p:spPr>
          <a:xfrm>
            <a:off x="4714876" y="5929330"/>
            <a:ext cx="312906" cy="369332"/>
          </a:xfrm>
          <a:prstGeom prst="rect">
            <a:avLst/>
          </a:prstGeom>
          <a:noFill/>
        </p:spPr>
        <p:txBody>
          <a:bodyPr wrap="none" rtlCol="0">
            <a:spAutoFit/>
          </a:bodyPr>
          <a:lstStyle/>
          <a:p>
            <a:r>
              <a:rPr lang="ru-RU" dirty="0" smtClean="0"/>
              <a:t>4</a:t>
            </a:r>
            <a:endParaRPr lang="ru-RU" dirty="0"/>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a:t>
            </a:r>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ПОДДЕРЖКА  МЕСТНЫХ  ИНИЦИАТИВ</a:t>
            </a:r>
          </a:p>
        </p:txBody>
      </p:sp>
      <p:pic>
        <p:nvPicPr>
          <p:cNvPr id="3" name="Рисунок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214282" y="1357298"/>
          <a:ext cx="8358246" cy="2928958"/>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142844" y="285728"/>
            <a:ext cx="7072362" cy="1015663"/>
          </a:xfrm>
          <a:prstGeom prst="rect">
            <a:avLst/>
          </a:prstGeom>
          <a:noFill/>
        </p:spPr>
        <p:txBody>
          <a:bodyPr wrap="square" rtlCol="0">
            <a:spAutoFit/>
          </a:bodyPr>
          <a:lstStyle/>
          <a:p>
            <a:pPr algn="just"/>
            <a:r>
              <a:rPr lang="ru-RU" sz="1000" dirty="0" smtClean="0"/>
              <a:t>   Старт проекту поддержки местных инициатив в Ставропольском крае был дан в 2007 году. В качестве </a:t>
            </a:r>
            <a:r>
              <a:rPr lang="ru-RU" sz="1000" dirty="0" err="1" smtClean="0"/>
              <a:t>пилотных</a:t>
            </a:r>
            <a:r>
              <a:rPr lang="ru-RU" sz="1000" dirty="0" smtClean="0"/>
              <a:t> регионов были выбраны восточные территории нашего края, т. е. и наш район тоже. </a:t>
            </a:r>
          </a:p>
          <a:p>
            <a:pPr algn="just"/>
            <a:r>
              <a:rPr lang="ru-RU" sz="1000" dirty="0" smtClean="0"/>
              <a:t>    Благодаря этому проекту люди получают возможность сами сказать, какая проблема на территории их населённого пункта является наиболее острой и наболевшей. Это достаточно небольшие вопросы, но очень важные, с ними люди сталкиваются каждый день. Это и благоустройства парковой зоны, и строительство спортивных площадок, и необходимость в освещении, отсутствие тротуаров и многое другое.</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10" cstate="print"/>
          <a:srcRect/>
          <a:stretch>
            <a:fillRect/>
          </a:stretch>
        </p:blipFill>
        <p:spPr bwMode="auto">
          <a:xfrm flipH="1">
            <a:off x="5572132" y="4357694"/>
            <a:ext cx="2441228" cy="2202014"/>
          </a:xfrm>
          <a:prstGeom prst="rect">
            <a:avLst/>
          </a:prstGeom>
          <a:noFill/>
        </p:spPr>
      </p:pic>
      <p:sp>
        <p:nvSpPr>
          <p:cNvPr id="8" name="TextBox 7"/>
          <p:cNvSpPr txBox="1"/>
          <p:nvPr>
            <p:custDataLst>
              <p:tags r:id="rId2"/>
            </p:custDataLst>
          </p:nvPr>
        </p:nvSpPr>
        <p:spPr>
          <a:xfrm>
            <a:off x="4429124" y="4643446"/>
            <a:ext cx="1428760" cy="323165"/>
          </a:xfrm>
          <a:prstGeom prst="rect">
            <a:avLst/>
          </a:prstGeom>
          <a:noFill/>
          <a:effectLst/>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края</a:t>
            </a:r>
            <a:endParaRPr lang="ru-RU" sz="14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4143372" y="6000768"/>
            <a:ext cx="1857388"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поселения</a:t>
            </a:r>
            <a:endParaRPr lang="ru-RU" sz="14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715272" y="4643446"/>
            <a:ext cx="1285884" cy="312843"/>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Население</a:t>
            </a:r>
            <a:endParaRPr lang="ru-RU" sz="14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715272" y="6000768"/>
            <a:ext cx="1285884"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Организации</a:t>
            </a:r>
            <a:endParaRPr lang="ru-RU" sz="1400" b="1" dirty="0">
              <a:solidFill>
                <a:schemeClr val="tx1"/>
              </a:solidFill>
              <a:latin typeface="Calibri" pitchFamily="34" charset="0"/>
              <a:cs typeface="Calibri" pitchFamily="34" charset="0"/>
            </a:endParaRPr>
          </a:p>
        </p:txBody>
      </p:sp>
      <p:sp>
        <p:nvSpPr>
          <p:cNvPr id="12" name="Прямоугольник 11"/>
          <p:cNvSpPr/>
          <p:nvPr/>
        </p:nvSpPr>
        <p:spPr>
          <a:xfrm>
            <a:off x="214282" y="4357694"/>
            <a:ext cx="4286280" cy="738664"/>
          </a:xfrm>
          <a:prstGeom prst="rect">
            <a:avLst/>
          </a:prstGeom>
        </p:spPr>
        <p:txBody>
          <a:bodyPr wrap="square">
            <a:spAutoFit/>
          </a:bodyPr>
          <a:lstStyle/>
          <a:p>
            <a:r>
              <a:rPr lang="ru-RU" sz="1400" cap="all" dirty="0" smtClean="0"/>
              <a:t>ОСНОВНАЯ ИДЕОЛОГИЯ ПРОГРАММЫ ПОДДЕРЖКИ МЕСТНЫХ ИНИЦИАТИВ – ИНИЦИАТИВА САМИХ ГРАЖДАН</a:t>
            </a:r>
            <a:endParaRPr lang="ru-RU" sz="1400" dirty="0"/>
          </a:p>
        </p:txBody>
      </p:sp>
      <p:pic>
        <p:nvPicPr>
          <p:cNvPr id="14" name="Picture 4" descr="Картинки по запросу illustration png благоустройство"/>
          <p:cNvPicPr>
            <a:picLocks noChangeAspect="1" noChangeArrowheads="1"/>
          </p:cNvPicPr>
          <p:nvPr>
            <p:custDataLst>
              <p:tags r:id="rId6"/>
            </p:custDataLst>
          </p:nvPr>
        </p:nvPicPr>
        <p:blipFill>
          <a:blip r:embed="rId11" cstate="print"/>
          <a:srcRect/>
          <a:stretch>
            <a:fillRect/>
          </a:stretch>
        </p:blipFill>
        <p:spPr bwMode="auto">
          <a:xfrm>
            <a:off x="0" y="5074774"/>
            <a:ext cx="2214546" cy="1783226"/>
          </a:xfrm>
          <a:prstGeom prst="rect">
            <a:avLst/>
          </a:prstGeom>
          <a:noFill/>
        </p:spPr>
      </p:pic>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642918"/>
          <a:ext cx="8643998" cy="3669363"/>
        </p:xfrm>
        <a:graphic>
          <a:graphicData uri="http://schemas.openxmlformats.org/drawingml/2006/table">
            <a:tbl>
              <a:tblPr/>
              <a:tblGrid>
                <a:gridCol w="4566642"/>
                <a:gridCol w="862646"/>
                <a:gridCol w="785818"/>
                <a:gridCol w="785818"/>
                <a:gridCol w="928694"/>
                <a:gridCol w="714380"/>
              </a:tblGrid>
              <a:tr h="189121">
                <a:tc rowSpan="2">
                  <a:txBody>
                    <a:bodyPr/>
                    <a:lstStyle/>
                    <a:p>
                      <a:pPr algn="ctr" fontAlgn="ctr"/>
                      <a:r>
                        <a:rPr lang="ru-RU" sz="1000" b="1" i="0" u="none" strike="noStrike" dirty="0" smtClean="0">
                          <a:latin typeface="Calibri" pitchFamily="34" charset="0"/>
                          <a:cs typeface="Calibri" pitchFamily="34" charset="0"/>
                        </a:rPr>
                        <a:t>2019</a:t>
                      </a:r>
                    </a:p>
                    <a:p>
                      <a:pPr algn="ctr" fontAlgn="ctr"/>
                      <a:r>
                        <a:rPr lang="ru-RU" sz="1000" b="1" i="0" u="none" strike="noStrike" dirty="0" smtClean="0">
                          <a:latin typeface="Calibri" pitchFamily="34" charset="0"/>
                          <a:cs typeface="Calibri" pitchFamily="34" charset="0"/>
                        </a:rPr>
                        <a:t> (факт)</a:t>
                      </a:r>
                      <a:endParaRPr lang="ru-RU" sz="1000" b="1"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endParaRPr lang="ru-RU" sz="1000" b="0" i="0" u="none" strike="noStrike" dirty="0" smtClean="0">
                        <a:latin typeface="Calibri" pitchFamily="34" charset="0"/>
                        <a:cs typeface="Calibri" pitchFamily="34" charset="0"/>
                      </a:endParaRPr>
                    </a:p>
                    <a:p>
                      <a:pPr algn="ctr" fontAlgn="t"/>
                      <a:r>
                        <a:rPr lang="ru-RU" sz="1000" b="1" i="0" u="none" strike="noStrike" dirty="0" smtClean="0">
                          <a:latin typeface="Calibri" pitchFamily="34" charset="0"/>
                          <a:cs typeface="Calibri" pitchFamily="34" charset="0"/>
                        </a:rPr>
                        <a:t>всего</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1000" b="0" i="0" u="none" strike="noStrike" dirty="0" smtClean="0">
                          <a:latin typeface="Calibri" pitchFamily="34" charset="0"/>
                          <a:cs typeface="Calibri" pitchFamily="34" charset="0"/>
                        </a:rPr>
                        <a:t>за счет краевого бюджета</a:t>
                      </a:r>
                      <a:endParaRPr lang="ru-RU" sz="10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1000" b="0" i="0" u="none" strike="noStrike" dirty="0" smtClean="0">
                          <a:latin typeface="Calibri" pitchFamily="34" charset="0"/>
                          <a:cs typeface="Calibri" pitchFamily="34" charset="0"/>
                        </a:rPr>
                        <a:t>за счет местного бюджета</a:t>
                      </a:r>
                      <a:endParaRPr lang="ru-RU" sz="10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1000" b="0" i="0" u="none" strike="noStrike" dirty="0">
                          <a:latin typeface="Calibri" pitchFamily="34" charset="0"/>
                          <a:cs typeface="Calibri" pitchFamily="34" charset="0"/>
                        </a:rPr>
                        <a:t>в том числе</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335224">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t"/>
                      <a:r>
                        <a:rPr lang="ru-RU" sz="1000" b="0" i="0" u="none" strike="noStrike" dirty="0">
                          <a:latin typeface="Calibri" pitchFamily="34" charset="0"/>
                          <a:cs typeface="Calibri" pitchFamily="34" charset="0"/>
                        </a:rPr>
                        <a:t>спонсорская помощь (населения, 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бюджет</a:t>
                      </a:r>
                    </a:p>
                    <a:p>
                      <a:pPr algn="ctr" fontAlgn="t"/>
                      <a:r>
                        <a:rPr lang="ru-RU" sz="1000" b="0" i="0" u="none" strike="noStrike" dirty="0" smtClean="0">
                          <a:latin typeface="Calibri" pitchFamily="34" charset="0"/>
                          <a:cs typeface="Calibri" pitchFamily="34" charset="0"/>
                        </a:rPr>
                        <a:t> поселения</a:t>
                      </a:r>
                      <a:endParaRPr lang="ru-RU" sz="10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953">
                <a:tc>
                  <a:txBody>
                    <a:bodyPr/>
                    <a:lstStyle/>
                    <a:p>
                      <a:pPr algn="just" fontAlgn="ctr"/>
                      <a:r>
                        <a:rPr lang="ru-RU" sz="1000" b="0" i="0" u="none" strike="noStrike" dirty="0" smtClean="0">
                          <a:latin typeface="Calibri" pitchFamily="34" charset="0"/>
                          <a:cs typeface="Calibri" pitchFamily="34" charset="0"/>
                        </a:rPr>
                        <a:t>Устройство тротуарных дорожек в поселке Балтийский  Балтийского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1990,00</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1407,03</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582,97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225,00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357,97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271">
                <a:tc>
                  <a:txBody>
                    <a:bodyPr/>
                    <a:lstStyle/>
                    <a:p>
                      <a:pPr algn="just" fontAlgn="ctr"/>
                      <a:r>
                        <a:rPr lang="ru-RU" sz="1000" b="0" i="0" u="none" strike="noStrike" dirty="0" smtClean="0">
                          <a:latin typeface="Calibri" pitchFamily="34" charset="0"/>
                          <a:cs typeface="Calibri" pitchFamily="34" charset="0"/>
                        </a:rPr>
                        <a:t>Ремонт автодороги по ул. Моздокской от ул. Школьной  до ул. Красноармейской в станице </a:t>
                      </a:r>
                      <a:r>
                        <a:rPr lang="ru-RU" sz="1000" b="0" i="0" u="none" strike="noStrike" dirty="0" err="1" smtClean="0">
                          <a:latin typeface="Calibri" pitchFamily="34" charset="0"/>
                          <a:cs typeface="Calibri" pitchFamily="34" charset="0"/>
                        </a:rPr>
                        <a:t>Галюгаевской</a:t>
                      </a:r>
                      <a:r>
                        <a:rPr lang="ru-RU" sz="1000" b="0" i="0" u="none" strike="noStrike" dirty="0" smtClean="0">
                          <a:latin typeface="Calibri" pitchFamily="34" charset="0"/>
                          <a:cs typeface="Calibri" pitchFamily="34" charset="0"/>
                        </a:rPr>
                        <a:t> </a:t>
                      </a:r>
                      <a:r>
                        <a:rPr lang="ru-RU" sz="1000" b="0" i="0" u="none" strike="noStrike" dirty="0" err="1" smtClean="0">
                          <a:latin typeface="Calibri" pitchFamily="34" charset="0"/>
                          <a:cs typeface="Calibri" pitchFamily="34" charset="0"/>
                        </a:rPr>
                        <a:t>Галюгаевского</a:t>
                      </a:r>
                      <a:r>
                        <a:rPr lang="ru-RU" sz="1000" b="0" i="0" u="none" strike="noStrike" dirty="0" smtClean="0">
                          <a:latin typeface="Calibri" pitchFamily="34" charset="0"/>
                          <a:cs typeface="Calibri" pitchFamily="34" charset="0"/>
                        </a:rPr>
                        <a:t>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331,95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180,00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151,95</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55,30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96,64</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721">
                <a:tc>
                  <a:txBody>
                    <a:bodyPr/>
                    <a:lstStyle/>
                    <a:p>
                      <a:pPr algn="just" fontAlgn="ctr"/>
                      <a:r>
                        <a:rPr lang="ru-RU" sz="1000" b="0" i="0" u="none" strike="noStrike" dirty="0" smtClean="0">
                          <a:latin typeface="Calibri" pitchFamily="34" charset="0"/>
                          <a:cs typeface="Calibri" pitchFamily="34" charset="0"/>
                        </a:rPr>
                        <a:t>Обустройство территории у памятника «Родина-Мать» в х.Пролетарский </a:t>
                      </a:r>
                      <a:r>
                        <a:rPr lang="ru-RU" sz="1000" b="0" i="0" u="none" strike="noStrike" dirty="0" err="1" smtClean="0">
                          <a:latin typeface="Calibri" pitchFamily="34" charset="0"/>
                          <a:cs typeface="Calibri" pitchFamily="34" charset="0"/>
                        </a:rPr>
                        <a:t>Ростовановского</a:t>
                      </a:r>
                      <a:r>
                        <a:rPr lang="ru-RU" sz="1000" b="0" i="0" u="none" strike="noStrike" dirty="0" smtClean="0">
                          <a:latin typeface="Calibri" pitchFamily="34" charset="0"/>
                          <a:cs typeface="Calibri" pitchFamily="34" charset="0"/>
                        </a:rPr>
                        <a:t>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1968,67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1566,88</a:t>
                      </a:r>
                      <a:r>
                        <a:rPr lang="ru-RU" sz="1000" b="1" i="0" u="none" strike="noStrike" dirty="0">
                          <a:latin typeface="Calibri" pitchFamily="34" charset="0"/>
                          <a:cs typeface="Calibri" pitchFamily="34" charset="0"/>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401,79</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125,20</a:t>
                      </a:r>
                      <a:r>
                        <a:rPr lang="ru-RU" sz="1000" b="0" i="0" u="none" strike="noStrike" dirty="0">
                          <a:latin typeface="Calibri" pitchFamily="34" charset="0"/>
                          <a:cs typeface="Calibri" pitchFamily="34" charset="0"/>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276,59</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just" fontAlgn="ctr"/>
                      <a:r>
                        <a:rPr lang="ru-RU" sz="1000" b="0" i="0" u="none" strike="noStrike" dirty="0" smtClean="0">
                          <a:latin typeface="Calibri" pitchFamily="34" charset="0"/>
                          <a:cs typeface="Calibri" pitchFamily="34" charset="0"/>
                        </a:rPr>
                        <a:t>Строительство комплексной спортивной площадки в поселке Рощино Рощинского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2451,19</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1797,88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653,31</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245,50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407,81</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just" fontAlgn="ctr"/>
                      <a:r>
                        <a:rPr lang="ru-RU" sz="1000" b="0" i="0" u="none" strike="noStrike" dirty="0" smtClean="0">
                          <a:latin typeface="Calibri" pitchFamily="34" charset="0"/>
                          <a:cs typeface="Calibri" pitchFamily="34" charset="0"/>
                        </a:rPr>
                        <a:t>Благоустройство территории прилегающей к зданию Русского СДК в селе Русском Русского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2700,73</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1944,16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756,57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100,00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656,57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1000" b="0" i="0" u="none" strike="noStrike" dirty="0" smtClean="0">
                          <a:latin typeface="Calibri" pitchFamily="34" charset="0"/>
                          <a:cs typeface="Calibri" pitchFamily="34" charset="0"/>
                        </a:rPr>
                        <a:t>Ремонт здания </a:t>
                      </a:r>
                      <a:r>
                        <a:rPr lang="ru-RU" sz="1000" b="0" i="0" u="none" strike="noStrike" dirty="0" err="1" smtClean="0">
                          <a:latin typeface="Calibri" pitchFamily="34" charset="0"/>
                          <a:cs typeface="Calibri" pitchFamily="34" charset="0"/>
                        </a:rPr>
                        <a:t>Уваровского</a:t>
                      </a:r>
                      <a:r>
                        <a:rPr lang="ru-RU" sz="1000" b="0" i="0" u="none" strike="noStrike" dirty="0" smtClean="0">
                          <a:latin typeface="Calibri" pitchFamily="34" charset="0"/>
                          <a:cs typeface="Calibri" pitchFamily="34" charset="0"/>
                        </a:rPr>
                        <a:t> СДК по ул. Колхозная, 8 (первый этап) в селе </a:t>
                      </a:r>
                      <a:r>
                        <a:rPr lang="ru-RU" sz="1000" b="0" i="0" u="none" strike="noStrike" dirty="0" err="1" smtClean="0">
                          <a:latin typeface="Calibri" pitchFamily="34" charset="0"/>
                          <a:cs typeface="Calibri" pitchFamily="34" charset="0"/>
                        </a:rPr>
                        <a:t>Уваровское</a:t>
                      </a:r>
                      <a:r>
                        <a:rPr lang="ru-RU" sz="1000" b="0" i="0" u="none" strike="noStrike" dirty="0" smtClean="0">
                          <a:latin typeface="Calibri" pitchFamily="34" charset="0"/>
                          <a:cs typeface="Calibri" pitchFamily="34" charset="0"/>
                        </a:rPr>
                        <a:t> Русского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2509,46</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1949,59</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559,87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65,00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494,87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1000" b="0" i="0" u="none" strike="noStrike" dirty="0" smtClean="0">
                          <a:latin typeface="Calibri" pitchFamily="34" charset="0"/>
                          <a:cs typeface="Calibri" pitchFamily="34" charset="0"/>
                        </a:rPr>
                        <a:t>Ремонт зрительного зала Дома культуры на хуторе Графский муниципального образования </a:t>
                      </a:r>
                      <a:r>
                        <a:rPr lang="ru-RU" sz="1000" b="0" i="0" u="none" strike="noStrike" dirty="0" err="1" smtClean="0">
                          <a:latin typeface="Calibri" pitchFamily="34" charset="0"/>
                          <a:cs typeface="Calibri" pitchFamily="34" charset="0"/>
                        </a:rPr>
                        <a:t>Серноводского</a:t>
                      </a:r>
                      <a:r>
                        <a:rPr lang="ru-RU" sz="1000" b="0" i="0" u="none" strike="noStrike" dirty="0" smtClean="0">
                          <a:latin typeface="Calibri" pitchFamily="34" charset="0"/>
                          <a:cs typeface="Calibri" pitchFamily="34" charset="0"/>
                        </a:rPr>
                        <a:t> сельсовета Курского района Ставропольского края</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1822,01</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1205,24</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616,77</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181,4</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435,37</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Ремонт тротуаров по ул. Моздокская, ул. </a:t>
                      </a:r>
                      <a:r>
                        <a:rPr lang="ru-RU" sz="1000" b="0" i="0" u="none" strike="noStrike" dirty="0" err="1" smtClean="0">
                          <a:latin typeface="Calibri" pitchFamily="34" charset="0"/>
                          <a:cs typeface="Calibri" pitchFamily="34" charset="0"/>
                        </a:rPr>
                        <a:t>Исаакяна</a:t>
                      </a:r>
                      <a:r>
                        <a:rPr lang="ru-RU" sz="1000" b="0" i="0" u="none" strike="noStrike" dirty="0" smtClean="0">
                          <a:latin typeface="Calibri" pitchFamily="34" charset="0"/>
                          <a:cs typeface="Calibri" pitchFamily="34" charset="0"/>
                        </a:rPr>
                        <a:t>, ул. Советская и ул. Шаумяна в селе </a:t>
                      </a:r>
                      <a:r>
                        <a:rPr lang="ru-RU" sz="1000" b="0" i="0" u="none" strike="noStrike" dirty="0" err="1" smtClean="0">
                          <a:latin typeface="Calibri" pitchFamily="34" charset="0"/>
                          <a:cs typeface="Calibri" pitchFamily="34" charset="0"/>
                        </a:rPr>
                        <a:t>Эдиссии</a:t>
                      </a:r>
                      <a:r>
                        <a:rPr lang="ru-RU" sz="1000" b="0" i="0" u="none" strike="noStrike" dirty="0" smtClean="0">
                          <a:latin typeface="Calibri" pitchFamily="34" charset="0"/>
                          <a:cs typeface="Calibri" pitchFamily="34" charset="0"/>
                        </a:rPr>
                        <a:t> Курского района Ставропольского края  </a:t>
                      </a:r>
                      <a:endParaRPr lang="ru-RU" sz="1000" b="0" i="0" u="none" strike="noStrike" dirty="0">
                        <a:latin typeface="Calibri" pitchFamily="34" charset="0"/>
                        <a:cs typeface="Calibri" pitchFamily="34" charset="0"/>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2345,33</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1652,62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692,71</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60,00</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smtClean="0">
                          <a:latin typeface="Calibri" pitchFamily="34" charset="0"/>
                          <a:cs typeface="Calibri" pitchFamily="34" charset="0"/>
                        </a:rPr>
                        <a:t>632,71</a:t>
                      </a:r>
                      <a:endParaRPr lang="ru-RU" sz="1000" b="0"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47">
                <a:tc>
                  <a:txBody>
                    <a:bodyPr/>
                    <a:lstStyle/>
                    <a:p>
                      <a:pPr algn="ctr" fontAlgn="ctr"/>
                      <a:r>
                        <a:rPr lang="ru-RU" sz="1000" b="0" i="0" u="none" strike="noStrike">
                          <a:latin typeface="Calibri" pitchFamily="34" charset="0"/>
                          <a:cs typeface="Calibri" pitchFamily="34" charset="0"/>
                        </a:rPr>
                        <a:t>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16119,34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11703,40</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4415,94</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smtClean="0">
                          <a:latin typeface="Calibri" pitchFamily="34" charset="0"/>
                          <a:cs typeface="Calibri" pitchFamily="34" charset="0"/>
                        </a:rPr>
                        <a:t>1057,40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3358,54   </a:t>
                      </a:r>
                      <a:endParaRPr lang="ru-RU" sz="1000" b="1" i="0" u="none" strike="noStrike" dirty="0">
                        <a:latin typeface="Calibri" pitchFamily="34" charset="0"/>
                        <a:cs typeface="Calibri" pitchFamily="34" charset="0"/>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142844" y="0"/>
            <a:ext cx="8643998" cy="584775"/>
          </a:xfrm>
          <a:prstGeom prst="rect">
            <a:avLst/>
          </a:prstGeom>
        </p:spPr>
        <p:txBody>
          <a:bodyPr wrap="square">
            <a:spAutoFit/>
          </a:bodyPr>
          <a:lstStyle/>
          <a:p>
            <a:pPr algn="ctr"/>
            <a:r>
              <a:rPr lang="ru-RU" sz="1600" dirty="0" smtClean="0">
                <a:latin typeface="Calibri" pitchFamily="34" charset="0"/>
                <a:cs typeface="Calibri" pitchFamily="34" charset="0"/>
              </a:rPr>
              <a:t>Реализация проектов развития территорий муниципальных образований, </a:t>
            </a:r>
          </a:p>
          <a:p>
            <a:pPr algn="ctr"/>
            <a:r>
              <a:rPr lang="ru-RU" sz="1600" dirty="0" smtClean="0">
                <a:latin typeface="Calibri" pitchFamily="34" charset="0"/>
                <a:cs typeface="Calibri" pitchFamily="34" charset="0"/>
              </a:rPr>
              <a:t>основанных на местных инициативах в 2019-2021 годах (тыс. рублей)</a:t>
            </a:r>
            <a:endParaRPr lang="ru-RU" sz="1600" dirty="0">
              <a:latin typeface="Calibri" pitchFamily="34" charset="0"/>
              <a:cs typeface="Calibri" pitchFamily="34" charset="0"/>
            </a:endParaRPr>
          </a:p>
        </p:txBody>
      </p:sp>
      <p:pic>
        <p:nvPicPr>
          <p:cNvPr id="4" name="Picture 3" descr="C:\Users\Кострицкая\Desktop\презентация\Рощинский\image1(1).jpeg"/>
          <p:cNvPicPr>
            <a:picLocks noChangeAspect="1" noChangeArrowheads="1"/>
          </p:cNvPicPr>
          <p:nvPr/>
        </p:nvPicPr>
        <p:blipFill>
          <a:blip r:embed="rId2" cstate="print"/>
          <a:srcRect/>
          <a:stretch>
            <a:fillRect/>
          </a:stretch>
        </p:blipFill>
        <p:spPr bwMode="auto">
          <a:xfrm>
            <a:off x="0" y="4357694"/>
            <a:ext cx="2285984" cy="1838316"/>
          </a:xfrm>
          <a:prstGeom prst="ellipse">
            <a:avLst/>
          </a:prstGeom>
          <a:ln>
            <a:noFill/>
          </a:ln>
          <a:effectLst>
            <a:softEdge rad="112500"/>
          </a:effectLst>
        </p:spPr>
      </p:pic>
      <p:pic>
        <p:nvPicPr>
          <p:cNvPr id="5" name="Picture 3" descr="C:\Users\Кострицкая\Desktop\презентация\Русский ДК\IMG_20190912_143515.jpg"/>
          <p:cNvPicPr>
            <a:picLocks noChangeAspect="1" noChangeArrowheads="1"/>
          </p:cNvPicPr>
          <p:nvPr/>
        </p:nvPicPr>
        <p:blipFill>
          <a:blip r:embed="rId3" cstate="print"/>
          <a:srcRect/>
          <a:stretch>
            <a:fillRect/>
          </a:stretch>
        </p:blipFill>
        <p:spPr bwMode="auto">
          <a:xfrm>
            <a:off x="2285984" y="5164417"/>
            <a:ext cx="2428892" cy="1693583"/>
          </a:xfrm>
          <a:prstGeom prst="ellipse">
            <a:avLst/>
          </a:prstGeom>
          <a:ln>
            <a:noFill/>
          </a:ln>
          <a:effectLst>
            <a:softEdge rad="112500"/>
          </a:effectLst>
        </p:spPr>
      </p:pic>
      <p:pic>
        <p:nvPicPr>
          <p:cNvPr id="6" name="Picture 4" descr="C:\Users\Кострицкая\Desktop\презентация\Серноводский\image-29-05-20-04-04.png"/>
          <p:cNvPicPr>
            <a:picLocks noChangeAspect="1" noChangeArrowheads="1"/>
          </p:cNvPicPr>
          <p:nvPr/>
        </p:nvPicPr>
        <p:blipFill>
          <a:blip r:embed="rId4" cstate="print"/>
          <a:srcRect/>
          <a:stretch>
            <a:fillRect/>
          </a:stretch>
        </p:blipFill>
        <p:spPr bwMode="auto">
          <a:xfrm>
            <a:off x="4714876" y="5143512"/>
            <a:ext cx="2219348" cy="1714488"/>
          </a:xfrm>
          <a:prstGeom prst="ellipse">
            <a:avLst/>
          </a:prstGeom>
          <a:ln>
            <a:noFill/>
          </a:ln>
          <a:effectLst>
            <a:softEdge rad="112500"/>
          </a:effectLst>
        </p:spPr>
      </p:pic>
      <p:pic>
        <p:nvPicPr>
          <p:cNvPr id="7" name="Picture 5" descr="C:\Users\Кострицкая\Desktop\презентация\Русский (уваровский СДК)\S2910001.JPG"/>
          <p:cNvPicPr preferRelativeResize="0">
            <a:picLocks noChangeArrowheads="1"/>
          </p:cNvPicPr>
          <p:nvPr/>
        </p:nvPicPr>
        <p:blipFill>
          <a:blip r:embed="rId5" cstate="print"/>
          <a:srcRect/>
          <a:stretch>
            <a:fillRect/>
          </a:stretch>
        </p:blipFill>
        <p:spPr bwMode="auto">
          <a:xfrm>
            <a:off x="7072330" y="4357694"/>
            <a:ext cx="2071670" cy="1714512"/>
          </a:xfrm>
          <a:prstGeom prst="ellipse">
            <a:avLst/>
          </a:prstGeom>
          <a:ln>
            <a:noFill/>
          </a:ln>
          <a:effectLst>
            <a:softEdge rad="112500"/>
          </a:effectLst>
        </p:spPr>
      </p:pic>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357166"/>
          <a:ext cx="8715437" cy="3212994"/>
        </p:xfrm>
        <a:graphic>
          <a:graphicData uri="http://schemas.openxmlformats.org/drawingml/2006/table">
            <a:tbl>
              <a:tblPr/>
              <a:tblGrid>
                <a:gridCol w="4196930"/>
                <a:gridCol w="873186"/>
                <a:gridCol w="957690"/>
                <a:gridCol w="837977"/>
                <a:gridCol w="854409"/>
                <a:gridCol w="995245"/>
              </a:tblGrid>
              <a:tr h="214314">
                <a:tc rowSpan="2">
                  <a:txBody>
                    <a:bodyPr/>
                    <a:lstStyle/>
                    <a:p>
                      <a:pPr algn="ctr" fontAlgn="ctr"/>
                      <a:r>
                        <a:rPr lang="ru-RU" sz="900" b="1" i="0" u="none" strike="noStrike" dirty="0" smtClean="0">
                          <a:latin typeface="Calibri" pitchFamily="34" charset="0"/>
                          <a:cs typeface="Calibri" pitchFamily="34" charset="0"/>
                        </a:rPr>
                        <a:t>2020 </a:t>
                      </a:r>
                    </a:p>
                    <a:p>
                      <a:pPr algn="ctr" fontAlgn="ctr"/>
                      <a:r>
                        <a:rPr lang="ru-RU" sz="900" b="1" i="0" u="none" strike="noStrike" dirty="0" smtClean="0">
                          <a:latin typeface="Calibri" pitchFamily="34" charset="0"/>
                          <a:cs typeface="Calibri" pitchFamily="34" charset="0"/>
                        </a:rPr>
                        <a:t>(уточненный)</a:t>
                      </a:r>
                      <a:endParaRPr lang="ru-RU" sz="900" b="1"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ru-RU" sz="900" b="0" i="0" u="none" strike="noStrike" dirty="0">
                          <a:latin typeface="Calibri" pitchFamily="34" charset="0"/>
                          <a:cs typeface="Calibri" pitchFamily="34" charset="0"/>
                        </a:rPr>
                        <a:t>всего</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Calibri" pitchFamily="34" charset="0"/>
                          <a:cs typeface="Calibri" pitchFamily="34" charset="0"/>
                        </a:rPr>
                        <a:t>за счет краевого бюджета</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Calibri" pitchFamily="34" charset="0"/>
                          <a:cs typeface="Calibri" pitchFamily="34" charset="0"/>
                        </a:rPr>
                        <a:t>за счет местного бюджета</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900" b="0" i="0" u="none" strike="noStrike" dirty="0">
                          <a:latin typeface="Calibri" pitchFamily="34" charset="0"/>
                          <a:cs typeface="Calibri" pitchFamily="34" charset="0"/>
                        </a:rPr>
                        <a:t>в том числе</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410010">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dirty="0">
                          <a:latin typeface="Calibri" pitchFamily="34" charset="0"/>
                          <a:cs typeface="Calibri" pitchFamily="34" charset="0"/>
                        </a:rPr>
                        <a:t>спонсорская помощь (населения, 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latin typeface="Calibri" pitchFamily="34" charset="0"/>
                          <a:cs typeface="Calibri" pitchFamily="34" charset="0"/>
                        </a:rPr>
                        <a:t> бюджет</a:t>
                      </a:r>
                    </a:p>
                    <a:p>
                      <a:pPr algn="ctr" fontAlgn="t"/>
                      <a:r>
                        <a:rPr lang="ru-RU" sz="900" b="0" i="0" u="none" strike="noStrike" dirty="0" smtClean="0">
                          <a:latin typeface="Calibri" pitchFamily="34" charset="0"/>
                          <a:cs typeface="Calibri" pitchFamily="34" charset="0"/>
                        </a:rPr>
                        <a:t> поселения</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smtClean="0">
                          <a:latin typeface="Calibri" pitchFamily="34" charset="0"/>
                          <a:cs typeface="Calibri" pitchFamily="34" charset="0"/>
                        </a:rPr>
                        <a:t>Ремонт здания пожарной части в поселке Балтийский Балтийского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1400,00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873,53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526,47</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300,00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226,47</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486">
                <a:tc>
                  <a:txBody>
                    <a:bodyPr/>
                    <a:lstStyle/>
                    <a:p>
                      <a:pPr algn="l" fontAlgn="ctr"/>
                      <a:r>
                        <a:rPr lang="ru-RU" sz="900" b="0" i="0" u="none" strike="noStrike" dirty="0" smtClean="0">
                          <a:latin typeface="Calibri" pitchFamily="34" charset="0"/>
                          <a:cs typeface="Calibri" pitchFamily="34" charset="0"/>
                        </a:rPr>
                        <a:t>Благоустройство центрального парка (освещение и видеонаблюдение) в станице Курская Курского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2084,01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1167,38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916,63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289,93</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626,70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ctr"/>
                      <a:r>
                        <a:rPr lang="ru-RU" sz="900" b="0" i="0" u="none" strike="noStrike" dirty="0" smtClean="0">
                          <a:latin typeface="Calibri" pitchFamily="34" charset="0"/>
                          <a:cs typeface="Calibri" pitchFamily="34" charset="0"/>
                        </a:rPr>
                        <a:t>Благоустройство центрального парка (освещение и видеонаблюдение) в станице Курская Курского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2023,16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1414,60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608,56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131,19</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477,37</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smtClean="0">
                          <a:latin typeface="Calibri" pitchFamily="34" charset="0"/>
                          <a:cs typeface="Calibri" pitchFamily="34" charset="0"/>
                        </a:rPr>
                        <a:t>Ремонт малого зала Дома культуры в хуторе Графский </a:t>
                      </a:r>
                      <a:r>
                        <a:rPr lang="ru-RU" sz="900" b="0" i="0" u="none" strike="noStrike" dirty="0" err="1" smtClean="0">
                          <a:latin typeface="Calibri" pitchFamily="34" charset="0"/>
                          <a:cs typeface="Calibri" pitchFamily="34" charset="0"/>
                        </a:rPr>
                        <a:t>Серноводского</a:t>
                      </a:r>
                      <a:r>
                        <a:rPr lang="ru-RU" sz="900" b="0" i="0" u="none" strike="noStrike" dirty="0" smtClean="0">
                          <a:latin typeface="Calibri" pitchFamily="34" charset="0"/>
                          <a:cs typeface="Calibri" pitchFamily="34" charset="0"/>
                        </a:rPr>
                        <a:t>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1196,00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765,51</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430,49</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167,000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263,49</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0">
                <a:tc>
                  <a:txBody>
                    <a:bodyPr/>
                    <a:lstStyle/>
                    <a:p>
                      <a:pPr algn="l" fontAlgn="ctr"/>
                      <a:r>
                        <a:rPr lang="ru-RU" sz="900" b="0" i="0" u="none" strike="noStrike" dirty="0" smtClean="0">
                          <a:latin typeface="Calibri" pitchFamily="34" charset="0"/>
                          <a:cs typeface="Calibri" pitchFamily="34" charset="0"/>
                        </a:rPr>
                        <a:t>Ремонт здания </a:t>
                      </a:r>
                      <a:r>
                        <a:rPr lang="ru-RU" sz="900" b="0" i="0" u="none" strike="noStrike" dirty="0" err="1" smtClean="0">
                          <a:latin typeface="Calibri" pitchFamily="34" charset="0"/>
                          <a:cs typeface="Calibri" pitchFamily="34" charset="0"/>
                        </a:rPr>
                        <a:t>Уваровского</a:t>
                      </a:r>
                      <a:r>
                        <a:rPr lang="ru-RU" sz="900" b="0" i="0" u="none" strike="noStrike" dirty="0" smtClean="0">
                          <a:latin typeface="Calibri" pitchFamily="34" charset="0"/>
                          <a:cs typeface="Calibri" pitchFamily="34" charset="0"/>
                        </a:rPr>
                        <a:t> СДК по улице Колхозная, 8 (второй этап) в селе </a:t>
                      </a:r>
                      <a:r>
                        <a:rPr lang="ru-RU" sz="900" b="0" i="0" u="none" strike="noStrike" dirty="0" err="1" smtClean="0">
                          <a:latin typeface="Calibri" pitchFamily="34" charset="0"/>
                          <a:cs typeface="Calibri" pitchFamily="34" charset="0"/>
                        </a:rPr>
                        <a:t>Уваровское</a:t>
                      </a:r>
                      <a:r>
                        <a:rPr lang="ru-RU" sz="900" b="0" i="0" u="none" strike="noStrike" dirty="0" smtClean="0">
                          <a:latin typeface="Calibri" pitchFamily="34" charset="0"/>
                          <a:cs typeface="Calibri" pitchFamily="34" charset="0"/>
                        </a:rPr>
                        <a:t> Русского сельсовета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2051,92</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1431,99</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619,93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123,88</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496,05</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smtClean="0">
                          <a:latin typeface="Calibri" pitchFamily="34" charset="0"/>
                          <a:cs typeface="Calibri" pitchFamily="34" charset="0"/>
                        </a:rPr>
                        <a:t>Благоустройство территории возле здания МКУК «</a:t>
                      </a:r>
                      <a:r>
                        <a:rPr lang="ru-RU" sz="900" b="0" i="0" u="none" strike="noStrike" dirty="0" err="1" smtClean="0">
                          <a:latin typeface="Calibri" pitchFamily="34" charset="0"/>
                          <a:cs typeface="Calibri" pitchFamily="34" charset="0"/>
                        </a:rPr>
                        <a:t>Стодеревский</a:t>
                      </a:r>
                      <a:r>
                        <a:rPr lang="ru-RU" sz="900" b="0" i="0" u="none" strike="noStrike" dirty="0" smtClean="0">
                          <a:latin typeface="Calibri" pitchFamily="34" charset="0"/>
                          <a:cs typeface="Calibri" pitchFamily="34" charset="0"/>
                        </a:rPr>
                        <a:t> КДЦ» в станице </a:t>
                      </a:r>
                      <a:r>
                        <a:rPr lang="ru-RU" sz="900" b="0" i="0" u="none" strike="noStrike" dirty="0" err="1" smtClean="0">
                          <a:latin typeface="Calibri" pitchFamily="34" charset="0"/>
                          <a:cs typeface="Calibri" pitchFamily="34" charset="0"/>
                        </a:rPr>
                        <a:t>Стодеревская</a:t>
                      </a:r>
                      <a:r>
                        <a:rPr lang="ru-RU" sz="900" b="0" i="0" u="none" strike="noStrike" dirty="0" smtClean="0">
                          <a:latin typeface="Calibri" pitchFamily="34" charset="0"/>
                          <a:cs typeface="Calibri" pitchFamily="34" charset="0"/>
                        </a:rPr>
                        <a:t>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1883,84</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1200,00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683,84</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278,84</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405,00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622">
                <a:tc>
                  <a:txBody>
                    <a:bodyPr/>
                    <a:lstStyle/>
                    <a:p>
                      <a:pPr algn="l" fontAlgn="ctr"/>
                      <a:r>
                        <a:rPr lang="ru-RU" sz="900" b="0" i="0" u="none" strike="noStrike" dirty="0" smtClean="0">
                          <a:latin typeface="Calibri" pitchFamily="34" charset="0"/>
                          <a:cs typeface="Calibri" pitchFamily="34" charset="0"/>
                        </a:rPr>
                        <a:t>Устройство ограждения кладбища в селе </a:t>
                      </a:r>
                      <a:r>
                        <a:rPr lang="ru-RU" sz="900" b="0" i="0" u="none" strike="noStrike" dirty="0" err="1" smtClean="0">
                          <a:latin typeface="Calibri" pitchFamily="34" charset="0"/>
                          <a:cs typeface="Calibri" pitchFamily="34" charset="0"/>
                        </a:rPr>
                        <a:t>Эдиссия</a:t>
                      </a:r>
                      <a:r>
                        <a:rPr lang="ru-RU" sz="900" b="0" i="0" u="none" strike="noStrike" dirty="0" smtClean="0">
                          <a:latin typeface="Calibri" pitchFamily="34" charset="0"/>
                          <a:cs typeface="Calibri" pitchFamily="34" charset="0"/>
                        </a:rPr>
                        <a:t> Курского района Ставропольского края</a:t>
                      </a:r>
                      <a:endParaRPr lang="ru-RU" sz="900" b="0" i="0" u="none" strike="noStrike" dirty="0">
                        <a:latin typeface="Calibri" pitchFamily="34" charset="0"/>
                        <a:cs typeface="Calibri" pitchFamily="34" charset="0"/>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1000,00</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621,16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378,84</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168,00</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smtClean="0">
                          <a:latin typeface="Calibri" pitchFamily="34" charset="0"/>
                          <a:cs typeface="Calibri" pitchFamily="34" charset="0"/>
                        </a:rPr>
                        <a:t>210,84</a:t>
                      </a:r>
                      <a:endParaRPr lang="ru-RU" sz="900" b="0"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77">
                <a:tc>
                  <a:txBody>
                    <a:bodyPr/>
                    <a:lstStyle/>
                    <a:p>
                      <a:pPr algn="ctr" fontAlgn="ctr"/>
                      <a:r>
                        <a:rPr lang="ru-RU" sz="900" b="0" i="0" u="none" strike="noStrike" dirty="0">
                          <a:latin typeface="Calibri" pitchFamily="34" charset="0"/>
                          <a:cs typeface="Calibri" pitchFamily="34" charset="0"/>
                        </a:rPr>
                        <a:t> </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11638,93</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   7474,17</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Calibri" pitchFamily="34" charset="0"/>
                          <a:cs typeface="Calibri" pitchFamily="34" charset="0"/>
                        </a:rPr>
                        <a:t>4164,76</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1458,84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Calibri" pitchFamily="34" charset="0"/>
                          <a:cs typeface="Calibri" pitchFamily="34" charset="0"/>
                        </a:rPr>
                        <a:t>      </a:t>
                      </a:r>
                      <a:r>
                        <a:rPr lang="ru-RU" sz="900" b="1" i="0" u="none" strike="noStrike" dirty="0" smtClean="0">
                          <a:latin typeface="Calibri" pitchFamily="34" charset="0"/>
                          <a:cs typeface="Calibri" pitchFamily="34" charset="0"/>
                        </a:rPr>
                        <a:t>2705,92   </a:t>
                      </a:r>
                      <a:endParaRPr lang="ru-RU" sz="900" b="1" i="0" u="none" strike="noStrike" dirty="0">
                        <a:latin typeface="Calibri" pitchFamily="34" charset="0"/>
                        <a:cs typeface="Calibri" pitchFamily="34" charset="0"/>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nvGraphicFramePr>
        <p:xfrm>
          <a:off x="214283" y="3914955"/>
          <a:ext cx="8715437" cy="1728623"/>
        </p:xfrm>
        <a:graphic>
          <a:graphicData uri="http://schemas.openxmlformats.org/drawingml/2006/table">
            <a:tbl>
              <a:tblPr/>
              <a:tblGrid>
                <a:gridCol w="3756713"/>
                <a:gridCol w="1040807"/>
                <a:gridCol w="914648"/>
                <a:gridCol w="925162"/>
                <a:gridCol w="998752"/>
                <a:gridCol w="1079355"/>
              </a:tblGrid>
              <a:tr h="142876">
                <a:tc rowSpan="2">
                  <a:txBody>
                    <a:bodyPr/>
                    <a:lstStyle/>
                    <a:p>
                      <a:pPr algn="ctr" rtl="0" fontAlgn="ctr"/>
                      <a:r>
                        <a:rPr lang="ru-RU" sz="1000" b="1" i="0" u="none" strike="noStrike" dirty="0">
                          <a:solidFill>
                            <a:srgbClr val="000000"/>
                          </a:solidFill>
                          <a:latin typeface="Calibri" pitchFamily="34" charset="0"/>
                          <a:cs typeface="Calibri" pitchFamily="34" charset="0"/>
                        </a:rPr>
                        <a:t>2021</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rtl="0" fontAlgn="t"/>
                      <a:r>
                        <a:rPr lang="ru-RU" sz="1000" b="0" i="0" u="none" strike="noStrike" dirty="0">
                          <a:solidFill>
                            <a:srgbClr val="000000"/>
                          </a:solidFill>
                          <a:latin typeface="Calibri" pitchFamily="34" charset="0"/>
                          <a:cs typeface="Calibri" pitchFamily="34" charset="0"/>
                        </a:rPr>
                        <a:t>всего</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t"/>
                      <a:r>
                        <a:rPr lang="ru-RU" sz="1000" b="0" i="0" u="none" strike="noStrike">
                          <a:solidFill>
                            <a:srgbClr val="000000"/>
                          </a:solidFill>
                          <a:latin typeface="Calibri" pitchFamily="34" charset="0"/>
                          <a:cs typeface="Calibri" pitchFamily="34" charset="0"/>
                        </a:rPr>
                        <a:t>за счет краевого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0" fontAlgn="t"/>
                      <a:r>
                        <a:rPr lang="ru-RU" sz="1000" b="0" i="0" u="none" strike="noStrike">
                          <a:solidFill>
                            <a:srgbClr val="000000"/>
                          </a:solidFill>
                          <a:latin typeface="Calibri" pitchFamily="34" charset="0"/>
                          <a:cs typeface="Calibri" pitchFamily="34" charset="0"/>
                        </a:rPr>
                        <a:t>за счет местного бюджета </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latin typeface="Calibri" pitchFamily="34" charset="0"/>
                          <a:cs typeface="Calibri" pitchFamily="34" charset="0"/>
                        </a:rPr>
                        <a:t> </a:t>
                      </a:r>
                      <a:r>
                        <a:rPr lang="ru-RU" sz="1000" b="0" i="0" u="none" strike="noStrike" dirty="0" smtClean="0">
                          <a:latin typeface="Calibri" pitchFamily="34" charset="0"/>
                          <a:cs typeface="Calibri" pitchFamily="34" charset="0"/>
                        </a:rPr>
                        <a:t>в том числе</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63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3">
                  <a:txBody>
                    <a:bodyPr/>
                    <a:lstStyle/>
                    <a:p>
                      <a:pPr algn="ctr" rtl="0" fontAlgn="t"/>
                      <a:r>
                        <a:rPr lang="ru-RU" sz="1000" b="0" i="0" u="none" strike="noStrike" dirty="0">
                          <a:solidFill>
                            <a:srgbClr val="000000"/>
                          </a:solidFill>
                          <a:latin typeface="Calibri" pitchFamily="34" charset="0"/>
                          <a:cs typeface="Calibri" pitchFamily="34" charset="0"/>
                        </a:rPr>
                        <a:t>спонсорская помощь (населения, организации)</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t"/>
                      <a:r>
                        <a:rPr lang="ru-RU" sz="1000" b="0" i="0" u="none" strike="noStrike" dirty="0" smtClean="0">
                          <a:solidFill>
                            <a:srgbClr val="000000"/>
                          </a:solidFill>
                          <a:latin typeface="Calibri" pitchFamily="34" charset="0"/>
                          <a:cs typeface="Calibri" pitchFamily="34" charset="0"/>
                        </a:rPr>
                        <a:t>бюджет округа</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217">
                <a:tc>
                  <a:txBody>
                    <a:bodyPr/>
                    <a:lstStyle/>
                    <a:p>
                      <a:pPr algn="ctr" rtl="0" fontAlgn="ctr"/>
                      <a:r>
                        <a:rPr lang="ru-RU" sz="1000" b="1" i="0" u="none" strike="noStrike" dirty="0">
                          <a:solidFill>
                            <a:srgbClr val="000000"/>
                          </a:solidFill>
                          <a:latin typeface="Calibri" pitchFamily="34" charset="0"/>
                          <a:cs typeface="Calibri" pitchFamily="34" charset="0"/>
                        </a:rPr>
                        <a:t>(проект) </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rtl="0" fontAlgn="t"/>
                      <a:endParaRPr lang="ru-RU" sz="1050" b="0" i="0" u="none" strike="noStrike">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rtl="0" fontAlgn="t"/>
                      <a:endParaRPr lang="ru-RU" sz="1050" b="0" i="0" u="none" strike="noStrike">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9217">
                <a:tc>
                  <a:txBody>
                    <a:bodyPr/>
                    <a:lstStyle/>
                    <a:p>
                      <a:pPr algn="ctr" fontAlgn="ctr"/>
                      <a:r>
                        <a:rPr lang="ru-RU" sz="1000" b="0" i="0" u="none" strike="noStrike" dirty="0">
                          <a:solidFill>
                            <a:srgbClr val="000000"/>
                          </a:solidFill>
                          <a:latin typeface="Calibri" pitchFamily="34" charset="0"/>
                          <a:cs typeface="Calibri" pitchFamily="34" charset="0"/>
                        </a:rPr>
                        <a:t> </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9217">
                <a:tc>
                  <a:txBody>
                    <a:bodyPr/>
                    <a:lstStyle/>
                    <a:p>
                      <a:pPr algn="l" rtl="0" fontAlgn="ctr"/>
                      <a:r>
                        <a:rPr lang="ru-RU" sz="1000" b="0" i="0" u="none" strike="noStrike" dirty="0">
                          <a:solidFill>
                            <a:srgbClr val="000000"/>
                          </a:solidFill>
                          <a:latin typeface="Calibri" pitchFamily="34" charset="0"/>
                          <a:cs typeface="Calibri" pitchFamily="34" charset="0"/>
                        </a:rPr>
                        <a:t>Ремонт здания пожарной части (2 этап) в поселке Балтийский Курского округа Ставропольского края</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2 000,00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1 340,00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smtClean="0">
                          <a:solidFill>
                            <a:srgbClr val="000000"/>
                          </a:solidFill>
                          <a:latin typeface="Calibri" pitchFamily="34" charset="0"/>
                          <a:cs typeface="Calibri" pitchFamily="34" charset="0"/>
                        </a:rPr>
                        <a:t>660,00</a:t>
                      </a:r>
                      <a:endParaRPr lang="ru-RU" sz="1000" b="1"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310,00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350,00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17">
                <a:tc>
                  <a:txBody>
                    <a:bodyPr/>
                    <a:lstStyle/>
                    <a:p>
                      <a:pPr algn="l" rtl="0" fontAlgn="ctr"/>
                      <a:r>
                        <a:rPr lang="ru-RU" sz="1000" b="0" i="0" u="none" strike="noStrike">
                          <a:solidFill>
                            <a:srgbClr val="000000"/>
                          </a:solidFill>
                          <a:latin typeface="Calibri" pitchFamily="34" charset="0"/>
                          <a:cs typeface="Calibri" pitchFamily="34" charset="0"/>
                        </a:rPr>
                        <a:t>Ремонт фасада здания Уваровского СДК по ул. Колхозная, 8 в селе Уваровское  Курского округа Ставропольского края</a:t>
                      </a:r>
                    </a:p>
                  </a:txBody>
                  <a:tcPr marL="7362" marR="7362" marT="73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1 075,62</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700,00</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1" i="0" u="none" strike="noStrike" dirty="0">
                          <a:solidFill>
                            <a:srgbClr val="000000"/>
                          </a:solidFill>
                          <a:latin typeface="Calibri" pitchFamily="34" charset="0"/>
                          <a:cs typeface="Calibri" pitchFamily="34" charset="0"/>
                        </a:rPr>
                        <a:t>375,62</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a:solidFill>
                            <a:srgbClr val="000000"/>
                          </a:solidFill>
                          <a:latin typeface="Calibri" pitchFamily="34" charset="0"/>
                          <a:cs typeface="Calibri" pitchFamily="34" charset="0"/>
                        </a:rPr>
                        <a:t>100,62</a:t>
                      </a: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t"/>
                      <a:r>
                        <a:rPr lang="ru-RU" sz="1000" b="0" i="0" u="none" strike="noStrike" dirty="0" smtClean="0">
                          <a:solidFill>
                            <a:srgbClr val="000000"/>
                          </a:solidFill>
                          <a:latin typeface="Calibri" pitchFamily="34" charset="0"/>
                          <a:cs typeface="Calibri" pitchFamily="34" charset="0"/>
                        </a:rPr>
                        <a:t>275,00</a:t>
                      </a:r>
                      <a:endParaRPr lang="ru-RU" sz="1000" b="0" i="0" u="none" strike="noStrike" dirty="0">
                        <a:solidFill>
                          <a:srgbClr val="000000"/>
                        </a:solidFill>
                        <a:latin typeface="Calibri" pitchFamily="34" charset="0"/>
                        <a:cs typeface="Calibri" pitchFamily="34" charset="0"/>
                      </a:endParaRPr>
                    </a:p>
                  </a:txBody>
                  <a:tcPr marL="7362" marR="7362" marT="73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651">
                <a:tc>
                  <a:txBody>
                    <a:bodyPr/>
                    <a:lstStyle/>
                    <a:p>
                      <a:pPr algn="l" fontAlgn="b"/>
                      <a:r>
                        <a:rPr lang="ru-RU" sz="1000" b="1" i="0" u="none" strike="noStrike" dirty="0">
                          <a:solidFill>
                            <a:srgbClr val="000000"/>
                          </a:solidFill>
                          <a:latin typeface="Calibri" pitchFamily="34" charset="0"/>
                          <a:cs typeface="Calibri" pitchFamily="34" charset="0"/>
                        </a:rPr>
                        <a:t> </a:t>
                      </a: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smtClean="0">
                          <a:solidFill>
                            <a:srgbClr val="000000"/>
                          </a:solidFill>
                          <a:latin typeface="Calibri" pitchFamily="34" charset="0"/>
                          <a:cs typeface="Calibri" pitchFamily="34" charset="0"/>
                        </a:rPr>
                        <a:t>3 075,62</a:t>
                      </a:r>
                      <a:endParaRPr lang="ru-RU" sz="1000" b="1" i="0" u="none" strike="noStrike" dirty="0">
                        <a:solidFill>
                          <a:srgbClr val="000000"/>
                        </a:solidFill>
                        <a:latin typeface="Calibri" pitchFamily="34" charset="0"/>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smtClean="0">
                          <a:solidFill>
                            <a:srgbClr val="000000"/>
                          </a:solidFill>
                          <a:latin typeface="Calibri" pitchFamily="34" charset="0"/>
                          <a:cs typeface="Calibri" pitchFamily="34" charset="0"/>
                        </a:rPr>
                        <a:t>2040,00</a:t>
                      </a:r>
                      <a:endParaRPr lang="ru-RU" sz="1000" b="1" i="0" u="none" strike="noStrike" dirty="0">
                        <a:solidFill>
                          <a:srgbClr val="000000"/>
                        </a:solidFill>
                        <a:latin typeface="Calibri" pitchFamily="34" charset="0"/>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smtClean="0">
                          <a:solidFill>
                            <a:srgbClr val="000000"/>
                          </a:solidFill>
                          <a:latin typeface="Calibri" pitchFamily="34" charset="0"/>
                          <a:cs typeface="Calibri" pitchFamily="34" charset="0"/>
                        </a:rPr>
                        <a:t>1 035,62</a:t>
                      </a:r>
                      <a:endParaRPr lang="ru-RU" sz="1000" b="1" i="0" u="none" strike="noStrike" dirty="0">
                        <a:solidFill>
                          <a:srgbClr val="000000"/>
                        </a:solidFill>
                        <a:latin typeface="Calibri" pitchFamily="34" charset="0"/>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smtClean="0">
                          <a:solidFill>
                            <a:srgbClr val="000000"/>
                          </a:solidFill>
                          <a:latin typeface="Calibri" pitchFamily="34" charset="0"/>
                          <a:cs typeface="Calibri" pitchFamily="34" charset="0"/>
                        </a:rPr>
                        <a:t>410,62</a:t>
                      </a:r>
                      <a:endParaRPr lang="ru-RU" sz="1000" b="1" i="0" u="none" strike="noStrike" dirty="0">
                        <a:solidFill>
                          <a:srgbClr val="000000"/>
                        </a:solidFill>
                        <a:latin typeface="Calibri" pitchFamily="34" charset="0"/>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000" b="1" i="0" u="none" strike="noStrike" dirty="0" smtClean="0">
                          <a:solidFill>
                            <a:srgbClr val="000000"/>
                          </a:solidFill>
                          <a:latin typeface="Calibri" pitchFamily="34" charset="0"/>
                          <a:cs typeface="Calibri" pitchFamily="34" charset="0"/>
                        </a:rPr>
                        <a:t>625,00</a:t>
                      </a:r>
                      <a:endParaRPr lang="ru-RU" sz="1000" b="1" i="0" u="none" strike="noStrike" dirty="0">
                        <a:solidFill>
                          <a:srgbClr val="000000"/>
                        </a:solidFill>
                        <a:latin typeface="Calibri" pitchFamily="34" charset="0"/>
                        <a:cs typeface="Calibri" pitchFamily="34" charset="0"/>
                      </a:endParaRPr>
                    </a:p>
                  </a:txBody>
                  <a:tcPr marL="7362" marR="7362" marT="73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9 /                            </a:t>
            </a:r>
            <a:r>
              <a:rPr lang="ru-RU" sz="1600" dirty="0" smtClean="0">
                <a:latin typeface="Calibri" pitchFamily="34" charset="0"/>
                <a:cs typeface="Calibri" pitchFamily="34" charset="0"/>
              </a:rPr>
              <a:t>ОБЕСПЕЧЕНИЕ  ЖИЛЬЕМ  МОЛОДЫХ  СЕМЕЙ</a:t>
            </a:r>
          </a:p>
        </p:txBody>
      </p:sp>
      <p:graphicFrame>
        <p:nvGraphicFramePr>
          <p:cNvPr id="3" name="Таблица 2"/>
          <p:cNvGraphicFramePr>
            <a:graphicFrameLocks noGrp="1"/>
          </p:cNvGraphicFramePr>
          <p:nvPr/>
        </p:nvGraphicFramePr>
        <p:xfrm>
          <a:off x="142844" y="500042"/>
          <a:ext cx="3857651" cy="1307954"/>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2019 (</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000" b="1" i="0" u="none" strike="noStrike" dirty="0" smtClean="0">
                          <a:solidFill>
                            <a:srgbClr val="000000"/>
                          </a:solidFill>
                          <a:latin typeface="Calibri" pitchFamily="34" charset="0"/>
                          <a:cs typeface="Calibri" pitchFamily="34" charset="0"/>
                        </a:rPr>
                        <a:t>21</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18 019,91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993,47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16 210,71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815,73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142844" y="2143116"/>
          <a:ext cx="3857652" cy="1322632"/>
        </p:xfrm>
        <a:graphic>
          <a:graphicData uri="http://schemas.openxmlformats.org/drawingml/2006/table">
            <a:tbl>
              <a:tblPr/>
              <a:tblGrid>
                <a:gridCol w="785818"/>
                <a:gridCol w="649589"/>
                <a:gridCol w="850609"/>
                <a:gridCol w="853934"/>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2020 (уточненный)</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FF0000"/>
                          </a:solidFill>
                          <a:latin typeface="Calibri" pitchFamily="34" charset="0"/>
                          <a:cs typeface="Calibri" pitchFamily="34" charset="0"/>
                        </a:rPr>
                        <a:t>25</a:t>
                      </a:r>
                      <a:endParaRPr lang="ru-RU" sz="1000" b="1" i="0" u="none" strike="noStrike" dirty="0">
                        <a:solidFill>
                          <a:srgbClr val="FF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40428,24</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3255,39</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35108,68</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2064,17</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3643314"/>
          <a:ext cx="3857651" cy="1634656"/>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000" b="0" i="0" u="none" strike="noStrike" dirty="0" smtClean="0">
                          <a:solidFill>
                            <a:srgbClr val="000000"/>
                          </a:solidFill>
                          <a:latin typeface="Calibri" pitchFamily="34" charset="0"/>
                          <a:cs typeface="Calibri" pitchFamily="34" charset="0"/>
                        </a:rPr>
                        <a:t>Количество семей</a:t>
                      </a:r>
                      <a:endParaRPr lang="ru-RU" sz="10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solidFill>
                            <a:srgbClr val="000000"/>
                          </a:solidFill>
                          <a:latin typeface="Calibri" pitchFamily="34" charset="0"/>
                          <a:cs typeface="Calibri" pitchFamily="34" charset="0"/>
                        </a:rPr>
                        <a:t> (прогноз)</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000" b="0" i="0" u="none" strike="noStrike" dirty="0" smtClean="0">
                          <a:solidFill>
                            <a:srgbClr val="000000"/>
                          </a:solidFill>
                          <a:latin typeface="Calibri" pitchFamily="34" charset="0"/>
                          <a:cs typeface="Calibri" pitchFamily="34" charset="0"/>
                        </a:rPr>
                        <a:t>ВСЕГО</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000" b="0" i="0" u="none" strike="noStrike" dirty="0" smtClean="0">
                          <a:solidFill>
                            <a:srgbClr val="000000"/>
                          </a:solidFill>
                          <a:latin typeface="Calibri" pitchFamily="34" charset="0"/>
                          <a:cs typeface="Calibri" pitchFamily="34" charset="0"/>
                        </a:rPr>
                        <a:t>в  том числе:</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за счет федерального бюджета</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000" b="0" i="0" u="none" strike="noStrike" dirty="0" smtClean="0">
                          <a:solidFill>
                            <a:srgbClr val="000000"/>
                          </a:solidFill>
                          <a:latin typeface="Calibri" pitchFamily="34" charset="0"/>
                          <a:cs typeface="Calibri" pitchFamily="34" charset="0"/>
                        </a:rPr>
                        <a:t>1</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2</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3</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4</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Calibri" pitchFamily="34" charset="0"/>
                          <a:cs typeface="Calibri" pitchFamily="34" charset="0"/>
                        </a:rPr>
                        <a:t>5</a:t>
                      </a:r>
                      <a:endParaRPr lang="ru-RU" sz="10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2021</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6749,51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6 412,03</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337,48</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2022</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3816,26</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3625,45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190,81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000" b="1" i="0" u="none" strike="noStrike" dirty="0" smtClean="0">
                          <a:solidFill>
                            <a:srgbClr val="000000"/>
                          </a:solidFill>
                          <a:latin typeface="Calibri" pitchFamily="34" charset="0"/>
                          <a:cs typeface="Calibri" pitchFamily="34" charset="0"/>
                        </a:rPr>
                        <a:t>2023</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3816,26</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0,00</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3625,45</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000" b="1" dirty="0" smtClean="0">
                          <a:latin typeface="Calibri" pitchFamily="34" charset="0"/>
                          <a:cs typeface="Calibri" pitchFamily="34" charset="0"/>
                        </a:rPr>
                        <a:t>190,81</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429124" y="428604"/>
          <a:ext cx="4500594" cy="1357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nvGraphicFramePr>
        <p:xfrm>
          <a:off x="4429124" y="1928802"/>
          <a:ext cx="4643470" cy="1285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4786314" y="3643314"/>
          <a:ext cx="3857652" cy="1500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nvGraphicFramePr>
        <p:xfrm>
          <a:off x="4857752" y="5214950"/>
          <a:ext cx="3857652" cy="150019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3"/>
          <p:cNvSpPr txBox="1"/>
          <p:nvPr/>
        </p:nvSpPr>
        <p:spPr>
          <a:xfrm>
            <a:off x="7703820" y="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12" name="TextBox 3"/>
          <p:cNvSpPr txBox="1"/>
          <p:nvPr/>
        </p:nvSpPr>
        <p:spPr>
          <a:xfrm>
            <a:off x="4000496" y="46434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2021 год</a:t>
            </a:r>
            <a:endParaRPr lang="ru-RU" sz="1000" i="1" dirty="0">
              <a:cs typeface="Times New Roman" pitchFamily="18" charset="0"/>
            </a:endParaRPr>
          </a:p>
        </p:txBody>
      </p:sp>
      <p:sp>
        <p:nvSpPr>
          <p:cNvPr id="13" name="TextBox 3"/>
          <p:cNvSpPr txBox="1"/>
          <p:nvPr/>
        </p:nvSpPr>
        <p:spPr>
          <a:xfrm>
            <a:off x="3786182" y="614364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2022-2023 годы</a:t>
            </a:r>
            <a:endParaRPr lang="ru-RU" sz="1000" i="1" dirty="0">
              <a:cs typeface="Times New Roman" pitchFamily="18" charset="0"/>
            </a:endParaRPr>
          </a:p>
        </p:txBody>
      </p:sp>
      <p:pic>
        <p:nvPicPr>
          <p:cNvPr id="30722" name="Picture 2" descr="https://www.m.obninsk.name/UserFiles/Image/202005/obninsk__mnogodetnye.jpg"/>
          <p:cNvPicPr>
            <a:picLocks noChangeAspect="1" noChangeArrowheads="1"/>
          </p:cNvPicPr>
          <p:nvPr/>
        </p:nvPicPr>
        <p:blipFill>
          <a:blip r:embed="rId6" cstate="print"/>
          <a:srcRect/>
          <a:stretch>
            <a:fillRect/>
          </a:stretch>
        </p:blipFill>
        <p:spPr bwMode="auto">
          <a:xfrm>
            <a:off x="714348" y="5357826"/>
            <a:ext cx="2571768" cy="1406436"/>
          </a:xfrm>
          <a:prstGeom prst="rect">
            <a:avLst/>
          </a:prstGeom>
          <a:ln>
            <a:noFill/>
          </a:ln>
          <a:effectLst>
            <a:softEdge rad="112500"/>
          </a:effectLst>
        </p:spPr>
      </p:pic>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10 /                               </a:t>
            </a: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28604"/>
          <a:ext cx="7429552" cy="324644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85720" y="4000504"/>
            <a:ext cx="5357850" cy="2308324"/>
          </a:xfrm>
          <a:prstGeom prst="rect">
            <a:avLst/>
          </a:prstGeom>
        </p:spPr>
        <p:txBody>
          <a:bodyPr wrap="square">
            <a:spAutoFit/>
          </a:bodyPr>
          <a:lstStyle/>
          <a:p>
            <a:pPr algn="just"/>
            <a:r>
              <a:rPr lang="ru-RU" sz="1200" dirty="0" smtClean="0"/>
              <a:t>     По отрасли «Дорожное хозяйство (дорожные фонды)» в бюджете Курского муниципального округа предусматриваются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t>инжекторных</a:t>
            </a:r>
            <a:r>
              <a:rPr lang="ru-RU" sz="1200" dirty="0" smtClean="0"/>
              <a:t>) двигателей, производимые на территории Российской Федерации, подлежащих зачислению в бюджеты муниципальных образований, а также иных доходов, определенных нормативными правовыми актами муниципальных образований о создании муниципальных дорожных фондов.</a:t>
            </a:r>
            <a:endParaRPr lang="ru-RU" sz="1200" dirty="0"/>
          </a:p>
        </p:txBody>
      </p:sp>
      <p:pic>
        <p:nvPicPr>
          <p:cNvPr id="29698" name="Picture 2" descr="https://st.depositphotos.com/2714995/3153/i/950/depositphotos_31534141-stock-photo-road-traffic-cones-with-tree.jpg"/>
          <p:cNvPicPr>
            <a:picLocks noChangeAspect="1" noChangeArrowheads="1"/>
          </p:cNvPicPr>
          <p:nvPr/>
        </p:nvPicPr>
        <p:blipFill>
          <a:blip r:embed="rId3"/>
          <a:srcRect/>
          <a:stretch>
            <a:fillRect/>
          </a:stretch>
        </p:blipFill>
        <p:spPr bwMode="auto">
          <a:xfrm>
            <a:off x="5786445" y="3857628"/>
            <a:ext cx="3238523" cy="2428892"/>
          </a:xfrm>
          <a:prstGeom prst="rect">
            <a:avLst/>
          </a:prstGeom>
          <a:ln>
            <a:noFill/>
          </a:ln>
          <a:effectLst>
            <a:softEdge rad="112500"/>
          </a:effectLst>
        </p:spPr>
      </p:pic>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11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938719"/>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a:t>
            </a:r>
            <a:r>
              <a:rPr lang="ru-RU" sz="1100" dirty="0" smtClean="0"/>
              <a:t>Безвозмездные поступления в местном бюджете на 2021 год предусмотрены в объеме 1 680 212,93 тыс. рублей, что выше уровня 2020 года на 27,0 процента или 356 959,78 тыс. рублей в абсолютной сумме. </a:t>
            </a:r>
          </a:p>
        </p:txBody>
      </p:sp>
      <p:graphicFrame>
        <p:nvGraphicFramePr>
          <p:cNvPr id="4" name="Диаграмма 3"/>
          <p:cNvGraphicFramePr/>
          <p:nvPr/>
        </p:nvGraphicFramePr>
        <p:xfrm>
          <a:off x="0" y="1643050"/>
          <a:ext cx="4714876"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072896"/>
            <a:ext cx="9144000" cy="1785104"/>
          </a:xfrm>
          <a:prstGeom prst="rect">
            <a:avLst/>
          </a:prstGeom>
          <a:noFill/>
        </p:spPr>
        <p:txBody>
          <a:bodyPr wrap="square" rtlCol="0">
            <a:spAutoFit/>
          </a:bodyPr>
          <a:lstStyle/>
          <a:p>
            <a:pPr algn="just"/>
            <a:r>
              <a:rPr lang="ru-RU" sz="1100" dirty="0" smtClean="0">
                <a:solidFill>
                  <a:schemeClr val="accent4"/>
                </a:solidFill>
              </a:rPr>
              <a:t>   Основную часть в структуре межбюджетных трансфертов бюджета Курского муниципального округа Ставропольского края на 2021 год составляют субвенции -   55,1%, дотации – 26,3%, субсидии – 16,3%, иные МБТ – 2,3%. Объем дотаций в 2021 году по сравнению с 2020 годом  увеличится на  </a:t>
            </a:r>
            <a:r>
              <a:rPr lang="ru-RU" sz="1100" dirty="0" smtClean="0">
                <a:solidFill>
                  <a:schemeClr val="accent4"/>
                </a:solidFill>
              </a:rPr>
              <a:t>9 438,00 тыс</a:t>
            </a:r>
            <a:r>
              <a:rPr lang="ru-RU" sz="1100" dirty="0" smtClean="0">
                <a:solidFill>
                  <a:schemeClr val="accent4"/>
                </a:solidFill>
              </a:rPr>
              <a:t>. рублей или на </a:t>
            </a:r>
            <a:r>
              <a:rPr lang="ru-RU" sz="1100" dirty="0" smtClean="0">
                <a:solidFill>
                  <a:schemeClr val="accent4"/>
                </a:solidFill>
              </a:rPr>
              <a:t>2,1</a:t>
            </a:r>
            <a:r>
              <a:rPr lang="ru-RU" sz="1100" dirty="0" smtClean="0">
                <a:solidFill>
                  <a:schemeClr val="accent4"/>
                </a:solidFill>
              </a:rPr>
              <a:t>%.</a:t>
            </a:r>
            <a:endParaRPr lang="ru-RU" sz="1100" dirty="0" smtClean="0">
              <a:solidFill>
                <a:schemeClr val="accent4"/>
              </a:solidFill>
            </a:endParaRPr>
          </a:p>
          <a:p>
            <a:pPr algn="just"/>
            <a:r>
              <a:rPr lang="ru-RU" sz="1100" dirty="0" smtClean="0">
                <a:solidFill>
                  <a:schemeClr val="accent4"/>
                </a:solidFill>
              </a:rPr>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В связи с чем министерством финансов Ставропольского края  принят максимальный уровень, до которого возможно доведение расчетных доходов бюджетов муниципальных округов, по отношению к расчетному объему расходных обязательств муниципального округа: на 2021 год – 94,5%; на 2022 год – 89,5%; на 2023 год – 90,1%.</a:t>
            </a:r>
          </a:p>
          <a:p>
            <a:pPr algn="just"/>
            <a:endParaRPr lang="ru-RU" sz="1100" dirty="0"/>
          </a:p>
        </p:txBody>
      </p:sp>
      <p:sp>
        <p:nvSpPr>
          <p:cNvPr id="6" name="TextBox 5"/>
          <p:cNvSpPr txBox="1"/>
          <p:nvPr/>
        </p:nvSpPr>
        <p:spPr>
          <a:xfrm>
            <a:off x="0" y="1357298"/>
            <a:ext cx="4643438" cy="276999"/>
          </a:xfrm>
          <a:prstGeom prst="rect">
            <a:avLst/>
          </a:prstGeom>
          <a:noFill/>
        </p:spPr>
        <p:txBody>
          <a:bodyPr wrap="square" rtlCol="0">
            <a:spAutoFit/>
          </a:bodyPr>
          <a:lstStyle/>
          <a:p>
            <a:pPr algn="ctr"/>
            <a:r>
              <a:rPr lang="ru-RU" sz="1200" b="1" dirty="0" smtClean="0"/>
              <a:t>Объем финансовой помощи в 2018-2023 годах</a:t>
            </a:r>
            <a:endParaRPr lang="ru-RU" sz="1200" b="1" dirty="0"/>
          </a:p>
        </p:txBody>
      </p:sp>
      <p:sp>
        <p:nvSpPr>
          <p:cNvPr id="9" name="TextBox 8"/>
          <p:cNvSpPr txBox="1"/>
          <p:nvPr/>
        </p:nvSpPr>
        <p:spPr>
          <a:xfrm>
            <a:off x="4500562" y="1285860"/>
            <a:ext cx="4643438" cy="461665"/>
          </a:xfrm>
          <a:prstGeom prst="rect">
            <a:avLst/>
          </a:prstGeom>
          <a:noFill/>
        </p:spPr>
        <p:txBody>
          <a:bodyPr wrap="square" rtlCol="0">
            <a:spAutoFit/>
          </a:bodyPr>
          <a:lstStyle/>
          <a:p>
            <a:pPr algn="ctr"/>
            <a:r>
              <a:rPr lang="ru-RU" sz="1200" b="1" dirty="0" smtClean="0"/>
              <a:t>Уровень расчетной бюджетной обеспеченности муниципального округа в 2021 году </a:t>
            </a:r>
            <a:endParaRPr lang="ru-RU" sz="1200" b="1" dirty="0"/>
          </a:p>
        </p:txBody>
      </p:sp>
      <p:graphicFrame>
        <p:nvGraphicFramePr>
          <p:cNvPr id="10" name="Диаграмма 9"/>
          <p:cNvGraphicFramePr/>
          <p:nvPr/>
        </p:nvGraphicFramePr>
        <p:xfrm>
          <a:off x="4572000" y="1643050"/>
          <a:ext cx="4572000" cy="32147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0" y="142852"/>
            <a:ext cx="9144000" cy="500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ОБЕСПЕЧЕНИЕ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УСТОЙЧИВОСТИ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БЮДЖЕТА </a:t>
            </a: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endPar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28" name="Скругленный прямоугольник 27"/>
          <p:cNvSpPr/>
          <p:nvPr/>
        </p:nvSpPr>
        <p:spPr>
          <a:xfrm>
            <a:off x="642910"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выделение приоритетных расходов</a:t>
            </a:r>
            <a:endParaRPr lang="ru-RU" sz="1600" dirty="0" smtClean="0">
              <a:solidFill>
                <a:schemeClr val="tx1"/>
              </a:solidFill>
            </a:endParaRPr>
          </a:p>
        </p:txBody>
      </p:sp>
      <p:sp>
        <p:nvSpPr>
          <p:cNvPr id="29" name="Скругленный прямоугольник 28"/>
          <p:cNvSpPr/>
          <p:nvPr/>
        </p:nvSpPr>
        <p:spPr>
          <a:xfrm>
            <a:off x="2714612"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ужесточением </a:t>
            </a:r>
          </a:p>
          <a:p>
            <a:pPr algn="ctr"/>
            <a:r>
              <a:rPr lang="ru-RU" sz="1600" dirty="0" smtClean="0">
                <a:solidFill>
                  <a:schemeClr val="tx1"/>
                </a:solidFill>
                <a:cs typeface="Times New Roman" pitchFamily="18" charset="0"/>
              </a:rPr>
              <a:t>бюджетной дисциплины </a:t>
            </a:r>
          </a:p>
        </p:txBody>
      </p:sp>
      <p:sp>
        <p:nvSpPr>
          <p:cNvPr id="31" name="Скругленный прямоугольник 30"/>
          <p:cNvSpPr/>
          <p:nvPr/>
        </p:nvSpPr>
        <p:spPr>
          <a:xfrm>
            <a:off x="4786314"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контроль за </a:t>
            </a:r>
            <a:r>
              <a:rPr lang="ru-RU" sz="1600" dirty="0" err="1" smtClean="0">
                <a:solidFill>
                  <a:schemeClr val="tx1"/>
                </a:solidFill>
                <a:cs typeface="Times New Roman" pitchFamily="18" charset="0"/>
              </a:rPr>
              <a:t>использо-ванием</a:t>
            </a:r>
            <a:r>
              <a:rPr lang="ru-RU" sz="1600" dirty="0" smtClean="0">
                <a:solidFill>
                  <a:schemeClr val="tx1"/>
                </a:solidFill>
                <a:cs typeface="Times New Roman" pitchFamily="18" charset="0"/>
              </a:rPr>
              <a:t>  субсидий, </a:t>
            </a:r>
          </a:p>
          <a:p>
            <a:pPr algn="ctr"/>
            <a:r>
              <a:rPr lang="ru-RU" sz="1600" dirty="0" smtClean="0">
                <a:solidFill>
                  <a:schemeClr val="tx1"/>
                </a:solidFill>
                <a:cs typeface="Times New Roman" pitchFamily="18" charset="0"/>
              </a:rPr>
              <a:t>субвенций и иных МБТ</a:t>
            </a:r>
          </a:p>
        </p:txBody>
      </p:sp>
      <p:sp>
        <p:nvSpPr>
          <p:cNvPr id="32" name="Скругленный прямоугольник 31"/>
          <p:cNvSpPr/>
          <p:nvPr/>
        </p:nvSpPr>
        <p:spPr>
          <a:xfrm>
            <a:off x="6786578"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cs typeface="Times New Roman" pitchFamily="18" charset="0"/>
            </a:endParaRPr>
          </a:p>
          <a:p>
            <a:pPr algn="ctr"/>
            <a:endParaRPr lang="ru-RU" dirty="0" smtClean="0">
              <a:solidFill>
                <a:schemeClr val="tx1"/>
              </a:solidFill>
              <a:cs typeface="Times New Roman" pitchFamily="18" charset="0"/>
            </a:endParaRPr>
          </a:p>
          <a:p>
            <a:pPr algn="ctr"/>
            <a:r>
              <a:rPr lang="ru-RU" sz="1600" dirty="0" smtClean="0">
                <a:solidFill>
                  <a:schemeClr val="tx1"/>
                </a:solidFill>
                <a:cs typeface="Times New Roman" pitchFamily="18" charset="0"/>
              </a:rPr>
              <a:t>другие </a:t>
            </a:r>
          </a:p>
          <a:p>
            <a:pPr algn="ctr"/>
            <a:r>
              <a:rPr lang="ru-RU" sz="1600" dirty="0" smtClean="0">
                <a:solidFill>
                  <a:schemeClr val="tx1"/>
                </a:solidFill>
                <a:cs typeface="Times New Roman" pitchFamily="18" charset="0"/>
              </a:rPr>
              <a:t>меры по </a:t>
            </a:r>
            <a:r>
              <a:rPr lang="ru-RU" sz="1600" dirty="0" err="1" smtClean="0">
                <a:solidFill>
                  <a:schemeClr val="tx1"/>
                </a:solidFill>
                <a:cs typeface="Times New Roman" pitchFamily="18" charset="0"/>
              </a:rPr>
              <a:t>рацио-нальному</a:t>
            </a:r>
            <a:r>
              <a:rPr lang="ru-RU" sz="1600" dirty="0" smtClean="0">
                <a:solidFill>
                  <a:schemeClr val="tx1"/>
                </a:solidFill>
                <a:cs typeface="Times New Roman" pitchFamily="18" charset="0"/>
              </a:rPr>
              <a:t> распоряжению имеющимися </a:t>
            </a:r>
          </a:p>
          <a:p>
            <a:pPr algn="ctr"/>
            <a:r>
              <a:rPr lang="ru-RU" sz="1600" dirty="0" smtClean="0">
                <a:solidFill>
                  <a:schemeClr val="tx1"/>
                </a:solidFill>
                <a:cs typeface="Times New Roman" pitchFamily="18" charset="0"/>
              </a:rPr>
              <a:t>средствами бюджета</a:t>
            </a:r>
          </a:p>
          <a:p>
            <a:pPr algn="ctr">
              <a:lnSpc>
                <a:spcPts val="1700"/>
              </a:lnSpc>
            </a:pPr>
            <a:endParaRPr lang="ru-RU" sz="1400" b="1" dirty="0" smtClean="0">
              <a:solidFill>
                <a:schemeClr val="tx1"/>
              </a:solidFill>
              <a:cs typeface="Times New Roman" pitchFamily="18" charset="0"/>
            </a:endParaRPr>
          </a:p>
          <a:p>
            <a:pPr algn="ctr"/>
            <a:endParaRPr lang="ru-RU" sz="1400" b="1" dirty="0" smtClean="0"/>
          </a:p>
        </p:txBody>
      </p:sp>
      <p:sp>
        <p:nvSpPr>
          <p:cNvPr id="34" name="Равнобедренный треугольник 33"/>
          <p:cNvSpPr/>
          <p:nvPr/>
        </p:nvSpPr>
        <p:spPr>
          <a:xfrm>
            <a:off x="2143108" y="2714620"/>
            <a:ext cx="5000660" cy="1143008"/>
          </a:xfrm>
          <a:prstGeom prst="triangle">
            <a:avLst>
              <a:gd name="adj" fmla="val 49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https://yt3.ggpht.com/a/AGF-l7_OXliFbSCKKzbgDBu5sE-AuyQBkd4czmFAJw=s900-c-k-c0xffffffff-no-rj-mo"/>
          <p:cNvPicPr>
            <a:picLocks noChangeAspect="1" noChangeArrowheads="1"/>
          </p:cNvPicPr>
          <p:nvPr/>
        </p:nvPicPr>
        <p:blipFill>
          <a:blip r:embed="rId2" cstate="print"/>
          <a:srcRect/>
          <a:stretch>
            <a:fillRect/>
          </a:stretch>
        </p:blipFill>
        <p:spPr bwMode="auto">
          <a:xfrm>
            <a:off x="1000100" y="1214422"/>
            <a:ext cx="1440000" cy="1440000"/>
          </a:xfrm>
          <a:prstGeom prst="ellipse">
            <a:avLst/>
          </a:prstGeom>
          <a:ln>
            <a:noFill/>
          </a:ln>
          <a:effectLst>
            <a:softEdge rad="112500"/>
          </a:effectLst>
        </p:spPr>
      </p:pic>
      <p:sp>
        <p:nvSpPr>
          <p:cNvPr id="37" name="Прямоугольник 36"/>
          <p:cNvSpPr/>
          <p:nvPr/>
        </p:nvSpPr>
        <p:spPr>
          <a:xfrm>
            <a:off x="3357554" y="2928934"/>
            <a:ext cx="2643206"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инструменты обеспечения устойчивости бюджета</a:t>
            </a:r>
          </a:p>
        </p:txBody>
      </p:sp>
      <p:sp>
        <p:nvSpPr>
          <p:cNvPr id="40" name="Прямоугольник 39"/>
          <p:cNvSpPr/>
          <p:nvPr/>
        </p:nvSpPr>
        <p:spPr>
          <a:xfrm>
            <a:off x="1071538" y="2643182"/>
            <a:ext cx="7143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2" name="Picture 10" descr="https://www.psdgraphics.com/file/red-glossy-ball.jpg"/>
          <p:cNvPicPr>
            <a:picLocks noChangeAspect="1" noChangeArrowheads="1"/>
          </p:cNvPicPr>
          <p:nvPr/>
        </p:nvPicPr>
        <p:blipFill>
          <a:blip r:embed="rId3" cstate="print"/>
          <a:srcRect l="12632" r="11579" b="5263"/>
          <a:stretch>
            <a:fillRect/>
          </a:stretch>
        </p:blipFill>
        <p:spPr bwMode="auto">
          <a:xfrm>
            <a:off x="6858016" y="1214422"/>
            <a:ext cx="1440000" cy="1440000"/>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523220"/>
          </a:xfrm>
          <a:prstGeom prst="rect">
            <a:avLst/>
          </a:prstGeom>
          <a:noFill/>
        </p:spPr>
        <p:txBody>
          <a:bodyPr wrap="square" rtlCol="0">
            <a:spAutoFit/>
          </a:bodyPr>
          <a:lstStyle/>
          <a:p>
            <a:pPr algn="ctr"/>
            <a:r>
              <a:rPr lang="ru-RU" sz="1400" dirty="0" smtClean="0">
                <a:cs typeface="Times New Roman" pitchFamily="18" charset="0"/>
              </a:rPr>
              <a:t>Раздел 12 / Проект  бюджета  сформирован на основе  17 муниципальных программ Курского муниципального округа Ставропольского края. Всего на выполнение этих  программ предусмотрено:</a:t>
            </a:r>
          </a:p>
        </p:txBody>
      </p:sp>
      <p:graphicFrame>
        <p:nvGraphicFramePr>
          <p:cNvPr id="7" name="Диаграмма 6"/>
          <p:cNvGraphicFramePr/>
          <p:nvPr/>
        </p:nvGraphicFramePr>
        <p:xfrm>
          <a:off x="142844" y="1214422"/>
          <a:ext cx="8858312" cy="38014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7703840" y="928670"/>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12 /                                            </a:t>
            </a:r>
            <a:r>
              <a:rPr lang="ru-RU" sz="1400" dirty="0" smtClean="0">
                <a:cs typeface="Times New Roman" pitchFamily="18" charset="0"/>
              </a:rPr>
              <a:t>МУНИЦИПАЛЬНЫЕ ПРОГРАММЫ</a:t>
            </a:r>
          </a:p>
        </p:txBody>
      </p:sp>
      <p:sp>
        <p:nvSpPr>
          <p:cNvPr id="14" name="TextBox 13"/>
          <p:cNvSpPr txBox="1"/>
          <p:nvPr/>
        </p:nvSpPr>
        <p:spPr>
          <a:xfrm>
            <a:off x="0" y="6550223"/>
            <a:ext cx="9144000" cy="246221"/>
          </a:xfrm>
          <a:prstGeom prst="rect">
            <a:avLst/>
          </a:prstGeom>
          <a:noFill/>
        </p:spPr>
        <p:txBody>
          <a:bodyPr wrap="square" rtlCol="0">
            <a:spAutoFit/>
          </a:bodyPr>
          <a:lstStyle/>
          <a:p>
            <a:r>
              <a:rPr lang="ru-RU" sz="1000" dirty="0" smtClean="0">
                <a:cs typeface="Times New Roman" pitchFamily="18" charset="0"/>
              </a:rPr>
              <a:t>*в 2019 и 2020 годах только бюджет района был программным  </a:t>
            </a:r>
          </a:p>
        </p:txBody>
      </p:sp>
    </p:spTree>
  </p:cSld>
  <p:clrMapOvr>
    <a:masterClrMapping/>
  </p:clrMapOvr>
  <p:transition>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bwMode="auto">
          <a:xfrm>
            <a:off x="0" y="228600"/>
            <a:ext cx="91440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0" cap="none" spc="0" normalizeH="0" baseline="0" noProof="0" dirty="0" smtClean="0">
                <a:ln>
                  <a:noFill/>
                </a:ln>
                <a:uLnTx/>
                <a:uFillTx/>
                <a:latin typeface="Times New Roman" pitchFamily="18" charset="0"/>
                <a:ea typeface="+mj-ea"/>
                <a:cs typeface="+mj-cs"/>
              </a:rPr>
              <a:t>РАСХОДЫ ПРЕДУСМОТРЕННЫЕ</a:t>
            </a:r>
            <a:r>
              <a:rPr kumimoji="0" lang="ru-RU" sz="2400" b="1" i="0" u="none" strike="noStrike" kern="0" cap="none" spc="0" normalizeH="0" noProof="0" dirty="0" smtClean="0">
                <a:ln>
                  <a:noFill/>
                </a:ln>
                <a:uLnTx/>
                <a:uFillTx/>
                <a:latin typeface="Times New Roman" pitchFamily="18" charset="0"/>
                <a:ea typeface="+mj-ea"/>
                <a:cs typeface="+mj-cs"/>
              </a:rPr>
              <a:t> НА ВЫПОЛНЕНИЕ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0" cap="none" spc="0" normalizeH="0" noProof="0" dirty="0" smtClean="0">
                <a:ln>
                  <a:noFill/>
                </a:ln>
                <a:uLnTx/>
                <a:uFillTx/>
                <a:latin typeface="Times New Roman" pitchFamily="18" charset="0"/>
                <a:ea typeface="+mj-ea"/>
                <a:cs typeface="+mj-cs"/>
              </a:rPr>
              <a:t>17  МУНИЦИПАЛЬНЫХ ПРОГРАММ</a:t>
            </a:r>
            <a:endParaRPr kumimoji="0" lang="ru-RU" sz="2400" b="1" i="0" u="none" strike="noStrike" kern="0" cap="none" spc="0" normalizeH="0" baseline="0" noProof="0" dirty="0" smtClean="0">
              <a:ln>
                <a:noFill/>
              </a:ln>
              <a:uLnTx/>
              <a:uFillTx/>
              <a:latin typeface="Times New Roman" pitchFamily="18" charset="0"/>
              <a:ea typeface="+mj-ea"/>
              <a:cs typeface="+mj-cs"/>
            </a:endParaRPr>
          </a:p>
        </p:txBody>
      </p:sp>
      <p:sp>
        <p:nvSpPr>
          <p:cNvPr id="7" name="Прямоугольник 6"/>
          <p:cNvSpPr/>
          <p:nvPr/>
        </p:nvSpPr>
        <p:spPr>
          <a:xfrm>
            <a:off x="304800" y="4495800"/>
            <a:ext cx="144562" cy="142876"/>
          </a:xfrm>
          <a:prstGeom prst="rect">
            <a:avLst/>
          </a:prstGeom>
          <a:solidFill>
            <a:srgbClr val="92D05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D:\Users\krdoas\Desktop\ДЛЯ ПРЕЗЕНТАЦИЙ\24.10.2018 приостановление\2.png"/>
          <p:cNvPicPr>
            <a:picLocks noChangeAspect="1" noChangeArrowheads="1"/>
          </p:cNvPicPr>
          <p:nvPr/>
        </p:nvPicPr>
        <p:blipFill>
          <a:blip r:embed="rId3" cstate="print">
            <a:biLevel thresh="50000"/>
            <a:extLst>
              <a:ext uri="{BEBA8EAE-BF5A-486C-A8C5-ECC9F3942E4B}">
                <a14:imgProps xmlns:lc="http://schemas.openxmlformats.org/drawingml/2006/lockedCanvas" xmlns:a14="http://schemas.microsoft.com/office/drawing/2010/main" xmlns="" xmlns:cdr="http://schemas.openxmlformats.org/drawingml/2006/chartDrawing" xmlns:c="http://schemas.openxmlformats.org/drawingml/2006/chart">
                  <a14:imgLayer r:embed="rId9">
                    <a14:imgEffect>
                      <a14:brightnessContrast bright="10000"/>
                    </a14:imgEffect>
                  </a14:imgLayer>
                </a14:imgProps>
              </a:ext>
              <a:ext uri="{28A0092B-C50C-407E-A947-70E740481C1C}">
                <a14:useLocalDpi xmlns:lc="http://schemas.openxmlformats.org/drawingml/2006/lockedCanvas" xmlns:a14="http://schemas.microsoft.com/office/drawing/2010/main" xmlns="" xmlns:cdr="http://schemas.openxmlformats.org/drawingml/2006/chartDrawing" xmlns:c="http://schemas.openxmlformats.org/drawingml/2006/chart" val="0"/>
              </a:ext>
            </a:extLst>
          </a:blip>
          <a:srcRect/>
          <a:stretch>
            <a:fillRect/>
          </a:stretch>
        </p:blipFill>
        <p:spPr bwMode="auto">
          <a:xfrm>
            <a:off x="6553200" y="1143000"/>
            <a:ext cx="618363" cy="535348"/>
          </a:xfrm>
          <a:prstGeom prst="rect">
            <a:avLst/>
          </a:prstGeom>
          <a:noFill/>
          <a:extLst>
            <a:ext uri="{909E8E84-426E-40DD-AFC4-6F175D3DCCD1}">
              <a14:hiddenFill xmlns:lc="http://schemas.openxmlformats.org/drawingml/2006/lockedCanvas" xmlns:a14="http://schemas.microsoft.com/office/drawing/2010/main" xmlns="" xmlns:cdr="http://schemas.openxmlformats.org/drawingml/2006/chartDrawing" xmlns:c="http://schemas.openxmlformats.org/drawingml/2006/chart">
                <a:solidFill>
                  <a:srgbClr val="FFFFFF"/>
                </a:solidFill>
              </a14:hiddenFill>
            </a:ext>
          </a:extLst>
        </p:spPr>
      </p:pic>
      <p:pic>
        <p:nvPicPr>
          <p:cNvPr id="10" name="Picture 2" descr="Картинки по запросу theatre icon"/>
          <p:cNvPicPr>
            <a:picLocks noChangeAspect="1" noChangeArrowheads="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xmlns="">
                  <a14:imgLayer r:embed="rId14">
                    <a14:imgEffect>
                      <a14:brightnessContrast contrast="-69000"/>
                    </a14:imgEffect>
                  </a14:imgLayer>
                </a14:imgProps>
              </a:ext>
              <a:ext uri="{28A0092B-C50C-407E-A947-70E740481C1C}">
                <a14:useLocalDpi xmlns:a14="http://schemas.microsoft.com/office/drawing/2010/main" xmlns="" val="0"/>
              </a:ext>
            </a:extLst>
          </a:blip>
          <a:srcRect/>
          <a:stretch>
            <a:fillRect/>
          </a:stretch>
        </p:blipFill>
        <p:spPr bwMode="auto">
          <a:xfrm>
            <a:off x="8077200" y="3048000"/>
            <a:ext cx="642942" cy="6429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7010400" y="4038600"/>
            <a:ext cx="774571" cy="369332"/>
          </a:xfrm>
          <a:prstGeom prst="rect">
            <a:avLst/>
          </a:prstGeom>
        </p:spPr>
        <p:txBody>
          <a:bodyPr wrap="none">
            <a:spAutoFit/>
          </a:bodyPr>
          <a:lstStyle/>
          <a:p>
            <a:r>
              <a:rPr lang="ru-RU" sz="1600" b="1" dirty="0" smtClean="0">
                <a:latin typeface="Times New Roman" pitchFamily="18" charset="0"/>
                <a:cs typeface="Times New Roman" pitchFamily="18" charset="0"/>
              </a:rPr>
              <a:t>4,34</a:t>
            </a:r>
            <a:r>
              <a:rPr lang="ru-RU" b="1" dirty="0" smtClean="0">
                <a:latin typeface="Times New Roman" pitchFamily="18" charset="0"/>
                <a:cs typeface="Times New Roman" pitchFamily="18" charset="0"/>
              </a:rPr>
              <a:t>%</a:t>
            </a:r>
            <a:endParaRPr lang="ru-RU" b="1" dirty="0"/>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0" y="1"/>
            <a:ext cx="9144000" cy="5714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baseline="0" noProof="0" dirty="0" smtClean="0">
                <a:ln>
                  <a:noFill/>
                </a:ln>
                <a:uLnTx/>
                <a:uFillTx/>
                <a:ea typeface="+mj-ea"/>
                <a:cs typeface="+mj-cs"/>
              </a:rPr>
              <a:t>Сведения о расходной части </a:t>
            </a:r>
            <a:r>
              <a:rPr lang="ru-RU" sz="1000" kern="0" dirty="0" smtClean="0">
                <a:ea typeface="+mj-ea"/>
                <a:cs typeface="+mj-cs"/>
              </a:rPr>
              <a:t>проекта </a:t>
            </a:r>
            <a:r>
              <a:rPr kumimoji="0" lang="ru-RU" sz="1000" b="0" i="0" u="none" strike="noStrike" kern="0" cap="none" spc="0" normalizeH="0" baseline="0" noProof="0" dirty="0" smtClean="0">
                <a:ln>
                  <a:noFill/>
                </a:ln>
                <a:uLnTx/>
                <a:uFillTx/>
                <a:ea typeface="+mj-ea"/>
                <a:cs typeface="+mj-cs"/>
              </a:rPr>
              <a:t>бюджета Курского муниципального округа на 2021 год и плановый период 2022</a:t>
            </a:r>
            <a:r>
              <a:rPr kumimoji="0" lang="ru-RU" sz="1000" b="0" i="0" u="none" strike="noStrike" kern="0" cap="none" spc="0" normalizeH="0" noProof="0" dirty="0" smtClean="0">
                <a:ln>
                  <a:noFill/>
                </a:ln>
                <a:uLnTx/>
                <a:uFillTx/>
                <a:ea typeface="+mj-ea"/>
                <a:cs typeface="+mj-cs"/>
              </a:rPr>
              <a:t> и </a:t>
            </a:r>
            <a:r>
              <a:rPr kumimoji="0" lang="ru-RU" sz="1000" b="0" i="0" u="none" strike="noStrike" kern="0" cap="none" spc="0" normalizeH="0" baseline="0" noProof="0" dirty="0" smtClean="0">
                <a:ln>
                  <a:noFill/>
                </a:ln>
                <a:uLnTx/>
                <a:uFillTx/>
                <a:ea typeface="+mj-ea"/>
                <a:cs typeface="+mj-cs"/>
              </a:rPr>
              <a:t>2023 годов в сравнении с ожидаемым исполнением за 2020</a:t>
            </a:r>
            <a:r>
              <a:rPr kumimoji="0" lang="ru-RU" sz="1000" b="0" i="0" u="none" strike="noStrike" kern="0" cap="none" spc="0" normalizeH="0" noProof="0" dirty="0" smtClean="0">
                <a:ln>
                  <a:noFill/>
                </a:ln>
                <a:uLnTx/>
                <a:uFillTx/>
                <a:ea typeface="+mj-ea"/>
                <a:cs typeface="+mj-cs"/>
              </a:rPr>
              <a:t> </a:t>
            </a:r>
            <a:r>
              <a:rPr kumimoji="0" lang="ru-RU" sz="1000" b="0" i="0" u="none" strike="noStrike" kern="0" cap="none" spc="0" normalizeH="0" baseline="0" noProof="0" dirty="0" smtClean="0">
                <a:ln>
                  <a:noFill/>
                </a:ln>
                <a:uLnTx/>
                <a:uFillTx/>
                <a:ea typeface="+mj-ea"/>
                <a:cs typeface="+mj-cs"/>
              </a:rPr>
              <a:t>год (оценка) и</a:t>
            </a:r>
            <a:r>
              <a:rPr kumimoji="0" lang="ru-RU" sz="1000" b="0" i="0" u="none" strike="noStrike" kern="0" cap="none" spc="0" normalizeH="0" noProof="0" dirty="0" smtClean="0">
                <a:ln>
                  <a:noFill/>
                </a:ln>
                <a:uLnTx/>
                <a:uFillTx/>
                <a:ea typeface="+mj-ea"/>
                <a:cs typeface="+mj-cs"/>
              </a:rPr>
              <a:t> отчетом за 2019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kern="0" cap="none" spc="0" normalizeH="0" noProof="0" dirty="0" smtClean="0">
                <a:ln>
                  <a:noFill/>
                </a:ln>
                <a:uLnTx/>
                <a:uFillTx/>
                <a:ea typeface="+mj-ea"/>
                <a:cs typeface="+mj-cs"/>
              </a:rPr>
              <a:t>в разрезе муниципальных программ</a:t>
            </a:r>
            <a:endParaRPr kumimoji="0" lang="ru-RU" sz="1000" b="0" i="0" u="none" strike="noStrike" kern="0" cap="none" spc="0" normalizeH="0" baseline="0" noProof="0" dirty="0" smtClean="0">
              <a:ln>
                <a:noFill/>
              </a:ln>
              <a:uLnTx/>
              <a:uFillTx/>
              <a:ea typeface="+mj-ea"/>
              <a:cs typeface="+mj-cs"/>
            </a:endParaRPr>
          </a:p>
        </p:txBody>
      </p:sp>
      <p:graphicFrame>
        <p:nvGraphicFramePr>
          <p:cNvPr id="4" name="Таблица 3"/>
          <p:cNvGraphicFramePr>
            <a:graphicFrameLocks noGrp="1"/>
          </p:cNvGraphicFramePr>
          <p:nvPr/>
        </p:nvGraphicFramePr>
        <p:xfrm>
          <a:off x="142845" y="500042"/>
          <a:ext cx="8858311" cy="6192092"/>
        </p:xfrm>
        <a:graphic>
          <a:graphicData uri="http://schemas.openxmlformats.org/drawingml/2006/table">
            <a:tbl>
              <a:tblPr/>
              <a:tblGrid>
                <a:gridCol w="4143403"/>
                <a:gridCol w="571504"/>
                <a:gridCol w="571504"/>
                <a:gridCol w="571504"/>
                <a:gridCol w="500066"/>
                <a:gridCol w="571504"/>
                <a:gridCol w="613941"/>
                <a:gridCol w="415236"/>
                <a:gridCol w="484442"/>
                <a:gridCol w="415207"/>
              </a:tblGrid>
              <a:tr h="94011">
                <a:tc rowSpan="3">
                  <a:txBody>
                    <a:bodyPr/>
                    <a:lstStyle/>
                    <a:p>
                      <a:pPr algn="ctr" rtl="0" fontAlgn="b"/>
                      <a:r>
                        <a:rPr lang="ru-RU" sz="700" b="1" i="0" u="none" strike="noStrike" dirty="0">
                          <a:solidFill>
                            <a:srgbClr val="000000"/>
                          </a:solidFill>
                          <a:latin typeface="Calibri"/>
                        </a:rPr>
                        <a:t>Наименование муниципальной программы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2019 (факт)</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2020 </a:t>
                      </a:r>
                      <a:endParaRPr lang="ru-RU" sz="700" b="1" i="0" u="none" strike="noStrike" dirty="0" smtClean="0">
                        <a:solidFill>
                          <a:srgbClr val="000000"/>
                        </a:solidFill>
                        <a:latin typeface="Calibri"/>
                      </a:endParaRPr>
                    </a:p>
                    <a:p>
                      <a:pPr algn="ctr" rtl="0" fontAlgn="t"/>
                      <a:r>
                        <a:rPr lang="ru-RU" sz="700" b="1" i="0" u="none" strike="noStrike" dirty="0" smtClean="0">
                          <a:solidFill>
                            <a:srgbClr val="000000"/>
                          </a:solidFill>
                          <a:latin typeface="Calibri"/>
                        </a:rPr>
                        <a:t>(уточненный</a:t>
                      </a:r>
                      <a:r>
                        <a:rPr lang="ru-RU" sz="700" b="1" i="0" u="none" strike="noStrike" dirty="0">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2021 (проект)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2022 (проект)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rtl="0" fontAlgn="t"/>
                      <a:r>
                        <a:rPr lang="ru-RU" sz="700" b="1" i="0" u="none" strike="noStrike" dirty="0">
                          <a:solidFill>
                            <a:srgbClr val="000000"/>
                          </a:solidFill>
                          <a:latin typeface="Calibri"/>
                        </a:rPr>
                        <a:t>2023 (проект)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ru-RU" sz="700" b="1" i="0" u="none" strike="noStrike" dirty="0">
                          <a:solidFill>
                            <a:srgbClr val="000000"/>
                          </a:solidFill>
                          <a:latin typeface="Calibri"/>
                        </a:rPr>
                        <a:t>Отклонение 2021 год  </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ru-RU"/>
                    </a:p>
                  </a:txBody>
                  <a:tcPr/>
                </a:tc>
                <a:tc rowSpan="2" gridSpan="2">
                  <a:txBody>
                    <a:bodyPr/>
                    <a:lstStyle/>
                    <a:p>
                      <a:pPr algn="ctr" rtl="0" fontAlgn="t"/>
                      <a:r>
                        <a:rPr lang="ru-RU" sz="700" b="1" i="0" u="none" strike="noStrike" dirty="0">
                          <a:solidFill>
                            <a:srgbClr val="000000"/>
                          </a:solidFill>
                          <a:latin typeface="Calibri"/>
                        </a:rPr>
                        <a:t>Отклонение 2021 год к 2020 году</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r>
              <a:tr h="940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rtl="0" fontAlgn="t"/>
                      <a:r>
                        <a:rPr lang="ru-RU" sz="700" b="1" i="0" u="none" strike="noStrike">
                          <a:solidFill>
                            <a:srgbClr val="000000"/>
                          </a:solidFill>
                          <a:latin typeface="Calibri"/>
                        </a:rPr>
                        <a:t>к 2019 году</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gridSpan="2" vMerge="1">
                  <a:txBody>
                    <a:bodyPr/>
                    <a:lstStyle/>
                    <a:p>
                      <a:endParaRPr lang="ru-RU"/>
                    </a:p>
                  </a:txBody>
                  <a:tcPr/>
                </a:tc>
                <a:tc hMerge="1" vMerge="1">
                  <a:txBody>
                    <a:bodyPr/>
                    <a:lstStyle/>
                    <a:p>
                      <a:endParaRPr lang="ru-RU"/>
                    </a:p>
                  </a:txBody>
                  <a:tcPr/>
                </a:tc>
              </a:tr>
              <a:tr h="940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t"/>
                      <a:r>
                        <a:rPr lang="ru-RU" sz="700" b="1" i="0" u="none" strike="noStrike">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dirty="0">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t"/>
                      <a:r>
                        <a:rPr lang="ru-RU" sz="700" b="1" i="0" u="none" strike="noStrike">
                          <a:solidFill>
                            <a:srgbClr val="000000"/>
                          </a:solidFill>
                          <a:latin typeface="Calibri"/>
                        </a:rPr>
                        <a:t>%</a:t>
                      </a:r>
                    </a:p>
                  </a:txBody>
                  <a:tcPr marL="3109" marR="3109" marT="31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«Развитие образования»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720 358,66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741 534,05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980 </a:t>
                      </a:r>
                      <a:r>
                        <a:rPr lang="ru-RU" sz="750" b="0" i="0" u="none" strike="noStrike" dirty="0">
                          <a:solidFill>
                            <a:srgbClr val="000000"/>
                          </a:solidFill>
                          <a:latin typeface="Calibri"/>
                        </a:rPr>
                        <a:t>572,59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751 </a:t>
                      </a:r>
                      <a:r>
                        <a:rPr lang="ru-RU" sz="750" b="0" i="0" u="none" strike="noStrike" dirty="0">
                          <a:solidFill>
                            <a:srgbClr val="000000"/>
                          </a:solidFill>
                          <a:latin typeface="Calibri"/>
                        </a:rPr>
                        <a:t>428,85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756 612,92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260 213,93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136,12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239 038,54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132,24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«Социальная поддержка граждан»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328 496,87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571 258,40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516 953,90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523 </a:t>
                      </a:r>
                      <a:r>
                        <a:rPr lang="ru-RU" sz="750" b="0" i="0" u="none" strike="noStrike" dirty="0">
                          <a:solidFill>
                            <a:srgbClr val="000000"/>
                          </a:solidFill>
                          <a:latin typeface="Calibri"/>
                        </a:rPr>
                        <a:t>731,40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530 450,38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188 457,03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157,37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54 </a:t>
                      </a:r>
                      <a:r>
                        <a:rPr lang="ru-RU" sz="750" b="0" i="0" u="none" strike="noStrike" dirty="0">
                          <a:solidFill>
                            <a:srgbClr val="000000"/>
                          </a:solidFill>
                          <a:latin typeface="Calibri"/>
                        </a:rPr>
                        <a:t>304,50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90,49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«Сохранение и развитие культуры»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70 489,66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67 961,37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141 952,94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126 </a:t>
                      </a:r>
                      <a:r>
                        <a:rPr lang="ru-RU" sz="750" b="0" i="0" u="none" strike="noStrike" dirty="0">
                          <a:solidFill>
                            <a:srgbClr val="000000"/>
                          </a:solidFill>
                          <a:latin typeface="Calibri"/>
                        </a:rPr>
                        <a:t>616,89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126 616,89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71 463,28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201,38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73 991,57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208,87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«Развитие физической культуры и спорта»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18 </a:t>
                      </a:r>
                      <a:r>
                        <a:rPr lang="ru-RU" sz="750" b="0" i="0" u="none" strike="noStrike" dirty="0">
                          <a:solidFill>
                            <a:srgbClr val="000000"/>
                          </a:solidFill>
                          <a:latin typeface="Calibri"/>
                        </a:rPr>
                        <a:t>258,30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17 648,12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18 356,41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18 356,41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18 356,41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98,11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100,54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708,29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104,01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a:solidFill>
                            <a:srgbClr val="000000"/>
                          </a:solidFill>
                          <a:latin typeface="Calibri"/>
                        </a:rPr>
                        <a:t> Муниципальная программа Курского муниципального округа Ставропольского края « Молодежная политика»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2 070,64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2 184,74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2 890,02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2 890,02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2 890,02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819,38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139,57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705,28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132,28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«Управление имуществом»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2 725,26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2 725,26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2 725,26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1 925,26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340,66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1 925,26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340,66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«Управление финансами»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119 891,82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163 </a:t>
                      </a:r>
                      <a:r>
                        <a:rPr lang="ru-RU" sz="750" b="0" i="0" u="none" strike="noStrike" dirty="0">
                          <a:solidFill>
                            <a:srgbClr val="000000"/>
                          </a:solidFill>
                          <a:latin typeface="Calibri"/>
                        </a:rPr>
                        <a:t>645,00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50 766,95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38 957,17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39 000,25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69 </a:t>
                      </a:r>
                      <a:r>
                        <a:rPr lang="ru-RU" sz="750" b="0" i="0" u="none" strike="noStrike" dirty="0">
                          <a:solidFill>
                            <a:srgbClr val="000000"/>
                          </a:solidFill>
                          <a:latin typeface="Calibri"/>
                        </a:rPr>
                        <a:t>124,87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42,34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-112 878,05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31,02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532">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 Защита населения и территории Курского района Ставропольского края от чрезвычайных ситуаций»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3 398,94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3 598,15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3 862,45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3 862,45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3 862,45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463,51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113,64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264,30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107,35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525">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 Развитие малого и среднего бизнеса, потребительского рынка, снижение административных барьеров»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11 172,47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10 875,04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11 017,28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11 017,28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11 </a:t>
                      </a:r>
                      <a:r>
                        <a:rPr lang="ru-RU" sz="750" b="0" i="0" u="none" strike="noStrike" dirty="0">
                          <a:solidFill>
                            <a:srgbClr val="000000"/>
                          </a:solidFill>
                          <a:latin typeface="Calibri"/>
                        </a:rPr>
                        <a:t>017,28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155,19   </a:t>
                      </a:r>
                      <a:endParaRPr lang="ru-RU" sz="75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98,61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142,24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101,31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2">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«Развитие коммунального хозяйства, транспортной системы и обеспечение безопасности дорожного движения»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16 140,98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46 </a:t>
                      </a:r>
                      <a:r>
                        <a:rPr lang="ru-RU" sz="750" b="0" i="0" u="none" strike="noStrike" dirty="0">
                          <a:solidFill>
                            <a:srgbClr val="000000"/>
                          </a:solidFill>
                          <a:latin typeface="Calibri"/>
                        </a:rPr>
                        <a:t>046,13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87 </a:t>
                      </a:r>
                      <a:r>
                        <a:rPr lang="ru-RU" sz="750" b="0" i="0" u="none" strike="noStrike" dirty="0">
                          <a:solidFill>
                            <a:srgbClr val="000000"/>
                          </a:solidFill>
                          <a:latin typeface="Calibri"/>
                        </a:rPr>
                        <a:t>266,76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88 741,75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88 730,14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71 125,78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540,65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41 </a:t>
                      </a:r>
                      <a:r>
                        <a:rPr lang="ru-RU" sz="750" b="0" i="0" u="none" strike="noStrike" dirty="0">
                          <a:solidFill>
                            <a:srgbClr val="000000"/>
                          </a:solidFill>
                          <a:latin typeface="Calibri"/>
                        </a:rPr>
                        <a:t>220,63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189,52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«Развитие сельского хозяйства»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6 476,33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6 807,89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6 583,81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6 583,81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6 583,81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107,48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101,66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224,08   </a:t>
                      </a:r>
                      <a:endParaRPr lang="ru-RU" sz="75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96,71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5743">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 Межнациональные отношения и поддержка казачества»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450,42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12 579,19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26 882,56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26 </a:t>
                      </a:r>
                      <a:r>
                        <a:rPr lang="ru-RU" sz="750" b="0" i="0" u="none" strike="noStrike" dirty="0">
                          <a:solidFill>
                            <a:srgbClr val="000000"/>
                          </a:solidFill>
                          <a:latin typeface="Calibri"/>
                        </a:rPr>
                        <a:t>836,82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26 836,82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26 432,14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5 968,33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14 </a:t>
                      </a:r>
                      <a:r>
                        <a:rPr lang="ru-RU" sz="750" b="0" i="0" u="none" strike="noStrike" dirty="0">
                          <a:solidFill>
                            <a:srgbClr val="000000"/>
                          </a:solidFill>
                          <a:latin typeface="Calibri"/>
                        </a:rPr>
                        <a:t>303,37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213,71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«Энергосбережение и повышение энергетической эффективности»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3 862,09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2 318,04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3 862,09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2 318,04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«Профилактика правонарушений в Курском районе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1 756,74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13,25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610,00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610,00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610,00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1 146,74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34,72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596,75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в 4,6 раза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«Противодействие коррупции»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55,70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55,70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«Обеспечение жильем отдельных категорий граждан»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6 749,51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3 816,26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3 816,26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6 749,51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6 749,51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50" b="0" i="0" u="none" strike="noStrike" dirty="0">
                          <a:solidFill>
                            <a:srgbClr val="000000"/>
                          </a:solidFill>
                          <a:latin typeface="Calibri"/>
                        </a:rPr>
                        <a:t> Муниципальная программа Курского муниципального округа Ставропольского края «Формирование современной городской среды»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4 269,72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4 269,72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4 269,72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11">
                <a:tc gridSpan="10">
                  <a:txBody>
                    <a:bodyPr/>
                    <a:lstStyle/>
                    <a:p>
                      <a:pPr algn="ctr" rtl="0" fontAlgn="b"/>
                      <a:r>
                        <a:rPr lang="ru-RU" sz="750" b="0" i="0" u="none" strike="noStrike" dirty="0">
                          <a:solidFill>
                            <a:srgbClr val="000000"/>
                          </a:solidFill>
                          <a:latin typeface="Calibri"/>
                        </a:rPr>
                        <a:t> </a:t>
                      </a:r>
                      <a:r>
                        <a:rPr lang="ru-RU" sz="750" b="0" i="0" u="none" strike="noStrike" dirty="0" err="1">
                          <a:solidFill>
                            <a:srgbClr val="000000"/>
                          </a:solidFill>
                          <a:latin typeface="Calibri"/>
                        </a:rPr>
                        <a:t>Непрограмные</a:t>
                      </a:r>
                      <a:r>
                        <a:rPr lang="ru-RU" sz="750" b="0" i="0" u="none" strike="noStrike" dirty="0">
                          <a:solidFill>
                            <a:srgbClr val="000000"/>
                          </a:solidFill>
                          <a:latin typeface="Calibri"/>
                        </a:rPr>
                        <a:t> расходы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87718">
                <a:tc>
                  <a:txBody>
                    <a:bodyPr/>
                    <a:lstStyle/>
                    <a:p>
                      <a:pPr algn="l" rtl="0" fontAlgn="b"/>
                      <a:r>
                        <a:rPr lang="ru-RU" sz="750" b="0" i="0" u="none" strike="noStrike" dirty="0">
                          <a:solidFill>
                            <a:srgbClr val="000000"/>
                          </a:solidFill>
                          <a:latin typeface="Calibri"/>
                        </a:rPr>
                        <a:t> Обеспечение деятельности совета Курского муниципального района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4 525,12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5 018,46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5 635,03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5 635,03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5 635,03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1 109,91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124,53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616,57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112,29   </a:t>
                      </a:r>
                      <a:endParaRPr lang="ru-RU" sz="75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484">
                <a:tc>
                  <a:txBody>
                    <a:bodyPr/>
                    <a:lstStyle/>
                    <a:p>
                      <a:pPr algn="l" rtl="0" fontAlgn="b"/>
                      <a:r>
                        <a:rPr lang="ru-RU" sz="750" b="0" i="0" u="none" strike="noStrike" dirty="0">
                          <a:solidFill>
                            <a:srgbClr val="000000"/>
                          </a:solidFill>
                          <a:latin typeface="Calibri"/>
                        </a:rPr>
                        <a:t> Обеспечение деятельности администрации Курского муниципального района Ставропольского края и администраций поселений Курского района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60 585,69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65 999,59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139 </a:t>
                      </a:r>
                      <a:r>
                        <a:rPr lang="ru-RU" sz="750" b="0" i="0" u="none" strike="noStrike" dirty="0">
                          <a:solidFill>
                            <a:srgbClr val="000000"/>
                          </a:solidFill>
                          <a:latin typeface="Calibri"/>
                        </a:rPr>
                        <a:t>962,62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109 </a:t>
                      </a:r>
                      <a:r>
                        <a:rPr lang="ru-RU" sz="750" b="0" i="0" u="none" strike="noStrike" dirty="0">
                          <a:solidFill>
                            <a:srgbClr val="000000"/>
                          </a:solidFill>
                          <a:latin typeface="Calibri"/>
                        </a:rPr>
                        <a:t>009,65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104 </a:t>
                      </a:r>
                      <a:r>
                        <a:rPr lang="ru-RU" sz="750" b="0" i="0" u="none" strike="noStrike" dirty="0">
                          <a:solidFill>
                            <a:srgbClr val="000000"/>
                          </a:solidFill>
                          <a:latin typeface="Calibri"/>
                        </a:rPr>
                        <a:t>202,83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79 376,93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231,02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3 </a:t>
                      </a:r>
                      <a:r>
                        <a:rPr lang="ru-RU" sz="750" b="0" i="0" u="none" strike="noStrike" dirty="0">
                          <a:solidFill>
                            <a:srgbClr val="000000"/>
                          </a:solidFill>
                          <a:latin typeface="Calibri"/>
                        </a:rPr>
                        <a:t>963,03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212,07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735">
                <a:tc>
                  <a:txBody>
                    <a:bodyPr/>
                    <a:lstStyle/>
                    <a:p>
                      <a:pPr algn="l" rtl="0" fontAlgn="b"/>
                      <a:r>
                        <a:rPr lang="ru-RU" sz="750" b="0" i="0" u="none" strike="noStrike" dirty="0">
                          <a:solidFill>
                            <a:srgbClr val="000000"/>
                          </a:solidFill>
                          <a:latin typeface="Calibri"/>
                        </a:rPr>
                        <a:t> Реализация функций, связанных с поддержкой жилищно-коммунального хозяйства в поселениях Курского района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183,65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390,46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1 000,00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 </a:t>
                      </a:r>
                      <a:r>
                        <a:rPr lang="ru-RU" sz="750" b="0" i="0" u="none" strike="noStrike" dirty="0">
                          <a:solidFill>
                            <a:srgbClr val="000000"/>
                          </a:solidFill>
                          <a:latin typeface="Calibri"/>
                        </a:rPr>
                        <a:t>1 000,00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   </a:t>
                      </a:r>
                      <a:r>
                        <a:rPr lang="ru-RU" sz="750" b="0" i="0" u="none" strike="noStrike" dirty="0">
                          <a:solidFill>
                            <a:srgbClr val="000000"/>
                          </a:solidFill>
                          <a:latin typeface="Calibri"/>
                        </a:rPr>
                        <a:t>1 000,00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816,35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544,51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609,54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256,11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304">
                <a:tc>
                  <a:txBody>
                    <a:bodyPr/>
                    <a:lstStyle/>
                    <a:p>
                      <a:pPr algn="l" rtl="0" fontAlgn="b"/>
                      <a:r>
                        <a:rPr lang="ru-RU" sz="750" b="0" i="0" u="none" strike="noStrike" dirty="0">
                          <a:solidFill>
                            <a:srgbClr val="000000"/>
                          </a:solidFill>
                          <a:latin typeface="Calibri"/>
                        </a:rPr>
                        <a:t> Обеспечение деятельности администрации Курского муниципального округа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97,62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smtClean="0">
                          <a:solidFill>
                            <a:srgbClr val="000000"/>
                          </a:solidFill>
                          <a:latin typeface="Calibri"/>
                        </a:rPr>
                        <a:t>-</a:t>
                      </a:r>
                      <a:r>
                        <a:rPr lang="ru-RU" sz="750" b="0" i="0" u="none" strike="noStrike" baseline="0" dirty="0" smtClean="0">
                          <a:solidFill>
                            <a:srgbClr val="000000"/>
                          </a:solidFill>
                          <a:latin typeface="Calibri"/>
                        </a:rPr>
                        <a:t> </a:t>
                      </a:r>
                      <a:r>
                        <a:rPr lang="ru-RU" sz="750" b="0" i="0" u="none" strike="noStrike" dirty="0" smtClean="0">
                          <a:solidFill>
                            <a:srgbClr val="000000"/>
                          </a:solidFill>
                          <a:latin typeface="Calibri"/>
                        </a:rPr>
                        <a:t>97,62   </a:t>
                      </a:r>
                      <a:endParaRPr lang="ru-RU" sz="75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226">
                <a:tc>
                  <a:txBody>
                    <a:bodyPr/>
                    <a:lstStyle/>
                    <a:p>
                      <a:pPr algn="l" rtl="0" fontAlgn="b"/>
                      <a:r>
                        <a:rPr lang="ru-RU" sz="750" b="0" i="0" u="none" strike="noStrike" dirty="0">
                          <a:solidFill>
                            <a:srgbClr val="000000"/>
                          </a:solidFill>
                          <a:latin typeface="Calibri"/>
                        </a:rPr>
                        <a:t> Обеспечение деятельности Финансового управления администрации Курского муниципального округа Ставропольского края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78,81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a:t>
                      </a:r>
                      <a:r>
                        <a:rPr lang="ru-RU" sz="750" b="0" i="0" u="none" strike="noStrike" dirty="0" smtClean="0">
                          <a:solidFill>
                            <a:srgbClr val="000000"/>
                          </a:solidFill>
                          <a:latin typeface="Calibri"/>
                        </a:rPr>
                        <a:t>78,81   </a:t>
                      </a:r>
                      <a:endParaRPr lang="ru-RU" sz="75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0" i="0" u="none" strike="noStrike" dirty="0">
                          <a:solidFill>
                            <a:srgbClr val="000000"/>
                          </a:solidFill>
                          <a:latin typeface="Calibri"/>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011">
                <a:tc>
                  <a:txBody>
                    <a:bodyPr/>
                    <a:lstStyle/>
                    <a:p>
                      <a:pPr algn="l" rtl="0" fontAlgn="b"/>
                      <a:r>
                        <a:rPr lang="ru-RU" sz="750" b="1" i="0" u="none" strike="noStrike" dirty="0">
                          <a:solidFill>
                            <a:srgbClr val="000000"/>
                          </a:solidFill>
                          <a:latin typeface="Calibri"/>
                        </a:rPr>
                        <a:t> ИТОГО: </a:t>
                      </a:r>
                    </a:p>
                  </a:txBody>
                  <a:tcPr marL="3109" marR="3109" marT="31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 </a:t>
                      </a:r>
                      <a:r>
                        <a:rPr lang="ru-RU" sz="750" b="1" i="0" u="none" strike="noStrike" dirty="0">
                          <a:solidFill>
                            <a:srgbClr val="000000"/>
                          </a:solidFill>
                          <a:latin typeface="Calibri"/>
                        </a:rPr>
                        <a:t>1 368 918,38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 </a:t>
                      </a:r>
                      <a:r>
                        <a:rPr lang="ru-RU" sz="750" b="1" i="0" u="none" strike="noStrike" dirty="0">
                          <a:solidFill>
                            <a:srgbClr val="000000"/>
                          </a:solidFill>
                          <a:latin typeface="Calibri"/>
                        </a:rPr>
                        <a:t>1 718 854,31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 </a:t>
                      </a:r>
                      <a:r>
                        <a:rPr lang="ru-RU" sz="750" b="1" i="0" u="none" strike="noStrike" dirty="0">
                          <a:solidFill>
                            <a:srgbClr val="000000"/>
                          </a:solidFill>
                          <a:latin typeface="Calibri"/>
                        </a:rPr>
                        <a:t>2 008 113,51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1721 </a:t>
                      </a:r>
                      <a:r>
                        <a:rPr lang="ru-RU" sz="750" b="1" i="0" u="none" strike="noStrike" dirty="0">
                          <a:solidFill>
                            <a:srgbClr val="000000"/>
                          </a:solidFill>
                          <a:latin typeface="Calibri"/>
                        </a:rPr>
                        <a:t>874,75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1 </a:t>
                      </a:r>
                      <a:r>
                        <a:rPr lang="ru-RU" sz="750" b="1" i="0" u="none" strike="noStrike" dirty="0">
                          <a:solidFill>
                            <a:srgbClr val="000000"/>
                          </a:solidFill>
                          <a:latin typeface="Calibri"/>
                        </a:rPr>
                        <a:t>729 002,45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  </a:t>
                      </a:r>
                      <a:r>
                        <a:rPr lang="ru-RU" sz="750" b="1" i="0" u="none" strike="noStrike" dirty="0">
                          <a:solidFill>
                            <a:srgbClr val="000000"/>
                          </a:solidFill>
                          <a:latin typeface="Calibri"/>
                        </a:rPr>
                        <a:t>639 195,13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a:solidFill>
                            <a:srgbClr val="000000"/>
                          </a:solidFill>
                          <a:latin typeface="Calibri"/>
                        </a:rPr>
                        <a:t>          146,69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smtClean="0">
                          <a:solidFill>
                            <a:srgbClr val="000000"/>
                          </a:solidFill>
                          <a:latin typeface="Calibri"/>
                        </a:rPr>
                        <a:t> </a:t>
                      </a:r>
                      <a:r>
                        <a:rPr lang="ru-RU" sz="750" b="1" i="0" u="none" strike="noStrike" dirty="0">
                          <a:solidFill>
                            <a:srgbClr val="000000"/>
                          </a:solidFill>
                          <a:latin typeface="Calibri"/>
                        </a:rPr>
                        <a:t>289 435,63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750" b="1" i="0" u="none" strike="noStrike" dirty="0">
                          <a:solidFill>
                            <a:srgbClr val="000000"/>
                          </a:solidFill>
                          <a:latin typeface="Calibri"/>
                        </a:rPr>
                        <a:t>          116,83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descr="https://city-yaroslavl.ru/upload/iblock/4c8/publ_budg.jpg"/>
          <p:cNvPicPr>
            <a:picLocks noChangeAspect="1" noChangeArrowheads="1"/>
          </p:cNvPicPr>
          <p:nvPr/>
        </p:nvPicPr>
        <p:blipFill>
          <a:blip r:embed="rId2" cstate="print"/>
          <a:srcRect/>
          <a:stretch>
            <a:fillRect/>
          </a:stretch>
        </p:blipFill>
        <p:spPr bwMode="auto">
          <a:xfrm>
            <a:off x="609600" y="0"/>
            <a:ext cx="7924800" cy="3065929"/>
          </a:xfrm>
          <a:prstGeom prst="rect">
            <a:avLst/>
          </a:prstGeom>
          <a:ln>
            <a:noFill/>
          </a:ln>
          <a:effectLst>
            <a:softEdge rad="112500"/>
          </a:effectLst>
        </p:spPr>
      </p:pic>
      <p:sp>
        <p:nvSpPr>
          <p:cNvPr id="4" name="Rectangle 1"/>
          <p:cNvSpPr>
            <a:spLocks noChangeArrowheads="1"/>
          </p:cNvSpPr>
          <p:nvPr/>
        </p:nvSpPr>
        <p:spPr bwMode="auto">
          <a:xfrm>
            <a:off x="179512" y="3571875"/>
            <a:ext cx="87630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ПОВЕСТКА ПУБЛИЧНЫХ </a:t>
            </a:r>
            <a:r>
              <a:rPr lang="ru-RU" sz="1400" b="1" dirty="0" smtClean="0"/>
              <a:t>СЛУШАНИЙ</a:t>
            </a:r>
            <a:endParaRPr lang="ru-RU" sz="1400" dirty="0" smtClean="0"/>
          </a:p>
          <a:p>
            <a:pPr algn="ctr"/>
            <a:endParaRPr lang="ru-RU" sz="1400" dirty="0" smtClean="0"/>
          </a:p>
          <a:p>
            <a:pPr algn="ctr"/>
            <a:endParaRPr lang="ru-RU" sz="1400" dirty="0" smtClean="0"/>
          </a:p>
          <a:p>
            <a:pPr algn="just"/>
            <a:r>
              <a:rPr lang="ru-RU" sz="1400" dirty="0" smtClean="0"/>
              <a:t>      </a:t>
            </a:r>
            <a:r>
              <a:rPr lang="ru-RU" sz="1200" dirty="0" smtClean="0">
                <a:latin typeface="Calibri" pitchFamily="34" charset="0"/>
                <a:cs typeface="Calibri" pitchFamily="34" charset="0"/>
              </a:rPr>
              <a:t>Начало</a:t>
            </a:r>
            <a:r>
              <a:rPr lang="ru-RU" sz="1200" b="1" dirty="0" smtClean="0">
                <a:latin typeface="Calibri" pitchFamily="34" charset="0"/>
                <a:cs typeface="Calibri" pitchFamily="34" charset="0"/>
              </a:rPr>
              <a:t>: 20.11.2020 в 12-00 часов</a:t>
            </a:r>
            <a:r>
              <a:rPr lang="ru-RU" sz="1200" dirty="0" smtClean="0">
                <a:latin typeface="Calibri" pitchFamily="34" charset="0"/>
                <a:cs typeface="Calibri" pitchFamily="34" charset="0"/>
              </a:rPr>
              <a:t>	</a:t>
            </a:r>
          </a:p>
          <a:p>
            <a:pPr algn="just"/>
            <a:r>
              <a:rPr lang="ru-RU" sz="1200" dirty="0" smtClean="0">
                <a:latin typeface="Calibri" pitchFamily="34" charset="0"/>
                <a:cs typeface="Calibri" pitchFamily="34" charset="0"/>
              </a:rPr>
              <a:t>      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latin typeface="Calibri" pitchFamily="34" charset="0"/>
                <a:cs typeface="Calibri" pitchFamily="34" charset="0"/>
              </a:rPr>
              <a:t>      О назначении публичных слушаний по проекту решения Совета Курского муниципального округа Ставропольского края «</a:t>
            </a:r>
            <a:r>
              <a:rPr lang="ru-RU" sz="1200" dirty="0" smtClean="0">
                <a:latin typeface="Calibri" pitchFamily="34" charset="0"/>
                <a:ea typeface="Calibri" pitchFamily="34" charset="0"/>
                <a:cs typeface="Calibri" pitchFamily="34" charset="0"/>
              </a:rPr>
              <a:t>О бюджете Курского муниципального округа Ставропольского края на 2021 год и плановый период 2022 и 2023 годов</a:t>
            </a:r>
            <a:r>
              <a:rPr lang="ru-RU" sz="1200" dirty="0" smtClean="0">
                <a:latin typeface="Calibri" pitchFamily="34" charset="0"/>
                <a:cs typeface="Calibri" pitchFamily="34" charset="0"/>
              </a:rPr>
              <a:t>»</a:t>
            </a:r>
          </a:p>
          <a:p>
            <a:pPr algn="just"/>
            <a:r>
              <a:rPr lang="ru-RU" sz="1200" b="1" dirty="0" smtClean="0">
                <a:latin typeface="Calibri" pitchFamily="34" charset="0"/>
                <a:cs typeface="Calibri" pitchFamily="34" charset="0"/>
              </a:rPr>
              <a:t>Докладчик: Е.В. Мишина </a:t>
            </a:r>
            <a:r>
              <a:rPr lang="ru-RU" sz="1200" dirty="0" smtClean="0">
                <a:latin typeface="Calibri" pitchFamily="34" charset="0"/>
                <a:cs typeface="Calibri" pitchFamily="34" charset="0"/>
              </a:rPr>
              <a:t>– начальник   Финансового управления администрации Курского муниципального района Ставропольского края. </a:t>
            </a:r>
          </a:p>
          <a:p>
            <a:pPr algn="just"/>
            <a:endParaRPr lang="ru-RU" sz="1200" dirty="0" smtClean="0">
              <a:latin typeface="Calibri" pitchFamily="34" charset="0"/>
              <a:cs typeface="Calibri" pitchFamily="34" charset="0"/>
            </a:endParaRPr>
          </a:p>
          <a:p>
            <a:pPr algn="just">
              <a:buFont typeface="Wingdings" pitchFamily="2" charset="2"/>
              <a:buChar char="ü"/>
            </a:pP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13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428736"/>
            <a:ext cx="8458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районах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 </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600" dirty="0" smtClean="0">
              <a:latin typeface="Calibri" pitchFamily="34"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 </a:t>
            </a:r>
          </a:p>
          <a:p>
            <a:pPr indent="450850" algn="just" eaLnBrk="0" hangingPunct="0">
              <a:buFont typeface="Wingdings" pitchFamily="2" charset="2"/>
              <a:buChar char="Ø"/>
            </a:pPr>
            <a:endParaRPr lang="ru-RU" sz="1600" dirty="0" smtClean="0">
              <a:latin typeface="Calibri" pitchFamily="34" charset="0"/>
              <a:cs typeface="Calibri" pitchFamily="34" charset="0"/>
            </a:endParaRPr>
          </a:p>
          <a:p>
            <a:pPr lvl="0"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26.05.2020 №116 по итогам 2018 года Курский муниципальный район на 33 месте с результатом 73,81 балла</a:t>
            </a:r>
            <a:endParaRPr kumimoji="0" lang="ru-RU" sz="1600" b="0" i="0" u="none" strike="noStrike" cap="none" normalizeH="0" baseline="0" dirty="0" smtClean="0">
              <a:ln>
                <a:noFill/>
              </a:ln>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dirty="0" smtClean="0">
                <a:latin typeface="Calibri" pitchFamily="34" charset="0"/>
                <a:cs typeface="Calibri" pitchFamily="34" charset="0"/>
              </a:rPr>
              <a:t>Рейтинг Курского муниципального района Ставропольского края </a:t>
            </a:r>
          </a:p>
          <a:p>
            <a:pPr algn="ctr"/>
            <a:r>
              <a:rPr lang="ru-RU"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округе</a:t>
            </a:r>
          </a:p>
        </p:txBody>
      </p:sp>
      <p:graphicFrame>
        <p:nvGraphicFramePr>
          <p:cNvPr id="3" name="Таблица 2"/>
          <p:cNvGraphicFramePr>
            <a:graphicFrameLocks noGrp="1"/>
          </p:cNvGraphicFramePr>
          <p:nvPr/>
        </p:nvGraphicFramePr>
        <p:xfrm>
          <a:off x="214281" y="714067"/>
          <a:ext cx="8786874" cy="4975943"/>
        </p:xfrm>
        <a:graphic>
          <a:graphicData uri="http://schemas.openxmlformats.org/drawingml/2006/table">
            <a:tbl>
              <a:tblPr firstRow="1" bandRow="1">
                <a:tableStyleId>{5C22544A-7EE6-4342-B048-85BDC9FD1C3A}</a:tableStyleId>
              </a:tblPr>
              <a:tblGrid>
                <a:gridCol w="371277"/>
                <a:gridCol w="3915004"/>
                <a:gridCol w="973469"/>
                <a:gridCol w="1175708"/>
                <a:gridCol w="1175708"/>
                <a:gridCol w="1175708"/>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Показатель за 2019 год</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на 2020год</a:t>
                      </a:r>
                    </a:p>
                    <a:p>
                      <a:pPr algn="ctr"/>
                      <a:endParaRPr lang="ru-RU" sz="1200" dirty="0">
                        <a:latin typeface="Calibri" pitchFamily="34" charset="0"/>
                        <a:cs typeface="Calibri" pitchFamily="34" charset="0"/>
                      </a:endParaRPr>
                    </a:p>
                  </a:txBody>
                  <a:tcPr/>
                </a:tc>
                <a:tc>
                  <a:txBody>
                    <a:bodyPr/>
                    <a:lstStyle/>
                    <a:p>
                      <a:pPr algn="ctr" rtl="0" fontAlgn="t"/>
                      <a:r>
                        <a:rPr lang="ru-RU" sz="1200" b="1" i="0" u="none" strike="noStrike" dirty="0">
                          <a:solidFill>
                            <a:srgbClr val="FFFFFF"/>
                          </a:solidFill>
                          <a:latin typeface="Calibri"/>
                        </a:rPr>
                        <a:t>Показатель на </a:t>
                      </a:r>
                      <a:r>
                        <a:rPr lang="ru-RU" sz="1200" b="1" i="0" u="none" strike="noStrike" dirty="0" smtClean="0">
                          <a:solidFill>
                            <a:srgbClr val="FFFFFF"/>
                          </a:solidFill>
                          <a:latin typeface="Calibri"/>
                        </a:rPr>
                        <a:t>2021 </a:t>
                      </a:r>
                      <a:r>
                        <a:rPr lang="ru-RU" sz="1200" b="1" i="0" u="none" strike="noStrike" dirty="0">
                          <a:solidFill>
                            <a:srgbClr val="FFFFFF"/>
                          </a:solidFill>
                          <a:latin typeface="Calibri"/>
                        </a:rPr>
                        <a:t>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29,11</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37,44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37,18</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6,34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5,64</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6,07</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22,76</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31,80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31,11</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rgbClr val="000000"/>
                          </a:solidFill>
                          <a:latin typeface="Calibri"/>
                        </a:rPr>
                        <a:t>28,52</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40,10</a:t>
                      </a:r>
                      <a:endParaRPr lang="ru-RU" sz="1200" b="0" i="0" u="none" strike="noStrike" dirty="0">
                        <a:solidFill>
                          <a:srgbClr val="000000"/>
                        </a:solidFill>
                        <a:latin typeface="Calibri"/>
                      </a:endParaRPr>
                    </a:p>
                  </a:txBody>
                  <a:tcPr marL="9525" marR="9525" marT="9525" marB="0"/>
                </a:tc>
                <a:tc>
                  <a:txBody>
                    <a:bodyPr/>
                    <a:lstStyle/>
                    <a:p>
                      <a:pPr algn="ctr" rtl="0" fontAlgn="t"/>
                      <a:r>
                        <a:rPr lang="ru-RU" sz="1200" b="0" i="0" u="none" strike="noStrike" dirty="0" smtClean="0">
                          <a:solidFill>
                            <a:srgbClr val="000000"/>
                          </a:solidFill>
                          <a:latin typeface="Calibri"/>
                        </a:rPr>
                        <a:t>37,18</a:t>
                      </a:r>
                      <a:endParaRPr lang="ru-RU" sz="1200" b="0" i="0" u="none" strike="noStrike" dirty="0">
                        <a:solidFill>
                          <a:srgbClr val="000000"/>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13,31</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14,28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18,89</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0,48</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1,21</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0,85</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2,66</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2,89</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2,32</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7,24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12,49</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9,94</a:t>
                      </a:r>
                      <a:endParaRPr lang="ru-RU" sz="1200" b="0" i="0" u="none" strike="noStrike" dirty="0">
                        <a:solidFill>
                          <a:schemeClr val="tx1"/>
                        </a:solidFill>
                        <a:latin typeface="Calibri"/>
                      </a:endParaRP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smtClean="0">
                          <a:solidFill>
                            <a:schemeClr val="tx1"/>
                          </a:solidFill>
                          <a:latin typeface="Calibri"/>
                        </a:rPr>
                        <a:t>0,24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0,24</a:t>
                      </a:r>
                      <a:endParaRPr lang="ru-RU" sz="1200" b="0" i="0" u="none" strike="noStrike" dirty="0">
                        <a:solidFill>
                          <a:schemeClr val="tx1"/>
                        </a:solidFill>
                        <a:latin typeface="Calibri"/>
                      </a:endParaRPr>
                    </a:p>
                  </a:txBody>
                  <a:tcPr marL="9525" marR="9525" marT="9525" marB="0"/>
                </a:tc>
                <a:tc>
                  <a:txBody>
                    <a:bodyPr/>
                    <a:lstStyle/>
                    <a:p>
                      <a:pPr algn="ctr" rtl="0" fontAlgn="t"/>
                      <a:r>
                        <a:rPr lang="ru-RU" sz="1200" b="0" i="0" u="none" strike="noStrike" dirty="0" smtClean="0">
                          <a:solidFill>
                            <a:schemeClr val="tx1"/>
                          </a:solidFill>
                          <a:latin typeface="Calibri"/>
                        </a:rPr>
                        <a:t>0,19</a:t>
                      </a:r>
                      <a:endParaRPr lang="ru-RU" sz="1200" b="0" i="0" u="none" strike="noStrike" dirty="0">
                        <a:solidFill>
                          <a:schemeClr val="tx1"/>
                        </a:solidFill>
                        <a:latin typeface="Calibri"/>
                      </a:endParaRPr>
                    </a:p>
                  </a:txBody>
                  <a:tcPr marL="9525" marR="9525" marT="9525" marB="0"/>
                </a:tc>
              </a:tr>
            </a:tbl>
          </a:graphicData>
        </a:graphic>
      </p:graphicFrame>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 расходной части </a:t>
            </a:r>
            <a:r>
              <a:rPr lang="ru-RU" sz="1200" kern="0" dirty="0" smtClean="0">
                <a:ea typeface="+mj-ea"/>
                <a:cs typeface="+mj-cs"/>
              </a:rPr>
              <a:t>проекта </a:t>
            </a:r>
            <a:r>
              <a:rPr kumimoji="0" lang="ru-RU" sz="1200" b="0" i="0" u="none" strike="noStrike" kern="0" cap="none" spc="0" normalizeH="0" baseline="0" noProof="0" dirty="0" smtClean="0">
                <a:ln>
                  <a:noFill/>
                </a:ln>
                <a:uLnTx/>
                <a:uFillTx/>
                <a:ea typeface="+mj-ea"/>
                <a:cs typeface="+mj-cs"/>
              </a:rPr>
              <a:t>бюджета Курского муниципального района на 2021 год и плановый период 2022-2023 годов в сравнении с ожидаемым исполнением за 2020 год (оценка) и</a:t>
            </a:r>
            <a:r>
              <a:rPr kumimoji="0" lang="ru-RU" sz="1200" b="0" i="0" u="none" strike="noStrike" kern="0" cap="none" spc="0" normalizeH="0" noProof="0" dirty="0" smtClean="0">
                <a:ln>
                  <a:noFill/>
                </a:ln>
                <a:uLnTx/>
                <a:uFillTx/>
                <a:ea typeface="+mj-ea"/>
                <a:cs typeface="+mj-cs"/>
              </a:rPr>
              <a:t> отчетом за 2019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noProof="0" dirty="0" smtClean="0">
                <a:ln>
                  <a:noFill/>
                </a:ln>
                <a:uLnTx/>
                <a:uFillTx/>
                <a:ea typeface="+mj-ea"/>
                <a:cs typeface="+mj-cs"/>
              </a:rPr>
              <a:t>в разрезе разделов и подразделов</a:t>
            </a:r>
            <a:r>
              <a:rPr kumimoji="0" lang="ru-RU" sz="1200" b="0" i="0" u="none" strike="noStrike" kern="0" cap="none" spc="0" normalizeH="0" baseline="0" noProof="0" dirty="0" smtClean="0">
                <a:ln>
                  <a:noFill/>
                </a:ln>
                <a:uLnTx/>
                <a:uFillTx/>
                <a:ea typeface="+mj-ea"/>
                <a:cs typeface="+mj-cs"/>
              </a:rPr>
              <a:t> </a:t>
            </a:r>
          </a:p>
        </p:txBody>
      </p:sp>
      <p:graphicFrame>
        <p:nvGraphicFramePr>
          <p:cNvPr id="4" name="Таблица 3"/>
          <p:cNvGraphicFramePr>
            <a:graphicFrameLocks noGrp="1"/>
          </p:cNvGraphicFramePr>
          <p:nvPr/>
        </p:nvGraphicFramePr>
        <p:xfrm>
          <a:off x="214282" y="714356"/>
          <a:ext cx="8715437" cy="5965293"/>
        </p:xfrm>
        <a:graphic>
          <a:graphicData uri="http://schemas.openxmlformats.org/drawingml/2006/table">
            <a:tbl>
              <a:tblPr/>
              <a:tblGrid>
                <a:gridCol w="3071834"/>
                <a:gridCol w="428628"/>
                <a:gridCol w="571504"/>
                <a:gridCol w="642942"/>
                <a:gridCol w="642942"/>
                <a:gridCol w="642942"/>
                <a:gridCol w="714380"/>
                <a:gridCol w="571504"/>
                <a:gridCol w="357190"/>
                <a:gridCol w="571504"/>
                <a:gridCol w="500067"/>
              </a:tblGrid>
              <a:tr h="215758">
                <a:tc rowSpan="2">
                  <a:txBody>
                    <a:bodyPr/>
                    <a:lstStyle/>
                    <a:p>
                      <a:pPr algn="ctr" rtl="0" fontAlgn="t"/>
                      <a:r>
                        <a:rPr lang="ru-RU" sz="800" b="1" i="0" u="none" strike="noStrike" dirty="0">
                          <a:solidFill>
                            <a:srgbClr val="000000"/>
                          </a:solidFill>
                          <a:latin typeface="Calibri"/>
                        </a:rPr>
                        <a:t>Наименование</a:t>
                      </a:r>
                    </a:p>
                  </a:txBody>
                  <a:tcPr marL="5207" marR="5207" marT="5207"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t"/>
                      <a:r>
                        <a:rPr lang="ru-RU" sz="800" b="1" i="0" u="none" strike="noStrike" dirty="0" smtClean="0">
                          <a:solidFill>
                            <a:srgbClr val="000000"/>
                          </a:solidFill>
                          <a:latin typeface="Calibri"/>
                        </a:rPr>
                        <a:t>РЗ/ПР</a:t>
                      </a:r>
                      <a:endParaRPr lang="ru-RU" sz="800" b="1" i="0" u="none" strike="noStrike" dirty="0">
                        <a:solidFill>
                          <a:srgbClr val="000000"/>
                        </a:solidFill>
                        <a:latin typeface="Calibri"/>
                      </a:endParaRP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r>
                        <a:rPr lang="ru-RU" sz="800" b="1" i="0" u="none" strike="noStrike">
                          <a:solidFill>
                            <a:srgbClr val="000000"/>
                          </a:solidFill>
                          <a:latin typeface="Calibri"/>
                        </a:rPr>
                        <a:t> (отчет)</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t"/>
                      <a:r>
                        <a:rPr lang="ru-RU" sz="800" b="1" i="0" u="none" strike="noStrike">
                          <a:solidFill>
                            <a:srgbClr val="000000"/>
                          </a:solidFill>
                          <a:latin typeface="Calibri"/>
                        </a:rPr>
                        <a:t>(оценка)</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rtl="0" fontAlgn="b"/>
                      <a:r>
                        <a:rPr lang="ru-RU" sz="800" b="1" i="0" u="none" strike="noStrike">
                          <a:solidFill>
                            <a:srgbClr val="000000"/>
                          </a:solidFill>
                          <a:latin typeface="Calibri"/>
                        </a:rPr>
                        <a:t>2021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2">
                  <a:txBody>
                    <a:bodyPr/>
                    <a:lstStyle/>
                    <a:p>
                      <a:pPr algn="ctr" rtl="0" fontAlgn="t"/>
                      <a:r>
                        <a:rPr lang="ru-RU" sz="800" b="1" i="0" u="none" strike="noStrike">
                          <a:solidFill>
                            <a:srgbClr val="000000"/>
                          </a:solidFill>
                          <a:latin typeface="Calibri"/>
                        </a:rPr>
                        <a:t>2022</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0" fontAlgn="t"/>
                      <a:r>
                        <a:rPr lang="ru-RU" sz="800" b="1" i="0" u="none" strike="noStrike">
                          <a:solidFill>
                            <a:srgbClr val="000000"/>
                          </a:solidFill>
                          <a:latin typeface="Calibri"/>
                        </a:rPr>
                        <a:t>2023</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r>
                        <a:rPr lang="ru-RU" sz="800" b="1" i="0" u="none" strike="noStrike">
                          <a:solidFill>
                            <a:srgbClr val="000000"/>
                          </a:solidFill>
                          <a:latin typeface="Calibri"/>
                        </a:rPr>
                        <a:t>Отклонение 2021 год к 2019 году</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rtl="0" fontAlgn="t"/>
                      <a:r>
                        <a:rPr lang="ru-RU" sz="800" b="1" i="0" u="none" strike="noStrike">
                          <a:solidFill>
                            <a:srgbClr val="000000"/>
                          </a:solidFill>
                          <a:latin typeface="Calibri"/>
                        </a:rPr>
                        <a:t>Отклонение 2021 год к 2020году </a:t>
                      </a:r>
                    </a:p>
                  </a:txBody>
                  <a:tcPr marL="5207" marR="5207" marT="5207"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159821">
                <a:tc vMerge="1">
                  <a:txBody>
                    <a:bodyPr/>
                    <a:lstStyle/>
                    <a:p>
                      <a:endParaRPr lang="ru-RU"/>
                    </a:p>
                  </a:txBody>
                  <a:tcPr/>
                </a:tc>
                <a:tc vMerge="1">
                  <a:txBody>
                    <a:bodyPr/>
                    <a:lstStyle/>
                    <a:p>
                      <a:endParaRPr lang="ru-RU"/>
                    </a:p>
                  </a:txBody>
                  <a:tcPr/>
                </a:tc>
                <a:tc>
                  <a:txBody>
                    <a:bodyPr/>
                    <a:lstStyle/>
                    <a:p>
                      <a:pPr algn="ctr" rtl="0" fontAlgn="b"/>
                      <a:r>
                        <a:rPr lang="ru-RU" sz="800" b="1" i="0" u="none" strike="noStrike" dirty="0">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rtl="0" fontAlgn="b"/>
                      <a:r>
                        <a:rPr lang="ru-RU" sz="800" b="1" i="0" u="none" strike="noStrike" dirty="0">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t"/>
                      <a:r>
                        <a:rPr lang="ru-RU" sz="800" b="0" i="0" u="none" strike="noStrike" dirty="0">
                          <a:solidFill>
                            <a:srgbClr val="000000"/>
                          </a:solidFill>
                          <a:latin typeface="Calibri"/>
                        </a:rPr>
                        <a:t> </a:t>
                      </a:r>
                    </a:p>
                  </a:txBody>
                  <a:tcPr marL="5207" marR="5207" marT="5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rtl="0" fontAlgn="b"/>
                      <a:r>
                        <a:rPr lang="ru-RU" sz="800" b="1" i="0" u="none" strike="noStrike" dirty="0">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Всего расходы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1 540 621,16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2 165 940,24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2 008 113,51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1 740 139,49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1 765 880,35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467 492,35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130,3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-157 826,73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92,7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Условно утвержденные расходы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                       -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18 264,74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36 977,90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0" i="0" u="none" strike="noStrike">
                          <a:solidFill>
                            <a:srgbClr val="000000"/>
                          </a:solidFill>
                          <a:latin typeface="Calibri"/>
                        </a:rPr>
                        <a:t>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ОБЩЕГОСУДАРСТВЕННЫЕ ВОПРОСЫ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0100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166 617,37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193 790,92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205 395,40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162 438,71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157 574,97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38 778,03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123,3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11 604,48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106,0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7587">
                <a:tc>
                  <a:txBody>
                    <a:bodyPr/>
                    <a:lstStyle/>
                    <a:p>
                      <a:pPr algn="l" rtl="0" fontAlgn="b"/>
                      <a:r>
                        <a:rPr lang="ru-RU" sz="800" b="0" i="0" u="none" strike="noStrike">
                          <a:solidFill>
                            <a:srgbClr val="000000"/>
                          </a:solidFill>
                          <a:latin typeface="Calibri"/>
                        </a:rPr>
                        <a:t>Функционирование высшего должностного лица субъекта Российской Федерации и муниципального образования</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0102</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6 946,64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7 862,96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0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0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0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87454">
                <a:tc>
                  <a:txBody>
                    <a:bodyPr/>
                    <a:lstStyle/>
                    <a:p>
                      <a:pPr algn="l" rtl="0" fontAlgn="b"/>
                      <a:r>
                        <a:rPr lang="ru-RU" sz="800" b="0" i="0" u="none" strike="noStrike">
                          <a:solidFill>
                            <a:srgbClr val="000000"/>
                          </a:solidFill>
                          <a:latin typeface="Calibri"/>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2 273,01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2 523,16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3 399,31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3 399,31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3 299,31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1 126,30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876,15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134,7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87454">
                <a:tc>
                  <a:txBody>
                    <a:bodyPr/>
                    <a:lstStyle/>
                    <a:p>
                      <a:pPr algn="l" rtl="0" fontAlgn="b"/>
                      <a:r>
                        <a:rPr lang="ru-RU" sz="800" b="0" i="0" u="none" strike="noStrike">
                          <a:solidFill>
                            <a:srgbClr val="000000"/>
                          </a:solidFill>
                          <a:latin typeface="Calibri"/>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0104</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83 265,79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92 747,14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97 171,80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96 999,01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93 999,01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13 906,01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4 424,66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104,8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Судебная система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0105</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20,48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26,5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178,64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26,05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6,02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129,4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107,7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7587">
                <a:tc>
                  <a:txBody>
                    <a:bodyPr/>
                    <a:lstStyle/>
                    <a:p>
                      <a:pPr algn="l" rtl="0" fontAlgn="b"/>
                      <a:r>
                        <a:rPr lang="ru-RU" sz="800" b="0" i="0" u="none" strike="noStrike">
                          <a:solidFill>
                            <a:srgbClr val="000000"/>
                          </a:solidFill>
                          <a:latin typeface="Calibri"/>
                        </a:rPr>
                        <a:t>Обеспечение деятельности финансовых, налоговых и таможенных органов и органов финансового (финансово-бюджетного) надзора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0106</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13 991,02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15 579,06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16 261,38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16 261,38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16 261,38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2 270,36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682,32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104,4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Обеспечение проведения выборов и референдумов</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0107</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326,01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4 158,86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-326,01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-4 158,86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0111</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1 000,00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Другие общегосударственные вопросы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0113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59794,42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70895,14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87 536,41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44 600,37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42 989,21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27 741,99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16 641,27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123,5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НАЦИОНАЛЬНАЯ ОБОРОНА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0200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2 205,80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2 888,96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4 823,42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4 971,62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4 971,62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2 617,62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218,7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1 934,46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167,0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Мобилизационная и вневойсковая подготовка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0203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2 205,80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2 888,96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4 821,42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4 971,62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4 971,62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2 615,62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1 932,46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166,9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7722">
                <a:tc>
                  <a:txBody>
                    <a:bodyPr/>
                    <a:lstStyle/>
                    <a:p>
                      <a:pPr algn="l" rtl="0" fontAlgn="b"/>
                      <a:r>
                        <a:rPr lang="ru-RU" sz="800" b="1" i="0" u="none" strike="noStrike">
                          <a:solidFill>
                            <a:srgbClr val="000000"/>
                          </a:solidFill>
                          <a:latin typeface="Calibri"/>
                        </a:rPr>
                        <a:t>НАЦИОНАЛЬНАЯ БЕЗОПАСНОСТЬ И ПРАВООХРАНИТЕЛЬНАЯ ДЕЯТЕЛЬНОСТЬ</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0300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4 169,53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5 537,17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6 465,25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4 422,45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4 422,45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2 295,72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155,1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928,08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67587">
                <a:tc>
                  <a:txBody>
                    <a:bodyPr/>
                    <a:lstStyle/>
                    <a:p>
                      <a:pPr algn="l" rtl="0" fontAlgn="b"/>
                      <a:r>
                        <a:rPr lang="ru-RU" sz="800" b="0" i="0" u="none" strike="noStrike">
                          <a:solidFill>
                            <a:srgbClr val="000000"/>
                          </a:solidFill>
                          <a:latin typeface="Calibri"/>
                        </a:rPr>
                        <a:t>Защита населения и территории от чрезвычайных ситуаций природного и техногенного характера, гражданская оборона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0309</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3 440,58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5 537,17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5 905,25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3 862,45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3 862,45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2 464,67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171,6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368,08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106,6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7722">
                <a:tc>
                  <a:txBody>
                    <a:bodyPr/>
                    <a:lstStyle/>
                    <a:p>
                      <a:pPr algn="l" rtl="0" fontAlgn="b"/>
                      <a:r>
                        <a:rPr lang="ru-RU" sz="800" b="0" i="0" u="none" strike="noStrike">
                          <a:solidFill>
                            <a:srgbClr val="000000"/>
                          </a:solidFill>
                          <a:latin typeface="Calibri"/>
                        </a:rPr>
                        <a:t>Другие вопросы в области национальной безопасности и правоохранительной деятельности</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0314</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728,95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5 172,34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560,00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-168,95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76,8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-4 612,34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Calibri"/>
                        </a:rPr>
                        <a:t>НАЦИОНАЛЬНАЯ ЭКОНОМИКА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0400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105422,7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283738,37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52 643,57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54 600,02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54 558,41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-52 779,13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49,9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-231 094,80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Сельское хозяйство и рыболовство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0405</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6 307,62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6 807,89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7 222,13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7 222,13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7 222,13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914,51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114,5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414,24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106,1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Транспорт</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0408</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1 099,71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1 440,00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340,29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130,9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Дорожное хозяйство (дорожные фонды)</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0409</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93 943,82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271 494,79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41 156,18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43 112,63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43 071,02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-52 787,64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43,8</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-230 338,61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15,2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Calibri"/>
                        </a:rPr>
                        <a:t>Другие вопросы в области национальной экономики</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0412</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4 071,55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3 995,69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2 825,26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2 825,26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2 825,26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-1 246,29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69,4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-1 170,43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70,7</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1" i="0" u="none" strike="noStrike">
                          <a:solidFill>
                            <a:srgbClr val="000000"/>
                          </a:solidFill>
                          <a:latin typeface="Times New Roman"/>
                        </a:rPr>
                        <a:t>Жилищно-коммунальное хозяйство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0500</a:t>
                      </a:r>
                      <a:endParaRPr lang="ru-RU" sz="800" b="1"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25 827,56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65 538,36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45 798,86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44 189,12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44 219,12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19 971,30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-19 739,50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69,9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Times New Roman"/>
                        </a:rPr>
                        <a:t>Жилищно-коммунальное хозяйство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0502</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44,52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70,00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-44,52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59821">
                <a:tc>
                  <a:txBody>
                    <a:bodyPr/>
                    <a:lstStyle/>
                    <a:p>
                      <a:pPr algn="l" rtl="0" fontAlgn="b"/>
                      <a:r>
                        <a:rPr lang="ru-RU" sz="800" b="0" i="0" u="none" strike="noStrike">
                          <a:solidFill>
                            <a:srgbClr val="000000"/>
                          </a:solidFill>
                          <a:latin typeface="Times New Roman"/>
                        </a:rPr>
                        <a:t>Благоустройство</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0503</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25 600,31</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65 077,90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45 798,86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44 189,12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44 219,12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20 198,55</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178,9</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-19 279,04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70,4</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63705">
                <a:tc>
                  <a:txBody>
                    <a:bodyPr/>
                    <a:lstStyle/>
                    <a:p>
                      <a:pPr algn="l" rtl="0" fontAlgn="b"/>
                      <a:r>
                        <a:rPr lang="ru-RU" sz="800" b="0" i="0" u="none" strike="noStrike">
                          <a:solidFill>
                            <a:srgbClr val="000000"/>
                          </a:solidFill>
                          <a:latin typeface="Times New Roman"/>
                        </a:rPr>
                        <a:t>Другие вопросы в области жилищно-коммунального хозяйства</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a:solidFill>
                            <a:srgbClr val="000000"/>
                          </a:solidFill>
                          <a:latin typeface="Calibri"/>
                        </a:rPr>
                        <a:t> </a:t>
                      </a:r>
                      <a:r>
                        <a:rPr lang="ru-RU" sz="800" b="0" i="0" u="none" strike="noStrike" dirty="0" smtClean="0">
                          <a:solidFill>
                            <a:srgbClr val="000000"/>
                          </a:solidFill>
                          <a:latin typeface="Calibri"/>
                        </a:rPr>
                        <a:t>0505</a:t>
                      </a:r>
                      <a:endParaRPr lang="ru-RU" sz="800" b="0" i="0" u="none" strike="noStrike" dirty="0">
                        <a:solidFill>
                          <a:srgbClr val="000000"/>
                        </a:solidFill>
                        <a:latin typeface="Calibri"/>
                      </a:endParaRP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182,73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390,46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-182,73</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-390,46</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dirty="0">
                          <a:solidFill>
                            <a:srgbClr val="000000"/>
                          </a:solidFill>
                          <a:latin typeface="Calibri"/>
                        </a:rPr>
                        <a:t>0,0</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285728"/>
          <a:ext cx="8858312" cy="5238102"/>
        </p:xfrm>
        <a:graphic>
          <a:graphicData uri="http://schemas.openxmlformats.org/drawingml/2006/table">
            <a:tbl>
              <a:tblPr/>
              <a:tblGrid>
                <a:gridCol w="2214578"/>
                <a:gridCol w="500066"/>
                <a:gridCol w="714380"/>
                <a:gridCol w="785818"/>
                <a:gridCol w="857256"/>
                <a:gridCol w="714380"/>
                <a:gridCol w="642942"/>
                <a:gridCol w="714380"/>
                <a:gridCol w="500066"/>
                <a:gridCol w="714380"/>
                <a:gridCol w="500066"/>
              </a:tblGrid>
              <a:tr h="134897">
                <a:tc rowSpan="2">
                  <a:txBody>
                    <a:bodyPr/>
                    <a:lstStyle/>
                    <a:p>
                      <a:pPr algn="ctr" fontAlgn="t"/>
                      <a:r>
                        <a:rPr lang="ru-RU" sz="800" b="1" i="0" u="none" strike="noStrike" dirty="0">
                          <a:solidFill>
                            <a:srgbClr val="000000"/>
                          </a:solidFill>
                          <a:latin typeface="Calibri" pitchFamily="34" charset="0"/>
                          <a:cs typeface="Calibri" pitchFamily="34" charset="0"/>
                        </a:rPr>
                        <a:t>Наименование</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РЗ/ПР</a:t>
                      </a:r>
                      <a:endParaRPr lang="ru-RU" sz="800" b="1" i="0" u="none" strike="noStrike" dirty="0">
                        <a:solidFill>
                          <a:srgbClr val="000000"/>
                        </a:solidFill>
                        <a:latin typeface="Calibri" pitchFamily="34" charset="0"/>
                        <a:cs typeface="Calibri" pitchFamily="34" charset="0"/>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2019</a:t>
                      </a:r>
                    </a:p>
                    <a:p>
                      <a:pPr algn="ctr" fontAlgn="t"/>
                      <a:r>
                        <a:rPr lang="ru-RU" sz="800" b="1" i="0" u="none" strike="noStrike" dirty="0" smtClean="0">
                          <a:solidFill>
                            <a:srgbClr val="000000"/>
                          </a:solidFill>
                          <a:latin typeface="Calibri" pitchFamily="34" charset="0"/>
                          <a:cs typeface="Calibri" pitchFamily="34" charset="0"/>
                        </a:rPr>
                        <a:t> </a:t>
                      </a:r>
                      <a:r>
                        <a:rPr lang="ru-RU" sz="800" b="1" i="0" u="none" strike="noStrike" dirty="0">
                          <a:solidFill>
                            <a:srgbClr val="000000"/>
                          </a:solidFill>
                          <a:latin typeface="Calibri" pitchFamily="34" charset="0"/>
                          <a:cs typeface="Calibri" pitchFamily="34" charset="0"/>
                        </a:rPr>
                        <a:t>(отчет)</a:t>
                      </a: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2020</a:t>
                      </a:r>
                    </a:p>
                    <a:p>
                      <a:pPr algn="ctr" fontAlgn="t"/>
                      <a:r>
                        <a:rPr lang="ru-RU" sz="800" b="1" i="0" u="none" strike="noStrike" dirty="0" smtClean="0">
                          <a:solidFill>
                            <a:srgbClr val="000000"/>
                          </a:solidFill>
                          <a:latin typeface="Calibri" pitchFamily="34" charset="0"/>
                          <a:cs typeface="Calibri" pitchFamily="34" charset="0"/>
                        </a:rPr>
                        <a:t>(</a:t>
                      </a:r>
                      <a:r>
                        <a:rPr lang="ru-RU" sz="800" b="1" i="0" u="none" strike="noStrike" dirty="0">
                          <a:solidFill>
                            <a:srgbClr val="000000"/>
                          </a:solidFill>
                          <a:latin typeface="Calibri" pitchFamily="34" charset="0"/>
                          <a:cs typeface="Calibri" pitchFamily="34" charset="0"/>
                        </a:rPr>
                        <a:t>оценка)</a:t>
                      </a: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2021</a:t>
                      </a:r>
                      <a:endParaRPr lang="ru-RU" sz="800" b="1" i="0" u="none" strike="noStrike" dirty="0">
                        <a:solidFill>
                          <a:srgbClr val="000000"/>
                        </a:solidFill>
                        <a:latin typeface="Calibri" pitchFamily="34" charset="0"/>
                        <a:cs typeface="Calibri" pitchFamily="34" charset="0"/>
                      </a:endParaRPr>
                    </a:p>
                    <a:p>
                      <a:pPr algn="ctr" fontAlgn="b"/>
                      <a:r>
                        <a:rPr lang="ru-RU" sz="800" b="1" i="0" u="none" strike="noStrike" dirty="0" smtClean="0">
                          <a:solidFill>
                            <a:srgbClr val="000000"/>
                          </a:solidFill>
                          <a:latin typeface="Calibri" pitchFamily="34" charset="0"/>
                          <a:cs typeface="Calibri" pitchFamily="34" charset="0"/>
                        </a:rPr>
                        <a:t>  </a:t>
                      </a:r>
                      <a:endParaRPr lang="ru-RU" sz="800" b="1" i="0" u="none" strike="noStrike" dirty="0">
                        <a:solidFill>
                          <a:srgbClr val="000000"/>
                        </a:solidFill>
                        <a:latin typeface="Calibri" pitchFamily="34" charset="0"/>
                        <a:cs typeface="Calibri" pitchFamily="34" charset="0"/>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2022</a:t>
                      </a:r>
                      <a:endParaRPr lang="ru-RU" sz="800" b="1" i="0" u="none" strike="noStrike" dirty="0">
                        <a:solidFill>
                          <a:srgbClr val="000000"/>
                        </a:solidFill>
                        <a:latin typeface="Calibri" pitchFamily="34" charset="0"/>
                        <a:cs typeface="Calibri" pitchFamily="34" charset="0"/>
                      </a:endParaRP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800" b="1" i="0" u="none" strike="noStrike" dirty="0" smtClean="0">
                          <a:solidFill>
                            <a:srgbClr val="000000"/>
                          </a:solidFill>
                          <a:latin typeface="Calibri" pitchFamily="34" charset="0"/>
                          <a:cs typeface="Calibri" pitchFamily="34" charset="0"/>
                        </a:rPr>
                        <a:t>2023</a:t>
                      </a:r>
                      <a:endParaRPr lang="ru-RU" sz="800" b="1" i="0" u="none" strike="noStrike" dirty="0">
                        <a:solidFill>
                          <a:srgbClr val="000000"/>
                        </a:solidFill>
                        <a:latin typeface="Calibri" pitchFamily="34" charset="0"/>
                        <a:cs typeface="Calibri" pitchFamily="34" charset="0"/>
                      </a:endParaRPr>
                    </a:p>
                    <a:p>
                      <a:pPr algn="ctr" fontAlgn="b"/>
                      <a:r>
                        <a:rPr lang="ru-RU" sz="800" b="1" i="0" u="none" strike="noStrike" dirty="0">
                          <a:solidFill>
                            <a:srgbClr val="000000"/>
                          </a:solidFill>
                          <a:latin typeface="Calibri" pitchFamily="34" charset="0"/>
                          <a:cs typeface="Calibri" pitchFamily="34" charset="0"/>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800" b="1" i="0" u="none" strike="noStrike" dirty="0">
                          <a:solidFill>
                            <a:srgbClr val="000000"/>
                          </a:solidFill>
                          <a:latin typeface="Calibri" pitchFamily="34" charset="0"/>
                          <a:cs typeface="Calibri" pitchFamily="34" charset="0"/>
                        </a:rPr>
                        <a:t>Отклонение </a:t>
                      </a:r>
                      <a:r>
                        <a:rPr lang="ru-RU" sz="800" b="1" i="0" u="none" strike="noStrike" dirty="0" smtClean="0">
                          <a:solidFill>
                            <a:srgbClr val="000000"/>
                          </a:solidFill>
                          <a:latin typeface="Calibri" pitchFamily="34" charset="0"/>
                          <a:cs typeface="Calibri" pitchFamily="34" charset="0"/>
                        </a:rPr>
                        <a:t>2021 </a:t>
                      </a:r>
                      <a:r>
                        <a:rPr lang="ru-RU" sz="800" b="1" i="0" u="none" strike="noStrike" dirty="0">
                          <a:solidFill>
                            <a:srgbClr val="000000"/>
                          </a:solidFill>
                          <a:latin typeface="Calibri" pitchFamily="34" charset="0"/>
                          <a:cs typeface="Calibri" pitchFamily="34" charset="0"/>
                        </a:rPr>
                        <a:t>года к </a:t>
                      </a:r>
                      <a:r>
                        <a:rPr lang="ru-RU" sz="800" b="1" i="0" u="none" strike="noStrike" dirty="0" smtClean="0">
                          <a:solidFill>
                            <a:srgbClr val="000000"/>
                          </a:solidFill>
                          <a:latin typeface="Calibri" pitchFamily="34" charset="0"/>
                          <a:cs typeface="Calibri" pitchFamily="34" charset="0"/>
                        </a:rPr>
                        <a:t>2019 </a:t>
                      </a:r>
                      <a:r>
                        <a:rPr lang="ru-RU" sz="800" b="1" i="0" u="none" strike="noStrike" dirty="0">
                          <a:solidFill>
                            <a:srgbClr val="000000"/>
                          </a:solidFill>
                          <a:latin typeface="Calibri" pitchFamily="34" charset="0"/>
                          <a:cs typeface="Calibri" pitchFamily="34" charset="0"/>
                        </a:rPr>
                        <a:t>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fontAlgn="t"/>
                      <a:r>
                        <a:rPr lang="ru-RU" sz="800" b="1" i="0" u="none" strike="noStrike" dirty="0">
                          <a:solidFill>
                            <a:srgbClr val="000000"/>
                          </a:solidFill>
                          <a:latin typeface="Calibri" pitchFamily="34" charset="0"/>
                          <a:cs typeface="Calibri" pitchFamily="34" charset="0"/>
                        </a:rPr>
                        <a:t>Отклонение </a:t>
                      </a:r>
                      <a:r>
                        <a:rPr lang="ru-RU" sz="800" b="1" i="0" u="none" strike="noStrike" dirty="0" smtClean="0">
                          <a:solidFill>
                            <a:srgbClr val="000000"/>
                          </a:solidFill>
                          <a:latin typeface="Calibri" pitchFamily="34" charset="0"/>
                          <a:cs typeface="Calibri" pitchFamily="34" charset="0"/>
                        </a:rPr>
                        <a:t>2021 </a:t>
                      </a:r>
                      <a:r>
                        <a:rPr lang="ru-RU" sz="800" b="1" i="0" u="none" strike="noStrike" dirty="0">
                          <a:solidFill>
                            <a:srgbClr val="000000"/>
                          </a:solidFill>
                          <a:latin typeface="Calibri" pitchFamily="34" charset="0"/>
                          <a:cs typeface="Calibri" pitchFamily="34" charset="0"/>
                        </a:rPr>
                        <a:t>года к </a:t>
                      </a:r>
                      <a:r>
                        <a:rPr lang="ru-RU" sz="800" b="1" i="0" u="none" strike="noStrike" dirty="0" smtClean="0">
                          <a:solidFill>
                            <a:srgbClr val="000000"/>
                          </a:solidFill>
                          <a:latin typeface="Calibri" pitchFamily="34" charset="0"/>
                          <a:cs typeface="Calibri" pitchFamily="34" charset="0"/>
                        </a:rPr>
                        <a:t>2020 </a:t>
                      </a:r>
                      <a:r>
                        <a:rPr lang="ru-RU" sz="800" b="1" i="0" u="none" strike="noStrike" dirty="0">
                          <a:solidFill>
                            <a:srgbClr val="000000"/>
                          </a:solidFill>
                          <a:latin typeface="Calibri" pitchFamily="34" charset="0"/>
                          <a:cs typeface="Calibri" pitchFamily="34" charset="0"/>
                        </a:rPr>
                        <a:t>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73634">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800" b="1" i="0" u="none" strike="noStrike">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800" b="1" i="0" u="none" strike="noStrike" dirty="0">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800" b="1" i="0" u="none" strike="noStrike" dirty="0">
                          <a:solidFill>
                            <a:srgbClr val="000000"/>
                          </a:solidFill>
                          <a:latin typeface="Calibri" pitchFamily="34" charset="0"/>
                          <a:cs typeface="Calibri" pitchFamily="34" charset="0"/>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dirty="0">
                          <a:solidFill>
                            <a:srgbClr val="000000"/>
                          </a:solidFill>
                          <a:latin typeface="Calibri"/>
                        </a:rPr>
                        <a:t>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0700</a:t>
                      </a:r>
                      <a:endParaRPr lang="ru-RU" sz="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719 042,36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771 018,40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1 020 426,56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791 282,82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796 466,89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301 384,20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249 408,16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Дошкольное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0701</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173 512,53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187 414,24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411 418,44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186 163,17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192 661,25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237 905,91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224 004,20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Общее образование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0702</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424 583,66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468 520,23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480 809,13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491 262,88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498 678,59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56 225,47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12 288,90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Дополнительное образование детей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0703</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41 717,80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45 595,31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45 039,23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45 039,23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45 039,23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3 321,43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-556,08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Молодежная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0707</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15 670,85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6 283,38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13 619,41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13 619,42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13 619,41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-2 051,44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7 336,03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образования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0709</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63 557,52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63 205,24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69 540,35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55 198,13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46 468,41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5 982,83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6 335,11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КУЛЬТУРА, 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dirty="0" smtClean="0">
                          <a:solidFill>
                            <a:srgbClr val="000000"/>
                          </a:solidFill>
                          <a:latin typeface="Calibri"/>
                        </a:rPr>
                        <a:t>0800</a:t>
                      </a:r>
                      <a:endParaRPr lang="ru-RU" sz="8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143 588,19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155 971,85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125 475,04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109 040,35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109 040,35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-18 113,15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-30 496,81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0801</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130 123,52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141 647,60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98 929,17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82 494,48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82 494,48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-31 194,35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-42 718,43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Кинематография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0802</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4 427,63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5 435,72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4 189,87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4 189,87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4 189,87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-237,76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-1 245,85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культуры, кинематографии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dirty="0" smtClean="0">
                          <a:solidFill>
                            <a:srgbClr val="000000"/>
                          </a:solidFill>
                          <a:latin typeface="Calibri"/>
                        </a:rPr>
                        <a:t>0804</a:t>
                      </a:r>
                      <a:endParaRPr lang="ru-RU" sz="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9 037,04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8 888,53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22 356,00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22 356,00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22 356,00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13 318,96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13 467,47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СОЦИАЛЬНАЯ ПОЛИТИКА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360 904,58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674 394,59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536 833,24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540 677,49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547 396,47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175 928,66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-137 561,35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Социальное обеспечение населения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117 820,55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123 990,22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116 228,62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106 203,44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104 973,63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-1 591,93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-7 761,60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Охрана семьи и детства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227 572,26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531 650,00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401 656,81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415 489,33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423 439,02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174 084,55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-129 993,19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социальной политики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15 511,77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18 754,37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18 947,81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18 947,81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18 983,82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3 436,04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193,44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12 843,07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13 010,10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10 252,17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10 252,17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10 252,17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-2 590,90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-2 757,93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12 299,32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9 603,87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5 632,63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5 632,63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5 632,63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-6 666,69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-3 971,24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Массовый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543,75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3 406,23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89,25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-2 773,23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18,6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Другие вопросы в области физической культуры и спорта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3 986,54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1" i="0" u="none" strike="noStrike">
                          <a:solidFill>
                            <a:srgbClr val="000000"/>
                          </a:solidFill>
                          <a:latin typeface="Calibri"/>
                        </a:rPr>
                        <a:t>МЕЖБЮДЖЕТНЫЕ ТРАНСФЕРТЫ ОБЩЕГО ХАРАКТЕРА БЮДЖЕТАМ БЮДЖЕТНОЙ СИСТЕМЫ РОССИЙСКОЙ ФЕДЕРАЦИИ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1"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rtl="0" fontAlgn="b"/>
                      <a:r>
                        <a:rPr lang="ru-RU" sz="800" b="0" i="0" u="none" strike="noStrike">
                          <a:solidFill>
                            <a:srgbClr val="000000"/>
                          </a:solidFill>
                          <a:latin typeface="Calibri"/>
                        </a:rPr>
                        <a:t>Дотации на выравнивание бюджетной обеспеченности субъектов Российской Федерации и муниципальных образований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1401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51,52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800" b="0" i="0" u="none" strike="noStrike">
                          <a:solidFill>
                            <a:srgbClr val="000000"/>
                          </a:solidFill>
                          <a:latin typeface="Calibri"/>
                        </a:rPr>
                        <a:t> 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rtl="0" fontAlgn="b"/>
                      <a:r>
                        <a:rPr lang="ru-RU" sz="800" b="1"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152400" y="152400"/>
            <a:ext cx="8839200" cy="6571030"/>
          </a:xfrm>
          <a:prstGeom prst="rect">
            <a:avLst/>
          </a:prstGeom>
          <a:noFill/>
          <a:ln w="9525">
            <a:noFill/>
            <a:miter lim="800000"/>
            <a:headEnd/>
            <a:tailEnd/>
          </a:ln>
        </p:spPr>
        <p:txBody>
          <a:bodyPr wrap="square">
            <a:spAutoFit/>
          </a:bodyPr>
          <a:lstStyle/>
          <a:p>
            <a:pPr algn="just"/>
            <a:r>
              <a:rPr lang="ru-RU" sz="1300" b="1" dirty="0">
                <a:latin typeface="Calibri" pitchFamily="34" charset="0"/>
                <a:cs typeface="Calibri" pitchFamily="34" charset="0"/>
              </a:rPr>
              <a:t>     </a:t>
            </a:r>
            <a:r>
              <a:rPr lang="ru-RU" sz="1400" dirty="0" err="1" smtClean="0"/>
              <a:t>Ку́рский</a:t>
            </a:r>
            <a:r>
              <a:rPr lang="ru-RU" sz="1400" dirty="0" smtClean="0"/>
              <a:t> район — территориальная единица в Ставропольском крае России. В границах района образован Курский муниципальный округ. Законом Ставропольского края от 31 января 2020 года, все муниципальные образования Курского муниципального района с 16 марта 2020 года были преобразованы путём их объединения в единое муниципальное образование Курский муниципальный округ.</a:t>
            </a:r>
            <a:endParaRPr lang="ru-RU" sz="1300" dirty="0">
              <a:latin typeface="Calibri" pitchFamily="34" charset="0"/>
              <a:cs typeface="Calibri" pitchFamily="34" charset="0"/>
            </a:endParaRPr>
          </a:p>
          <a:p>
            <a:pPr algn="just"/>
            <a:r>
              <a:rPr lang="ru-RU" sz="1300" dirty="0">
                <a:latin typeface="Calibri" pitchFamily="34" charset="0"/>
                <a:cs typeface="Calibri" pitchFamily="34" charset="0"/>
              </a:rPr>
              <a:t>     Административный центр — станица Курская.</a:t>
            </a:r>
          </a:p>
          <a:p>
            <a:pPr algn="just"/>
            <a:r>
              <a:rPr lang="ru-RU" sz="1300" dirty="0">
                <a:latin typeface="Calibri" pitchFamily="34" charset="0"/>
                <a:cs typeface="Calibri" pitchFamily="34" charset="0"/>
              </a:rPr>
              <a:t>     Расположен в юго-восточной части Ставропольского края.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Граничит </a:t>
            </a:r>
            <a:r>
              <a:rPr lang="ru-RU" sz="1300" dirty="0">
                <a:latin typeface="Calibri" pitchFamily="34" charset="0"/>
                <a:cs typeface="Calibri" pitchFamily="34" charset="0"/>
              </a:rPr>
              <a:t>с Кабардино-Балкарией, Северной Осетией, Чеченской Республикой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и</a:t>
            </a:r>
            <a:r>
              <a:rPr lang="ru-RU" sz="1300" dirty="0">
                <a:latin typeface="Calibri" pitchFamily="34" charset="0"/>
                <a:cs typeface="Calibri" pitchFamily="34" charset="0"/>
              </a:rPr>
              <a:t> </a:t>
            </a:r>
            <a:r>
              <a:rPr lang="ru-RU" sz="1300" dirty="0" smtClean="0">
                <a:latin typeface="Calibri" pitchFamily="34" charset="0"/>
                <a:cs typeface="Calibri" pitchFamily="34" charset="0"/>
              </a:rPr>
              <a:t>Дагестаном.</a:t>
            </a:r>
            <a:endParaRPr lang="ru-RU" sz="1300" dirty="0">
              <a:latin typeface="Calibri" pitchFamily="34" charset="0"/>
              <a:cs typeface="Calibri" pitchFamily="34" charset="0"/>
            </a:endParaRPr>
          </a:p>
          <a:p>
            <a:pPr algn="just"/>
            <a:r>
              <a:rPr lang="ru-RU" sz="1300" dirty="0">
                <a:latin typeface="Calibri" pitchFamily="34" charset="0"/>
                <a:cs typeface="Calibri" pitchFamily="34" charset="0"/>
              </a:rPr>
              <a:t>    Реки: Кура, Терек. Терско-Кумский канал.</a:t>
            </a:r>
          </a:p>
          <a:p>
            <a:pPr algn="just"/>
            <a:r>
              <a:rPr lang="ru-RU" sz="1300" dirty="0">
                <a:latin typeface="Calibri" pitchFamily="34" charset="0"/>
                <a:cs typeface="Calibri" pitchFamily="34" charset="0"/>
              </a:rPr>
              <a:t>    В восточной части района — песчаная Ногайская степь</a:t>
            </a:r>
          </a:p>
          <a:p>
            <a:pPr algn="just"/>
            <a:r>
              <a:rPr lang="ru-RU" sz="1300" dirty="0">
                <a:latin typeface="Calibri" pitchFamily="34" charset="0"/>
                <a:cs typeface="Calibri" pitchFamily="34" charset="0"/>
              </a:rPr>
              <a:t>    Район образован 2 января 1935 года. </a:t>
            </a:r>
          </a:p>
          <a:p>
            <a:pPr algn="just"/>
            <a:r>
              <a:rPr lang="ru-RU" sz="1300" dirty="0">
                <a:latin typeface="Calibri" pitchFamily="34" charset="0"/>
                <a:cs typeface="Calibri" pitchFamily="34" charset="0"/>
              </a:rPr>
              <a:t>    В Курском районе 47 населённых пунктов</a:t>
            </a:r>
            <a:r>
              <a:rPr lang="ru-RU" sz="1300" dirty="0" smtClean="0">
                <a:latin typeface="Calibri" pitchFamily="34" charset="0"/>
                <a:cs typeface="Calibri" pitchFamily="34" charset="0"/>
              </a:rPr>
              <a:t>.</a:t>
            </a:r>
          </a:p>
          <a:p>
            <a:pPr algn="just"/>
            <a:r>
              <a:rPr lang="ru-RU" sz="1300" dirty="0" smtClean="0">
                <a:latin typeface="Calibri" pitchFamily="34" charset="0"/>
                <a:cs typeface="Calibri" pitchFamily="34" charset="0"/>
              </a:rPr>
              <a:t>    Численность населения на 01.01.2020 г. – 54012 человек.</a:t>
            </a:r>
            <a:endParaRPr lang="ru-RU" sz="1300" dirty="0">
              <a:latin typeface="Calibri" pitchFamily="34" charset="0"/>
              <a:cs typeface="Calibri" pitchFamily="34" charset="0"/>
            </a:endParaRPr>
          </a:p>
          <a:p>
            <a:pPr algn="just"/>
            <a:r>
              <a:rPr lang="ru-RU" sz="1300" dirty="0">
                <a:latin typeface="Calibri" pitchFamily="34" charset="0"/>
                <a:cs typeface="Calibri" pitchFamily="34" charset="0"/>
              </a:rPr>
              <a:t>    Курский район относится к зоне рискового земледелия.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На </a:t>
            </a:r>
            <a:r>
              <a:rPr lang="ru-RU" sz="1300" dirty="0">
                <a:latin typeface="Calibri" pitchFamily="34" charset="0"/>
                <a:cs typeface="Calibri" pitchFamily="34" charset="0"/>
              </a:rPr>
              <a:t>его территории выпадает в среднем 330 мм </a:t>
            </a:r>
            <a:r>
              <a:rPr lang="ru-RU" sz="1300" dirty="0" smtClean="0">
                <a:latin typeface="Calibri" pitchFamily="34" charset="0"/>
                <a:cs typeface="Calibri" pitchFamily="34" charset="0"/>
              </a:rPr>
              <a:t>осадков</a:t>
            </a:r>
          </a:p>
          <a:p>
            <a:pPr algn="just"/>
            <a:r>
              <a:rPr lang="ru-RU" sz="1300" dirty="0" smtClean="0">
                <a:latin typeface="Calibri" pitchFamily="34" charset="0"/>
                <a:cs typeface="Calibri" pitchFamily="34" charset="0"/>
              </a:rPr>
              <a:t> </a:t>
            </a:r>
            <a:r>
              <a:rPr lang="ru-RU" sz="1300" dirty="0">
                <a:latin typeface="Calibri" pitchFamily="34" charset="0"/>
                <a:cs typeface="Calibri" pitchFamily="34" charset="0"/>
              </a:rPr>
              <a:t>в год. </a:t>
            </a:r>
            <a:r>
              <a:rPr lang="ru-RU" sz="1300" dirty="0" smtClean="0">
                <a:latin typeface="Calibri" pitchFamily="34" charset="0"/>
                <a:cs typeface="Calibri" pitchFamily="34" charset="0"/>
              </a:rPr>
              <a:t>Засуха </a:t>
            </a:r>
            <a:r>
              <a:rPr lang="ru-RU" sz="1300" dirty="0">
                <a:latin typeface="Calibri" pitchFamily="34" charset="0"/>
                <a:cs typeface="Calibri" pitchFamily="34" charset="0"/>
              </a:rPr>
              <a:t>бывает в среднем 1 раз в 3-5 лет.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На </a:t>
            </a:r>
            <a:r>
              <a:rPr lang="ru-RU" sz="1300" dirty="0">
                <a:latin typeface="Calibri" pitchFamily="34" charset="0"/>
                <a:cs typeface="Calibri" pitchFamily="34" charset="0"/>
              </a:rPr>
              <a:t>1 января </a:t>
            </a:r>
            <a:r>
              <a:rPr lang="ru-RU" sz="1300" dirty="0" smtClean="0">
                <a:latin typeface="Calibri" pitchFamily="34" charset="0"/>
                <a:cs typeface="Calibri" pitchFamily="34" charset="0"/>
              </a:rPr>
              <a:t>2020 </a:t>
            </a:r>
            <a:r>
              <a:rPr lang="ru-RU" sz="1300" dirty="0">
                <a:latin typeface="Calibri" pitchFamily="34" charset="0"/>
                <a:cs typeface="Calibri" pitchFamily="34" charset="0"/>
              </a:rPr>
              <a:t>года в АПК входит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18 </a:t>
            </a:r>
            <a:r>
              <a:rPr lang="ru-RU" sz="1300" dirty="0">
                <a:latin typeface="Calibri" pitchFamily="34" charset="0"/>
                <a:cs typeface="Calibri" pitchFamily="34" charset="0"/>
              </a:rPr>
              <a:t>сельскохозяйственных предприятий и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95 </a:t>
            </a:r>
            <a:r>
              <a:rPr lang="ru-RU" sz="1300" dirty="0">
                <a:latin typeface="Calibri" pitchFamily="34" charset="0"/>
                <a:cs typeface="Calibri" pitchFamily="34" charset="0"/>
              </a:rPr>
              <a:t>крестьянско-фермерских хозяйств, которые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являются </a:t>
            </a:r>
            <a:r>
              <a:rPr lang="ru-RU" sz="1300" dirty="0">
                <a:latin typeface="Calibri" pitchFamily="34" charset="0"/>
                <a:cs typeface="Calibri" pitchFamily="34" charset="0"/>
              </a:rPr>
              <a:t>основными производителями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сельскохозяйственной </a:t>
            </a:r>
            <a:r>
              <a:rPr lang="ru-RU" sz="1300" dirty="0">
                <a:latin typeface="Calibri" pitchFamily="34" charset="0"/>
                <a:cs typeface="Calibri" pitchFamily="34" charset="0"/>
              </a:rPr>
              <a:t>продукции района.</a:t>
            </a:r>
          </a:p>
          <a:p>
            <a:pPr algn="just"/>
            <a:r>
              <a:rPr lang="ru-RU" sz="1300" dirty="0">
                <a:latin typeface="Calibri" pitchFamily="34" charset="0"/>
                <a:cs typeface="Calibri" pitchFamily="34" charset="0"/>
              </a:rPr>
              <a:t>     Район располагает сырьевыми ресурсами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для </a:t>
            </a:r>
            <a:r>
              <a:rPr lang="ru-RU" sz="1300" dirty="0">
                <a:latin typeface="Calibri" pitchFamily="34" charset="0"/>
                <a:cs typeface="Calibri" pitchFamily="34" charset="0"/>
              </a:rPr>
              <a:t>производства строительных материалов —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в </a:t>
            </a:r>
            <a:r>
              <a:rPr lang="ru-RU" sz="1300" dirty="0">
                <a:latin typeface="Calibri" pitchFamily="34" charset="0"/>
                <a:cs typeface="Calibri" pitchFamily="34" charset="0"/>
              </a:rPr>
              <a:t>пойме реки Терек, ведется разработка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строительного </a:t>
            </a:r>
            <a:r>
              <a:rPr lang="ru-RU" sz="1300" dirty="0">
                <a:latin typeface="Calibri" pitchFamily="34" charset="0"/>
                <a:cs typeface="Calibri" pitchFamily="34" charset="0"/>
              </a:rPr>
              <a:t>песка — запасы до 60 млн м³. </a:t>
            </a:r>
            <a:endParaRPr lang="ru-RU" sz="1300" dirty="0" smtClean="0">
              <a:latin typeface="Calibri" pitchFamily="34" charset="0"/>
              <a:cs typeface="Calibri" pitchFamily="34" charset="0"/>
            </a:endParaRPr>
          </a:p>
          <a:p>
            <a:pPr algn="just"/>
            <a:r>
              <a:rPr lang="ru-RU" sz="1300" dirty="0" smtClean="0">
                <a:latin typeface="Calibri" pitchFamily="34" charset="0"/>
                <a:cs typeface="Calibri" pitchFamily="34" charset="0"/>
              </a:rPr>
              <a:t>Для </a:t>
            </a:r>
            <a:r>
              <a:rPr lang="ru-RU" sz="1300" dirty="0">
                <a:latin typeface="Calibri" pitchFamily="34" charset="0"/>
                <a:cs typeface="Calibri" pitchFamily="34" charset="0"/>
              </a:rPr>
              <a:t>изготовления кирпича и самана используются суглинки.</a:t>
            </a:r>
          </a:p>
          <a:p>
            <a:pPr algn="just"/>
            <a:r>
              <a:rPr lang="ru-RU" sz="1300" dirty="0">
                <a:latin typeface="Calibri" pitchFamily="34" charset="0"/>
                <a:cs typeface="Calibri" pitchFamily="34" charset="0"/>
              </a:rPr>
              <a:t>      Район располагает запасами целебной минеральной воды в объёме 18 млн м³</a:t>
            </a:r>
          </a:p>
          <a:p>
            <a:pPr algn="just"/>
            <a:endParaRPr lang="ru-RU" sz="1300" dirty="0">
              <a:latin typeface="Calibri" pitchFamily="34" charset="0"/>
              <a:cs typeface="Calibri" pitchFamily="34" charset="0"/>
            </a:endParaRPr>
          </a:p>
          <a:p>
            <a:r>
              <a:rPr lang="ru-RU" sz="1300" dirty="0">
                <a:latin typeface="Calibri" pitchFamily="34" charset="0"/>
                <a:cs typeface="Calibri" pitchFamily="34" charset="0"/>
              </a:rPr>
              <a:t/>
            </a:r>
            <a:br>
              <a:rPr lang="ru-RU" sz="1300" dirty="0">
                <a:latin typeface="Calibri" pitchFamily="34" charset="0"/>
                <a:cs typeface="Calibri" pitchFamily="34" charset="0"/>
              </a:rPr>
            </a:br>
            <a:endParaRPr lang="ru-RU" sz="1300" dirty="0">
              <a:latin typeface="Calibri" pitchFamily="34" charset="0"/>
              <a:cs typeface="Calibri" pitchFamily="34" charset="0"/>
            </a:endParaRPr>
          </a:p>
        </p:txBody>
      </p:sp>
      <p:pic>
        <p:nvPicPr>
          <p:cNvPr id="9" name="Picture 2" descr="1.png"/>
          <p:cNvPicPr>
            <a:picLocks noChangeAspect="1" noChangeArrowheads="1"/>
          </p:cNvPicPr>
          <p:nvPr/>
        </p:nvPicPr>
        <p:blipFill>
          <a:blip r:embed="rId2"/>
          <a:srcRect/>
          <a:stretch>
            <a:fillRect/>
          </a:stretch>
        </p:blipFill>
        <p:spPr bwMode="auto">
          <a:xfrm>
            <a:off x="4357686" y="2071678"/>
            <a:ext cx="4786314" cy="3461590"/>
          </a:xfrm>
          <a:prstGeom prst="rect">
            <a:avLst/>
          </a:prstGeom>
          <a:ln>
            <a:noFill/>
          </a:ln>
          <a:effectLst>
            <a:softEdge rad="112500"/>
          </a:effectLst>
        </p:spPr>
      </p:pic>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7" name="Прямоугольник 6"/>
          <p:cNvSpPr/>
          <p:nvPr/>
        </p:nvSpPr>
        <p:spPr>
          <a:xfrm>
            <a:off x="2857488" y="1571612"/>
            <a:ext cx="4572000" cy="369332"/>
          </a:xfrm>
          <a:prstGeom prst="rect">
            <a:avLst/>
          </a:prstGeom>
        </p:spPr>
        <p:txBody>
          <a:bodyPr>
            <a:spAutoFit/>
          </a:bodyPr>
          <a:lstStyle/>
          <a:p>
            <a:r>
              <a:rPr lang="ru-RU" dirty="0" smtClean="0"/>
              <a:t>.</a:t>
            </a:r>
            <a:endParaRPr lang="ru-RU" dirty="0"/>
          </a:p>
        </p:txBody>
      </p:sp>
      <p:sp>
        <p:nvSpPr>
          <p:cNvPr id="10" name="TextBox 9"/>
          <p:cNvSpPr txBox="1"/>
          <p:nvPr/>
        </p:nvSpPr>
        <p:spPr>
          <a:xfrm rot="20517125">
            <a:off x="7649238" y="4822136"/>
            <a:ext cx="943150" cy="200055"/>
          </a:xfrm>
          <a:prstGeom prst="rect">
            <a:avLst/>
          </a:prstGeom>
          <a:solidFill>
            <a:srgbClr val="CCFFCC"/>
          </a:solidFill>
        </p:spPr>
        <p:txBody>
          <a:bodyPr wrap="square" rtlCol="0">
            <a:spAutoFit/>
          </a:bodyPr>
          <a:lstStyle/>
          <a:p>
            <a:r>
              <a:rPr lang="ru-RU" sz="700" b="1" dirty="0" smtClean="0">
                <a:solidFill>
                  <a:srgbClr val="FF0000"/>
                </a:solidFill>
              </a:rPr>
              <a:t>КУРСКИЙ РАЙОН</a:t>
            </a:r>
            <a:endParaRPr lang="ru-RU" sz="700" b="1" dirty="0">
              <a:solidFill>
                <a:srgbClr val="FF0000"/>
              </a:solidFill>
            </a:endParaRPr>
          </a:p>
        </p:txBody>
      </p:sp>
    </p:spTree>
  </p:cSld>
  <p:clrMapOvr>
    <a:masterClrMapping/>
  </p:clrMapOvr>
  <p:transition>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td0.mycdn.me/image?id=856306068765&amp;t=20&amp;plc=WEB&amp;tkn=*voSScq4LfN6WkR5HsMuhkanY0zw"/>
          <p:cNvPicPr>
            <a:picLocks noChangeAspect="1" noChangeArrowheads="1"/>
          </p:cNvPicPr>
          <p:nvPr/>
        </p:nvPicPr>
        <p:blipFill>
          <a:blip r:embed="rId2" cstate="print"/>
          <a:srcRect l="17969" t="41207" r="11827" b="4166"/>
          <a:stretch>
            <a:fillRect/>
          </a:stretch>
        </p:blipFill>
        <p:spPr bwMode="auto">
          <a:xfrm>
            <a:off x="3143176" y="3929066"/>
            <a:ext cx="6000824" cy="2928934"/>
          </a:xfrm>
          <a:prstGeom prst="rect">
            <a:avLst/>
          </a:prstGeom>
          <a:noFill/>
        </p:spPr>
      </p:pic>
      <p:graphicFrame>
        <p:nvGraphicFramePr>
          <p:cNvPr id="3" name="Таблица 2"/>
          <p:cNvGraphicFramePr>
            <a:graphicFrameLocks noGrp="1"/>
          </p:cNvGraphicFramePr>
          <p:nvPr/>
        </p:nvGraphicFramePr>
        <p:xfrm>
          <a:off x="71406" y="357166"/>
          <a:ext cx="8858313" cy="3232580"/>
        </p:xfrm>
        <a:graphic>
          <a:graphicData uri="http://schemas.openxmlformats.org/drawingml/2006/table">
            <a:tbl>
              <a:tblPr/>
              <a:tblGrid>
                <a:gridCol w="1000132"/>
                <a:gridCol w="2928958"/>
                <a:gridCol w="1357322"/>
                <a:gridCol w="1000132"/>
                <a:gridCol w="2571769"/>
              </a:tblGrid>
              <a:tr h="714380">
                <a:tc>
                  <a:txBody>
                    <a:bodyPr/>
                    <a:lstStyle/>
                    <a:p>
                      <a:pPr algn="ctr">
                        <a:spcAft>
                          <a:spcPts val="0"/>
                        </a:spcAft>
                      </a:pPr>
                      <a:r>
                        <a:rPr lang="ru-RU" sz="1100" dirty="0" smtClean="0">
                          <a:latin typeface="Calibri" pitchFamily="34" charset="0"/>
                          <a:ea typeface="Times New Roman"/>
                          <a:cs typeface="Calibri" pitchFamily="34" charset="0"/>
                        </a:rPr>
                        <a:t>КОД ГЛАВНОГО АДМИНИСТ-РАТОРА</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НАИМЕНОВАНИЕ МУНИЦИПАЛЬНОГО ОБРАЗОВАНИЯ  КУРСКОГО РАЙОНА СТАВРОПОЛЬСКОГО</a:t>
                      </a:r>
                      <a:r>
                        <a:rPr lang="ru-RU" sz="1100" baseline="0" dirty="0" smtClean="0">
                          <a:latin typeface="Calibri" pitchFamily="34" charset="0"/>
                          <a:ea typeface="Times New Roman"/>
                          <a:cs typeface="Calibri" pitchFamily="34" charset="0"/>
                        </a:rPr>
                        <a:t> КРАЯ </a:t>
                      </a:r>
                      <a:r>
                        <a:rPr lang="ru-RU" sz="1100" dirty="0" smtClean="0">
                          <a:latin typeface="Calibri" pitchFamily="34" charset="0"/>
                          <a:ea typeface="Times New Roman"/>
                          <a:cs typeface="Calibri" pitchFamily="34" charset="0"/>
                        </a:rPr>
                        <a:t>ДО 2020 ГОДА</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КОД ГЛАВНОГО АДМИНИСТ-РАТОРА</a:t>
                      </a:r>
                    </a:p>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НАИМЕНОВАНИЕ ТЕРРИТОРИАЛЬНОГО ОТДЕЛА АДМИНИСТРАЦИИ КУРСКОГО МУНИЦИПАЛЬНОГО ОКРУГА</a:t>
                      </a:r>
                      <a:r>
                        <a:rPr lang="ru-RU" sz="1100" baseline="0" dirty="0" smtClean="0">
                          <a:latin typeface="Calibri" pitchFamily="34" charset="0"/>
                          <a:ea typeface="Times New Roman"/>
                          <a:cs typeface="Calibri" pitchFamily="34" charset="0"/>
                        </a:rPr>
                        <a:t> СТАВРОПОЛЬСКОГО КРАЯ </a:t>
                      </a:r>
                      <a:r>
                        <a:rPr lang="ru-RU" sz="1100" dirty="0" smtClean="0">
                          <a:latin typeface="Calibri" pitchFamily="34" charset="0"/>
                          <a:ea typeface="Times New Roman"/>
                          <a:cs typeface="Calibri" pitchFamily="34" charset="0"/>
                        </a:rPr>
                        <a:t>С 2021 ГОДА </a:t>
                      </a:r>
                    </a:p>
                    <a:p>
                      <a:pPr algn="ctr">
                        <a:spcAft>
                          <a:spcPts val="0"/>
                        </a:spcAft>
                      </a:pPr>
                      <a:r>
                        <a:rPr lang="ru-RU" sz="1100" dirty="0" smtClean="0">
                          <a:latin typeface="Calibri" pitchFamily="34" charset="0"/>
                          <a:ea typeface="Times New Roman"/>
                          <a:cs typeface="Calibri" pitchFamily="34" charset="0"/>
                        </a:rPr>
                        <a:t>(после</a:t>
                      </a:r>
                      <a:r>
                        <a:rPr lang="ru-RU" sz="1100" baseline="0" dirty="0" smtClean="0">
                          <a:latin typeface="Calibri" pitchFamily="34" charset="0"/>
                          <a:ea typeface="Times New Roman"/>
                          <a:cs typeface="Calibri" pitchFamily="34" charset="0"/>
                        </a:rPr>
                        <a:t> преобразования)</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smtClean="0">
                          <a:latin typeface="Calibri" pitchFamily="34" charset="0"/>
                          <a:ea typeface="Times New Roman"/>
                          <a:cs typeface="Calibri" pitchFamily="34" charset="0"/>
                        </a:rPr>
                        <a:t>Балтийский сельсовет</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770</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smtClean="0">
                          <a:latin typeface="Calibri" pitchFamily="34" charset="0"/>
                          <a:ea typeface="Times New Roman"/>
                          <a:cs typeface="Calibri" pitchFamily="34" charset="0"/>
                        </a:rPr>
                        <a:t>Балтийский</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Галюгаевский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Галюгаевский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4">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Кановский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772</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Кановский</a:t>
                      </a:r>
                      <a:r>
                        <a:rPr lang="ru-RU" sz="1100" dirty="0" smtClean="0">
                          <a:latin typeface="Calibri" pitchFamily="34" charset="0"/>
                          <a:ea typeface="Times New Roman"/>
                          <a:cs typeface="Calibri" pitchFamily="34" charset="0"/>
                        </a:rPr>
                        <a:t>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Курский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Мирненский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773</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Мирненский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Полтавский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774</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Полтавский</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Ростовановский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775</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Ростовановский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Рощинский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776</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Рощинский</a:t>
                      </a:r>
                      <a:endParaRPr lang="ru-RU" sz="1100" dirty="0" smtClean="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Русский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778</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Calibri" pitchFamily="34" charset="0"/>
                          <a:ea typeface="Times New Roman"/>
                          <a:cs typeface="Calibri" pitchFamily="34" charset="0"/>
                        </a:rPr>
                        <a:t>Русский с</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Серноводский</a:t>
                      </a:r>
                      <a:r>
                        <a:rPr lang="ru-RU" sz="1100" dirty="0" smtClean="0">
                          <a:latin typeface="Calibri" pitchFamily="34" charset="0"/>
                          <a:ea typeface="Times New Roman"/>
                          <a:cs typeface="Calibri" pitchFamily="34" charset="0"/>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779</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err="1" smtClean="0">
                          <a:latin typeface="Calibri" pitchFamily="34" charset="0"/>
                          <a:ea typeface="Times New Roman"/>
                          <a:cs typeface="Calibri" pitchFamily="34" charset="0"/>
                        </a:rPr>
                        <a:t>Серноводский</a:t>
                      </a:r>
                      <a:r>
                        <a:rPr lang="ru-RU" sz="1100" dirty="0" smtClean="0">
                          <a:latin typeface="Calibri" pitchFamily="34" charset="0"/>
                          <a:ea typeface="Times New Roman"/>
                          <a:cs typeface="Calibri" pitchFamily="34" charset="0"/>
                        </a:rPr>
                        <a:t> </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smtClean="0">
                          <a:latin typeface="Calibri" pitchFamily="34" charset="0"/>
                          <a:ea typeface="Times New Roman"/>
                          <a:cs typeface="Calibri" pitchFamily="34" charset="0"/>
                        </a:rPr>
                        <a:t>станица </a:t>
                      </a:r>
                      <a:r>
                        <a:rPr lang="ru-RU" sz="1100" dirty="0" err="1">
                          <a:latin typeface="Calibri" pitchFamily="34" charset="0"/>
                          <a:ea typeface="Times New Roman"/>
                          <a:cs typeface="Calibri" pitchFamily="34" charset="0"/>
                        </a:rPr>
                        <a:t>Стодеревская</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780</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err="1" smtClean="0">
                          <a:latin typeface="Calibri" pitchFamily="34" charset="0"/>
                          <a:ea typeface="Times New Roman"/>
                          <a:cs typeface="Calibri" pitchFamily="34" charset="0"/>
                        </a:rPr>
                        <a:t>Стодеревский</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100" dirty="0" smtClean="0">
                          <a:latin typeface="Calibri" pitchFamily="34" charset="0"/>
                          <a:ea typeface="Times New Roman"/>
                          <a:cs typeface="Calibri" pitchFamily="34" charset="0"/>
                        </a:rPr>
                        <a:t>201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a:latin typeface="Calibri" pitchFamily="34" charset="0"/>
                          <a:ea typeface="Times New Roman"/>
                          <a:cs typeface="Calibri" pitchFamily="34" charset="0"/>
                        </a:rPr>
                        <a:t>с</a:t>
                      </a:r>
                      <a:r>
                        <a:rPr lang="ru-RU" sz="1100" dirty="0" smtClean="0">
                          <a:latin typeface="Calibri" pitchFamily="34" charset="0"/>
                          <a:ea typeface="Times New Roman"/>
                          <a:cs typeface="Calibri" pitchFamily="34" charset="0"/>
                        </a:rPr>
                        <a:t>ело </a:t>
                      </a:r>
                      <a:r>
                        <a:rPr lang="ru-RU" sz="1100" dirty="0" err="1">
                          <a:latin typeface="Calibri" pitchFamily="34" charset="0"/>
                          <a:ea typeface="Times New Roman"/>
                          <a:cs typeface="Calibri" pitchFamily="34" charset="0"/>
                        </a:rPr>
                        <a:t>Эдиссия</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latin typeface="Calibri" pitchFamily="34" charset="0"/>
                          <a:ea typeface="Times New Roman"/>
                          <a:cs typeface="Calibri" pitchFamily="34" charset="0"/>
                        </a:rPr>
                        <a:t>781</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dirty="0" err="1" smtClean="0">
                          <a:latin typeface="Calibri" pitchFamily="34" charset="0"/>
                          <a:ea typeface="Times New Roman"/>
                          <a:cs typeface="Calibri" pitchFamily="34" charset="0"/>
                        </a:rPr>
                        <a:t>Эдиссийский</a:t>
                      </a:r>
                      <a:endParaRPr lang="ru-RU" sz="1100" dirty="0">
                        <a:latin typeface="Calibri" pitchFamily="34" charset="0"/>
                        <a:ea typeface="Times New Roman"/>
                        <a:cs typeface="Calibri" pitchFamily="34" charset="0"/>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0" y="0"/>
            <a:ext cx="9144000" cy="285728"/>
          </a:xfrm>
          <a:prstGeom prst="rect">
            <a:avLst/>
          </a:prstGeom>
          <a:noFill/>
          <a:ln w="9525">
            <a:noFill/>
            <a:miter lim="800000"/>
            <a:headEnd/>
            <a:tailEnd/>
          </a:ln>
        </p:spPr>
        <p:txBody>
          <a:bodyPr anchor="ctr"/>
          <a:lstStyle/>
          <a:p>
            <a:pPr algn="ctr"/>
            <a:r>
              <a:rPr lang="ru-RU" sz="2300" b="1" dirty="0" smtClean="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АДМИНИСТРАТИВНО-ТЕРРИТОРИАЛЬНОЕ  ДЕЛЕНИЕ </a:t>
            </a:r>
            <a:endParaRPr lang="ru-RU" sz="2100" dirty="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право 4"/>
          <p:cNvSpPr/>
          <p:nvPr/>
        </p:nvSpPr>
        <p:spPr>
          <a:xfrm>
            <a:off x="4214810" y="928670"/>
            <a:ext cx="1000132" cy="2357454"/>
          </a:xfrm>
          <a:prstGeom prst="rightArrow">
            <a:avLst>
              <a:gd name="adj1" fmla="val 5000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212121"/>
                </a:solidFill>
                <a:effectLst/>
                <a:latin typeface="RobotoLight"/>
                <a:cs typeface="Arial" pitchFamily="34" charset="0"/>
              </a:rPr>
              <a:t>Административным центром Ставропольского края является город Ставрополь.</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rgbClr val="212121"/>
                </a:solidFill>
                <a:effectLst/>
                <a:latin typeface="RobotoLight"/>
                <a:cs typeface="Arial" pitchFamily="34" charset="0"/>
              </a:rPr>
              <a:t>  </a:t>
            </a: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1200" b="0" i="0" u="none" strike="noStrike" cap="none" normalizeH="0" baseline="0" smtClean="0">
                <a:ln>
                  <a:noFill/>
                </a:ln>
                <a:solidFill>
                  <a:srgbClr val="212121"/>
                </a:solidFill>
                <a:effectLst/>
                <a:latin typeface="RobotoLight"/>
                <a:cs typeface="Arial" pitchFamily="34" charset="0"/>
              </a:rPr>
              <a:t/>
            </a:r>
            <a:br>
              <a:rPr kumimoji="0" lang="ru-RU" sz="31200" b="0" i="0" u="none" strike="noStrike" cap="none" normalizeH="0" baseline="0" smtClean="0">
                <a:ln>
                  <a:noFill/>
                </a:ln>
                <a:solidFill>
                  <a:srgbClr val="212121"/>
                </a:solidFill>
                <a:effectLst/>
                <a:latin typeface="RobotoLight"/>
                <a:cs typeface="Arial" pitchFamily="34" charset="0"/>
              </a:rPr>
            </a:br>
            <a:endParaRPr kumimoji="0" lang="ru-RU" sz="31200" b="0" i="0" u="none" strike="noStrike" cap="none" normalizeH="0" baseline="0" smtClean="0">
              <a:ln>
                <a:noFill/>
              </a:ln>
              <a:solidFill>
                <a:srgbClr val="212121"/>
              </a:solidFill>
              <a:effectLst/>
              <a:latin typeface="RobotoLight"/>
              <a:cs typeface="Arial" pitchFamily="34" charset="0"/>
            </a:endParaRPr>
          </a:p>
        </p:txBody>
      </p:sp>
      <p:pic>
        <p:nvPicPr>
          <p:cNvPr id="8" name="Picture 2" descr="Курский район Курский муниципальный округ на карте"/>
          <p:cNvPicPr>
            <a:picLocks noChangeAspect="1" noChangeArrowheads="1"/>
          </p:cNvPicPr>
          <p:nvPr/>
        </p:nvPicPr>
        <p:blipFill>
          <a:blip r:embed="rId3"/>
          <a:srcRect/>
          <a:stretch>
            <a:fillRect/>
          </a:stretch>
        </p:blipFill>
        <p:spPr bwMode="auto">
          <a:xfrm>
            <a:off x="0" y="3929066"/>
            <a:ext cx="3177258" cy="2786082"/>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214282" y="425470"/>
            <a:ext cx="8715404" cy="5693866"/>
          </a:xfrm>
          <a:prstGeom prst="rect">
            <a:avLst/>
          </a:prstGeom>
        </p:spPr>
        <p:txBody>
          <a:bodyPr wrap="square">
            <a:spAutoFit/>
          </a:bodyPr>
          <a:lstStyle/>
          <a:p>
            <a:pPr algn="just"/>
            <a:r>
              <a:rPr lang="ru-RU" sz="1400" b="1" i="1" dirty="0" smtClean="0">
                <a:latin typeface="Times New Roman" pitchFamily="18" charset="0"/>
                <a:cs typeface="Times New Roman" pitchFamily="18" charset="0"/>
              </a:rPr>
              <a:t>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Администраторы доходов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органы государственной власти и местного самоуправления,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платежей в бюджет, а также имеющие в своем ведении бюджетные учреждения, которым предоставлено право получать доходы от предпринимательской деятельности.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Бюджетная система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юридических нормах совокупность всех видов бюджетов в стране, имеющих между собой установленные законом взаимоотношения. Единство бюджетной системы основано на взаимодействии бюджетов всех уровней, осуществляемом через использование регулирующих доходных источников, создание целевых и региональных бюджетных фондов, их частичное перераспределение. Это единство реализуется через единую социально-экономическую, включая налоговую, политику.</a:t>
            </a:r>
          </a:p>
          <a:p>
            <a:pPr algn="just"/>
            <a:r>
              <a:rPr lang="ru-RU" sz="1400" b="1" i="1" dirty="0" smtClean="0">
                <a:solidFill>
                  <a:srgbClr val="FF0000"/>
                </a:solidFill>
                <a:latin typeface="Times New Roman" pitchFamily="18" charset="0"/>
                <a:cs typeface="Times New Roman" pitchFamily="18" charset="0"/>
              </a:rPr>
              <a:t>     Бюджетная система Российской Федерации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нормами права совокупность федерального бюджета, бюджетов субъектов Российской Федерации, местных бюджетов и бюджетов государственных внебюджетных фондов.</a:t>
            </a:r>
          </a:p>
          <a:p>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Бюджетные ассигнования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бюджетные средства, предусмотренные бюджетной росписью получателю или распорядителю бюджетных средств.</a:t>
            </a:r>
          </a:p>
          <a:p>
            <a:r>
              <a:rPr lang="ru-RU" sz="1400" b="1" i="1" dirty="0" smtClean="0">
                <a:solidFill>
                  <a:srgbClr val="FF0000"/>
                </a:solidFill>
                <a:latin typeface="Times New Roman" pitchFamily="18" charset="0"/>
                <a:cs typeface="Times New Roman" pitchFamily="18" charset="0"/>
              </a:rPr>
              <a:t>     Бюджетная</a:t>
            </a:r>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роспись</a:t>
            </a:r>
            <a:r>
              <a:rPr lang="ru-RU" sz="1400" dirty="0" smtClean="0">
                <a:latin typeface="Times New Roman" pitchFamily="18" charset="0"/>
                <a:cs typeface="Times New Roman" pitchFamily="18" charset="0"/>
              </a:rPr>
              <a:t>— </a:t>
            </a:r>
            <a:r>
              <a:rPr lang="ru-RU" sz="1400" dirty="0" smtClean="0"/>
              <a:t> </a:t>
            </a:r>
            <a:r>
              <a:rPr lang="ru-RU" sz="14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715436" cy="569386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Бюджетный процесс </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регламентируемая нормами права деятельность органов государст­венной власти, органов местного самоуправления и участников бюджетного процесса по составлению и рассмотрению проектов бюджетов, проектов бюджетов государственных внебюджетных фондов, утверждению и исполнению бюджетов и бюджетов государственных внебюджетных фондов, а также по контролю за их исполнением.</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Деньги</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особый товар, стихийно выделившийся из товарного мира и выполняющий роль всеобщего эквивалента. Их сущность выражается в функциях меры стоимости, средства обращения, средства накопления и сбережения, средства платежа, мировых денег. </a:t>
            </a:r>
            <a:br>
              <a:rPr lang="ru-RU" sz="1400" dirty="0" smtClean="0">
                <a:solidFill>
                  <a:schemeClr val="tx2"/>
                </a:solidFill>
                <a:latin typeface="Times New Roman" pitchFamily="18" charset="0"/>
                <a:cs typeface="Times New Roman" pitchFamily="18" charset="0"/>
              </a:rPr>
            </a:br>
            <a:r>
              <a:rPr lang="ru-RU" sz="1400" i="1" dirty="0" smtClean="0">
                <a:solidFill>
                  <a:srgbClr val="FF000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Дефицит бюджет</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превышение расходов бюджета над его доходами. </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Дотации</a:t>
            </a:r>
            <a:r>
              <a:rPr lang="ru-RU" sz="1400" dirty="0" smtClean="0">
                <a:solidFill>
                  <a:schemeClr val="tx2"/>
                </a:solidFill>
                <a:latin typeface="Times New Roman" pitchFamily="18" charset="0"/>
                <a:cs typeface="Times New Roman" pitchFamily="18" charset="0"/>
              </a:rPr>
              <a:t> — бюджетные средства,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Доходы бюджета</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денежные средства, поступающие в безвозмездном и безвозвратном порядке в соответствии с законодательством РФ в распоряжение органов государственной власти РФ, органов государственной власти субъектов РФ и органов местного самоуправления.</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бюджета </a:t>
            </a:r>
            <a:r>
              <a:rPr lang="ru-RU" sz="1400" dirty="0" smtClean="0">
                <a:solidFill>
                  <a:schemeClr val="tx2"/>
                </a:solidFill>
                <a:latin typeface="Times New Roman" pitchFamily="18" charset="0"/>
                <a:cs typeface="Times New Roman" pitchFamily="18" charset="0"/>
              </a:rPr>
              <a:t>— стадия бюджетного процесса, на которой осуществляется формирование и использование бюджетных средств.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сметы доходов и расходов </a:t>
            </a:r>
            <a:r>
              <a:rPr lang="ru-RU" sz="1400" dirty="0" smtClean="0">
                <a:solidFill>
                  <a:schemeClr val="tx2"/>
                </a:solidFill>
                <a:latin typeface="Times New Roman" pitchFamily="18" charset="0"/>
                <a:cs typeface="Times New Roman" pitchFamily="18" charset="0"/>
              </a:rPr>
              <a:t>— комплекс мер, обеспечивающих выполнение плана поступления и расходования денежных средств.</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Консолидированный бюджет </a:t>
            </a:r>
            <a:r>
              <a:rPr lang="ru-RU" sz="1400" dirty="0" smtClean="0">
                <a:solidFill>
                  <a:schemeClr val="tx2"/>
                </a:solidFill>
                <a:latin typeface="Times New Roman" pitchFamily="18" charset="0"/>
                <a:cs typeface="Times New Roman" pitchFamily="18" charset="0"/>
              </a:rPr>
              <a:t>— свод бюджетов всех уровней бюджетной системы Российской Федерации на соответствующей территории.</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Местный</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бюджет — </a:t>
            </a:r>
            <a:r>
              <a:rPr lang="ru-RU" sz="1400" dirty="0" err="1" smtClean="0">
                <a:solidFill>
                  <a:schemeClr val="tx2"/>
                </a:solidFill>
                <a:latin typeface="Times New Roman" pitchFamily="18" charset="0"/>
                <a:cs typeface="Times New Roman" pitchFamily="18" charset="0"/>
              </a:rPr>
              <a:t>бюджет</a:t>
            </a:r>
            <a:r>
              <a:rPr lang="ru-RU" sz="1400" dirty="0" smtClean="0">
                <a:solidFill>
                  <a:schemeClr val="tx2"/>
                </a:solidFill>
                <a:latin typeface="Times New Roman" pitchFamily="18" charset="0"/>
                <a:cs typeface="Times New Roman" pitchFamily="18" charset="0"/>
              </a:rPr>
              <a:t> муниципального образования, формирование, утверждение и исполнение которого осуществляют органы местного управления.</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Налог</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Признаки налога: принудительный характер; безвозмездность.</a:t>
            </a:r>
            <a:endParaRPr lang="ru-RU" sz="1400" dirty="0" smtClean="0">
              <a:solidFill>
                <a:schemeClr val="tx2"/>
              </a:solidFill>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715436" cy="4616648"/>
          </a:xfrm>
          <a:prstGeom prst="rect">
            <a:avLst/>
          </a:prstGeom>
          <a:noFill/>
        </p:spPr>
        <p:txBody>
          <a:bodyPr wrap="square" rtlCol="0">
            <a:spAutoFit/>
          </a:bodyPr>
          <a:lstStyle/>
          <a:p>
            <a:pPr algn="just"/>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Профицит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бюджета — превышение доходов бюджета над его расходами.</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Расходные обязательства </a:t>
            </a:r>
            <a:r>
              <a:rPr lang="ru-RU" sz="1400" dirty="0" smtClean="0">
                <a:latin typeface="Times New Roman" pitchFamily="18" charset="0"/>
                <a:cs typeface="Times New Roman" pitchFamily="18" charset="0"/>
              </a:rPr>
              <a:t>— обусловленные законом, иным нормативно-правовым актом, договором или соглашением обязанности Российской Федерации, субъекта Российской Федерации, муниципального образования предоставить физическим и юридическим лицам, органам государственной власти (органам местного самоуправления) средства соответствующего бюджета (государственного внебюджетного фонда, территориального государственного внебюджетного фонда).</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 затраты организации, приводящие к уменьшению ее средств или увеличению ее обязательств. </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затраты, формирующиеся в связи с выполнением государством и органами местного самоуправления своих конституционных и уставных функций.</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Реестр расходных обязательств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свод указанных законов, нормативных правовых актов и договоров, соглашений и/или их отдельных положений, которые должны вести органы исполнительной власти.</a:t>
            </a:r>
          </a:p>
          <a:p>
            <a:pPr algn="just"/>
            <a:r>
              <a:rPr lang="ru-RU" sz="1400" b="1" i="1" dirty="0" smtClean="0">
                <a:solidFill>
                  <a:srgbClr val="FF0000"/>
                </a:solidFill>
                <a:latin typeface="Times New Roman" pitchFamily="18" charset="0"/>
                <a:cs typeface="Times New Roman" pitchFamily="18" charset="0"/>
              </a:rPr>
              <a:t>     Сбалансированность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принцип формирования и исполнения бюджета, состоящий в количественном соответствии бюджетных доходов источникам их финансирования.</a:t>
            </a:r>
          </a:p>
          <a:p>
            <a:pPr algn="just"/>
            <a:r>
              <a:rPr lang="ru-RU" sz="1400" b="1" i="1" dirty="0" smtClean="0">
                <a:solidFill>
                  <a:srgbClr val="FF0000"/>
                </a:solidFill>
                <a:latin typeface="Times New Roman" pitchFamily="18" charset="0"/>
                <a:cs typeface="Times New Roman" pitchFamily="18" charset="0"/>
              </a:rPr>
              <a:t>     Смета</a:t>
            </a:r>
            <a:r>
              <a:rPr lang="ru-RU" sz="1400" dirty="0" smtClean="0">
                <a:latin typeface="Times New Roman" pitchFamily="18" charset="0"/>
                <a:cs typeface="Times New Roman" pitchFamily="18" charset="0"/>
              </a:rPr>
              <a:t> — финансовый документ, содержащий информацию об образовании и расходовании денежных средств в соответствии с </a:t>
            </a:r>
            <a:r>
              <a:rPr lang="ru-RU" sz="1400" i="1" dirty="0" smtClean="0">
                <a:latin typeface="Times New Roman" pitchFamily="18" charset="0"/>
                <a:cs typeface="Times New Roman" pitchFamily="18" charset="0"/>
              </a:rPr>
              <a:t>их </a:t>
            </a:r>
            <a:r>
              <a:rPr lang="ru-RU" sz="1400" dirty="0" smtClean="0">
                <a:latin typeface="Times New Roman" pitchFamily="18" charset="0"/>
                <a:cs typeface="Times New Roman" pitchFamily="18" charset="0"/>
              </a:rPr>
              <a:t>целевым назначением. </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Смета расходов и доходов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финансовый план учреждения (организации), осуществляющего некоммерческую деятельность.</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b="1" i="1" dirty="0" smtClean="0">
              <a:solidFill>
                <a:srgbClr val="FF000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pic>
        <p:nvPicPr>
          <p:cNvPr id="6" name="Picture 2" descr="https://avatars.mds.yandex.net/get-pdb/750514/6a779865-dc4a-46a1-8610-57a252f7612c/s1200"/>
          <p:cNvPicPr>
            <a:picLocks noChangeAspect="1" noChangeArrowheads="1"/>
          </p:cNvPicPr>
          <p:nvPr/>
        </p:nvPicPr>
        <p:blipFill>
          <a:blip r:embed="rId2" cstate="print"/>
          <a:srcRect/>
          <a:stretch>
            <a:fillRect/>
          </a:stretch>
        </p:blipFill>
        <p:spPr bwMode="auto">
          <a:xfrm>
            <a:off x="3714744" y="4071942"/>
            <a:ext cx="5143536" cy="264320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8" name="Picture 2" descr="https://pimg.mycdn.me/getImage?url=http%3A%2F%2Fi.mycdn.me%2Fimage%3Fid%3D869921562962%26ts%3D0003000000000003200190%26plc%3DUNKNOWN%26tkn%3D*ynGyQ5hFGntg-tGjzbsiQ8lLd4s%26fn%3Dtopic_link_1080&amp;type=TOPIC_LINK_WIDE_548&amp;signatureToken=EylM5f1P9_IvHRxr6nWgOg"/>
          <p:cNvPicPr>
            <a:picLocks noChangeAspect="1" noChangeArrowheads="1"/>
          </p:cNvPicPr>
          <p:nvPr/>
        </p:nvPicPr>
        <p:blipFill>
          <a:blip r:embed="rId2" cstate="print"/>
          <a:srcRect/>
          <a:stretch>
            <a:fillRect/>
          </a:stretch>
        </p:blipFill>
        <p:spPr bwMode="auto">
          <a:xfrm>
            <a:off x="571472" y="3000372"/>
            <a:ext cx="7786742" cy="367905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2209800" y="304800"/>
            <a:ext cx="6934200" cy="6553200"/>
          </a:xfrm>
          <a:prstGeom prst="triangle">
            <a:avLst>
              <a:gd name="adj" fmla="val 49729"/>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304800" y="5257800"/>
            <a:ext cx="6264000" cy="716164"/>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latin typeface="Times New Roman" pitchFamily="18" charset="0"/>
                <a:cs typeface="Times New Roman" pitchFamily="18" charset="0"/>
              </a:rPr>
              <a:t>   Прогноз социально-экономического развития Курского муниципального округа Ставропольского края на 2021 год и на период до 2022-2023 годы, утвержденным постановлением администрации Курского муниципального района Ставропольского края от 11 ноября 2020 года № 670</a:t>
            </a:r>
            <a:endParaRPr lang="ru-RU" sz="1200" b="1" dirty="0" smtClean="0">
              <a:solidFill>
                <a:schemeClr val="tx1"/>
              </a:solidFill>
              <a:latin typeface="Times New Roman" pitchFamily="18" charset="0"/>
              <a:cs typeface="Times New Roman" pitchFamily="18" charset="0"/>
            </a:endParaRPr>
          </a:p>
        </p:txBody>
      </p:sp>
      <p:sp>
        <p:nvSpPr>
          <p:cNvPr id="6" name="Скругленный прямоугольник 5"/>
          <p:cNvSpPr>
            <a:spLocks noChangeAspect="1"/>
          </p:cNvSpPr>
          <p:nvPr/>
        </p:nvSpPr>
        <p:spPr>
          <a:xfrm>
            <a:off x="990600" y="1295400"/>
            <a:ext cx="6264000" cy="806724"/>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a:t>
            </a:r>
            <a:r>
              <a:rPr lang="ru-RU" sz="1200" dirty="0" smtClean="0">
                <a:solidFill>
                  <a:schemeClr val="tx1"/>
                </a:solidFill>
                <a:latin typeface="Times New Roman" pitchFamily="18" charset="0"/>
                <a:cs typeface="Times New Roman" pitchFamily="18" charset="0"/>
              </a:rPr>
              <a:t>Положение о бюджетном процессе в Курском муниципальном округе Ставропольского края, утвержденный решением Совета Курского муниципального округа Ставропольского края от 22 октября 2020 г. № 19</a:t>
            </a:r>
          </a:p>
        </p:txBody>
      </p:sp>
      <p:sp>
        <p:nvSpPr>
          <p:cNvPr id="7" name="Скругленный прямоугольник 6"/>
          <p:cNvSpPr>
            <a:spLocks noChangeAspect="1"/>
          </p:cNvSpPr>
          <p:nvPr/>
        </p:nvSpPr>
        <p:spPr>
          <a:xfrm>
            <a:off x="1066800" y="685800"/>
            <a:ext cx="6264000" cy="609600"/>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latin typeface="Times New Roman" pitchFamily="18" charset="0"/>
                <a:cs typeface="Times New Roman" pitchFamily="18" charset="0"/>
              </a:rPr>
              <a:t>Бюджетный кодекс Российской Федерации</a:t>
            </a:r>
          </a:p>
        </p:txBody>
      </p:sp>
      <p:sp>
        <p:nvSpPr>
          <p:cNvPr id="9" name="TextBox 8"/>
          <p:cNvSpPr txBox="1"/>
          <p:nvPr/>
        </p:nvSpPr>
        <p:spPr>
          <a:xfrm>
            <a:off x="990600" y="0"/>
            <a:ext cx="7056784"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685800" y="2971800"/>
            <a:ext cx="6264000" cy="72000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latin typeface="Times New Roman" pitchFamily="18" charset="0"/>
                <a:cs typeface="Times New Roman" pitchFamily="18" charset="0"/>
              </a:rPr>
              <a:t>   Основные направления бюджетной и налоговой политики Курского муниципального округа Ставропольского края на 2021 год и плановый период 2022 и 2023 годов, утвержденные распоряжением администрации Курского муниципального района   от 30 сентября  2020 г. № 221-р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533400" y="3733800"/>
            <a:ext cx="6264000" cy="73694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a:t>
            </a:r>
            <a:r>
              <a:rPr lang="ru-RU" sz="1200" dirty="0" smtClean="0">
                <a:solidFill>
                  <a:sysClr val="windowText" lastClr="000000"/>
                </a:solidFill>
                <a:latin typeface="Times New Roman" pitchFamily="18" charset="0"/>
                <a:cs typeface="Times New Roman" pitchFamily="18" charset="0"/>
              </a:rPr>
              <a:t>Основные направления долговой политики  Курского муниципального округа Ставропольского края на 2021 год и плановый период 2022 и 2023  годов,  утвержденные распоряжением администрации Курского муниципального района  от 30 сентября  2019 г. № 222-р</a:t>
            </a:r>
            <a:endParaRPr lang="ru-RU" sz="1200" b="1" dirty="0" smtClean="0">
              <a:solidFill>
                <a:schemeClr val="tx1">
                  <a:lumMod val="75000"/>
                  <a:lumOff val="25000"/>
                </a:schemeClr>
              </a:solidFill>
              <a:latin typeface="Times New Roman" pitchFamily="18" charset="0"/>
              <a:cs typeface="Times New Roman" pitchFamily="18" charset="0"/>
            </a:endParaRPr>
          </a:p>
        </p:txBody>
      </p:sp>
      <p:sp>
        <p:nvSpPr>
          <p:cNvPr id="12" name="Скругленный прямоугольник 11"/>
          <p:cNvSpPr>
            <a:spLocks noChangeAspect="1"/>
          </p:cNvSpPr>
          <p:nvPr/>
        </p:nvSpPr>
        <p:spPr>
          <a:xfrm>
            <a:off x="457200" y="4495800"/>
            <a:ext cx="6264000" cy="720000"/>
          </a:xfrm>
          <a:prstGeom prst="roundRect">
            <a:avLst>
              <a:gd name="adj" fmla="val 44065"/>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latin typeface="Times New Roman" pitchFamily="18" charset="0"/>
                <a:cs typeface="Times New Roman" pitchFamily="18" charset="0"/>
              </a:rPr>
              <a:t>   Программа оздоровление муниципальных финансов Курского района Ставропольского края на 2018 - 2021 годы, утвержденная постановлением администрации Курского муниципального района  26 февраля 2019 г. № 120</a:t>
            </a:r>
            <a:endParaRPr lang="ru-RU" sz="1200" b="1" dirty="0" smtClean="0">
              <a:solidFill>
                <a:schemeClr val="tx1"/>
              </a:solidFill>
              <a:latin typeface="Times New Roman" pitchFamily="18" charset="0"/>
              <a:cs typeface="Times New Roman" pitchFamily="18" charset="0"/>
            </a:endParaRPr>
          </a:p>
        </p:txBody>
      </p:sp>
      <p:sp>
        <p:nvSpPr>
          <p:cNvPr id="13" name="Скругленный прямоугольник 12"/>
          <p:cNvSpPr>
            <a:spLocks noChangeAspect="1"/>
          </p:cNvSpPr>
          <p:nvPr/>
        </p:nvSpPr>
        <p:spPr>
          <a:xfrm>
            <a:off x="838200" y="2133600"/>
            <a:ext cx="6264000" cy="806724"/>
          </a:xfrm>
          <a:prstGeom prst="roundRect">
            <a:avLst>
              <a:gd name="adj" fmla="val 46369"/>
            </a:avLst>
          </a:prstGeom>
          <a:solidFill>
            <a:srgbClr val="6699FF">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latin typeface="Times New Roman" pitchFamily="18" charset="0"/>
                <a:cs typeface="Times New Roman" pitchFamily="18" charset="0"/>
              </a:rPr>
              <a:t>План мероприятий по подготовке и составлению проекта бюджета Курского муниципального округа Ставропольского края на 2021 год и плановый период 2022 и  2023 годов, утвержденный постановлением администрации Курского муниципального района Ставропольского края от 10 июля 2020 г. № 399</a:t>
            </a:r>
          </a:p>
        </p:txBody>
      </p:sp>
      <p:sp>
        <p:nvSpPr>
          <p:cNvPr id="14" name="Скругленный прямоугольник 13"/>
          <p:cNvSpPr>
            <a:spLocks noChangeAspect="1"/>
          </p:cNvSpPr>
          <p:nvPr/>
        </p:nvSpPr>
        <p:spPr>
          <a:xfrm>
            <a:off x="152400" y="6019800"/>
            <a:ext cx="6264000" cy="716164"/>
          </a:xfrm>
          <a:prstGeom prst="roundRect">
            <a:avLst>
              <a:gd name="adj" fmla="val 50000"/>
            </a:avLst>
          </a:prstGeom>
          <a:solidFill>
            <a:schemeClr val="accent5">
              <a:lumMod val="40000"/>
              <a:lumOff val="60000"/>
            </a:scheme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a:t>
            </a:r>
            <a:r>
              <a:rPr lang="ru-RU" sz="1200" dirty="0" smtClean="0">
                <a:solidFill>
                  <a:schemeClr val="tx1"/>
                </a:solidFill>
                <a:latin typeface="Times New Roman" pitchFamily="18" charset="0"/>
                <a:cs typeface="Times New Roman" pitchFamily="18" charset="0"/>
              </a:rPr>
              <a:t>Прогноз социально-экономического развития Курского муниципального округа Ставропольского края на долгосрочный период до 2035 года, утвержденным постановлением администрации Курского муниципального района Ставропольского края от 11 ноября 2020 года № 671</a:t>
            </a:r>
            <a:endParaRPr lang="ru-RU" sz="1200" b="1" dirty="0" smtClean="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85918" y="428604"/>
            <a:ext cx="5643602" cy="928694"/>
          </a:xfrm>
          <a:prstGeom prst="roundRect">
            <a:avLst/>
          </a:prstGeom>
          <a:solidFill>
            <a:srgbClr val="FF99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БЮДЖЕТНАЯ  СИСТЕМА </a:t>
            </a:r>
          </a:p>
          <a:p>
            <a:pPr algn="ctr"/>
            <a:r>
              <a:rPr lang="ru-RU" b="1" dirty="0" smtClean="0">
                <a:solidFill>
                  <a:schemeClr val="tx1"/>
                </a:solidFill>
              </a:rPr>
              <a:t>РОССИЙСКОЙ ФЕДЕРАЦИИ </a:t>
            </a:r>
            <a:endParaRPr lang="ru-RU" b="1" dirty="0">
              <a:solidFill>
                <a:schemeClr val="tx1"/>
              </a:solidFill>
            </a:endParaRPr>
          </a:p>
        </p:txBody>
      </p:sp>
      <p:sp>
        <p:nvSpPr>
          <p:cNvPr id="3" name="Скругленный прямоугольник 2"/>
          <p:cNvSpPr/>
          <p:nvPr/>
        </p:nvSpPr>
        <p:spPr>
          <a:xfrm>
            <a:off x="142844"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федераль</a:t>
            </a:r>
            <a:r>
              <a:rPr lang="ru-RU" sz="1600" dirty="0" smtClean="0">
                <a:solidFill>
                  <a:schemeClr val="tx1"/>
                </a:solidFill>
              </a:rPr>
              <a:t>-</a:t>
            </a:r>
          </a:p>
          <a:p>
            <a:pPr algn="ctr"/>
            <a:r>
              <a:rPr lang="ru-RU" sz="1600" dirty="0" err="1" smtClean="0">
                <a:solidFill>
                  <a:schemeClr val="tx1"/>
                </a:solidFill>
              </a:rPr>
              <a:t>ный</a:t>
            </a:r>
            <a:r>
              <a:rPr lang="ru-RU" sz="1600" dirty="0" smtClean="0">
                <a:solidFill>
                  <a:schemeClr val="tx1"/>
                </a:solidFill>
              </a:rPr>
              <a:t> бюджет</a:t>
            </a:r>
            <a:endParaRPr lang="ru-RU" sz="1600" dirty="0"/>
          </a:p>
        </p:txBody>
      </p:sp>
      <p:sp>
        <p:nvSpPr>
          <p:cNvPr id="4" name="Скругленный прямоугольник 3"/>
          <p:cNvSpPr/>
          <p:nvPr/>
        </p:nvSpPr>
        <p:spPr>
          <a:xfrm>
            <a:off x="1714480" y="2071678"/>
            <a:ext cx="2000264"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государственных внебюджетных фондов</a:t>
            </a:r>
            <a:endParaRPr lang="ru-RU" sz="1600" dirty="0"/>
          </a:p>
        </p:txBody>
      </p:sp>
      <p:sp>
        <p:nvSpPr>
          <p:cNvPr id="5" name="Скругленный прямоугольник 4"/>
          <p:cNvSpPr/>
          <p:nvPr/>
        </p:nvSpPr>
        <p:spPr>
          <a:xfrm>
            <a:off x="3786182" y="2071678"/>
            <a:ext cx="142876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субъектов</a:t>
            </a:r>
            <a:endParaRPr lang="ru-RU" sz="1600" dirty="0"/>
          </a:p>
        </p:txBody>
      </p:sp>
      <p:sp>
        <p:nvSpPr>
          <p:cNvPr id="7" name="Скругленный прямоугольник 6"/>
          <p:cNvSpPr/>
          <p:nvPr/>
        </p:nvSpPr>
        <p:spPr>
          <a:xfrm>
            <a:off x="5286380" y="2071678"/>
            <a:ext cx="214314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территориальных государственных внебюджетных фондов</a:t>
            </a:r>
            <a:endParaRPr lang="ru-RU" sz="1600" dirty="0"/>
          </a:p>
        </p:txBody>
      </p:sp>
      <p:sp>
        <p:nvSpPr>
          <p:cNvPr id="8" name="Скругленный прямоугольник 7"/>
          <p:cNvSpPr/>
          <p:nvPr/>
        </p:nvSpPr>
        <p:spPr>
          <a:xfrm>
            <a:off x="7500958"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местные бюджеты</a:t>
            </a:r>
            <a:endParaRPr lang="ru-RU" sz="1600" dirty="0"/>
          </a:p>
        </p:txBody>
      </p:sp>
      <p:cxnSp>
        <p:nvCxnSpPr>
          <p:cNvPr id="10" name="Прямая со стрелкой 9"/>
          <p:cNvCxnSpPr/>
          <p:nvPr/>
        </p:nvCxnSpPr>
        <p:spPr>
          <a:xfrm rot="16200000" flipH="1">
            <a:off x="5125644" y="875092"/>
            <a:ext cx="642942" cy="16073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p:cNvCxnSpPr>
          <p:nvPr/>
        </p:nvCxnSpPr>
        <p:spPr>
          <a:xfrm rot="5400000">
            <a:off x="4304107" y="1625192"/>
            <a:ext cx="571506" cy="35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p:cNvCxnSpPr>
          <p:nvPr/>
        </p:nvCxnSpPr>
        <p:spPr>
          <a:xfrm rot="5400000">
            <a:off x="2553876" y="-125039"/>
            <a:ext cx="571506" cy="35361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3446851" y="839374"/>
            <a:ext cx="642944" cy="1678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rot="16200000" flipH="1">
            <a:off x="5982900" y="-17884"/>
            <a:ext cx="571504" cy="33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571736"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 </a:t>
            </a:r>
          </a:p>
          <a:p>
            <a:pPr algn="ctr"/>
            <a:r>
              <a:rPr lang="ru-RU" dirty="0" smtClean="0">
                <a:solidFill>
                  <a:schemeClr val="tx1"/>
                </a:solidFill>
              </a:rPr>
              <a:t>муниципального района</a:t>
            </a:r>
            <a:endParaRPr lang="ru-RU" dirty="0">
              <a:solidFill>
                <a:schemeClr val="tx1"/>
              </a:solidFill>
            </a:endParaRPr>
          </a:p>
        </p:txBody>
      </p:sp>
      <p:sp>
        <p:nvSpPr>
          <p:cNvPr id="36" name="Скругленный прямоугольник 35"/>
          <p:cNvSpPr/>
          <p:nvPr/>
        </p:nvSpPr>
        <p:spPr>
          <a:xfrm>
            <a:off x="5857884"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a:t>
            </a:r>
          </a:p>
          <a:p>
            <a:pPr algn="ctr"/>
            <a:r>
              <a:rPr lang="ru-RU" dirty="0" smtClean="0">
                <a:solidFill>
                  <a:schemeClr val="tx1"/>
                </a:solidFill>
              </a:rPr>
              <a:t>сельских поселений</a:t>
            </a:r>
            <a:endParaRPr lang="ru-RU" dirty="0">
              <a:solidFill>
                <a:schemeClr val="tx1"/>
              </a:solidFill>
            </a:endParaRPr>
          </a:p>
        </p:txBody>
      </p:sp>
      <p:cxnSp>
        <p:nvCxnSpPr>
          <p:cNvPr id="37" name="Прямая со стрелкой 36"/>
          <p:cNvCxnSpPr/>
          <p:nvPr/>
        </p:nvCxnSpPr>
        <p:spPr>
          <a:xfrm rot="10800000" flipV="1">
            <a:off x="4500562" y="3643314"/>
            <a:ext cx="3643338"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7536680" y="3893350"/>
            <a:ext cx="857255" cy="357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780782"/>
            <a:ext cx="9144000" cy="1077218"/>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     Местный бюджет </a:t>
            </a:r>
            <a:r>
              <a:rPr lang="ru-RU" sz="1600" dirty="0" smtClean="0">
                <a:latin typeface="Times New Roman" pitchFamily="18" charset="0"/>
                <a:cs typeface="Times New Roman" pitchFamily="18" charset="0"/>
              </a:rPr>
              <a:t>– 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400" b="1" kern="0" dirty="0">
                <a:latin typeface="Calibri" pitchFamily="34" charset="0"/>
                <a:ea typeface="+mj-ea"/>
                <a:cs typeface="Calibri" pitchFamily="34" charset="0"/>
              </a:rPr>
              <a:t>ДОХОДЫ 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86063" y="1000125"/>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500188"/>
            <a:ext cx="5143500" cy="2062103"/>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на доход физических лиц (НДФЛ);</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взимаемый в связи с применением патентной системы налогообложения.</a:t>
            </a:r>
          </a:p>
        </p:txBody>
      </p:sp>
      <p:sp>
        <p:nvSpPr>
          <p:cNvPr id="17" name="TextBox 16"/>
          <p:cNvSpPr txBox="1"/>
          <p:nvPr/>
        </p:nvSpPr>
        <p:spPr>
          <a:xfrm>
            <a:off x="5214938" y="1500188"/>
            <a:ext cx="3929062" cy="1569660"/>
          </a:xfrm>
          <a:prstGeom prst="rect">
            <a:avLst/>
          </a:prstGeom>
          <a:noFill/>
        </p:spPr>
        <p:txBody>
          <a:bodyPr>
            <a:spAutoFit/>
          </a:bodyPr>
          <a:lstStyle/>
          <a:p>
            <a:pPr marL="342900" indent="-342900" algn="ctr" fontAlgn="auto">
              <a:spcBef>
                <a:spcPts val="0"/>
              </a:spcBef>
              <a:spcAft>
                <a:spcPts val="0"/>
              </a:spcAft>
              <a:defRPr/>
            </a:pPr>
            <a:r>
              <a:rPr lang="ru-RU" sz="16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600" dirty="0">
              <a:latin typeface="Calibri" pitchFamily="34" charset="0"/>
              <a:cs typeface="Calibri" pitchFamily="34" charset="0"/>
            </a:endParaRPr>
          </a:p>
        </p:txBody>
      </p:sp>
      <p:sp>
        <p:nvSpPr>
          <p:cNvPr id="18" name="TextBox 17"/>
          <p:cNvSpPr txBox="1"/>
          <p:nvPr/>
        </p:nvSpPr>
        <p:spPr>
          <a:xfrm>
            <a:off x="1600200" y="3657600"/>
            <a:ext cx="4500562" cy="2554545"/>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арендная плата за земельные участки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продажа земельных участков;</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штрафы, санкции, возмещение ущерба</a:t>
            </a:r>
          </a:p>
        </p:txBody>
      </p:sp>
      <p:pic>
        <p:nvPicPr>
          <p:cNvPr id="83972" name="Picture 4" descr="http://bianchiaccountants.co.uk/money.jpg"/>
          <p:cNvPicPr>
            <a:picLocks noChangeAspect="1" noChangeArrowheads="1"/>
          </p:cNvPicPr>
          <p:nvPr/>
        </p:nvPicPr>
        <p:blipFill>
          <a:blip r:embed="rId3" cstate="print"/>
          <a:srcRect l="17073" r="17073"/>
          <a:stretch>
            <a:fillRect/>
          </a:stretch>
        </p:blipFill>
        <p:spPr bwMode="auto">
          <a:xfrm>
            <a:off x="6248400" y="3276600"/>
            <a:ext cx="2057400" cy="32766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округа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358082" y="214291"/>
            <a:ext cx="1785918" cy="1395249"/>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6286512" y="1604084"/>
            <a:ext cx="1928826" cy="1753479"/>
          </a:xfrm>
          <a:prstGeom prst="rect">
            <a:avLst/>
          </a:prstGeom>
          <a:ln>
            <a:noFill/>
          </a:ln>
          <a:effectLst>
            <a:softEdge rad="112500"/>
          </a:effectLst>
        </p:spPr>
      </p:pic>
      <p:sp>
        <p:nvSpPr>
          <p:cNvPr id="2" name="Прямоугольник 1"/>
          <p:cNvSpPr/>
          <p:nvPr/>
        </p:nvSpPr>
        <p:spPr>
          <a:xfrm>
            <a:off x="214282" y="142852"/>
            <a:ext cx="8839200" cy="6494085"/>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4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400" b="1" dirty="0" smtClean="0">
                <a:latin typeface="Calibri" pitchFamily="34" charset="0"/>
                <a:cs typeface="Calibri" pitchFamily="34" charset="0"/>
              </a:rPr>
              <a:t>  </a:t>
            </a:r>
            <a:r>
              <a:rPr lang="ru-RU" sz="1400" dirty="0" smtClean="0">
                <a:latin typeface="Calibri" pitchFamily="34" charset="0"/>
                <a:cs typeface="Calibri" pitchFamily="34" charset="0"/>
              </a:rPr>
              <a:t>обеспечение сбалансированности бюджета Курского муниципального округа</a:t>
            </a:r>
          </a:p>
          <a:p>
            <a:pPr algn="just"/>
            <a:r>
              <a:rPr lang="ru-RU" sz="1400" dirty="0" smtClean="0">
                <a:latin typeface="Calibri" pitchFamily="34" charset="0"/>
                <a:cs typeface="Calibri" pitchFamily="34" charset="0"/>
              </a:rPr>
              <a:t> посредством получения необходимого объема бюджетных доходов;</a:t>
            </a:r>
          </a:p>
          <a:p>
            <a:pPr algn="just">
              <a:buFont typeface="Wingdings" pitchFamily="2" charset="2"/>
              <a:buChar char="ü"/>
            </a:pPr>
            <a:r>
              <a:rPr lang="ru-RU" sz="14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400" dirty="0" smtClean="0">
                <a:latin typeface="Calibri" pitchFamily="34" charset="0"/>
                <a:cs typeface="Calibri" pitchFamily="34" charset="0"/>
              </a:rPr>
              <a:t>деятельность на территории Курского района. </a:t>
            </a: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r>
              <a:rPr lang="ru-RU" sz="1400" b="1" dirty="0" smtClean="0">
                <a:latin typeface="Calibri" pitchFamily="34" charset="0"/>
                <a:cs typeface="Calibri" pitchFamily="34" charset="0"/>
              </a:rPr>
              <a:t>Основные направления бюджетной политики</a:t>
            </a:r>
            <a:endParaRPr lang="ru-RU" sz="1400" dirty="0" smtClean="0">
              <a:latin typeface="Calibri" pitchFamily="34" charset="0"/>
              <a:cs typeface="Calibri" pitchFamily="34" charset="0"/>
            </a:endParaRPr>
          </a:p>
          <a:p>
            <a:pPr>
              <a:buFont typeface="Wingdings" pitchFamily="2" charset="2"/>
              <a:buChar char="ü"/>
            </a:pPr>
            <a:r>
              <a:rPr lang="ru-RU" sz="1400" dirty="0" smtClean="0">
                <a:latin typeface="Calibri" pitchFamily="34" charset="0"/>
                <a:cs typeface="Calibri" pitchFamily="34" charset="0"/>
              </a:rPr>
              <a:t>     улучшение качества жизни людей; </a:t>
            </a:r>
          </a:p>
          <a:p>
            <a:pPr>
              <a:buFont typeface="Wingdings" pitchFamily="2" charset="2"/>
              <a:buChar char="ü"/>
            </a:pPr>
            <a:r>
              <a:rPr lang="ru-RU" sz="14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4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4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pPr>
              <a:buFont typeface="Wingdings" pitchFamily="2" charset="2"/>
              <a:buChar char="Ø"/>
            </a:pPr>
            <a:endParaRPr lang="ru-RU" sz="1400" dirty="0" smtClean="0">
              <a:latin typeface="Calibri" pitchFamily="34" charset="0"/>
              <a:cs typeface="Calibri" pitchFamily="34" charset="0"/>
            </a:endParaRPr>
          </a:p>
          <a:p>
            <a:pPr>
              <a:buFont typeface="Wingdings" pitchFamily="2" charset="2"/>
              <a:buChar char="Ø"/>
            </a:pPr>
            <a:endParaRPr lang="ru-RU" sz="1400" dirty="0" smtClean="0">
              <a:latin typeface="Calibri" pitchFamily="34" charset="0"/>
              <a:cs typeface="Calibri" pitchFamily="34" charset="0"/>
            </a:endParaRPr>
          </a:p>
          <a:p>
            <a:endParaRPr lang="ru-RU" sz="1400" dirty="0" smtClean="0">
              <a:latin typeface="Calibri" pitchFamily="34" charset="0"/>
              <a:cs typeface="Calibri" pitchFamily="34" charset="0"/>
            </a:endParaRPr>
          </a:p>
          <a:p>
            <a:r>
              <a:rPr lang="ru-RU" sz="1400" b="1" dirty="0" smtClean="0">
                <a:latin typeface="Calibri" pitchFamily="34" charset="0"/>
                <a:cs typeface="Calibri" pitchFamily="34" charset="0"/>
              </a:rPr>
              <a:t>Основные направления долговой  политики</a:t>
            </a:r>
            <a:endParaRPr lang="ru-RU" sz="1400" dirty="0" smtClean="0">
              <a:latin typeface="Calibri" pitchFamily="34" charset="0"/>
              <a:cs typeface="Calibri" pitchFamily="34" charset="0"/>
            </a:endParaRPr>
          </a:p>
          <a:p>
            <a:pPr lvl="0" indent="450850" algn="just"/>
            <a:r>
              <a:rPr lang="ru-RU" sz="14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a:t>
            </a:r>
          </a:p>
          <a:p>
            <a:pPr lvl="0" indent="450850" algn="just"/>
            <a:r>
              <a:rPr lang="ru-RU" sz="1400" dirty="0" smtClean="0">
                <a:latin typeface="Calibri" pitchFamily="34" charset="0"/>
                <a:ea typeface="Times New Roman" pitchFamily="18" charset="0"/>
                <a:cs typeface="Calibri" pitchFamily="34" charset="0"/>
              </a:rPr>
              <a:t> и долговой устойчивости бюджета Курского муниципального округа</a:t>
            </a:r>
          </a:p>
          <a:p>
            <a:pPr lvl="0" indent="450850" algn="just"/>
            <a:r>
              <a:rPr lang="ru-RU" sz="1400" dirty="0" smtClean="0">
                <a:latin typeface="Calibri" pitchFamily="34" charset="0"/>
                <a:ea typeface="Times New Roman" pitchFamily="18" charset="0"/>
                <a:cs typeface="Calibri" pitchFamily="34" charset="0"/>
              </a:rPr>
              <a:t>Ставропольского края путем поддержания объема </a:t>
            </a:r>
          </a:p>
          <a:p>
            <a:pPr lvl="0" indent="450850" algn="just"/>
            <a:r>
              <a:rPr lang="ru-RU" sz="1400" dirty="0" smtClean="0">
                <a:latin typeface="Calibri" pitchFamily="34" charset="0"/>
                <a:ea typeface="Times New Roman" pitchFamily="18" charset="0"/>
                <a:cs typeface="Calibri" pitchFamily="34" charset="0"/>
              </a:rPr>
              <a:t>муниципального долга Курского муниципального округа </a:t>
            </a:r>
          </a:p>
          <a:p>
            <a:pPr lvl="0" indent="450850" algn="just"/>
            <a:r>
              <a:rPr lang="ru-RU" sz="1400" dirty="0" smtClean="0">
                <a:latin typeface="Calibri" pitchFamily="34" charset="0"/>
                <a:ea typeface="Times New Roman" pitchFamily="18" charset="0"/>
                <a:cs typeface="Calibri" pitchFamily="34" charset="0"/>
              </a:rPr>
              <a:t>Ставропольского края (далее - муниципальный долг) равного 0,00 рублям.</a:t>
            </a:r>
          </a:p>
          <a:p>
            <a:pPr algn="just"/>
            <a:r>
              <a:rPr lang="ru-RU" sz="14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400" dirty="0" smtClean="0">
                <a:latin typeface="Calibri" pitchFamily="34" charset="0"/>
                <a:cs typeface="Calibri" pitchFamily="34" charset="0"/>
              </a:rPr>
              <a:t>     поддержание объема муниципального долга в 2020 году и плановом периоде 2021 и 2022 годов равного 0,00 рублям;</a:t>
            </a:r>
          </a:p>
          <a:p>
            <a:pPr algn="just">
              <a:buFont typeface="Wingdings" pitchFamily="2" charset="2"/>
              <a:buChar char="ü"/>
            </a:pPr>
            <a:r>
              <a:rPr lang="ru-RU" sz="14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endParaRPr lang="ru-RU" sz="1200" dirty="0" smtClean="0">
              <a:latin typeface="Calibri" pitchFamily="34" charset="0"/>
              <a:cs typeface="Calibri" pitchFamily="34" charset="0"/>
            </a:endParaRPr>
          </a:p>
          <a:p>
            <a:endParaRPr lang="ru-RU" sz="12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6643702" y="4071942"/>
            <a:ext cx="1857388" cy="1235163"/>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1" name="Picture 7" descr="http://www.lexiconcontentmarketing.com/webres/Image/strat-head.png"/>
          <p:cNvPicPr>
            <a:picLocks noChangeAspect="1" noChangeArrowheads="1"/>
          </p:cNvPicPr>
          <p:nvPr/>
        </p:nvPicPr>
        <p:blipFill>
          <a:blip r:embed="rId2" cstate="print"/>
          <a:srcRect/>
          <a:stretch>
            <a:fillRect/>
          </a:stretch>
        </p:blipFill>
        <p:spPr bwMode="auto">
          <a:xfrm>
            <a:off x="838200" y="4038600"/>
            <a:ext cx="7620000" cy="2819400"/>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района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3970318"/>
          </a:xfrm>
          <a:prstGeom prst="rect">
            <a:avLst/>
          </a:prstGeom>
        </p:spPr>
        <p:txBody>
          <a:bodyPr wrap="square">
            <a:spAutoFit/>
          </a:bodyPr>
          <a:lstStyle/>
          <a:p>
            <a:pPr algn="just">
              <a:buFont typeface="Wingdings" pitchFamily="2" charset="2"/>
              <a:buChar char="ü"/>
            </a:pPr>
            <a:r>
              <a:rPr lang="ru-RU" sz="1400" b="1" dirty="0" smtClean="0">
                <a:latin typeface="Calibri" pitchFamily="34" charset="0"/>
                <a:cs typeface="Calibri" pitchFamily="34" charset="0"/>
              </a:rPr>
              <a:t>    Первый этап бюджетного процесса</a:t>
            </a:r>
            <a:r>
              <a:rPr lang="ru-RU" sz="1400" dirty="0" smtClean="0">
                <a:latin typeface="Calibri" pitchFamily="34" charset="0"/>
                <a:cs typeface="Calibri" pitchFamily="34" charset="0"/>
              </a:rPr>
              <a:t> - разработка и утверждение прогноза социально-экономического развития Курского муниципального округа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Calibri" pitchFamily="34" charset="0"/>
                <a:cs typeface="Calibri" pitchFamily="34" charset="0"/>
              </a:rPr>
              <a:t>    Второй этап бюджетного процесса</a:t>
            </a:r>
            <a:r>
              <a:rPr lang="ru-RU" sz="1400" dirty="0" smtClean="0">
                <a:latin typeface="Calibri"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округа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Calibri" pitchFamily="34" charset="0"/>
                <a:cs typeface="Calibri" pitchFamily="34" charset="0"/>
              </a:rPr>
              <a:t>    Третий этап бюджетного процесса</a:t>
            </a:r>
            <a:r>
              <a:rPr lang="ru-RU" sz="1400" dirty="0" smtClean="0">
                <a:latin typeface="Calibri" pitchFamily="34" charset="0"/>
                <a:cs typeface="Calibri" pitchFamily="34" charset="0"/>
              </a:rPr>
              <a:t> - составление проекта решения Совета о бюджете Курского муниципального округа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Calibri" pitchFamily="34" charset="0"/>
                <a:cs typeface="Calibri" pitchFamily="34" charset="0"/>
              </a:rPr>
              <a:t>    Четвертый этап бюджетного процесса</a:t>
            </a:r>
            <a:r>
              <a:rPr lang="ru-RU" sz="1400" dirty="0" smtClean="0">
                <a:latin typeface="Calibri"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Calibri" pitchFamily="34" charset="0"/>
                <a:cs typeface="Calibri" pitchFamily="34" charset="0"/>
              </a:rPr>
              <a:t> </a:t>
            </a:r>
          </a:p>
          <a:p>
            <a:pPr algn="just">
              <a:buFont typeface="Wingdings" pitchFamily="2" charset="2"/>
              <a:buChar char="ü"/>
            </a:pPr>
            <a:r>
              <a:rPr lang="ru-RU" sz="1400" b="1" dirty="0" smtClean="0">
                <a:latin typeface="Calibri" pitchFamily="34" charset="0"/>
                <a:cs typeface="Calibri" pitchFamily="34" charset="0"/>
              </a:rPr>
              <a:t>    Пятый этап бюджетного процесса</a:t>
            </a:r>
            <a:r>
              <a:rPr lang="ru-RU" sz="1400" dirty="0" smtClean="0">
                <a:latin typeface="Calibri"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Calibri" pitchFamily="34" charset="0"/>
                <a:cs typeface="Calibri" pitchFamily="34" charset="0"/>
              </a:rPr>
              <a:t>    Шестой этап бюджетного процесса</a:t>
            </a:r>
            <a:r>
              <a:rPr lang="ru-RU" sz="1400" dirty="0" smtClean="0">
                <a:latin typeface="Calibri" pitchFamily="34" charset="0"/>
                <a:cs typeface="Calibri" pitchFamily="34" charset="0"/>
              </a:rPr>
              <a:t> – завершение операций по исполнению бюджета муниципального округа, составление, рассмотрение и утверждение годового отчета об исполнении бюджета муниципального округа (январь - май года, следующего за отчетным).</a:t>
            </a:r>
          </a:p>
          <a:p>
            <a:pPr algn="just"/>
            <a:endParaRPr lang="ru-RU" sz="1400" dirty="0">
              <a:latin typeface="Calibri" pitchFamily="34" charset="0"/>
              <a:cs typeface="Calibri" pitchFamily="34" charset="0"/>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o-smr.ru/wp-content/uploads/2019/03/depositphotos_7755211_original-881x1024-881x1024.jpg"/>
          <p:cNvPicPr>
            <a:picLocks noChangeAspect="1" noChangeArrowheads="1"/>
          </p:cNvPicPr>
          <p:nvPr/>
        </p:nvPicPr>
        <p:blipFill>
          <a:blip r:embed="rId2" cstate="print"/>
          <a:srcRect b="7173"/>
          <a:stretch>
            <a:fillRect/>
          </a:stretch>
        </p:blipFill>
        <p:spPr bwMode="auto">
          <a:xfrm>
            <a:off x="2071670" y="571480"/>
            <a:ext cx="5154527" cy="5290172"/>
          </a:xfrm>
          <a:prstGeom prst="ellipse">
            <a:avLst/>
          </a:prstGeom>
          <a:ln>
            <a:noFill/>
          </a:ln>
          <a:effectLst>
            <a:softEdge rad="112500"/>
          </a:effectLst>
        </p:spPr>
      </p:pic>
      <p:sp>
        <p:nvSpPr>
          <p:cNvPr id="6" name="Прямоугольник 5"/>
          <p:cNvSpPr/>
          <p:nvPr/>
        </p:nvSpPr>
        <p:spPr>
          <a:xfrm>
            <a:off x="571472" y="71414"/>
            <a:ext cx="79928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Для успешной реализации предлагаемого бюджета на 2021 год и плановый период 2022 и 2023 годов необходимы:</a:t>
            </a:r>
          </a:p>
        </p:txBody>
      </p:sp>
      <p:sp>
        <p:nvSpPr>
          <p:cNvPr id="14" name="Скругленная прямоугольная выноска 13"/>
          <p:cNvSpPr/>
          <p:nvPr/>
        </p:nvSpPr>
        <p:spPr>
          <a:xfrm>
            <a:off x="214282" y="2928934"/>
            <a:ext cx="1643074" cy="2286016"/>
          </a:xfrm>
          <a:prstGeom prst="wedgeRoundRectCallout">
            <a:avLst>
              <a:gd name="adj1" fmla="val 97882"/>
              <a:gd name="adj2" fmla="val -43268"/>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мобилизация всех возможных доходных источников</a:t>
            </a:r>
            <a:endParaRPr lang="ru-RU" sz="1600" dirty="0">
              <a:solidFill>
                <a:schemeClr val="tx1"/>
              </a:solidFill>
            </a:endParaRPr>
          </a:p>
        </p:txBody>
      </p:sp>
      <p:sp>
        <p:nvSpPr>
          <p:cNvPr id="15" name="Скругленная прямоугольная выноска 14"/>
          <p:cNvSpPr/>
          <p:nvPr/>
        </p:nvSpPr>
        <p:spPr>
          <a:xfrm>
            <a:off x="7358082" y="3071810"/>
            <a:ext cx="1571636" cy="2143140"/>
          </a:xfrm>
          <a:prstGeom prst="wedgeRoundRectCallout">
            <a:avLst>
              <a:gd name="adj1" fmla="val -91891"/>
              <a:gd name="adj2" fmla="val -48680"/>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самое рачительное отношение к каждому бюджетному рублю</a:t>
            </a:r>
            <a:endParaRPr lang="ru-RU" sz="1600" dirty="0">
              <a:solidFill>
                <a:schemeClr val="tx1"/>
              </a:solidFill>
            </a:endParaRPr>
          </a:p>
        </p:txBody>
      </p:sp>
      <p:sp>
        <p:nvSpPr>
          <p:cNvPr id="16" name="Скругленная прямоугольная выноска 15"/>
          <p:cNvSpPr/>
          <p:nvPr/>
        </p:nvSpPr>
        <p:spPr>
          <a:xfrm>
            <a:off x="2500298" y="5643578"/>
            <a:ext cx="4357718" cy="1071570"/>
          </a:xfrm>
          <a:prstGeom prst="wedgeRoundRectCallout">
            <a:avLst>
              <a:gd name="adj1" fmla="val -6878"/>
              <a:gd name="adj2" fmla="val -97499"/>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высокая ответственность всех причастных к управлению и распоряжению финансовыми </a:t>
            </a:r>
          </a:p>
          <a:p>
            <a:pPr algn="ctr"/>
            <a:r>
              <a:rPr lang="ru-RU" sz="1600" dirty="0" smtClean="0">
                <a:solidFill>
                  <a:schemeClr val="tx1"/>
                </a:solidFill>
                <a:cs typeface="Times New Roman" pitchFamily="18" charset="0"/>
              </a:rPr>
              <a:t>ресурсами округа</a:t>
            </a:r>
            <a:endParaRPr lang="ru-RU" sz="1600"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P20SP0yaEKBYUKLtoWiz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24162</TotalTime>
  <Words>10296</Words>
  <Application>Microsoft Office PowerPoint</Application>
  <PresentationFormat>Экран (4:3)</PresentationFormat>
  <Paragraphs>2791</Paragraphs>
  <Slides>68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Оформление по умолчанию</vt:lpstr>
      <vt:lpstr>Слайд 1</vt:lpstr>
      <vt:lpstr>Слайд 2</vt:lpstr>
      <vt:lpstr>Слайд 3</vt:lpstr>
      <vt:lpstr>Гражданин и его участие в бюджетном процессе: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Безвозмездные поступления</vt:lpstr>
      <vt:lpstr>Слайд 67</vt:lpstr>
      <vt:lpstr>Слайд 68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1983</cp:revision>
  <dcterms:created xsi:type="dcterms:W3CDTF">2012-04-17T17:49:34Z</dcterms:created>
  <dcterms:modified xsi:type="dcterms:W3CDTF">2020-12-23T13:09:32Z</dcterms:modified>
</cp:coreProperties>
</file>