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charts/chart39.xml" ContentType="application/vnd.openxmlformats-officedocument.drawingml.chart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charts/chart60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charts/chart59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72"/>
  </p:notesMasterIdLst>
  <p:sldIdLst>
    <p:sldId id="277" r:id="rId2"/>
    <p:sldId id="421" r:id="rId3"/>
    <p:sldId id="429" r:id="rId4"/>
    <p:sldId id="497" r:id="rId5"/>
    <p:sldId id="346" r:id="rId6"/>
    <p:sldId id="437" r:id="rId7"/>
    <p:sldId id="372" r:id="rId8"/>
    <p:sldId id="430" r:id="rId9"/>
    <p:sldId id="431" r:id="rId10"/>
    <p:sldId id="468" r:id="rId11"/>
    <p:sldId id="469" r:id="rId12"/>
    <p:sldId id="470" r:id="rId13"/>
    <p:sldId id="507" r:id="rId14"/>
    <p:sldId id="471" r:id="rId15"/>
    <p:sldId id="472" r:id="rId16"/>
    <p:sldId id="473" r:id="rId17"/>
    <p:sldId id="474" r:id="rId18"/>
    <p:sldId id="475" r:id="rId19"/>
    <p:sldId id="476" r:id="rId20"/>
    <p:sldId id="512" r:id="rId21"/>
    <p:sldId id="477" r:id="rId22"/>
    <p:sldId id="478" r:id="rId23"/>
    <p:sldId id="423" r:id="rId24"/>
    <p:sldId id="479" r:id="rId25"/>
    <p:sldId id="480" r:id="rId26"/>
    <p:sldId id="481" r:id="rId27"/>
    <p:sldId id="433" r:id="rId28"/>
    <p:sldId id="482" r:id="rId29"/>
    <p:sldId id="483" r:id="rId30"/>
    <p:sldId id="441" r:id="rId31"/>
    <p:sldId id="354" r:id="rId32"/>
    <p:sldId id="442" r:id="rId33"/>
    <p:sldId id="484" r:id="rId34"/>
    <p:sldId id="357" r:id="rId35"/>
    <p:sldId id="444" r:id="rId36"/>
    <p:sldId id="447" r:id="rId37"/>
    <p:sldId id="448" r:id="rId38"/>
    <p:sldId id="449" r:id="rId39"/>
    <p:sldId id="450" r:id="rId40"/>
    <p:sldId id="451" r:id="rId41"/>
    <p:sldId id="445" r:id="rId42"/>
    <p:sldId id="446" r:id="rId43"/>
    <p:sldId id="452" r:id="rId44"/>
    <p:sldId id="488" r:id="rId45"/>
    <p:sldId id="508" r:id="rId46"/>
    <p:sldId id="462" r:id="rId47"/>
    <p:sldId id="511" r:id="rId48"/>
    <p:sldId id="485" r:id="rId49"/>
    <p:sldId id="486" r:id="rId50"/>
    <p:sldId id="487" r:id="rId51"/>
    <p:sldId id="489" r:id="rId52"/>
    <p:sldId id="490" r:id="rId53"/>
    <p:sldId id="491" r:id="rId54"/>
    <p:sldId id="384" r:id="rId55"/>
    <p:sldId id="427" r:id="rId56"/>
    <p:sldId id="419" r:id="rId57"/>
    <p:sldId id="420" r:id="rId58"/>
    <p:sldId id="509" r:id="rId59"/>
    <p:sldId id="435" r:id="rId60"/>
    <p:sldId id="436" r:id="rId61"/>
    <p:sldId id="498" r:id="rId62"/>
    <p:sldId id="510" r:id="rId63"/>
    <p:sldId id="500" r:id="rId64"/>
    <p:sldId id="501" r:id="rId65"/>
    <p:sldId id="502" r:id="rId66"/>
    <p:sldId id="503" r:id="rId67"/>
    <p:sldId id="504" r:id="rId68"/>
    <p:sldId id="505" r:id="rId69"/>
    <p:sldId id="506" r:id="rId70"/>
    <p:sldId id="496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7C80"/>
    <a:srgbClr val="CCECFF"/>
    <a:srgbClr val="99CCFF"/>
    <a:srgbClr val="CCCCFF"/>
    <a:srgbClr val="66FFCC"/>
    <a:srgbClr val="009900"/>
    <a:srgbClr val="FF9966"/>
    <a:srgbClr val="0066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1024" autoAdjust="0"/>
    <p:restoredTop sz="97458" autoAdjust="0"/>
  </p:normalViewPr>
  <p:slideViewPr>
    <p:cSldViewPr showGuides="1">
      <p:cViewPr>
        <p:scale>
          <a:sx n="80" d="100"/>
          <a:sy n="80" d="100"/>
        </p:scale>
        <p:origin x="-2514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1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9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1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6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6798055549284043E-2"/>
          <c:y val="7.7931932976154833E-2"/>
          <c:w val="0.92073832790445154"/>
          <c:h val="0.62492270725199661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Население всего</c:v>
                </c:pt>
              </c:strCache>
            </c:strRef>
          </c:tx>
          <c:spPr>
            <a:solidFill>
              <a:srgbClr val="CC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54.1</c:v>
                </c:pt>
                <c:pt idx="1">
                  <c:v>54.3</c:v>
                </c:pt>
                <c:pt idx="2">
                  <c:v>54.3</c:v>
                </c:pt>
                <c:pt idx="3">
                  <c:v>54.5</c:v>
                </c:pt>
                <c:pt idx="4">
                  <c:v>54</c:v>
                </c:pt>
                <c:pt idx="5">
                  <c:v>54.7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Численность населения трудоспособного возраста</c:v>
                </c:pt>
              </c:strCache>
            </c:strRef>
          </c:tx>
          <c:spPr>
            <a:solidFill>
              <a:srgbClr val="FFFF0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31.3</c:v>
                </c:pt>
                <c:pt idx="1">
                  <c:v>31.3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31.1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Численность населения старшего трудоспособного возраста </c:v>
                </c:pt>
              </c:strCache>
            </c:strRef>
          </c:tx>
          <c:spPr>
            <a:solidFill>
              <a:srgbClr val="3366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9.7000000000000011</c:v>
                </c:pt>
                <c:pt idx="1">
                  <c:v>10</c:v>
                </c:pt>
                <c:pt idx="2">
                  <c:v>10.5</c:v>
                </c:pt>
                <c:pt idx="3">
                  <c:v>10.7</c:v>
                </c:pt>
                <c:pt idx="4">
                  <c:v>10.1</c:v>
                </c:pt>
                <c:pt idx="5">
                  <c:v>10.4</c:v>
                </c:pt>
              </c:numCache>
            </c:numRef>
          </c:val>
        </c:ser>
        <c:axId val="161380608"/>
        <c:axId val="161783808"/>
      </c:barChart>
      <c:catAx>
        <c:axId val="161380608"/>
        <c:scaling>
          <c:orientation val="minMax"/>
        </c:scaling>
        <c:axPos val="l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1783808"/>
        <c:crosses val="autoZero"/>
        <c:auto val="1"/>
        <c:lblAlgn val="ctr"/>
        <c:lblOffset val="100"/>
        <c:tickLblSkip val="1"/>
        <c:tickMarkSkip val="1"/>
      </c:catAx>
      <c:valAx>
        <c:axId val="161783808"/>
        <c:scaling>
          <c:orientation val="minMax"/>
          <c:max val="60"/>
          <c:min val="0"/>
        </c:scaling>
        <c:axPos val="b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1380608"/>
        <c:crosses val="autoZero"/>
        <c:crossBetween val="between"/>
        <c:majorUnit val="5"/>
        <c:minorUnit val="2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4.9297462817148009E-2"/>
          <c:y val="0.76981867066346166"/>
          <c:w val="0.95070253718285214"/>
          <c:h val="0.18851465127806524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9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0.13647127442403034"/>
          <c:w val="0.94951159230096238"/>
          <c:h val="0.68041178186059958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Обеспечение электрической энергией, газом и  паром; кондинционирование воздуха</c:v>
                </c:pt>
              </c:strCache>
            </c:strRef>
          </c:tx>
          <c:spPr>
            <a:solidFill>
              <a:srgbClr val="92D05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234.4</c:v>
                </c:pt>
                <c:pt idx="1">
                  <c:v>246.73</c:v>
                </c:pt>
                <c:pt idx="2">
                  <c:v>257.33</c:v>
                </c:pt>
                <c:pt idx="3">
                  <c:v>270.19</c:v>
                </c:pt>
                <c:pt idx="4">
                  <c:v>277.04000000000002</c:v>
                </c:pt>
                <c:pt idx="5">
                  <c:v>278.72000000000003</c:v>
                </c:pt>
              </c:numCache>
            </c:numRef>
          </c:val>
        </c:ser>
        <c:gapDepth val="0"/>
        <c:shape val="cylinder"/>
        <c:axId val="154848640"/>
        <c:axId val="154850432"/>
        <c:axId val="0"/>
      </c:bar3DChart>
      <c:catAx>
        <c:axId val="15484864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4850432"/>
        <c:crosses val="autoZero"/>
        <c:auto val="1"/>
        <c:lblAlgn val="ctr"/>
        <c:lblOffset val="100"/>
        <c:tickLblSkip val="1"/>
        <c:tickMarkSkip val="1"/>
      </c:catAx>
      <c:valAx>
        <c:axId val="154850432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4848640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8686262228585067"/>
          <c:w val="1"/>
          <c:h val="0.11313737771414936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700064884467802E-2"/>
          <c:y val="2.5564887722368038E-2"/>
          <c:w val="0.89548711838651751"/>
          <c:h val="0.7546579665437787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малых и средних предприятий, включая микропредприятия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1614</c:v>
                </c:pt>
                <c:pt idx="1">
                  <c:v>1885</c:v>
                </c:pt>
                <c:pt idx="2">
                  <c:v>1885</c:v>
                </c:pt>
                <c:pt idx="3">
                  <c:v>1890</c:v>
                </c:pt>
                <c:pt idx="4">
                  <c:v>1899.45</c:v>
                </c:pt>
                <c:pt idx="5">
                  <c:v>1908.95</c:v>
                </c:pt>
              </c:numCache>
            </c:numRef>
          </c:val>
        </c:ser>
        <c:overlap val="100"/>
        <c:axId val="163399552"/>
        <c:axId val="163401088"/>
      </c:barChart>
      <c:catAx>
        <c:axId val="16339955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401088"/>
        <c:crosses val="autoZero"/>
        <c:auto val="1"/>
        <c:lblAlgn val="ctr"/>
        <c:lblOffset val="100"/>
        <c:tickLblSkip val="1"/>
        <c:tickMarkSkip val="1"/>
      </c:catAx>
      <c:valAx>
        <c:axId val="163401088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399552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8621406335835976"/>
          <c:w val="1"/>
          <c:h val="0.13785936641640761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700064884467802E-2"/>
          <c:y val="2.5564887722368038E-2"/>
          <c:w val="0.94951159230096238"/>
          <c:h val="0.71744881889763779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Среднесписочная чиленность работников малых и средних предприятий, включая микропредприятия (без внешних совместителей)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1.8</c:v>
                </c:pt>
                <c:pt idx="1">
                  <c:v>2.8</c:v>
                </c:pt>
                <c:pt idx="2">
                  <c:v>2.7</c:v>
                </c:pt>
                <c:pt idx="3">
                  <c:v>2.7</c:v>
                </c:pt>
                <c:pt idx="4">
                  <c:v>2.71</c:v>
                </c:pt>
                <c:pt idx="5">
                  <c:v>2.73</c:v>
                </c:pt>
              </c:numCache>
            </c:numRef>
          </c:val>
        </c:ser>
        <c:overlap val="100"/>
        <c:axId val="163419648"/>
        <c:axId val="163439744"/>
      </c:barChart>
      <c:catAx>
        <c:axId val="16341964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439744"/>
        <c:crosses val="autoZero"/>
        <c:auto val="1"/>
        <c:lblAlgn val="ctr"/>
        <c:lblOffset val="100"/>
        <c:tickLblSkip val="1"/>
        <c:tickMarkSkip val="1"/>
      </c:catAx>
      <c:valAx>
        <c:axId val="163439744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419648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82519257103731558"/>
          <c:w val="0.98275021872265822"/>
          <c:h val="0.17357012438662558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700064884467802E-2"/>
          <c:y val="2.5564887722368038E-2"/>
          <c:w val="0.94951159230096238"/>
          <c:h val="0.71744881889763779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Оборот малых и средних предприятий, включая микропредприятия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2.21</c:v>
                </c:pt>
                <c:pt idx="1">
                  <c:v>2.19</c:v>
                </c:pt>
                <c:pt idx="2">
                  <c:v>2.2000000000000002</c:v>
                </c:pt>
                <c:pt idx="3">
                  <c:v>2.21</c:v>
                </c:pt>
                <c:pt idx="4">
                  <c:v>2.2200000000000002</c:v>
                </c:pt>
                <c:pt idx="5">
                  <c:v>2.23</c:v>
                </c:pt>
              </c:numCache>
            </c:numRef>
          </c:val>
        </c:ser>
        <c:overlap val="100"/>
        <c:axId val="163522816"/>
        <c:axId val="163542912"/>
      </c:barChart>
      <c:catAx>
        <c:axId val="16352281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542912"/>
        <c:crosses val="autoZero"/>
        <c:auto val="1"/>
        <c:lblAlgn val="ctr"/>
        <c:lblOffset val="100"/>
        <c:tickLblSkip val="1"/>
        <c:tickMarkSkip val="1"/>
      </c:catAx>
      <c:valAx>
        <c:axId val="163542912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522816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3.0555555555555582E-2"/>
          <c:y val="0.8426316710411218"/>
          <c:w val="0.94975781436411644"/>
          <c:h val="0.15736832895888014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9972E-2"/>
          <c:y val="3.8166961006404231E-2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Номинальная начисленная среднемесячная заработная плата работников организаций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21770</c:v>
                </c:pt>
                <c:pt idx="1">
                  <c:v>22548.799999999996</c:v>
                </c:pt>
                <c:pt idx="2">
                  <c:v>23856.6</c:v>
                </c:pt>
                <c:pt idx="3">
                  <c:v>24920</c:v>
                </c:pt>
                <c:pt idx="4">
                  <c:v>27900</c:v>
                </c:pt>
                <c:pt idx="5">
                  <c:v>28200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Среднемесячный доход от трудовой деятельности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21600</c:v>
                </c:pt>
                <c:pt idx="1">
                  <c:v>22440</c:v>
                </c:pt>
                <c:pt idx="2">
                  <c:v>23960</c:v>
                </c:pt>
                <c:pt idx="3">
                  <c:v>25028.01</c:v>
                </c:pt>
                <c:pt idx="4">
                  <c:v>28000</c:v>
                </c:pt>
                <c:pt idx="5">
                  <c:v>28744</c:v>
                </c:pt>
              </c:numCache>
            </c:numRef>
          </c:val>
        </c:ser>
        <c:gapDepth val="0"/>
        <c:shape val="box"/>
        <c:axId val="163569664"/>
        <c:axId val="163598336"/>
        <c:axId val="0"/>
      </c:bar3DChart>
      <c:catAx>
        <c:axId val="16356966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598336"/>
        <c:crosses val="autoZero"/>
        <c:auto val="1"/>
        <c:lblAlgn val="ctr"/>
        <c:lblOffset val="100"/>
        <c:tickLblSkip val="1"/>
        <c:tickMarkSkip val="1"/>
      </c:catAx>
      <c:valAx>
        <c:axId val="163598336"/>
        <c:scaling>
          <c:orientation val="minMax"/>
          <c:max val="30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569664"/>
        <c:crosses val="autoZero"/>
        <c:crossBetween val="between"/>
        <c:majorUnit val="5000"/>
        <c:minorUnit val="0.5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69098951665653818"/>
          <c:w val="0.99806146106735738"/>
          <c:h val="0.24752900798912741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9999E-2"/>
          <c:y val="1.5338825275063903E-2"/>
          <c:w val="0.92073832790445154"/>
          <c:h val="0.7744946636723888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среднесписочная численность работников организаций (без внешних совместителей)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6088</c:v>
                </c:pt>
                <c:pt idx="1">
                  <c:v>6110</c:v>
                </c:pt>
                <c:pt idx="2">
                  <c:v>6155</c:v>
                </c:pt>
                <c:pt idx="3">
                  <c:v>6170</c:v>
                </c:pt>
                <c:pt idx="4">
                  <c:v>6180</c:v>
                </c:pt>
                <c:pt idx="5">
                  <c:v>6180</c:v>
                </c:pt>
              </c:numCache>
            </c:numRef>
          </c:val>
          <c:shape val="cylinder"/>
        </c:ser>
        <c:gapDepth val="0"/>
        <c:shape val="box"/>
        <c:axId val="163624064"/>
        <c:axId val="163625600"/>
        <c:axId val="0"/>
      </c:bar3DChart>
      <c:catAx>
        <c:axId val="16362406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625600"/>
        <c:crosses val="autoZero"/>
        <c:auto val="1"/>
        <c:lblAlgn val="ctr"/>
        <c:lblOffset val="100"/>
        <c:tickLblSkip val="1"/>
        <c:tickMarkSkip val="1"/>
      </c:catAx>
      <c:valAx>
        <c:axId val="163625600"/>
        <c:scaling>
          <c:orientation val="minMax"/>
          <c:max val="7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624064"/>
        <c:crosses val="autoZero"/>
        <c:crossBetween val="between"/>
        <c:majorUnit val="1000"/>
        <c:minorUnit val="5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3883880631041763"/>
          <c:w val="0.9555555555555556"/>
          <c:h val="0.16116094372109124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40027E-2"/>
          <c:y val="1.5338825275063908E-2"/>
          <c:w val="0.92073832790445154"/>
          <c:h val="0.9177022383045523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Общая численность безработных граждан</c:v>
                </c:pt>
              </c:strCache>
            </c:strRef>
          </c:tx>
          <c:spPr>
            <a:solidFill>
              <a:srgbClr val="FFCCCC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7.6</c:v>
                </c:pt>
                <c:pt idx="1">
                  <c:v>7.6199999999999966</c:v>
                </c:pt>
                <c:pt idx="2">
                  <c:v>7.5</c:v>
                </c:pt>
                <c:pt idx="3">
                  <c:v>7.45</c:v>
                </c:pt>
                <c:pt idx="4">
                  <c:v>7.38</c:v>
                </c:pt>
                <c:pt idx="5">
                  <c:v>7.35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численность безработных, зараегистрированных в службе занятости населения (на конец года)</c:v>
                </c:pt>
              </c:strCache>
            </c:strRef>
          </c:tx>
          <c:spPr>
            <a:solidFill>
              <a:srgbClr val="CC00FF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0.68</c:v>
                </c:pt>
                <c:pt idx="1">
                  <c:v>0.6500000000000018</c:v>
                </c:pt>
                <c:pt idx="2">
                  <c:v>0.60000000000000064</c:v>
                </c:pt>
                <c:pt idx="3">
                  <c:v>0.59</c:v>
                </c:pt>
                <c:pt idx="4">
                  <c:v>0.56000000000000005</c:v>
                </c:pt>
                <c:pt idx="5">
                  <c:v>0.54</c:v>
                </c:pt>
              </c:numCache>
            </c:numRef>
          </c:val>
        </c:ser>
        <c:gapDepth val="0"/>
        <c:shape val="box"/>
        <c:axId val="163822592"/>
        <c:axId val="163828480"/>
        <c:axId val="0"/>
      </c:bar3DChart>
      <c:catAx>
        <c:axId val="16382259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828480"/>
        <c:crosses val="autoZero"/>
        <c:auto val="1"/>
        <c:lblAlgn val="ctr"/>
        <c:lblOffset val="100"/>
        <c:tickLblSkip val="1"/>
        <c:tickMarkSkip val="1"/>
      </c:catAx>
      <c:valAx>
        <c:axId val="163828480"/>
        <c:scaling>
          <c:orientation val="minMax"/>
          <c:max val="1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822592"/>
        <c:crosses val="autoZero"/>
        <c:crossBetween val="between"/>
        <c:majorUnit val="1"/>
        <c:minorUnit val="0.5"/>
      </c:valAx>
    </c:plotArea>
    <c:legend>
      <c:legendPos val="r"/>
      <c:layout>
        <c:manualLayout>
          <c:xMode val="edge"/>
          <c:yMode val="edge"/>
          <c:x val="0"/>
          <c:y val="0.81471128608923882"/>
          <c:w val="1"/>
          <c:h val="0.18528871391076121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40027E-2"/>
          <c:y val="1.5338825275063908E-2"/>
          <c:w val="0.92073832790445154"/>
          <c:h val="0.7744946636723890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Фонд заработной платы работников организаций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1590.4</c:v>
                </c:pt>
                <c:pt idx="1">
                  <c:v>1653.3</c:v>
                </c:pt>
                <c:pt idx="2">
                  <c:v>1750</c:v>
                </c:pt>
                <c:pt idx="3">
                  <c:v>1828.01</c:v>
                </c:pt>
                <c:pt idx="4">
                  <c:v>1985.6599999999999</c:v>
                </c:pt>
                <c:pt idx="5">
                  <c:v>1998.25</c:v>
                </c:pt>
              </c:numCache>
            </c:numRef>
          </c:val>
        </c:ser>
        <c:gapDepth val="0"/>
        <c:shape val="box"/>
        <c:axId val="163848576"/>
        <c:axId val="163850112"/>
        <c:axId val="0"/>
      </c:bar3DChart>
      <c:catAx>
        <c:axId val="16384857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850112"/>
        <c:crosses val="autoZero"/>
        <c:auto val="1"/>
        <c:lblAlgn val="ctr"/>
        <c:lblOffset val="100"/>
        <c:tickLblSkip val="1"/>
        <c:tickMarkSkip val="1"/>
      </c:catAx>
      <c:valAx>
        <c:axId val="163850112"/>
        <c:scaling>
          <c:orientation val="minMax"/>
          <c:max val="2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848576"/>
        <c:crosses val="autoZero"/>
        <c:crossBetween val="between"/>
        <c:majorUnit val="500"/>
        <c:minorUnit val="1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3883880631041785"/>
          <c:w val="0.9555555555555556"/>
          <c:h val="0.16116094372109124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rotY val="7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Трудоспособного населения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8669</c:v>
                </c:pt>
                <c:pt idx="1">
                  <c:v>8766</c:v>
                </c:pt>
                <c:pt idx="2">
                  <c:v>9324</c:v>
                </c:pt>
                <c:pt idx="3">
                  <c:v>9790.2000000000007</c:v>
                </c:pt>
                <c:pt idx="4">
                  <c:v>10708.220000000008</c:v>
                </c:pt>
                <c:pt idx="5">
                  <c:v>10824.53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Пинсионеров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6656</c:v>
                </c:pt>
                <c:pt idx="1">
                  <c:v>6707</c:v>
                </c:pt>
                <c:pt idx="2">
                  <c:v>7118</c:v>
                </c:pt>
                <c:pt idx="3">
                  <c:v>7473.9</c:v>
                </c:pt>
                <c:pt idx="4">
                  <c:v>8078.45</c:v>
                </c:pt>
                <c:pt idx="5">
                  <c:v>8263.52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Детей </c:v>
                </c:pt>
              </c:strCache>
            </c:strRef>
          </c:tx>
          <c:spPr>
            <a:solidFill>
              <a:srgbClr val="CC99FF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8309</c:v>
                </c:pt>
                <c:pt idx="1">
                  <c:v>8484</c:v>
                </c:pt>
                <c:pt idx="2">
                  <c:v>9154</c:v>
                </c:pt>
                <c:pt idx="3">
                  <c:v>9611</c:v>
                </c:pt>
                <c:pt idx="4">
                  <c:v>10254.359999999975</c:v>
                </c:pt>
                <c:pt idx="5">
                  <c:v>10627.18</c:v>
                </c:pt>
              </c:numCache>
            </c:numRef>
          </c:val>
        </c:ser>
        <c:shape val="box"/>
        <c:axId val="163879552"/>
        <c:axId val="163897728"/>
        <c:axId val="0"/>
      </c:bar3DChart>
      <c:dateAx>
        <c:axId val="163879552"/>
        <c:scaling>
          <c:orientation val="minMax"/>
        </c:scaling>
        <c:axPos val="b"/>
        <c:numFmt formatCode="General" sourceLinked="1"/>
        <c:tickLblPos val="nextTo"/>
        <c:crossAx val="163897728"/>
        <c:crosses val="autoZero"/>
        <c:lblOffset val="100"/>
        <c:baseTimeUnit val="days"/>
      </c:dateAx>
      <c:valAx>
        <c:axId val="163897728"/>
        <c:scaling>
          <c:orientation val="minMax"/>
        </c:scaling>
        <c:axPos val="l"/>
        <c:majorGridlines/>
        <c:numFmt formatCode="General" sourceLinked="1"/>
        <c:tickLblPos val="nextTo"/>
        <c:crossAx val="163879552"/>
        <c:crossesAt val="1"/>
        <c:crossBetween val="between"/>
      </c:valAx>
    </c:plotArea>
    <c:plotVisOnly val="1"/>
  </c:chart>
  <c:txPr>
    <a:bodyPr/>
    <a:lstStyle/>
    <a:p>
      <a:pPr>
        <a:defRPr sz="11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9916E-2"/>
          <c:y val="0.13236017204926029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покупка товаров </c:v>
                </c:pt>
              </c:strCache>
            </c:strRef>
          </c:tx>
          <c:spPr>
            <a:solidFill>
              <a:srgbClr val="66CCFF"/>
            </a:solidFill>
            <a:ln w="12727">
              <a:noFill/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4844.7300000000005</c:v>
                </c:pt>
                <c:pt idx="1">
                  <c:v>5036.5200000000004</c:v>
                </c:pt>
                <c:pt idx="2">
                  <c:v>5410.85</c:v>
                </c:pt>
                <c:pt idx="3">
                  <c:v>5681.39</c:v>
                </c:pt>
                <c:pt idx="4">
                  <c:v>5965.46</c:v>
                </c:pt>
                <c:pt idx="5">
                  <c:v>6281.63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покупка услуг</c:v>
                </c:pt>
              </c:strCache>
            </c:strRef>
          </c:tx>
          <c:spPr>
            <a:solidFill>
              <a:srgbClr val="FFC000"/>
            </a:solidFill>
            <a:ln w="12727">
              <a:noFill/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1353.1799999999998</c:v>
                </c:pt>
                <c:pt idx="1">
                  <c:v>1406.76</c:v>
                </c:pt>
                <c:pt idx="2">
                  <c:v>1511.31</c:v>
                </c:pt>
                <c:pt idx="3">
                  <c:v>1586.8799999999999</c:v>
                </c:pt>
                <c:pt idx="4">
                  <c:v>1666.22</c:v>
                </c:pt>
                <c:pt idx="5">
                  <c:v>1754.53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FF66FF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1503.54</c:v>
                </c:pt>
                <c:pt idx="1">
                  <c:v>1563.06</c:v>
                </c:pt>
                <c:pt idx="2">
                  <c:v>1679.23</c:v>
                </c:pt>
                <c:pt idx="3">
                  <c:v>1763.1899999999998</c:v>
                </c:pt>
                <c:pt idx="4">
                  <c:v>1851.35</c:v>
                </c:pt>
                <c:pt idx="5">
                  <c:v>1949.47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обязательные платежи и разнообразные взносы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643.17999999999995</c:v>
                </c:pt>
                <c:pt idx="1">
                  <c:v>668.64</c:v>
                </c:pt>
                <c:pt idx="2">
                  <c:v>718.33999999999946</c:v>
                </c:pt>
                <c:pt idx="3">
                  <c:v>754.26</c:v>
                </c:pt>
                <c:pt idx="4">
                  <c:v>791.97</c:v>
                </c:pt>
                <c:pt idx="5">
                  <c:v>833.93999999999949</c:v>
                </c:pt>
              </c:numCache>
            </c:numRef>
          </c:val>
        </c:ser>
        <c:gapDepth val="0"/>
        <c:shape val="box"/>
        <c:axId val="164326400"/>
        <c:axId val="164336384"/>
        <c:axId val="0"/>
      </c:bar3DChart>
      <c:catAx>
        <c:axId val="16432640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4336384"/>
        <c:crosses val="autoZero"/>
        <c:auto val="1"/>
        <c:lblAlgn val="ctr"/>
        <c:lblOffset val="100"/>
        <c:tickLblSkip val="1"/>
        <c:tickMarkSkip val="1"/>
      </c:catAx>
      <c:valAx>
        <c:axId val="164336384"/>
        <c:scaling>
          <c:orientation val="minMax"/>
          <c:max val="65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4326400"/>
        <c:crosses val="autoZero"/>
        <c:crossBetween val="between"/>
        <c:majorUnit val="500"/>
        <c:minorUnit val="1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0404832208473964"/>
          <c:w val="0.94836561445444456"/>
          <c:h val="0.1780946340040829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9261631094939985E-2"/>
          <c:y val="0.15426513587388593"/>
          <c:w val="0.92073832790445154"/>
          <c:h val="0.54002640078352182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Ожидаемая продолжительность жизни при рождении  (число лет)</c:v>
                </c:pt>
              </c:strCache>
            </c:strRef>
          </c:tx>
          <c:spPr>
            <a:solidFill>
              <a:srgbClr val="00B050"/>
            </a:solidFill>
            <a:ln w="1272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1409457046054611E-2"/>
                  <c:y val="-3.838387533961555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libri" pitchFamily="34" charset="0"/>
                        <a:cs typeface="Calibri" pitchFamily="34" charset="0"/>
                      </a:rPr>
                      <a:t>71,0</a:t>
                    </a:r>
                    <a:endParaRPr lang="en-US" sz="1100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2.7118645591669252E-2"/>
                  <c:y val="-3.8383875339615556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Calibri" pitchFamily="34" charset="0"/>
                        <a:cs typeface="Calibri" pitchFamily="34" charset="0"/>
                      </a:rPr>
                      <a:t>71</a:t>
                    </a:r>
                    <a:r>
                      <a:rPr lang="ru-RU" sz="1100" dirty="0" smtClean="0">
                        <a:latin typeface="Calibri" pitchFamily="34" charset="0"/>
                        <a:cs typeface="Calibri" pitchFamily="34" charset="0"/>
                      </a:rPr>
                      <a:t>,0</a:t>
                    </a:r>
                    <a:endParaRPr lang="en-US" sz="1100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3.9964207433700646E-2"/>
                  <c:y val="-3.8383716269096382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Calibri" pitchFamily="34" charset="0"/>
                        <a:cs typeface="Calibri" pitchFamily="34" charset="0"/>
                      </a:rPr>
                      <a:t>71</a:t>
                    </a:r>
                    <a:r>
                      <a:rPr lang="ru-RU" sz="1100" dirty="0" smtClean="0">
                        <a:latin typeface="Calibri" pitchFamily="34" charset="0"/>
                        <a:cs typeface="Calibri" pitchFamily="34" charset="0"/>
                      </a:rPr>
                      <a:t>,0</a:t>
                    </a:r>
                    <a:endParaRPr lang="en-US" sz="1100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3.1400537000880094E-2"/>
                  <c:y val="-3.8383716269096382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Calibri" pitchFamily="34" charset="0"/>
                        <a:cs typeface="Calibri" pitchFamily="34" charset="0"/>
                      </a:rPr>
                      <a:t>71</a:t>
                    </a:r>
                    <a:r>
                      <a:rPr lang="ru-RU" sz="1100" dirty="0" smtClean="0">
                        <a:latin typeface="Calibri" pitchFamily="34" charset="0"/>
                        <a:cs typeface="Calibri" pitchFamily="34" charset="0"/>
                      </a:rPr>
                      <a:t>,0</a:t>
                    </a:r>
                    <a:endParaRPr lang="en-US" sz="1100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3.5682428410091012E-2"/>
                  <c:y val="-3.6363520675986097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Calibri" pitchFamily="34" charset="0"/>
                        <a:cs typeface="Calibri" pitchFamily="34" charset="0"/>
                      </a:rPr>
                      <a:t>7</a:t>
                    </a:r>
                    <a:r>
                      <a:rPr lang="ru-RU" sz="1100" dirty="0" smtClean="0">
                        <a:latin typeface="Calibri" pitchFamily="34" charset="0"/>
                        <a:cs typeface="Calibri" pitchFamily="34" charset="0"/>
                      </a:rPr>
                      <a:t>1,1</a:t>
                    </a:r>
                    <a:endParaRPr lang="en-US" sz="1100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3.8537022682898298E-2"/>
                  <c:y val="-3.4343325082876373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71.099999999999994</c:v>
                </c:pt>
                <c:pt idx="5">
                  <c:v>71.5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Общий коэффициентрождаемости (число родившихся на 1000 человек населения)</c:v>
                </c:pt>
              </c:strCache>
            </c:strRef>
          </c:tx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14.2</c:v>
                </c:pt>
                <c:pt idx="1">
                  <c:v>13.3</c:v>
                </c:pt>
                <c:pt idx="2">
                  <c:v>10.6</c:v>
                </c:pt>
                <c:pt idx="3">
                  <c:v>10</c:v>
                </c:pt>
                <c:pt idx="4">
                  <c:v>9.0500000000000007</c:v>
                </c:pt>
                <c:pt idx="5">
                  <c:v>10.4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Общий коэффициент смертности (число умерших на 1000 человек населения)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9.9</c:v>
                </c:pt>
                <c:pt idx="1">
                  <c:v>8.7000000000000011</c:v>
                </c:pt>
                <c:pt idx="2">
                  <c:v>10</c:v>
                </c:pt>
                <c:pt idx="3">
                  <c:v>10</c:v>
                </c:pt>
                <c:pt idx="4">
                  <c:v>10.61</c:v>
                </c:pt>
                <c:pt idx="5">
                  <c:v>9.5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Коэффициент естественного прироста населения (на 1000 человек населения)</c:v>
                </c:pt>
              </c:strCache>
            </c:strRef>
          </c:tx>
          <c:spPr>
            <a:solidFill>
              <a:srgbClr val="66CCFF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4.3</c:v>
                </c:pt>
                <c:pt idx="1">
                  <c:v>4.5999999999999996</c:v>
                </c:pt>
                <c:pt idx="2">
                  <c:v>0.60000000000000064</c:v>
                </c:pt>
                <c:pt idx="3">
                  <c:v>1</c:v>
                </c:pt>
                <c:pt idx="4">
                  <c:v>1.56</c:v>
                </c:pt>
                <c:pt idx="5">
                  <c:v>1.2</c:v>
                </c:pt>
              </c:numCache>
            </c:numRef>
          </c:val>
        </c:ser>
        <c:axId val="162410880"/>
        <c:axId val="162412416"/>
      </c:barChart>
      <c:catAx>
        <c:axId val="162410880"/>
        <c:scaling>
          <c:orientation val="minMax"/>
        </c:scaling>
        <c:axPos val="l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</a:defRPr>
            </a:pPr>
            <a:endParaRPr lang="ru-RU"/>
          </a:p>
        </c:txPr>
        <c:crossAx val="162412416"/>
        <c:crosses val="autoZero"/>
        <c:auto val="1"/>
        <c:lblAlgn val="ctr"/>
        <c:lblOffset val="100"/>
        <c:tickLblSkip val="1"/>
        <c:tickMarkSkip val="1"/>
      </c:catAx>
      <c:valAx>
        <c:axId val="162412416"/>
        <c:scaling>
          <c:orientation val="minMax"/>
          <c:max val="75"/>
          <c:min val="0"/>
        </c:scaling>
        <c:axPos val="b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</a:defRPr>
            </a:pPr>
            <a:endParaRPr lang="ru-RU"/>
          </a:p>
        </c:txPr>
        <c:crossAx val="162410880"/>
        <c:crosses val="autoZero"/>
        <c:crossBetween val="between"/>
        <c:majorUnit val="10"/>
        <c:minorUnit val="1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77202599976914865"/>
          <c:w val="0.96772663993086361"/>
          <c:h val="0.18449570045803548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900" b="1" i="0" u="none" strike="noStrike" baseline="0">
              <a:solidFill>
                <a:schemeClr val="tx1"/>
              </a:solidFill>
              <a:latin typeface="Calibri" pitchFamily="34" charset="0"/>
              <a:ea typeface="Arial"/>
              <a:cs typeface="Calibri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299081364829397"/>
          <c:y val="3.0320942936982925E-2"/>
          <c:w val="0.85645363079615067"/>
          <c:h val="0.816489152883450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Больничными койками на 10 тыс. населения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40.33</c:v>
                </c:pt>
                <c:pt idx="1">
                  <c:v>40.190000000000012</c:v>
                </c:pt>
                <c:pt idx="2">
                  <c:v>39.96</c:v>
                </c:pt>
                <c:pt idx="3">
                  <c:v>40.04</c:v>
                </c:pt>
                <c:pt idx="4">
                  <c:v>41.54</c:v>
                </c:pt>
                <c:pt idx="5">
                  <c:v>42.33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Общедоступными библиотеками на 100 тыс. населения</c:v>
                </c:pt>
              </c:strCache>
            </c:strRef>
          </c:tx>
          <c:spPr>
            <a:solidFill>
              <a:srgbClr val="00B0F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50.190000000000012</c:v>
                </c:pt>
                <c:pt idx="1">
                  <c:v>50</c:v>
                </c:pt>
                <c:pt idx="2">
                  <c:v>49.720000000000013</c:v>
                </c:pt>
                <c:pt idx="3">
                  <c:v>49.82</c:v>
                </c:pt>
                <c:pt idx="4">
                  <c:v>49.63</c:v>
                </c:pt>
                <c:pt idx="5">
                  <c:v>49.45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Учреждениями культурно-досугового типа на 100 тыс. населения</c:v>
                </c:pt>
              </c:strCache>
            </c:strRef>
          </c:tx>
          <c:spPr>
            <a:solidFill>
              <a:srgbClr val="CC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52.04</c:v>
                </c:pt>
                <c:pt idx="1">
                  <c:v>51.85</c:v>
                </c:pt>
                <c:pt idx="2">
                  <c:v>51.57</c:v>
                </c:pt>
                <c:pt idx="3">
                  <c:v>51.660000000000011</c:v>
                </c:pt>
                <c:pt idx="4">
                  <c:v>51.47</c:v>
                </c:pt>
                <c:pt idx="5">
                  <c:v>51.28</c:v>
                </c:pt>
              </c:numCache>
            </c:numRef>
          </c:val>
        </c:ser>
        <c:gapDepth val="0"/>
        <c:shape val="box"/>
        <c:axId val="164409344"/>
        <c:axId val="164410880"/>
        <c:axId val="0"/>
      </c:bar3DChart>
      <c:catAx>
        <c:axId val="16440934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4410880"/>
        <c:crosses val="autoZero"/>
        <c:auto val="1"/>
        <c:lblAlgn val="ctr"/>
        <c:lblOffset val="100"/>
        <c:tickLblSkip val="1"/>
        <c:tickMarkSkip val="1"/>
      </c:catAx>
      <c:valAx>
        <c:axId val="164410880"/>
        <c:scaling>
          <c:orientation val="minMax"/>
          <c:max val="6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4409344"/>
        <c:crosses val="autoZero"/>
        <c:crossBetween val="between"/>
        <c:majorUnit val="5"/>
        <c:minorUnit val="2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2570020414114964"/>
          <c:w val="1"/>
          <c:h val="0.17429979585885141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770784923056823"/>
          <c:y val="2.9929415170855986E-2"/>
          <c:w val="0.92073832790445154"/>
          <c:h val="0.7744946636723890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дошкольными образовательными учреждениями (мест на 1000 детей в возрасте 1-6 лет)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519.45999999999947</c:v>
                </c:pt>
                <c:pt idx="1">
                  <c:v>539.70000000000005</c:v>
                </c:pt>
                <c:pt idx="2">
                  <c:v>543</c:v>
                </c:pt>
                <c:pt idx="3">
                  <c:v>548.42999999999938</c:v>
                </c:pt>
                <c:pt idx="4">
                  <c:v>551.16999999999996</c:v>
                </c:pt>
                <c:pt idx="5">
                  <c:v>553.92999999999938</c:v>
                </c:pt>
              </c:numCache>
            </c:numRef>
          </c:val>
        </c:ser>
        <c:gapDepth val="0"/>
        <c:shape val="box"/>
        <c:axId val="164456320"/>
        <c:axId val="164457856"/>
        <c:axId val="0"/>
      </c:bar3DChart>
      <c:catAx>
        <c:axId val="16445632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4457856"/>
        <c:crosses val="autoZero"/>
        <c:auto val="1"/>
        <c:lblAlgn val="ctr"/>
        <c:lblOffset val="100"/>
        <c:tickLblSkip val="1"/>
        <c:tickMarkSkip val="1"/>
      </c:catAx>
      <c:valAx>
        <c:axId val="164457856"/>
        <c:scaling>
          <c:orientation val="minMax"/>
          <c:max val="55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4456320"/>
        <c:crosses val="autoZero"/>
        <c:crossBetween val="between"/>
        <c:majorUnit val="50"/>
        <c:min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3883880631041785"/>
          <c:w val="0.9555555555555556"/>
          <c:h val="0.16116094372109124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911892478957371"/>
          <c:y val="8.9472273412631934E-2"/>
          <c:w val="0.92073832790445154"/>
          <c:h val="0.732251354219022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Численность детей в дошкольных общеобразовательных учреждениях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2315</c:v>
                </c:pt>
                <c:pt idx="1">
                  <c:v>2405</c:v>
                </c:pt>
                <c:pt idx="2">
                  <c:v>2405</c:v>
                </c:pt>
                <c:pt idx="3">
                  <c:v>2424</c:v>
                </c:pt>
                <c:pt idx="4">
                  <c:v>2430</c:v>
                </c:pt>
                <c:pt idx="5">
                  <c:v>2438</c:v>
                </c:pt>
              </c:numCache>
            </c:numRef>
          </c:val>
          <c:shape val="cylinder"/>
        </c:ser>
        <c:gapDepth val="0"/>
        <c:shape val="box"/>
        <c:axId val="164477952"/>
        <c:axId val="164492032"/>
        <c:axId val="0"/>
      </c:bar3DChart>
      <c:catAx>
        <c:axId val="16447795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4492032"/>
        <c:crosses val="autoZero"/>
        <c:auto val="1"/>
        <c:lblAlgn val="ctr"/>
        <c:lblOffset val="100"/>
        <c:tickLblSkip val="1"/>
        <c:tickMarkSkip val="1"/>
      </c:catAx>
      <c:valAx>
        <c:axId val="164492032"/>
        <c:scaling>
          <c:orientation val="minMax"/>
          <c:max val="25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4477952"/>
        <c:crosses val="autoZero"/>
        <c:crossBetween val="between"/>
        <c:majorUnit val="500"/>
        <c:minorUnit val="50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84444444444445055"/>
          <c:w val="0.99938119932874747"/>
          <c:h val="0.10393788276465442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Исполнение (2019)</c:v>
                </c:pt>
                <c:pt idx="1">
                  <c:v>План (2019)</c:v>
                </c:pt>
                <c:pt idx="2">
                  <c:v>Исполнение (2020)</c:v>
                </c:pt>
                <c:pt idx="3">
                  <c:v>План (2020)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1346829.53</c:v>
                </c:pt>
                <c:pt idx="1">
                  <c:v>1344295.91</c:v>
                </c:pt>
                <c:pt idx="2" formatCode="#,##0.00">
                  <c:v>1749437.2</c:v>
                </c:pt>
                <c:pt idx="3" formatCode="#,##0.00">
                  <c:v>1730062.55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Исполнение (2019)</c:v>
                </c:pt>
                <c:pt idx="1">
                  <c:v>План (2019)</c:v>
                </c:pt>
                <c:pt idx="2">
                  <c:v>Исполнение (2020)</c:v>
                </c:pt>
                <c:pt idx="3">
                  <c:v>План (2020)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1339645.6000000001</c:v>
                </c:pt>
                <c:pt idx="1">
                  <c:v>1368968.3800000001</c:v>
                </c:pt>
                <c:pt idx="2">
                  <c:v>1699023.51</c:v>
                </c:pt>
                <c:pt idx="3">
                  <c:v>1762898.07</c:v>
                </c:pt>
              </c:numCache>
            </c:numRef>
          </c:val>
        </c:ser>
        <c:shape val="cylinder"/>
        <c:axId val="165043200"/>
        <c:axId val="165049088"/>
        <c:axId val="0"/>
      </c:bar3DChart>
      <c:catAx>
        <c:axId val="165043200"/>
        <c:scaling>
          <c:orientation val="minMax"/>
        </c:scaling>
        <c:axPos val="l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5049088"/>
        <c:crosses val="autoZero"/>
        <c:auto val="1"/>
        <c:lblAlgn val="ctr"/>
        <c:lblOffset val="100"/>
      </c:catAx>
      <c:valAx>
        <c:axId val="165049088"/>
        <c:scaling>
          <c:orientation val="minMax"/>
        </c:scaling>
        <c:axPos val="b"/>
        <c:majorGridlines/>
        <c:numFmt formatCode="#,##0.00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5043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75054205181"/>
          <c:y val="7.0372431894289253E-2"/>
          <c:w val="0.13005625927193884"/>
          <c:h val="0.72132410172866257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6313354149696797E-2"/>
          <c:y val="0.30109375000000005"/>
          <c:w val="0.96521208683659998"/>
          <c:h val="0.6989061293808862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9444444444444918E-3"/>
                  <c:y val="6.3725490196078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1214856,04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5555555555555558E-3"/>
                  <c:y val="3.9215686274509803E-2"/>
                </c:manualLayout>
              </c:layout>
              <c:showVal val="1"/>
            </c:dLbl>
            <c:dLbl>
              <c:idx val="2"/>
              <c:layout>
                <c:manualLayout>
                  <c:x val="-3.7500000000000006E-2"/>
                  <c:y val="-0.15196078431372667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5.8823529411764705E-2"/>
                </c:manualLayout>
              </c:layout>
              <c:showVal val="1"/>
            </c:dLbl>
            <c:dLbl>
              <c:idx val="4"/>
              <c:layout>
                <c:manualLayout>
                  <c:x val="-5.6944444444444443E-2"/>
                  <c:y val="-4.9019607843138135E-2"/>
                </c:manualLayout>
              </c:layout>
              <c:showVal val="1"/>
            </c:dLbl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1214856.04</c:v>
                </c:pt>
                <c:pt idx="1">
                  <c:v>1189078.32</c:v>
                </c:pt>
                <c:pt idx="2">
                  <c:v>1208187.8</c:v>
                </c:pt>
                <c:pt idx="3">
                  <c:v>1265054.8500000001</c:v>
                </c:pt>
                <c:pt idx="4">
                  <c:v>1346982.53</c:v>
                </c:pt>
                <c:pt idx="5">
                  <c:v>1749437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5277777777777781E-2"/>
                  <c:y val="-0.10294117647058899"/>
                </c:manualLayout>
              </c:layout>
              <c:showVal val="1"/>
            </c:dLbl>
            <c:dLbl>
              <c:idx val="1"/>
              <c:layout>
                <c:manualLayout>
                  <c:x val="-1.8055555555555561E-2"/>
                  <c:y val="-7.3529411764705885E-2"/>
                </c:manualLayout>
              </c:layout>
              <c:showVal val="1"/>
            </c:dLbl>
            <c:dLbl>
              <c:idx val="2"/>
              <c:layout>
                <c:manualLayout>
                  <c:x val="-1.2500000000000001E-2"/>
                  <c:y val="5.8823529411764705E-2"/>
                </c:manualLayout>
              </c:layout>
              <c:showVal val="1"/>
            </c:dLbl>
            <c:dLbl>
              <c:idx val="3"/>
              <c:layout>
                <c:manualLayout>
                  <c:x val="-4.1666666666666664E-2"/>
                  <c:y val="-9.313725490196078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4.9019607843138135E-2"/>
                </c:manualLayout>
              </c:layout>
              <c:showVal val="1"/>
            </c:dLbl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1228754.6500000008</c:v>
                </c:pt>
                <c:pt idx="1">
                  <c:v>1202469.23</c:v>
                </c:pt>
                <c:pt idx="2">
                  <c:v>1199833.5900000001</c:v>
                </c:pt>
                <c:pt idx="3">
                  <c:v>1273690.78</c:v>
                </c:pt>
                <c:pt idx="4">
                  <c:v>1339645.6000000001</c:v>
                </c:pt>
                <c:pt idx="5">
                  <c:v>1699023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/ профицит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marker val="1"/>
        <c:axId val="165427840"/>
        <c:axId val="165433728"/>
      </c:lineChart>
      <c:catAx>
        <c:axId val="165427840"/>
        <c:scaling>
          <c:orientation val="minMax"/>
        </c:scaling>
        <c:delete val="1"/>
        <c:axPos val="b"/>
        <c:numFmt formatCode="General" sourceLinked="1"/>
        <c:tickLblPos val="nextTo"/>
        <c:crossAx val="165433728"/>
        <c:crosses val="autoZero"/>
        <c:auto val="1"/>
        <c:lblAlgn val="ctr"/>
        <c:lblOffset val="100"/>
      </c:catAx>
      <c:valAx>
        <c:axId val="165433728"/>
        <c:scaling>
          <c:orientation val="minMax"/>
          <c:min val="1100000"/>
        </c:scaling>
        <c:delete val="1"/>
        <c:axPos val="l"/>
        <c:majorGridlines/>
        <c:numFmt formatCode="General" sourceLinked="1"/>
        <c:tickLblPos val="nextTo"/>
        <c:crossAx val="165427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4110947995907288E-2"/>
          <c:y val="0.10424842164999645"/>
          <c:w val="0.97523310645491368"/>
          <c:h val="0.2583273340832396"/>
        </c:manualLayout>
      </c:layout>
    </c:legend>
    <c:plotVisOnly val="1"/>
  </c:chart>
  <c:spPr>
    <a:noFill/>
    <a:ln>
      <a:noFill/>
    </a:ln>
  </c:spPr>
  <c:txPr>
    <a:bodyPr/>
    <a:lstStyle/>
    <a:p>
      <a:pPr>
        <a:defRPr sz="10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107344632768386E-2"/>
          <c:y val="0.05"/>
          <c:w val="0.96892655367231662"/>
          <c:h val="0.81666666666666654"/>
        </c:manualLayout>
      </c:layout>
      <c:lineChart>
        <c:grouping val="standard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ymbol val="triangle"/>
            <c:size val="11"/>
            <c:spPr>
              <a:solidFill>
                <a:srgbClr val="009900"/>
              </a:solidFill>
              <a:ln>
                <a:solidFill>
                  <a:srgbClr val="009900"/>
                </a:solidFill>
              </a:ln>
            </c:spPr>
          </c:marker>
          <c:dLbls>
            <c:dLbl>
              <c:idx val="0"/>
              <c:layout>
                <c:manualLayout>
                  <c:x val="-1.4124293785310734E-3"/>
                  <c:y val="-0.16666666666666666"/>
                </c:manualLayout>
              </c:layout>
              <c:showVal val="1"/>
            </c:dLbl>
            <c:dLbl>
              <c:idx val="1"/>
              <c:layout>
                <c:manualLayout>
                  <c:x val="-8.4745762711865551E-3"/>
                  <c:y val="9.166666666666759E-2"/>
                </c:manualLayout>
              </c:layout>
              <c:showVal val="1"/>
            </c:dLbl>
            <c:dLbl>
              <c:idx val="2"/>
              <c:layout>
                <c:manualLayout>
                  <c:x val="5.0847457627118814E-2"/>
                  <c:y val="3.333333333333334E-2"/>
                </c:manualLayout>
              </c:layout>
              <c:showVal val="1"/>
            </c:dLbl>
            <c:dLbl>
              <c:idx val="3"/>
              <c:layout>
                <c:manualLayout>
                  <c:x val="-1.4124293785310734E-2"/>
                  <c:y val="0.11666666666666672"/>
                </c:manualLayout>
              </c:layout>
              <c:showVal val="1"/>
            </c:dLbl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-13898.61</c:v>
                </c:pt>
                <c:pt idx="1">
                  <c:v>-13390.91</c:v>
                </c:pt>
                <c:pt idx="2">
                  <c:v>8354.2099999999773</c:v>
                </c:pt>
                <c:pt idx="3">
                  <c:v>-8635.93</c:v>
                </c:pt>
                <c:pt idx="4">
                  <c:v>7183.93</c:v>
                </c:pt>
                <c:pt idx="5">
                  <c:v>50413.69</c:v>
                </c:pt>
              </c:numCache>
            </c:numRef>
          </c:val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marker val="1"/>
        <c:axId val="165470592"/>
        <c:axId val="165472512"/>
      </c:lineChart>
      <c:catAx>
        <c:axId val="165470592"/>
        <c:scaling>
          <c:orientation val="minMax"/>
        </c:scaling>
        <c:delete val="1"/>
        <c:axPos val="b"/>
        <c:numFmt formatCode="General" sourceLinked="1"/>
        <c:tickLblPos val="nextTo"/>
        <c:crossAx val="165472512"/>
        <c:crosses val="autoZero"/>
        <c:auto val="1"/>
        <c:lblAlgn val="ctr"/>
        <c:lblOffset val="100"/>
      </c:catAx>
      <c:valAx>
        <c:axId val="16547251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65470592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txPr>
    <a:bodyPr/>
    <a:lstStyle/>
    <a:p>
      <a:pPr>
        <a:defRPr sz="10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1963791457885962"/>
          <c:y val="4.5833333333333906E-2"/>
          <c:w val="0.84862972317140195"/>
          <c:h val="0.7276528871391125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Лист1!$A$2:$A$7</c:f>
              <c:strCache>
                <c:ptCount val="6"/>
                <c:pt idx="0">
                  <c:v>2017 год (факт)</c:v>
                </c:pt>
                <c:pt idx="1">
                  <c:v>2018год (факт)</c:v>
                </c:pt>
                <c:pt idx="2">
                  <c:v>2019 год (план)</c:v>
                </c:pt>
                <c:pt idx="3">
                  <c:v>2019 год (факт)</c:v>
                </c:pt>
                <c:pt idx="4">
                  <c:v>2020 год (план)</c:v>
                </c:pt>
                <c:pt idx="5">
                  <c:v>2020 год (факт)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194943.5</c:v>
                </c:pt>
                <c:pt idx="1">
                  <c:v>211006.24000000011</c:v>
                </c:pt>
                <c:pt idx="2">
                  <c:v>221856.73</c:v>
                </c:pt>
                <c:pt idx="3">
                  <c:v>228352.78</c:v>
                </c:pt>
                <c:pt idx="4">
                  <c:v>197288.74000000011</c:v>
                </c:pt>
                <c:pt idx="5">
                  <c:v>232400.19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Лист1!$A$2:$A$7</c:f>
              <c:strCache>
                <c:ptCount val="6"/>
                <c:pt idx="0">
                  <c:v>2017 год (факт)</c:v>
                </c:pt>
                <c:pt idx="1">
                  <c:v>2018год (факт)</c:v>
                </c:pt>
                <c:pt idx="2">
                  <c:v>2019 год (план)</c:v>
                </c:pt>
                <c:pt idx="3">
                  <c:v>2019 год (факт)</c:v>
                </c:pt>
                <c:pt idx="4">
                  <c:v>2020 год (план)</c:v>
                </c:pt>
                <c:pt idx="5">
                  <c:v>2020 год (факт)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1013244.3</c:v>
                </c:pt>
                <c:pt idx="1">
                  <c:v>1054048.6000000001</c:v>
                </c:pt>
                <c:pt idx="2">
                  <c:v>1122439.1700000011</c:v>
                </c:pt>
                <c:pt idx="3">
                  <c:v>1118476.75</c:v>
                </c:pt>
                <c:pt idx="4">
                  <c:v>1532773.81</c:v>
                </c:pt>
                <c:pt idx="5">
                  <c:v>1517037</c:v>
                </c:pt>
              </c:numCache>
            </c:numRef>
          </c:val>
        </c:ser>
        <c:shape val="box"/>
        <c:axId val="165509760"/>
        <c:axId val="165523840"/>
        <c:axId val="0"/>
      </c:bar3DChart>
      <c:catAx>
        <c:axId val="165509760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5523840"/>
        <c:crosses val="autoZero"/>
        <c:auto val="1"/>
        <c:lblAlgn val="ctr"/>
        <c:lblOffset val="100"/>
      </c:catAx>
      <c:valAx>
        <c:axId val="165523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5509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5454545454545463E-2"/>
          <c:y val="0.89598261154855663"/>
          <c:w val="0.90240308076244347"/>
          <c:h val="0.10401743051349351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Курский муниципальный район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109.2</c:v>
                </c:pt>
                <c:pt idx="1">
                  <c:v>103.8</c:v>
                </c:pt>
                <c:pt idx="2">
                  <c:v>108.2</c:v>
                </c:pt>
                <c:pt idx="3">
                  <c:v>108.2</c:v>
                </c:pt>
                <c:pt idx="4">
                  <c:v>109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Поселения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116.1</c:v>
                </c:pt>
                <c:pt idx="1">
                  <c:v>98.1</c:v>
                </c:pt>
                <c:pt idx="2">
                  <c:v>104</c:v>
                </c:pt>
                <c:pt idx="3">
                  <c:v>112.8</c:v>
                </c:pt>
                <c:pt idx="4">
                  <c:v>113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111.5</c:v>
                </c:pt>
                <c:pt idx="1">
                  <c:v>101.8</c:v>
                </c:pt>
                <c:pt idx="2">
                  <c:v>106.8</c:v>
                </c:pt>
                <c:pt idx="3">
                  <c:v>109.7</c:v>
                </c:pt>
                <c:pt idx="4">
                  <c:v>110</c:v>
                </c:pt>
              </c:numCache>
            </c:numRef>
          </c:val>
        </c:ser>
        <c:marker val="1"/>
        <c:axId val="166332672"/>
        <c:axId val="166342656"/>
      </c:lineChart>
      <c:catAx>
        <c:axId val="166332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6342656"/>
        <c:crosses val="autoZero"/>
        <c:auto val="1"/>
        <c:lblAlgn val="ctr"/>
        <c:lblOffset val="100"/>
      </c:catAx>
      <c:valAx>
        <c:axId val="166342656"/>
        <c:scaling>
          <c:orientation val="minMax"/>
          <c:min val="95"/>
        </c:scaling>
        <c:axPos val="l"/>
        <c:majorGridlines/>
        <c:numFmt formatCode="General" sourceLinked="1"/>
        <c:tickLblPos val="nextTo"/>
        <c:crossAx val="1663326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6.5277777777777782E-2"/>
          <c:y val="0.19146921975662362"/>
          <c:w val="0.43424376640419954"/>
          <c:h val="0.643324098376600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7"/>
            <c:explosion val="27"/>
          </c:dPt>
          <c:dPt>
            <c:idx val="9"/>
            <c:explosion val="17"/>
          </c:dPt>
          <c:dLbls>
            <c:dLbl>
              <c:idx val="0"/>
              <c:layout>
                <c:manualLayout>
                  <c:x val="-7.8582130358705524E-2"/>
                  <c:y val="0.21429715461703938"/>
                </c:manualLayout>
              </c:layout>
              <c:showVal val="1"/>
            </c:dLbl>
            <c:dLbl>
              <c:idx val="1"/>
              <c:layout>
                <c:manualLayout>
                  <c:x val="8.2953740157480707E-2"/>
                  <c:y val="7.4721575996182329E-2"/>
                </c:manualLayout>
              </c:layout>
              <c:showVal val="1"/>
            </c:dLbl>
            <c:dLbl>
              <c:idx val="2"/>
              <c:layout>
                <c:manualLayout>
                  <c:x val="2.616786964129484E-2"/>
                  <c:y val="4.0450817227392029E-2"/>
                </c:manualLayout>
              </c:layout>
              <c:showVal val="1"/>
            </c:dLbl>
            <c:dLbl>
              <c:idx val="3"/>
              <c:layout>
                <c:manualLayout>
                  <c:x val="-1.4260498687664123E-2"/>
                  <c:y val="9.2828680505845834E-2"/>
                </c:manualLayout>
              </c:layout>
              <c:showVal val="1"/>
            </c:dLbl>
            <c:dLbl>
              <c:idx val="6"/>
              <c:layout>
                <c:manualLayout>
                  <c:x val="-2.6546916010498694E-3"/>
                  <c:y val="1.1078799809114781E-3"/>
                </c:manualLayout>
              </c:layout>
              <c:showVal val="1"/>
            </c:dLbl>
            <c:dLbl>
              <c:idx val="8"/>
              <c:layout>
                <c:manualLayout>
                  <c:x val="-4.4499125109361402E-2"/>
                  <c:y val="8.943569553805944E-3"/>
                </c:manualLayout>
              </c:layout>
              <c:showVal val="1"/>
            </c:dLbl>
            <c:dLbl>
              <c:idx val="9"/>
              <c:layout>
                <c:manualLayout>
                  <c:x val="-0.10664271653543322"/>
                  <c:y val="-2.9529050345979478E-3"/>
                </c:manualLayout>
              </c:layout>
              <c:showVal val="1"/>
            </c:dLbl>
            <c:dLbl>
              <c:idx val="10"/>
              <c:layout>
                <c:manualLayout>
                  <c:x val="-3.8467410323709615E-2"/>
                  <c:y val="-3.6892895490336454E-2"/>
                </c:manualLayout>
              </c:layout>
              <c:showVal val="1"/>
            </c:dLbl>
            <c:dLbl>
              <c:idx val="11"/>
              <c:layout>
                <c:manualLayout>
                  <c:x val="7.8574475065616822E-2"/>
                  <c:y val="-1.7828382247673765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единный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госпошлина</c:v>
                </c:pt>
                <c:pt idx="6">
                  <c:v>доходы от использования имущества, находящегося в муниципальной собственности</c:v>
                </c:pt>
                <c:pt idx="7">
                  <c:v>плата за негативное воздействие на окружающую среду</c:v>
                </c:pt>
                <c:pt idx="8">
                  <c:v>доходы от оказания платных услуг</c:v>
                </c:pt>
                <c:pt idx="9">
                  <c:v>доходы от продажи материальных и нематериальных активов</c:v>
                </c:pt>
                <c:pt idx="10">
                  <c:v>штрафы</c:v>
                </c:pt>
                <c:pt idx="11">
                  <c:v>прочие неналоговые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65.5</c:v>
                </c:pt>
                <c:pt idx="1">
                  <c:v>2.1</c:v>
                </c:pt>
                <c:pt idx="2">
                  <c:v>3</c:v>
                </c:pt>
                <c:pt idx="3">
                  <c:v>6.4</c:v>
                </c:pt>
                <c:pt idx="4">
                  <c:v>8.0000000000000043E-2</c:v>
                </c:pt>
                <c:pt idx="5">
                  <c:v>2.13</c:v>
                </c:pt>
                <c:pt idx="6">
                  <c:v>9</c:v>
                </c:pt>
                <c:pt idx="7">
                  <c:v>-7.0000000000000021E-2</c:v>
                </c:pt>
                <c:pt idx="8">
                  <c:v>9.7000000000000011</c:v>
                </c:pt>
                <c:pt idx="9">
                  <c:v>1.4</c:v>
                </c:pt>
                <c:pt idx="10">
                  <c:v>0.70000000000000062</c:v>
                </c:pt>
                <c:pt idx="11">
                  <c:v>6.0000000000000032E-2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4182092804437265"/>
          <c:y val="7.0369986646406174E-2"/>
          <c:w val="0.34276729559748431"/>
          <c:h val="0.92890362388911962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</c:chart>
  <c:txPr>
    <a:bodyPr/>
    <a:lstStyle/>
    <a:p>
      <a:pPr>
        <a:defRPr sz="9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1609125782354509E-2"/>
          <c:y val="7.4215732361812989E-2"/>
          <c:w val="0.60292607891226657"/>
          <c:h val="0.875678352705912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9"/>
          </c:dPt>
          <c:dPt>
            <c:idx val="1"/>
            <c:spPr>
              <a:solidFill>
                <a:srgbClr val="FF7C80"/>
              </a:solidFill>
            </c:spPr>
          </c:dPt>
          <c:dPt>
            <c:idx val="2"/>
            <c:explosion val="23"/>
          </c:dPt>
          <c:dPt>
            <c:idx val="3"/>
            <c:explosion val="10"/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7.5757575757575924E-3"/>
                  <c:y val="-2.500000000000000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1904761904761912"/>
                </c:manualLayout>
              </c:layout>
              <c:showVal val="1"/>
            </c:dLbl>
            <c:dLbl>
              <c:idx val="3"/>
              <c:layout>
                <c:manualLayout>
                  <c:x val="2.5250536864710091E-3"/>
                  <c:y val="4.1666666666667395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инные межбюджетные трансферты</c:v>
                </c:pt>
                <c:pt idx="3">
                  <c:v>субвенции 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452101</c:v>
                </c:pt>
                <c:pt idx="1">
                  <c:v>53278</c:v>
                </c:pt>
                <c:pt idx="2">
                  <c:v>18646</c:v>
                </c:pt>
                <c:pt idx="3">
                  <c:v>994910</c:v>
                </c:pt>
                <c:pt idx="4">
                  <c:v>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13964447625866"/>
          <c:y val="0.17795603674540858"/>
          <c:w val="0.36345204008589838"/>
          <c:h val="0.62742125984251973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9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6266732283464565E-2"/>
          <c:y val="0.1368071462658077"/>
          <c:w val="0.87555549563154089"/>
          <c:h val="0.55880130040563114"/>
        </c:manualLayout>
      </c:layout>
      <c:barChart>
        <c:barDir val="col"/>
        <c:grouping val="clustered"/>
        <c:ser>
          <c:idx val="0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Продукция растениеводства</c:v>
                </c:pt>
              </c:strCache>
            </c:strRef>
          </c:tx>
          <c:spPr>
            <a:solidFill>
              <a:srgbClr val="00CC99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2901</c:v>
                </c:pt>
                <c:pt idx="1">
                  <c:v>2776.25</c:v>
                </c:pt>
                <c:pt idx="2">
                  <c:v>4397</c:v>
                </c:pt>
                <c:pt idx="3">
                  <c:v>4650</c:v>
                </c:pt>
                <c:pt idx="4">
                  <c:v>4940</c:v>
                </c:pt>
                <c:pt idx="5">
                  <c:v>5020</c:v>
                </c:pt>
              </c:numCache>
            </c:numRef>
          </c:val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Продукция животноводства</c:v>
                </c:pt>
              </c:strCache>
            </c:strRef>
          </c:tx>
          <c:spPr>
            <a:solidFill>
              <a:srgbClr val="99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1390</c:v>
                </c:pt>
                <c:pt idx="1">
                  <c:v>1370</c:v>
                </c:pt>
                <c:pt idx="2">
                  <c:v>1417</c:v>
                </c:pt>
                <c:pt idx="3">
                  <c:v>1470</c:v>
                </c:pt>
                <c:pt idx="4">
                  <c:v>1540</c:v>
                </c:pt>
                <c:pt idx="5">
                  <c:v>1600</c:v>
                </c:pt>
              </c:numCache>
            </c:numRef>
          </c:val>
        </c:ser>
        <c:axId val="162488704"/>
        <c:axId val="162490240"/>
      </c:barChart>
      <c:catAx>
        <c:axId val="162488704"/>
        <c:scaling>
          <c:orientation val="minMax"/>
        </c:scaling>
        <c:axPos val="b"/>
        <c:majorGridlines>
          <c:spPr>
            <a:ln>
              <a:solidFill>
                <a:schemeClr val="accent1">
                  <a:shade val="50000"/>
                </a:schemeClr>
              </a:solidFill>
            </a:ln>
          </c:spPr>
        </c:majorGridlines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2490240"/>
        <c:crosses val="autoZero"/>
        <c:auto val="1"/>
        <c:lblAlgn val="ctr"/>
        <c:lblOffset val="100"/>
        <c:tickLblSkip val="1"/>
        <c:tickMarkSkip val="1"/>
      </c:catAx>
      <c:valAx>
        <c:axId val="162490240"/>
        <c:scaling>
          <c:orientation val="minMax"/>
          <c:max val="4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2488704"/>
        <c:crosses val="autoZero"/>
        <c:crossBetween val="between"/>
        <c:majorUnit val="400"/>
        <c:minorUnit val="2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"/>
          <c:y val="0.82697763323063589"/>
          <c:w val="1"/>
          <c:h val="0.1730225483178239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1450420.51</c:v>
                </c:pt>
                <c:pt idx="1">
                  <c:v>1572000.1800000011</c:v>
                </c:pt>
                <c:pt idx="2">
                  <c:v>2092963.75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1454443.6900000011</c:v>
                </c:pt>
                <c:pt idx="1">
                  <c:v>1540621.11</c:v>
                </c:pt>
                <c:pt idx="2" formatCode="#,##0">
                  <c:v>1921149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-4023.18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#,##0.00</c:formatCode>
                <c:ptCount val="3"/>
                <c:pt idx="0" formatCode="General">
                  <c:v>0</c:v>
                </c:pt>
                <c:pt idx="1">
                  <c:v>31379.07</c:v>
                </c:pt>
                <c:pt idx="2">
                  <c:v>171814.75</c:v>
                </c:pt>
              </c:numCache>
            </c:numRef>
          </c:val>
        </c:ser>
        <c:axId val="167107584"/>
        <c:axId val="166855424"/>
      </c:barChart>
      <c:catAx>
        <c:axId val="167107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6855424"/>
        <c:crosses val="autoZero"/>
        <c:auto val="1"/>
        <c:lblAlgn val="ctr"/>
        <c:lblOffset val="100"/>
      </c:catAx>
      <c:valAx>
        <c:axId val="166855424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71075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7677507702841811E-2"/>
          <c:y val="2.9255319148936192E-2"/>
          <c:w val="0.92319205751455435"/>
          <c:h val="0.7313454933824845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50000"/>
                      </a:schemeClr>
                    </a:solidFill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1492388.9</c:v>
                </c:pt>
                <c:pt idx="1">
                  <c:v>1314600.22</c:v>
                </c:pt>
                <c:pt idx="2">
                  <c:v>1353078.04</c:v>
                </c:pt>
                <c:pt idx="3">
                  <c:v>1450420.51</c:v>
                </c:pt>
                <c:pt idx="4">
                  <c:v>1572000.1800000006</c:v>
                </c:pt>
                <c:pt idx="5" formatCode="#,##0.00">
                  <c:v>2092963.75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1430875.07</c:v>
                </c:pt>
                <c:pt idx="1">
                  <c:v>1356399.04</c:v>
                </c:pt>
                <c:pt idx="2">
                  <c:v>1337751.51</c:v>
                </c:pt>
                <c:pt idx="3">
                  <c:v>1454443.6900000006</c:v>
                </c:pt>
                <c:pt idx="4">
                  <c:v>1540621.11</c:v>
                </c:pt>
                <c:pt idx="5" formatCode="#,##0">
                  <c:v>1921149.1600000001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dLbls>
            <c:dLbl>
              <c:idx val="1"/>
              <c:layout>
                <c:manualLayout>
                  <c:x val="-2.7777777777778247E-3"/>
                  <c:y val="-2.1428571428571491E-2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-1.428571428571428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-41798.810000000012</c:v>
                </c:pt>
                <c:pt idx="3">
                  <c:v>-4023.18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21328.14</c:v>
                </c:pt>
                <c:pt idx="2">
                  <c:v>15324.53</c:v>
                </c:pt>
                <c:pt idx="4">
                  <c:v>31379.07</c:v>
                </c:pt>
                <c:pt idx="5" formatCode="#,##0.00">
                  <c:v>171814.59</c:v>
                </c:pt>
              </c:numCache>
            </c:numRef>
          </c:val>
        </c:ser>
        <c:axId val="167137664"/>
        <c:axId val="167139200"/>
      </c:barChart>
      <c:catAx>
        <c:axId val="1671376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139200"/>
        <c:crosses val="autoZero"/>
        <c:auto val="1"/>
        <c:lblAlgn val="ctr"/>
        <c:lblOffset val="100"/>
      </c:catAx>
      <c:valAx>
        <c:axId val="16713920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7137664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083485107839782"/>
          <c:y val="0.90239403585190148"/>
          <c:w val="0.61049206892616659"/>
          <c:h val="7.5531077232367239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2478260869565224E-2"/>
          <c:y val="9.7126436781610134E-2"/>
          <c:w val="0.69646376811593458"/>
          <c:h val="0.7304022988505747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района</c:v>
                </c:pt>
              </c:strCache>
            </c:strRef>
          </c:tx>
          <c:dLbls>
            <c:dLbl>
              <c:idx val="0"/>
              <c:layout>
                <c:manualLayout>
                  <c:x val="-5.6763232720909884E-2"/>
                  <c:y val="5.0446558763487526E-2"/>
                </c:manualLayout>
              </c:layout>
              <c:showVal val="1"/>
            </c:dLbl>
            <c:dLbl>
              <c:idx val="1"/>
              <c:layout>
                <c:manualLayout>
                  <c:x val="-9.4202974628171496E-2"/>
                  <c:y val="4.1187664041994802E-2"/>
                </c:manualLayout>
              </c:layout>
              <c:showVal val="1"/>
            </c:dLbl>
            <c:dLbl>
              <c:idx val="2"/>
              <c:layout>
                <c:manualLayout>
                  <c:x val="-5.1630468066491693E-2"/>
                  <c:y val="4.661563137941091E-2"/>
                </c:manualLayout>
              </c:layout>
              <c:showVal val="1"/>
            </c:dLbl>
            <c:dLbl>
              <c:idx val="3"/>
              <c:layout>
                <c:manualLayout>
                  <c:x val="-5.8514545056867887E-2"/>
                  <c:y val="-4.8850976961213183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104.4</c:v>
                </c:pt>
                <c:pt idx="1">
                  <c:v>113.7</c:v>
                </c:pt>
                <c:pt idx="2">
                  <c:v>109.8</c:v>
                </c:pt>
                <c:pt idx="3">
                  <c:v>112.1</c:v>
                </c:pt>
                <c:pt idx="4">
                  <c:v>102.9</c:v>
                </c:pt>
                <c:pt idx="5">
                  <c:v>117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бюджеты поселений</c:v>
                </c:pt>
              </c:strCache>
            </c:strRef>
          </c:tx>
          <c:dLbls>
            <c:dLbl>
              <c:idx val="0"/>
              <c:layout>
                <c:manualLayout>
                  <c:x val="-6.4975831146107013E-2"/>
                  <c:y val="-5.8269539224263631E-2"/>
                </c:manualLayout>
              </c:layout>
              <c:showVal val="1"/>
            </c:dLbl>
            <c:dLbl>
              <c:idx val="1"/>
              <c:layout>
                <c:manualLayout>
                  <c:x val="9.7222222222222224E-3"/>
                  <c:y val="1.0695902595508894E-2"/>
                </c:manualLayout>
              </c:layout>
              <c:showVal val="1"/>
            </c:dLbl>
            <c:dLbl>
              <c:idx val="2"/>
              <c:layout>
                <c:manualLayout>
                  <c:x val="-7.6147419072615921E-2"/>
                  <c:y val="1.7879848352289299E-2"/>
                </c:manualLayout>
              </c:layout>
              <c:showVal val="1"/>
            </c:dLbl>
            <c:dLbl>
              <c:idx val="3"/>
              <c:layout>
                <c:manualLayout>
                  <c:x val="-7.3731846019247593E-2"/>
                  <c:y val="-2.4585156022163896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107.7</c:v>
                </c:pt>
                <c:pt idx="1">
                  <c:v>109.9</c:v>
                </c:pt>
                <c:pt idx="2">
                  <c:v>117.1</c:v>
                </c:pt>
                <c:pt idx="3">
                  <c:v>106.6</c:v>
                </c:pt>
                <c:pt idx="4">
                  <c:v>108.1</c:v>
                </c:pt>
                <c:pt idx="5">
                  <c:v>112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-6.4009623797025433E-2"/>
                  <c:y val="1.2771216097987753E-2"/>
                </c:manualLayout>
              </c:layout>
              <c:showVal val="1"/>
            </c:dLbl>
            <c:dLbl>
              <c:idx val="1"/>
              <c:layout>
                <c:manualLayout>
                  <c:x val="-4.4867125984251993E-2"/>
                  <c:y val="-0.12468066491688622"/>
                </c:manualLayout>
              </c:layout>
              <c:showVal val="1"/>
            </c:dLbl>
            <c:dLbl>
              <c:idx val="2"/>
              <c:layout>
                <c:manualLayout>
                  <c:x val="-1.9323818897638026E-2"/>
                  <c:y val="-5.0287255759696704E-2"/>
                </c:manualLayout>
              </c:layout>
              <c:showVal val="1"/>
            </c:dLbl>
            <c:dLbl>
              <c:idx val="3"/>
              <c:layout>
                <c:manualLayout>
                  <c:x val="3.3574912510936201E-2"/>
                  <c:y val="-1.931722076407116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105.5</c:v>
                </c:pt>
                <c:pt idx="1">
                  <c:v>112.3</c:v>
                </c:pt>
                <c:pt idx="2">
                  <c:v>112.1</c:v>
                </c:pt>
                <c:pt idx="3">
                  <c:v>110.2</c:v>
                </c:pt>
                <c:pt idx="4">
                  <c:v>104.6</c:v>
                </c:pt>
                <c:pt idx="5">
                  <c:v>115</c:v>
                </c:pt>
              </c:numCache>
            </c:numRef>
          </c:val>
        </c:ser>
        <c:marker val="1"/>
        <c:axId val="167257984"/>
        <c:axId val="167259520"/>
      </c:lineChart>
      <c:catAx>
        <c:axId val="167257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7259520"/>
        <c:crosses val="autoZero"/>
        <c:auto val="1"/>
        <c:lblAlgn val="ctr"/>
        <c:lblOffset val="100"/>
      </c:catAx>
      <c:valAx>
        <c:axId val="167259520"/>
        <c:scaling>
          <c:orientation val="minMax"/>
          <c:min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72579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963791457885962"/>
          <c:y val="4.5833333333333906E-2"/>
          <c:w val="0.84862972317140195"/>
          <c:h val="0.7276528871391125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2017 год (факт)</c:v>
                </c:pt>
                <c:pt idx="1">
                  <c:v>2018год (факт)</c:v>
                </c:pt>
                <c:pt idx="2">
                  <c:v>2019 год (факт)</c:v>
                </c:pt>
                <c:pt idx="3">
                  <c:v>2020 год (план)</c:v>
                </c:pt>
                <c:pt idx="4">
                  <c:v>2020 год (факт)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194943.5</c:v>
                </c:pt>
                <c:pt idx="1">
                  <c:v>211006.24000000011</c:v>
                </c:pt>
                <c:pt idx="2">
                  <c:v>228352.78</c:v>
                </c:pt>
                <c:pt idx="3">
                  <c:v>232456</c:v>
                </c:pt>
                <c:pt idx="4">
                  <c:v>238469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социально-культурную сферу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Лист1!$A$2:$A$6</c:f>
              <c:strCache>
                <c:ptCount val="5"/>
                <c:pt idx="0">
                  <c:v>2017 год (факт)</c:v>
                </c:pt>
                <c:pt idx="1">
                  <c:v>2018год (факт)</c:v>
                </c:pt>
                <c:pt idx="2">
                  <c:v>2019 год (факт)</c:v>
                </c:pt>
                <c:pt idx="3">
                  <c:v>2020 год (план)</c:v>
                </c:pt>
                <c:pt idx="4">
                  <c:v>2020 год (факт)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1013244.3</c:v>
                </c:pt>
                <c:pt idx="1">
                  <c:v>1054048.6000000001</c:v>
                </c:pt>
                <c:pt idx="2">
                  <c:v>1118476.75</c:v>
                </c:pt>
                <c:pt idx="3">
                  <c:v>1148945.78</c:v>
                </c:pt>
                <c:pt idx="4">
                  <c:v>1168245</c:v>
                </c:pt>
              </c:numCache>
            </c:numRef>
          </c:val>
        </c:ser>
        <c:overlap val="100"/>
        <c:axId val="167243776"/>
        <c:axId val="167245312"/>
      </c:barChart>
      <c:catAx>
        <c:axId val="16724377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7245312"/>
        <c:crosses val="autoZero"/>
        <c:auto val="1"/>
        <c:lblAlgn val="ctr"/>
        <c:lblOffset val="100"/>
      </c:catAx>
      <c:valAx>
        <c:axId val="1672453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7243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5454545454545463E-2"/>
          <c:y val="0.89598261154855663"/>
          <c:w val="0.95168672312187463"/>
          <c:h val="7.0534776902887134E-2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2663057259609032E-2"/>
          <c:y val="6.1111111111111123E-2"/>
          <c:w val="0.65510950537319756"/>
          <c:h val="0.7721202974628227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всего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7.2859235039991694E-3"/>
                  <c:y val="-6.3491619106277999E-2"/>
                </c:manualLayout>
              </c:layout>
              <c:showVal val="1"/>
            </c:dLbl>
            <c:dLbl>
              <c:idx val="1"/>
              <c:layout>
                <c:manualLayout>
                  <c:x val="-2.9143694015996446E-3"/>
                  <c:y val="-2.9629422249596388E-2"/>
                </c:manualLayout>
              </c:layout>
              <c:showVal val="1"/>
            </c:dLbl>
            <c:dLbl>
              <c:idx val="2"/>
              <c:layout>
                <c:manualLayout>
                  <c:x val="-4.3715541023994713E-2"/>
                  <c:y val="-2.116420632476515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1 699 023,52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4571847007998223E-3"/>
                  <c:y val="-2.2791863268920631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 год (факт)</c:v>
                </c:pt>
                <c:pt idx="1">
                  <c:v>2018  год (факт)</c:v>
                </c:pt>
                <c:pt idx="2">
                  <c:v>2019 год (факт)</c:v>
                </c:pt>
                <c:pt idx="3">
                  <c:v>2020 год (факт)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1199833.5900000001</c:v>
                </c:pt>
                <c:pt idx="1">
                  <c:v>1273690.78</c:v>
                </c:pt>
                <c:pt idx="2">
                  <c:v>1339645.6000000001</c:v>
                </c:pt>
                <c:pt idx="3">
                  <c:v>1699023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социально-культурную сферу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0600878716796502E-2"/>
                  <c:y val="-5.1118918969362707E-2"/>
                </c:manualLayout>
              </c:layout>
              <c:showVal val="1"/>
            </c:dLbl>
            <c:dLbl>
              <c:idx val="1"/>
              <c:layout>
                <c:manualLayout>
                  <c:x val="2.6229209875444012E-2"/>
                  <c:y val="-5.5026069892107593E-2"/>
                </c:manualLayout>
              </c:layout>
              <c:showVal val="1"/>
            </c:dLbl>
            <c:dLbl>
              <c:idx val="2"/>
              <c:layout>
                <c:manualLayout>
                  <c:x val="4.9544279827194004E-2"/>
                  <c:y val="-2.6699142379872826E-2"/>
                </c:manualLayout>
              </c:layout>
              <c:showVal val="1"/>
            </c:dLbl>
            <c:dLbl>
              <c:idx val="3"/>
              <c:layout>
                <c:manualLayout>
                  <c:x val="3.2058063417596212E-2"/>
                  <c:y val="-3.64669812302724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1 429 430,16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2.7686509315196631E-2"/>
                  <c:y val="-9.1167453075681228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 год (факт)</c:v>
                </c:pt>
                <c:pt idx="1">
                  <c:v>2018  год (факт)</c:v>
                </c:pt>
                <c:pt idx="2">
                  <c:v>2019 год (факт)</c:v>
                </c:pt>
                <c:pt idx="3">
                  <c:v>2020 год (факт)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1022799.57</c:v>
                </c:pt>
                <c:pt idx="1">
                  <c:v>1081357.4000000004</c:v>
                </c:pt>
                <c:pt idx="2">
                  <c:v>1122378.24</c:v>
                </c:pt>
                <c:pt idx="3">
                  <c:v>1456321</c:v>
                </c:pt>
              </c:numCache>
            </c:numRef>
          </c:val>
        </c:ser>
        <c:shape val="box"/>
        <c:axId val="171138432"/>
        <c:axId val="171148416"/>
        <c:axId val="0"/>
      </c:bar3DChart>
      <c:catAx>
        <c:axId val="171138432"/>
        <c:scaling>
          <c:orientation val="minMax"/>
        </c:scaling>
        <c:axPos val="b"/>
        <c:tickLblPos val="nextTo"/>
        <c:crossAx val="171148416"/>
        <c:crosses val="autoZero"/>
        <c:auto val="1"/>
        <c:lblAlgn val="ctr"/>
        <c:lblOffset val="100"/>
      </c:catAx>
      <c:valAx>
        <c:axId val="171148416"/>
        <c:scaling>
          <c:orientation val="minMax"/>
        </c:scaling>
        <c:axPos val="l"/>
        <c:majorGridlines/>
        <c:numFmt formatCode="General" sourceLinked="1"/>
        <c:tickLblPos val="nextTo"/>
        <c:crossAx val="17113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29711866097256"/>
          <c:y val="0.25409983474287934"/>
          <c:w val="0.25827795649007113"/>
          <c:h val="0.53641537863322641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900"/>
      </a:pPr>
      <a:endParaRPr lang="ru-RU"/>
    </a:p>
  </c:txPr>
  <c:externalData r:id="rId1"/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3815789473684211E-2"/>
          <c:y val="5.2173913043478522E-2"/>
          <c:w val="0.70593567251462652"/>
          <c:h val="0.8153478260869565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dLbl>
              <c:idx val="0"/>
              <c:layout>
                <c:manualLayout>
                  <c:x val="-2.0467836257309982E-2"/>
                  <c:y val="7.3913043478260873E-2"/>
                </c:manualLayout>
              </c:layout>
              <c:showVal val="1"/>
            </c:dLbl>
            <c:dLbl>
              <c:idx val="1"/>
              <c:layout>
                <c:manualLayout>
                  <c:x val="-1.4621034212828779E-3"/>
                  <c:y val="8.6956521739130543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52,5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62.5</c:v>
                </c:pt>
                <c:pt idx="1">
                  <c:v>63.9</c:v>
                </c:pt>
                <c:pt idx="2">
                  <c:v>64</c:v>
                </c:pt>
                <c:pt idx="3">
                  <c:v>42.71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</c:v>
                </c:pt>
              </c:strCache>
            </c:strRef>
          </c:tx>
          <c:dLbls>
            <c:dLbl>
              <c:idx val="0"/>
              <c:layout>
                <c:manualLayout>
                  <c:x val="-3.8011695906432746E-2"/>
                  <c:y val="4.3478260869565313E-3"/>
                </c:manualLayout>
              </c:layout>
              <c:showVal val="1"/>
            </c:dLbl>
            <c:dLbl>
              <c:idx val="1"/>
              <c:layout>
                <c:manualLayout>
                  <c:x val="5.8479532163742158E-3"/>
                  <c:y val="-6.9565217391304432E-2"/>
                </c:manualLayout>
              </c:layout>
              <c:showVal val="1"/>
            </c:dLbl>
            <c:dLbl>
              <c:idx val="2"/>
              <c:layout>
                <c:manualLayout>
                  <c:x val="-1.7543859649123018E-2"/>
                  <c:y val="-0.1"/>
                </c:manualLayout>
              </c:layout>
              <c:showVal val="1"/>
            </c:dLbl>
            <c:dLbl>
              <c:idx val="3"/>
              <c:layout>
                <c:manualLayout>
                  <c:x val="-2.9239766081871356E-3"/>
                  <c:y val="-3.04347826086956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3.82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политика </c:v>
                </c:pt>
              </c:strCache>
            </c:strRef>
          </c:tx>
          <c:dLbls>
            <c:dLbl>
              <c:idx val="0"/>
              <c:layout>
                <c:manualLayout>
                  <c:x val="-2.9239766081871651E-3"/>
                  <c:y val="-4.3478260869565223E-2"/>
                </c:manualLayout>
              </c:layout>
              <c:showVal val="1"/>
            </c:dLbl>
            <c:dLbl>
              <c:idx val="1"/>
              <c:layout>
                <c:manualLayout>
                  <c:x val="-1.4619883040936209E-3"/>
                  <c:y val="-3.478260869565217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4782608695652174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43,6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32.1</c:v>
                </c:pt>
                <c:pt idx="1">
                  <c:v>30.5</c:v>
                </c:pt>
                <c:pt idx="2">
                  <c:v>30.5</c:v>
                </c:pt>
                <c:pt idx="3">
                  <c:v>36.03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dLbls>
            <c:dLbl>
              <c:idx val="0"/>
              <c:layout>
                <c:manualLayout>
                  <c:x val="-7.3099415204678372E-2"/>
                  <c:y val="3.0434782608695692E-2"/>
                </c:manualLayout>
              </c:layout>
              <c:showVal val="1"/>
            </c:dLbl>
            <c:dLbl>
              <c:idx val="1"/>
              <c:layout>
                <c:manualLayout>
                  <c:x val="-8.040935672514625E-2"/>
                  <c:y val="3.0434782608695692E-2"/>
                </c:manualLayout>
              </c:layout>
              <c:showVal val="1"/>
            </c:dLbl>
            <c:dLbl>
              <c:idx val="2"/>
              <c:layout>
                <c:manualLayout>
                  <c:x val="7.3099415204678523E-3"/>
                  <c:y val="-1.7391304347826087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0,5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0.60000000000000064</c:v>
                </c:pt>
                <c:pt idx="3">
                  <c:v>0.8</c:v>
                </c:pt>
              </c:numCache>
            </c:numRef>
          </c:val>
        </c:ser>
        <c:marker val="1"/>
        <c:axId val="171757952"/>
        <c:axId val="171759488"/>
      </c:lineChart>
      <c:catAx>
        <c:axId val="171757952"/>
        <c:scaling>
          <c:orientation val="minMax"/>
        </c:scaling>
        <c:axPos val="b"/>
        <c:tickLblPos val="nextTo"/>
        <c:crossAx val="171759488"/>
        <c:crosses val="autoZero"/>
        <c:auto val="1"/>
        <c:lblAlgn val="ctr"/>
        <c:lblOffset val="100"/>
      </c:catAx>
      <c:valAx>
        <c:axId val="17175948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717579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24258530183727"/>
          <c:y val="6.3157894736842107E-2"/>
          <c:w val="0.8397963692038497"/>
          <c:h val="0.776473684210526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3.0864197530864265E-3"/>
                  <c:y val="-0.221052631578947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127,71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0864197530863697E-3"/>
                  <c:y val="-0.263157894736842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789,22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0864197530864265E-3"/>
                  <c:y val="-0.3052631578947368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042,35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6.1728395061728392E-3"/>
                  <c:y val="-0.342105263157895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750 709,48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639127.71</c:v>
                </c:pt>
                <c:pt idx="1">
                  <c:v>690789.22</c:v>
                </c:pt>
                <c:pt idx="2">
                  <c:v>719042.35000000044</c:v>
                </c:pt>
                <c:pt idx="3" formatCode="#,##0.00">
                  <c:v>725690.34000000043</c:v>
                </c:pt>
              </c:numCache>
            </c:numRef>
          </c:val>
        </c:ser>
        <c:shape val="box"/>
        <c:axId val="171858560"/>
        <c:axId val="171913216"/>
        <c:axId val="0"/>
      </c:bar3DChart>
      <c:catAx>
        <c:axId val="171858560"/>
        <c:scaling>
          <c:orientation val="minMax"/>
        </c:scaling>
        <c:axPos val="b"/>
        <c:tickLblPos val="nextTo"/>
        <c:crossAx val="171913216"/>
        <c:crosses val="autoZero"/>
        <c:auto val="1"/>
        <c:lblAlgn val="ctr"/>
        <c:lblOffset val="100"/>
      </c:catAx>
      <c:valAx>
        <c:axId val="1719132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1858560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2128034776902888E-2"/>
          <c:y val="0.1"/>
          <c:w val="0.93452380952380965"/>
          <c:h val="0.6376594488189029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0.15625000000000044"/>
                  <c:y val="2.500000000000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11799,64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3020833333333443E-2"/>
                  <c:y val="0.115625328083990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12743,07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263,38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13 879,92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11799.64000000001</c:v>
                </c:pt>
                <c:pt idx="1">
                  <c:v>12743.07</c:v>
                </c:pt>
                <c:pt idx="2">
                  <c:v>13263.38</c:v>
                </c:pt>
                <c:pt idx="3">
                  <c:v>13494.449999999983</c:v>
                </c:pt>
              </c:numCache>
            </c:numRef>
          </c:val>
        </c:ser>
        <c:marker val="1"/>
        <c:axId val="171933056"/>
        <c:axId val="171938944"/>
      </c:lineChart>
      <c:catAx>
        <c:axId val="171933056"/>
        <c:scaling>
          <c:orientation val="minMax"/>
        </c:scaling>
        <c:axPos val="b"/>
        <c:numFmt formatCode="General" sourceLinked="1"/>
        <c:tickLblPos val="nextTo"/>
        <c:crossAx val="171938944"/>
        <c:crosses val="autoZero"/>
        <c:auto val="1"/>
        <c:lblAlgn val="ctr"/>
        <c:lblOffset val="100"/>
      </c:catAx>
      <c:valAx>
        <c:axId val="1719389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71933056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350302566345867"/>
          <c:y val="3.1578947368421324E-2"/>
          <c:w val="0.8664969743365416"/>
          <c:h val="0.776473684210526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75 531,0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64907.729999999996</c:v>
                </c:pt>
                <c:pt idx="1">
                  <c:v>72363.360000000001</c:v>
                </c:pt>
                <c:pt idx="2">
                  <c:v>69728.5</c:v>
                </c:pt>
                <c:pt idx="3">
                  <c:v>73486.399999999994</c:v>
                </c:pt>
              </c:numCache>
            </c:numRef>
          </c:val>
        </c:ser>
        <c:overlap val="100"/>
        <c:axId val="172364160"/>
        <c:axId val="172365696"/>
      </c:barChart>
      <c:catAx>
        <c:axId val="172364160"/>
        <c:scaling>
          <c:orientation val="minMax"/>
        </c:scaling>
        <c:axPos val="b"/>
        <c:tickLblPos val="nextTo"/>
        <c:crossAx val="172365696"/>
        <c:crosses val="autoZero"/>
        <c:auto val="1"/>
        <c:lblAlgn val="ctr"/>
        <c:lblOffset val="100"/>
      </c:catAx>
      <c:valAx>
        <c:axId val="1723656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2364160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9.4988069673109063E-2"/>
          <c:w val="0.91269841269842333"/>
          <c:h val="0.721276499091459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1.562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2385</c:v>
                </c:pt>
                <c:pt idx="1">
                  <c:v>2357</c:v>
                </c:pt>
                <c:pt idx="2">
                  <c:v>2238</c:v>
                </c:pt>
                <c:pt idx="3" formatCode="#,##0">
                  <c:v>1974</c:v>
                </c:pt>
              </c:numCache>
            </c:numRef>
          </c:val>
        </c:ser>
        <c:marker val="1"/>
        <c:axId val="172398848"/>
        <c:axId val="172400640"/>
      </c:lineChart>
      <c:catAx>
        <c:axId val="172398848"/>
        <c:scaling>
          <c:orientation val="minMax"/>
        </c:scaling>
        <c:axPos val="b"/>
        <c:numFmt formatCode="General" sourceLinked="1"/>
        <c:tickLblPos val="nextTo"/>
        <c:crossAx val="172400640"/>
        <c:crosses val="autoZero"/>
        <c:auto val="1"/>
        <c:lblAlgn val="ctr"/>
        <c:lblOffset val="100"/>
      </c:catAx>
      <c:valAx>
        <c:axId val="17240064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72398848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4299788481066701E-2"/>
          <c:y val="0.13252596142873438"/>
          <c:w val="0.92073832790445154"/>
          <c:h val="0.59437435809654227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валовой сбор зерна (в весе после обработки)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289.89999999999969</c:v>
                </c:pt>
                <c:pt idx="1">
                  <c:v>275.39999999999969</c:v>
                </c:pt>
                <c:pt idx="2">
                  <c:v>273</c:v>
                </c:pt>
                <c:pt idx="3">
                  <c:v>275</c:v>
                </c:pt>
                <c:pt idx="4">
                  <c:v>268.5</c:v>
                </c:pt>
                <c:pt idx="5">
                  <c:v>275.3</c:v>
                </c:pt>
              </c:numCache>
            </c:numRef>
          </c:val>
        </c:ser>
        <c:gapDepth val="0"/>
        <c:shape val="cylinder"/>
        <c:axId val="162516992"/>
        <c:axId val="162518528"/>
        <c:axId val="0"/>
      </c:bar3DChart>
      <c:catAx>
        <c:axId val="16251699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2518528"/>
        <c:crosses val="autoZero"/>
        <c:auto val="1"/>
        <c:lblAlgn val="ctr"/>
        <c:lblOffset val="100"/>
        <c:tickLblSkip val="1"/>
        <c:tickMarkSkip val="1"/>
      </c:catAx>
      <c:valAx>
        <c:axId val="162518528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2516992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.13579055957178604"/>
          <c:y val="0.8495073034349"/>
          <c:w val="0.64976859242766061"/>
          <c:h val="9.2560908101780748E-2"/>
        </c:manualLayout>
      </c:layout>
      <c:spPr>
        <a:noFill/>
        <a:ln w="3182">
          <a:solidFill>
            <a:schemeClr val="tx1"/>
          </a:solidFill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350302566345867"/>
          <c:y val="3.1578947368421352E-2"/>
          <c:w val="0.7692747521143245"/>
          <c:h val="0.776473684210526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271 926,7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273760.08</c:v>
                </c:pt>
                <c:pt idx="1">
                  <c:v>259462.2</c:v>
                </c:pt>
                <c:pt idx="2">
                  <c:v>262444.08</c:v>
                </c:pt>
                <c:pt idx="3">
                  <c:v>347556.19</c:v>
                </c:pt>
              </c:numCache>
            </c:numRef>
          </c:val>
        </c:ser>
        <c:overlap val="100"/>
        <c:axId val="172458752"/>
        <c:axId val="172460288"/>
      </c:barChart>
      <c:catAx>
        <c:axId val="172458752"/>
        <c:scaling>
          <c:orientation val="minMax"/>
        </c:scaling>
        <c:axPos val="b"/>
        <c:tickLblPos val="nextTo"/>
        <c:crossAx val="172460288"/>
        <c:crosses val="autoZero"/>
        <c:auto val="1"/>
        <c:lblAlgn val="ctr"/>
        <c:lblOffset val="100"/>
      </c:catAx>
      <c:valAx>
        <c:axId val="1724602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2458752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9.4988069673109063E-2"/>
          <c:w val="0.912698412698424"/>
          <c:h val="0.721276499091459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1.562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6278</c:v>
                </c:pt>
                <c:pt idx="1">
                  <c:v>3647</c:v>
                </c:pt>
                <c:pt idx="2">
                  <c:v>6349</c:v>
                </c:pt>
                <c:pt idx="3">
                  <c:v>6400</c:v>
                </c:pt>
              </c:numCache>
            </c:numRef>
          </c:val>
        </c:ser>
        <c:marker val="1"/>
        <c:axId val="172299776"/>
        <c:axId val="172301312"/>
      </c:lineChart>
      <c:catAx>
        <c:axId val="172299776"/>
        <c:scaling>
          <c:orientation val="minMax"/>
        </c:scaling>
        <c:axPos val="b"/>
        <c:numFmt formatCode="General" sourceLinked="1"/>
        <c:tickLblPos val="nextTo"/>
        <c:crossAx val="172301312"/>
        <c:crosses val="autoZero"/>
        <c:auto val="1"/>
        <c:lblAlgn val="ctr"/>
        <c:lblOffset val="100"/>
      </c:catAx>
      <c:valAx>
        <c:axId val="17230131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72299776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350302566345867"/>
          <c:y val="3.1578947368421366E-2"/>
          <c:w val="0.8664969743365416"/>
          <c:h val="0.776473684210526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6 187,36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13171.9</c:v>
                </c:pt>
                <c:pt idx="1">
                  <c:v>15996.869999999975</c:v>
                </c:pt>
                <c:pt idx="2">
                  <c:v>15670.849999999986</c:v>
                </c:pt>
                <c:pt idx="3">
                  <c:v>18090</c:v>
                </c:pt>
              </c:numCache>
            </c:numRef>
          </c:val>
        </c:ser>
        <c:overlap val="100"/>
        <c:axId val="172559360"/>
        <c:axId val="172561152"/>
      </c:barChart>
      <c:catAx>
        <c:axId val="172559360"/>
        <c:scaling>
          <c:orientation val="minMax"/>
        </c:scaling>
        <c:axPos val="b"/>
        <c:tickLblPos val="nextTo"/>
        <c:crossAx val="172561152"/>
        <c:crosses val="autoZero"/>
        <c:auto val="1"/>
        <c:lblAlgn val="ctr"/>
        <c:lblOffset val="100"/>
      </c:catAx>
      <c:valAx>
        <c:axId val="1725611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2559360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9.4988069673109063E-2"/>
          <c:w val="0.912698412698424"/>
          <c:h val="0.721276499091459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4.5045045045044836E-3"/>
                  <c:y val="5.3030303030302997E-2"/>
                </c:manualLayout>
              </c:layout>
              <c:showVal val="1"/>
            </c:dLbl>
            <c:dLbl>
              <c:idx val="1"/>
              <c:layout>
                <c:manualLayout>
                  <c:x val="-1.1261261261261365E-2"/>
                  <c:y val="0.15198818897637975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</c:v>
                </c:pt>
                <c:pt idx="1">
                  <c:v>354</c:v>
                </c:pt>
                <c:pt idx="2">
                  <c:v>368</c:v>
                </c:pt>
                <c:pt idx="3">
                  <c:v>354</c:v>
                </c:pt>
              </c:numCache>
            </c:numRef>
          </c:val>
        </c:ser>
        <c:marker val="1"/>
        <c:axId val="172601344"/>
        <c:axId val="172602880"/>
      </c:lineChart>
      <c:catAx>
        <c:axId val="172601344"/>
        <c:scaling>
          <c:orientation val="minMax"/>
        </c:scaling>
        <c:axPos val="b"/>
        <c:numFmt formatCode="General" sourceLinked="1"/>
        <c:tickLblPos val="nextTo"/>
        <c:crossAx val="172602880"/>
        <c:crosses val="autoZero"/>
        <c:auto val="1"/>
        <c:lblAlgn val="ctr"/>
        <c:lblOffset val="100"/>
      </c:catAx>
      <c:valAx>
        <c:axId val="17260288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72601344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875459317585301"/>
          <c:y val="3.1578947368421061E-2"/>
          <c:w val="0.83346762904636906"/>
          <c:h val="0.77115333609614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777777777777767E-3"/>
                  <c:y val="-0.18421052631578938"/>
                </c:manualLayout>
              </c:layout>
              <c:showVal val="1"/>
            </c:dLbl>
            <c:dLbl>
              <c:idx val="1"/>
              <c:layout>
                <c:manualLayout>
                  <c:x val="-1.1111111111111125E-2"/>
                  <c:y val="-0.18421052631578938"/>
                </c:manualLayout>
              </c:layout>
              <c:showVal val="1"/>
            </c:dLbl>
            <c:dLbl>
              <c:idx val="2"/>
              <c:layout>
                <c:manualLayout>
                  <c:x val="-5.5555555555555558E-3"/>
                  <c:y val="-0.17894736842105313"/>
                </c:manualLayout>
              </c:layout>
              <c:showVal val="1"/>
            </c:dLbl>
            <c:dLbl>
              <c:idx val="3"/>
              <c:layout>
                <c:manualLayout>
                  <c:x val="-8.3333333333333367E-3"/>
                  <c:y val="-0.368421052631578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622 850,09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327911.63</c:v>
                </c:pt>
                <c:pt idx="1">
                  <c:v>330161.09999999998</c:v>
                </c:pt>
                <c:pt idx="2">
                  <c:v>342286.75</c:v>
                </c:pt>
                <c:pt idx="3">
                  <c:v>672861.1</c:v>
                </c:pt>
              </c:numCache>
            </c:numRef>
          </c:val>
        </c:ser>
        <c:shape val="box"/>
        <c:axId val="172641280"/>
        <c:axId val="172647168"/>
        <c:axId val="0"/>
      </c:bar3DChart>
      <c:catAx>
        <c:axId val="172641280"/>
        <c:scaling>
          <c:orientation val="minMax"/>
        </c:scaling>
        <c:axPos val="b"/>
        <c:tickLblPos val="nextTo"/>
        <c:crossAx val="172647168"/>
        <c:crosses val="autoZero"/>
        <c:auto val="1"/>
        <c:lblAlgn val="ctr"/>
        <c:lblOffset val="100"/>
      </c:catAx>
      <c:valAx>
        <c:axId val="1726471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2641280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9.4988069673109063E-2"/>
          <c:w val="0.91269841269842467"/>
          <c:h val="0.721276499091459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5.7347811362289391E-2"/>
                </c:manualLayout>
              </c:layout>
              <c:showVal val="1"/>
            </c:dLbl>
            <c:dLbl>
              <c:idx val="1"/>
              <c:layout>
                <c:manualLayout>
                  <c:x val="9.8039215686274508E-3"/>
                  <c:y val="4.340276013885373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0752688172043012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11515,92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6053.93</c:v>
                </c:pt>
                <c:pt idx="1">
                  <c:v>6090.52</c:v>
                </c:pt>
                <c:pt idx="2">
                  <c:v>6313.9699999999993</c:v>
                </c:pt>
                <c:pt idx="3">
                  <c:v>11531</c:v>
                </c:pt>
              </c:numCache>
            </c:numRef>
          </c:val>
        </c:ser>
        <c:marker val="1"/>
        <c:axId val="172982272"/>
        <c:axId val="172983808"/>
      </c:lineChart>
      <c:catAx>
        <c:axId val="172982272"/>
        <c:scaling>
          <c:orientation val="minMax"/>
        </c:scaling>
        <c:axPos val="b"/>
        <c:numFmt formatCode="General" sourceLinked="1"/>
        <c:tickLblPos val="nextTo"/>
        <c:crossAx val="172983808"/>
        <c:crosses val="autoZero"/>
        <c:auto val="1"/>
        <c:lblAlgn val="ctr"/>
        <c:lblOffset val="100"/>
      </c:catAx>
      <c:valAx>
        <c:axId val="17298380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72982272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50923.74</c:v>
                </c:pt>
                <c:pt idx="1">
                  <c:v>54973.01</c:v>
                </c:pt>
                <c:pt idx="2">
                  <c:v>54545.65</c:v>
                </c:pt>
                <c:pt idx="3">
                  <c:v>48520.4</c:v>
                </c:pt>
              </c:numCache>
            </c:numRef>
          </c:val>
        </c:ser>
        <c:overlap val="100"/>
        <c:axId val="172991616"/>
        <c:axId val="172993152"/>
      </c:barChart>
      <c:catAx>
        <c:axId val="172991616"/>
        <c:scaling>
          <c:orientation val="minMax"/>
        </c:scaling>
        <c:axPos val="b"/>
        <c:tickLblPos val="nextTo"/>
        <c:crossAx val="172993152"/>
        <c:crosses val="autoZero"/>
        <c:auto val="1"/>
        <c:lblAlgn val="ctr"/>
        <c:lblOffset val="100"/>
      </c:catAx>
      <c:valAx>
        <c:axId val="1729931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2991616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9.4988069673109063E-2"/>
          <c:w val="0.91269841269842467"/>
          <c:h val="0.721276499091459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5.3418635170603933E-2"/>
                </c:manualLayout>
              </c:layout>
              <c:showVal val="1"/>
            </c:dLbl>
            <c:dLbl>
              <c:idx val="1"/>
              <c:layout>
                <c:manualLayout>
                  <c:x val="-6.5217391304347824E-2"/>
                  <c:y val="0.14596709065213201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940.16</c:v>
                </c:pt>
                <c:pt idx="1">
                  <c:v>1014.09</c:v>
                </c:pt>
                <c:pt idx="2">
                  <c:v>1006.17</c:v>
                </c:pt>
                <c:pt idx="3">
                  <c:v>898.33</c:v>
                </c:pt>
              </c:numCache>
            </c:numRef>
          </c:val>
        </c:ser>
        <c:marker val="1"/>
        <c:axId val="173234432"/>
        <c:axId val="173240320"/>
      </c:lineChart>
      <c:catAx>
        <c:axId val="173234432"/>
        <c:scaling>
          <c:orientation val="minMax"/>
        </c:scaling>
        <c:axPos val="b"/>
        <c:numFmt formatCode="General" sourceLinked="1"/>
        <c:tickLblPos val="nextTo"/>
        <c:crossAx val="173240320"/>
        <c:crosses val="autoZero"/>
        <c:auto val="1"/>
        <c:lblAlgn val="ctr"/>
        <c:lblOffset val="100"/>
      </c:catAx>
      <c:valAx>
        <c:axId val="17324032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73234432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4836.47</c:v>
                </c:pt>
                <c:pt idx="1">
                  <c:v>5434.07</c:v>
                </c:pt>
                <c:pt idx="2">
                  <c:v>6863.49</c:v>
                </c:pt>
                <c:pt idx="3">
                  <c:v>7350.2</c:v>
                </c:pt>
              </c:numCache>
            </c:numRef>
          </c:val>
        </c:ser>
        <c:overlap val="100"/>
        <c:axId val="173310336"/>
        <c:axId val="173311872"/>
      </c:barChart>
      <c:catAx>
        <c:axId val="173310336"/>
        <c:scaling>
          <c:orientation val="minMax"/>
        </c:scaling>
        <c:axPos val="b"/>
        <c:tickLblPos val="nextTo"/>
        <c:crossAx val="173311872"/>
        <c:crosses val="autoZero"/>
        <c:auto val="1"/>
        <c:lblAlgn val="ctr"/>
        <c:lblOffset val="100"/>
      </c:catAx>
      <c:valAx>
        <c:axId val="173311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3310336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9.4988069673109063E-2"/>
          <c:w val="0.912698412698424"/>
          <c:h val="0.721276499091459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111111111111111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3402777777777783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89.29</c:v>
                </c:pt>
                <c:pt idx="1">
                  <c:v>100.24</c:v>
                </c:pt>
                <c:pt idx="2">
                  <c:v>126.61</c:v>
                </c:pt>
                <c:pt idx="3">
                  <c:v>136.08000000000001</c:v>
                </c:pt>
              </c:numCache>
            </c:numRef>
          </c:val>
        </c:ser>
        <c:marker val="1"/>
        <c:axId val="173335680"/>
        <c:axId val="173337216"/>
      </c:lineChart>
      <c:catAx>
        <c:axId val="173335680"/>
        <c:scaling>
          <c:orientation val="minMax"/>
        </c:scaling>
        <c:axPos val="b"/>
        <c:numFmt formatCode="General" sourceLinked="1"/>
        <c:tickLblPos val="nextTo"/>
        <c:crossAx val="173337216"/>
        <c:crosses val="autoZero"/>
        <c:auto val="1"/>
        <c:lblAlgn val="ctr"/>
        <c:lblOffset val="100"/>
      </c:catAx>
      <c:valAx>
        <c:axId val="17333721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73335680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5198639942735832E-2"/>
          <c:y val="4.7356892888389013E-2"/>
          <c:w val="0.88896292650918662"/>
          <c:h val="0.6735198198333185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семена масленичных культур</c:v>
                </c:pt>
              </c:strCache>
            </c:strRef>
          </c:tx>
          <c:spPr>
            <a:ln>
              <a:solidFill>
                <a:srgbClr val="33CCCC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33CCCC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35.700000000000003</c:v>
                </c:pt>
                <c:pt idx="1">
                  <c:v>44.2</c:v>
                </c:pt>
                <c:pt idx="2">
                  <c:v>44.5</c:v>
                </c:pt>
                <c:pt idx="3">
                  <c:v>46.720000000000013</c:v>
                </c:pt>
                <c:pt idx="4">
                  <c:v>51.15</c:v>
                </c:pt>
                <c:pt idx="5">
                  <c:v>51.5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картофель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10.6</c:v>
                </c:pt>
                <c:pt idx="1">
                  <c:v>7.3</c:v>
                </c:pt>
                <c:pt idx="2">
                  <c:v>8.4</c:v>
                </c:pt>
                <c:pt idx="3">
                  <c:v>8.83</c:v>
                </c:pt>
                <c:pt idx="4">
                  <c:v>9.09</c:v>
                </c:pt>
                <c:pt idx="5">
                  <c:v>9.3600000000000048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овощи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10.8</c:v>
                </c:pt>
                <c:pt idx="1">
                  <c:v>10.3</c:v>
                </c:pt>
                <c:pt idx="2">
                  <c:v>10.5</c:v>
                </c:pt>
                <c:pt idx="3">
                  <c:v>11.03</c:v>
                </c:pt>
                <c:pt idx="4">
                  <c:v>11.46</c:v>
                </c:pt>
                <c:pt idx="5">
                  <c:v>11.7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скот и птица на убой (в живом весе)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7.5</c:v>
                </c:pt>
                <c:pt idx="1">
                  <c:v>7.3</c:v>
                </c:pt>
                <c:pt idx="2">
                  <c:v>7.5</c:v>
                </c:pt>
                <c:pt idx="3">
                  <c:v>7.88</c:v>
                </c:pt>
                <c:pt idx="4">
                  <c:v>8.4</c:v>
                </c:pt>
                <c:pt idx="5">
                  <c:v>8.6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молоко</c:v>
                </c:pt>
              </c:strCache>
            </c:strRef>
          </c:tx>
          <c:spPr>
            <a:ln>
              <a:solidFill>
                <a:srgbClr val="669900"/>
              </a:solidFill>
            </a:ln>
          </c:spPr>
          <c:marker>
            <c:spPr>
              <a:solidFill>
                <a:srgbClr val="669900"/>
              </a:solidFill>
              <a:ln>
                <a:solidFill>
                  <a:srgbClr val="6699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23.1</c:v>
                </c:pt>
                <c:pt idx="1">
                  <c:v>24.5</c:v>
                </c:pt>
                <c:pt idx="2">
                  <c:v>25</c:v>
                </c:pt>
                <c:pt idx="3">
                  <c:v>26.27</c:v>
                </c:pt>
                <c:pt idx="4">
                  <c:v>35.15</c:v>
                </c:pt>
                <c:pt idx="5">
                  <c:v>36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яйца (млн. шт.)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21.6</c:v>
                </c:pt>
                <c:pt idx="1">
                  <c:v>20.9</c:v>
                </c:pt>
                <c:pt idx="2">
                  <c:v>21.7</c:v>
                </c:pt>
                <c:pt idx="3">
                  <c:v>22.8</c:v>
                </c:pt>
                <c:pt idx="4">
                  <c:v>23</c:v>
                </c:pt>
                <c:pt idx="5">
                  <c:v>24.19</c:v>
                </c:pt>
              </c:numCache>
            </c:numRef>
          </c:val>
        </c:ser>
        <c:marker val="1"/>
        <c:axId val="162674176"/>
        <c:axId val="162676096"/>
      </c:lineChart>
      <c:catAx>
        <c:axId val="162674176"/>
        <c:scaling>
          <c:orientation val="minMax"/>
        </c:scaling>
        <c:axPos val="b"/>
        <c:numFmt formatCode="General" sourceLinked="1"/>
        <c:tickLblPos val="nextTo"/>
        <c:crossAx val="162676096"/>
        <c:crosses val="autoZero"/>
        <c:auto val="1"/>
        <c:lblAlgn val="ctr"/>
        <c:lblOffset val="100"/>
      </c:catAx>
      <c:valAx>
        <c:axId val="162676096"/>
        <c:scaling>
          <c:orientation val="minMax"/>
          <c:max val="55"/>
          <c:min val="0"/>
        </c:scaling>
        <c:axPos val="l"/>
        <c:majorGridlines/>
        <c:numFmt formatCode="General" sourceLinked="1"/>
        <c:tickLblPos val="nextTo"/>
        <c:crossAx val="162674176"/>
        <c:crosses val="autoZero"/>
        <c:crossBetween val="between"/>
        <c:majorUnit val="5"/>
        <c:minorUnit val="1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78963559787584692"/>
          <c:w val="1"/>
          <c:h val="0.18710858817066511"/>
        </c:manualLayout>
      </c:layout>
      <c:overlay val="1"/>
      <c:spPr>
        <a:ln w="3175" cmpd="sng"/>
      </c:spPr>
    </c:legend>
    <c:plotVisOnly val="1"/>
  </c:chart>
  <c:txPr>
    <a:bodyPr/>
    <a:lstStyle/>
    <a:p>
      <a:pPr>
        <a:defRPr sz="11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9.489974835619841E-2"/>
          <c:y val="4.1263440860215064E-2"/>
          <c:w val="0.65715913088183564"/>
          <c:h val="0.8323545847091685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непрограммная часть</c:v>
                </c:pt>
              </c:strCache>
            </c:strRef>
          </c:tx>
          <c:dLbls>
            <c:dLbl>
              <c:idx val="0"/>
              <c:layout>
                <c:manualLayout>
                  <c:x val="-8.1944553805774284E-2"/>
                  <c:y val="6.7567567567567571E-3"/>
                </c:manualLayout>
              </c:layout>
              <c:showVal val="1"/>
            </c:dLbl>
            <c:dLbl>
              <c:idx val="1"/>
              <c:layout>
                <c:manualLayout>
                  <c:x val="-9.5833333333333368E-2"/>
                  <c:y val="-2.2522522522522592E-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55256.86</c:v>
                </c:pt>
                <c:pt idx="1">
                  <c:v>65009.69</c:v>
                </c:pt>
                <c:pt idx="2">
                  <c:v>70379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программная часть</c:v>
                </c:pt>
              </c:strCache>
            </c:strRef>
          </c:tx>
          <c:dLbls>
            <c:dLbl>
              <c:idx val="0"/>
              <c:layout>
                <c:manualLayout>
                  <c:x val="8.3333333333333367E-3"/>
                  <c:y val="-0.36936940574735955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-0.36642405276263607"/>
                </c:manualLayout>
              </c:layout>
              <c:showVal val="1"/>
            </c:dLbl>
            <c:dLbl>
              <c:idx val="2"/>
              <c:layout>
                <c:manualLayout>
                  <c:x val="1.2500000000000001E-2"/>
                  <c:y val="-0.38461538461538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1687669,90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1218433.92</c:v>
                </c:pt>
                <c:pt idx="1">
                  <c:v>1274635.9099999999</c:v>
                </c:pt>
                <c:pt idx="2">
                  <c:v>1687660</c:v>
                </c:pt>
              </c:numCache>
            </c:numRef>
          </c:val>
        </c:ser>
        <c:shape val="cylinder"/>
        <c:axId val="173662976"/>
        <c:axId val="173664512"/>
        <c:axId val="0"/>
      </c:bar3DChart>
      <c:catAx>
        <c:axId val="173662976"/>
        <c:scaling>
          <c:orientation val="minMax"/>
        </c:scaling>
        <c:axPos val="b"/>
        <c:numFmt formatCode="General" sourceLinked="1"/>
        <c:tickLblPos val="nextTo"/>
        <c:crossAx val="173664512"/>
        <c:crosses val="autoZero"/>
        <c:auto val="1"/>
        <c:lblAlgn val="ctr"/>
        <c:lblOffset val="100"/>
      </c:catAx>
      <c:valAx>
        <c:axId val="1736645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73662976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63748153259193163"/>
          <c:y val="0.8067784268901933"/>
          <c:w val="0.36093263342082282"/>
          <c:h val="0.14280797561595127"/>
        </c:manualLayout>
      </c:layout>
    </c:legend>
    <c:plotVisOnly val="1"/>
  </c:chart>
  <c:txPr>
    <a:bodyPr/>
    <a:lstStyle/>
    <a:p>
      <a:pPr>
        <a:defRPr sz="11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10"/>
      <c:perspective val="30"/>
    </c:view3D>
    <c:plotArea>
      <c:layout>
        <c:manualLayout>
          <c:layoutTarget val="inner"/>
          <c:xMode val="edge"/>
          <c:yMode val="edge"/>
          <c:x val="4.4947506561679785E-5"/>
          <c:y val="9.4383798616082093E-2"/>
          <c:w val="0.99995516185476396"/>
          <c:h val="0.905616187511444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explosion val="40"/>
            <c:spPr>
              <a:solidFill>
                <a:srgbClr val="FF99CC"/>
              </a:solidFill>
            </c:spPr>
          </c:dPt>
          <c:dPt>
            <c:idx val="3"/>
            <c:explosion val="40"/>
            <c:spPr>
              <a:solidFill>
                <a:srgbClr val="FF0000"/>
              </a:solidFill>
            </c:spPr>
          </c:dPt>
          <c:dPt>
            <c:idx val="4"/>
            <c:explosion val="29"/>
          </c:dPt>
          <c:dPt>
            <c:idx val="5"/>
            <c:explosion val="2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rgbClr val="00FF00"/>
              </a:solidFill>
            </c:spPr>
          </c:dPt>
          <c:dPt>
            <c:idx val="1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1"/>
            <c:explosion val="50"/>
            <c:spPr>
              <a:solidFill>
                <a:srgbClr val="FF66FF"/>
              </a:solidFill>
            </c:spPr>
          </c:dPt>
          <c:dPt>
            <c:idx val="12"/>
            <c:spPr>
              <a:solidFill>
                <a:srgbClr val="9999FF"/>
              </a:solidFill>
            </c:spPr>
          </c:dPt>
          <c:cat>
            <c:strRef>
              <c:f>Лист1!$A$2:$A$18</c:f>
              <c:strCache>
                <c:ptCount val="14"/>
                <c:pt idx="0">
                  <c:v>Развитие образования </c:v>
                </c:pt>
                <c:pt idx="1">
                  <c:v>Социальная поддержка граждан </c:v>
                </c:pt>
                <c:pt idx="2">
                  <c:v>Сохранение и развитие культуры </c:v>
                </c:pt>
                <c:pt idx="3">
                  <c:v>Развитие физической культуры и спорта </c:v>
                </c:pt>
                <c:pt idx="4">
                  <c:v>Молодежная политика </c:v>
                </c:pt>
                <c:pt idx="5">
                  <c:v>Управление имуществом </c:v>
                </c:pt>
                <c:pt idx="6">
                  <c:v>Управление финансами </c:v>
                </c:pt>
                <c:pt idx="7">
                  <c:v>Защита населения и территории Курского района от чрезвычайных ситуаций</c:v>
                </c:pt>
                <c:pt idx="8">
                  <c:v>Развитие малого и среднего бизнеса, потребительского рынка, снижение административных барьеров </c:v>
                </c:pt>
                <c:pt idx="9">
                  <c:v>Развитие коммунального хозяйства, транспортной системы и обеспечение безопасности дорожного движения </c:v>
                </c:pt>
                <c:pt idx="10">
                  <c:v>Развитие сельского хозяйства </c:v>
                </c:pt>
                <c:pt idx="11">
                  <c:v>Межнациональные отношения и поддержка казачества </c:v>
                </c:pt>
                <c:pt idx="12">
                  <c:v>Энергосбережение</c:v>
                </c:pt>
                <c:pt idx="13">
                  <c:v>Профилактика правонарушений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53.1</c:v>
                </c:pt>
                <c:pt idx="1">
                  <c:v>23.7</c:v>
                </c:pt>
                <c:pt idx="2">
                  <c:v>5.4</c:v>
                </c:pt>
                <c:pt idx="3">
                  <c:v>1.1000000000000001</c:v>
                </c:pt>
                <c:pt idx="4">
                  <c:v>0.2</c:v>
                </c:pt>
                <c:pt idx="5">
                  <c:v>0.1</c:v>
                </c:pt>
                <c:pt idx="6">
                  <c:v>4.8</c:v>
                </c:pt>
                <c:pt idx="7">
                  <c:v>0.30000000000000032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4.0000000000000022E-2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1"/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660943799550829"/>
          <c:y val="2.7093596059113361E-2"/>
          <c:w val="0.59572028825344203"/>
          <c:h val="0.850552150808734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(план)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Галюгаевский</c:v>
                </c:pt>
                <c:pt idx="1">
                  <c:v>Балтийский</c:v>
                </c:pt>
                <c:pt idx="2">
                  <c:v>Кановский</c:v>
                </c:pt>
                <c:pt idx="3">
                  <c:v>Курский</c:v>
                </c:pt>
                <c:pt idx="4">
                  <c:v>Мирненский</c:v>
                </c:pt>
                <c:pt idx="5">
                  <c:v>Полтавский</c:v>
                </c:pt>
                <c:pt idx="6">
                  <c:v>Ростовановский</c:v>
                </c:pt>
                <c:pt idx="7">
                  <c:v>Рощинский</c:v>
                </c:pt>
                <c:pt idx="8">
                  <c:v>Русский</c:v>
                </c:pt>
                <c:pt idx="9">
                  <c:v>Серноводский</c:v>
                </c:pt>
                <c:pt idx="10">
                  <c:v>Стодеревский</c:v>
                </c:pt>
                <c:pt idx="11">
                  <c:v>Эдиссийский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30301</c:v>
                </c:pt>
                <c:pt idx="1">
                  <c:v>16689</c:v>
                </c:pt>
                <c:pt idx="2">
                  <c:v>19679</c:v>
                </c:pt>
                <c:pt idx="3">
                  <c:v>188637</c:v>
                </c:pt>
                <c:pt idx="4">
                  <c:v>15695</c:v>
                </c:pt>
                <c:pt idx="5">
                  <c:v>24531</c:v>
                </c:pt>
                <c:pt idx="6">
                  <c:v>21081</c:v>
                </c:pt>
                <c:pt idx="7">
                  <c:v>16242</c:v>
                </c:pt>
                <c:pt idx="8">
                  <c:v>45491</c:v>
                </c:pt>
                <c:pt idx="9">
                  <c:v>34682</c:v>
                </c:pt>
                <c:pt idx="10">
                  <c:v>18266</c:v>
                </c:pt>
                <c:pt idx="11">
                  <c:v>21813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(факт)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Лист1!$A$2:$A$13</c:f>
              <c:strCache>
                <c:ptCount val="12"/>
                <c:pt idx="0">
                  <c:v>Галюгаевский</c:v>
                </c:pt>
                <c:pt idx="1">
                  <c:v>Балтийский</c:v>
                </c:pt>
                <c:pt idx="2">
                  <c:v>Кановский</c:v>
                </c:pt>
                <c:pt idx="3">
                  <c:v>Курский</c:v>
                </c:pt>
                <c:pt idx="4">
                  <c:v>Мирненский</c:v>
                </c:pt>
                <c:pt idx="5">
                  <c:v>Полтавский</c:v>
                </c:pt>
                <c:pt idx="6">
                  <c:v>Ростовановский</c:v>
                </c:pt>
                <c:pt idx="7">
                  <c:v>Рощинский</c:v>
                </c:pt>
                <c:pt idx="8">
                  <c:v>Русский</c:v>
                </c:pt>
                <c:pt idx="9">
                  <c:v>Серноводский</c:v>
                </c:pt>
                <c:pt idx="10">
                  <c:v>Стодеревский</c:v>
                </c:pt>
                <c:pt idx="11">
                  <c:v>Эдиссийский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31896</c:v>
                </c:pt>
                <c:pt idx="1">
                  <c:v>17434</c:v>
                </c:pt>
                <c:pt idx="2">
                  <c:v>20888</c:v>
                </c:pt>
                <c:pt idx="3">
                  <c:v>190416</c:v>
                </c:pt>
                <c:pt idx="4">
                  <c:v>16064</c:v>
                </c:pt>
                <c:pt idx="5">
                  <c:v>24456</c:v>
                </c:pt>
                <c:pt idx="6">
                  <c:v>20531</c:v>
                </c:pt>
                <c:pt idx="7">
                  <c:v>16810</c:v>
                </c:pt>
                <c:pt idx="8">
                  <c:v>41166</c:v>
                </c:pt>
                <c:pt idx="9">
                  <c:v>35650</c:v>
                </c:pt>
                <c:pt idx="10">
                  <c:v>18426</c:v>
                </c:pt>
                <c:pt idx="11">
                  <c:v>23552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(план)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Лист1!$A$2:$A$13</c:f>
              <c:strCache>
                <c:ptCount val="12"/>
                <c:pt idx="0">
                  <c:v>Галюгаевский</c:v>
                </c:pt>
                <c:pt idx="1">
                  <c:v>Балтийский</c:v>
                </c:pt>
                <c:pt idx="2">
                  <c:v>Кановский</c:v>
                </c:pt>
                <c:pt idx="3">
                  <c:v>Курский</c:v>
                </c:pt>
                <c:pt idx="4">
                  <c:v>Мирненский</c:v>
                </c:pt>
                <c:pt idx="5">
                  <c:v>Полтавский</c:v>
                </c:pt>
                <c:pt idx="6">
                  <c:v>Ростовановский</c:v>
                </c:pt>
                <c:pt idx="7">
                  <c:v>Рощинский</c:v>
                </c:pt>
                <c:pt idx="8">
                  <c:v>Русский</c:v>
                </c:pt>
                <c:pt idx="9">
                  <c:v>Серноводский</c:v>
                </c:pt>
                <c:pt idx="10">
                  <c:v>Стодеревский</c:v>
                </c:pt>
                <c:pt idx="11">
                  <c:v>Эдиссийский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40378</c:v>
                </c:pt>
                <c:pt idx="1">
                  <c:v>22411</c:v>
                </c:pt>
                <c:pt idx="2">
                  <c:v>25933</c:v>
                </c:pt>
                <c:pt idx="3">
                  <c:v>190634</c:v>
                </c:pt>
                <c:pt idx="4">
                  <c:v>17874</c:v>
                </c:pt>
                <c:pt idx="5">
                  <c:v>32095</c:v>
                </c:pt>
                <c:pt idx="6">
                  <c:v>26471</c:v>
                </c:pt>
                <c:pt idx="7">
                  <c:v>19518</c:v>
                </c:pt>
                <c:pt idx="8">
                  <c:v>54210</c:v>
                </c:pt>
                <c:pt idx="9">
                  <c:v>36670</c:v>
                </c:pt>
                <c:pt idx="10">
                  <c:v>20880</c:v>
                </c:pt>
                <c:pt idx="11">
                  <c:v>28498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(факт)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Галюгаевский</c:v>
                </c:pt>
                <c:pt idx="1">
                  <c:v>Балтийский</c:v>
                </c:pt>
                <c:pt idx="2">
                  <c:v>Кановский</c:v>
                </c:pt>
                <c:pt idx="3">
                  <c:v>Курский</c:v>
                </c:pt>
                <c:pt idx="4">
                  <c:v>Мирненский</c:v>
                </c:pt>
                <c:pt idx="5">
                  <c:v>Полтавский</c:v>
                </c:pt>
                <c:pt idx="6">
                  <c:v>Ростовановский</c:v>
                </c:pt>
                <c:pt idx="7">
                  <c:v>Рощинский</c:v>
                </c:pt>
                <c:pt idx="8">
                  <c:v>Русский</c:v>
                </c:pt>
                <c:pt idx="9">
                  <c:v>Серноводский</c:v>
                </c:pt>
                <c:pt idx="10">
                  <c:v>Стодеревский</c:v>
                </c:pt>
                <c:pt idx="11">
                  <c:v>Эдиссийский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32212</c:v>
                </c:pt>
                <c:pt idx="1">
                  <c:v>20641</c:v>
                </c:pt>
                <c:pt idx="2">
                  <c:v>23102</c:v>
                </c:pt>
                <c:pt idx="3">
                  <c:v>66183</c:v>
                </c:pt>
                <c:pt idx="5">
                  <c:v>28497</c:v>
                </c:pt>
                <c:pt idx="6">
                  <c:v>20241</c:v>
                </c:pt>
                <c:pt idx="7">
                  <c:v>17827</c:v>
                </c:pt>
                <c:pt idx="8">
                  <c:v>39816</c:v>
                </c:pt>
                <c:pt idx="9">
                  <c:v>26787</c:v>
                </c:pt>
                <c:pt idx="10">
                  <c:v>19461</c:v>
                </c:pt>
                <c:pt idx="11">
                  <c:v>26829</c:v>
                </c:pt>
              </c:numCache>
            </c:numRef>
          </c:val>
        </c:ser>
        <c:gapWidth val="117"/>
        <c:axId val="174040576"/>
        <c:axId val="174042496"/>
      </c:barChart>
      <c:catAx>
        <c:axId val="174040576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4042496"/>
        <c:crosses val="autoZero"/>
        <c:auto val="1"/>
        <c:lblAlgn val="ctr"/>
        <c:lblOffset val="100"/>
      </c:catAx>
      <c:valAx>
        <c:axId val="174042496"/>
        <c:scaling>
          <c:orientation val="minMax"/>
        </c:scaling>
        <c:axPos val="b"/>
        <c:majorGridlines/>
        <c:numFmt formatCode="General" sourceLinked="1"/>
        <c:tickLblPos val="nextTo"/>
        <c:crossAx val="174040576"/>
        <c:crosses val="autoZero"/>
        <c:crossBetween val="between"/>
      </c:valAx>
      <c:spPr>
        <a:gradFill flip="none" rotWithShape="1">
          <a:gsLst>
            <a:gs pos="0">
              <a:srgbClr val="0F6FC6">
                <a:tint val="66000"/>
                <a:satMod val="160000"/>
              </a:srgbClr>
            </a:gs>
            <a:gs pos="50000">
              <a:srgbClr val="0F6FC6">
                <a:tint val="44500"/>
                <a:satMod val="160000"/>
              </a:srgbClr>
            </a:gs>
            <a:gs pos="100000">
              <a:srgbClr val="0F6FC6">
                <a:tint val="23500"/>
                <a:satMod val="160000"/>
              </a:srgbClr>
            </a:gs>
          </a:gsLst>
          <a:lin ang="10800000" scaled="1"/>
          <a:tileRect/>
        </a:gradFill>
        <a:ln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186630577427821"/>
          <c:y val="3.157037401574804E-2"/>
          <c:w val="0.73365987339818972"/>
          <c:h val="0.9306092519685096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169427.03</c:v>
                </c:pt>
                <c:pt idx="1">
                  <c:v>209703.72</c:v>
                </c:pt>
                <c:pt idx="2">
                  <c:v>250966.49</c:v>
                </c:pt>
                <c:pt idx="3">
                  <c:v>318107.31</c:v>
                </c:pt>
                <c:pt idx="4">
                  <c:v>460599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197834.93</c:v>
                </c:pt>
                <c:pt idx="1">
                  <c:v>202731.4</c:v>
                </c:pt>
                <c:pt idx="2">
                  <c:v>246353.73</c:v>
                </c:pt>
                <c:pt idx="3">
                  <c:v>293912.17</c:v>
                </c:pt>
                <c:pt idx="4">
                  <c:v>339198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источники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-28407.9</c:v>
                </c:pt>
                <c:pt idx="1">
                  <c:v>6972.3200000000024</c:v>
                </c:pt>
                <c:pt idx="2">
                  <c:v>4612.75</c:v>
                </c:pt>
                <c:pt idx="3">
                  <c:v>24195.14</c:v>
                </c:pt>
                <c:pt idx="4">
                  <c:v>121401</c:v>
                </c:pt>
              </c:numCache>
            </c:numRef>
          </c:val>
        </c:ser>
        <c:marker val="1"/>
        <c:axId val="172545536"/>
        <c:axId val="172547072"/>
      </c:lineChart>
      <c:catAx>
        <c:axId val="172545536"/>
        <c:scaling>
          <c:orientation val="minMax"/>
        </c:scaling>
        <c:axPos val="b"/>
        <c:tickLblPos val="nextTo"/>
        <c:crossAx val="172547072"/>
        <c:crosses val="autoZero"/>
        <c:auto val="1"/>
        <c:lblAlgn val="ctr"/>
        <c:lblOffset val="100"/>
      </c:catAx>
      <c:valAx>
        <c:axId val="172547072"/>
        <c:scaling>
          <c:orientation val="minMax"/>
        </c:scaling>
        <c:axPos val="l"/>
        <c:majorGridlines/>
        <c:numFmt formatCode="General" sourceLinked="1"/>
        <c:tickLblPos val="nextTo"/>
        <c:crossAx val="17254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49987133961604"/>
          <c:y val="0.54877117633023165"/>
          <c:w val="0.21377463846430991"/>
          <c:h val="0.1780377594846099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475530065049282"/>
          <c:y val="2.2759435159802888E-2"/>
          <c:w val="0.57742520256821961"/>
          <c:h val="0.8149786354016146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7C80"/>
            </a:solidFill>
          </c:spPr>
          <c:cat>
            <c:strRef>
              <c:f>Лист1!$A$2:$A$6</c:f>
              <c:strCache>
                <c:ptCount val="5"/>
                <c:pt idx="0">
                  <c:v>2016  (отчет)</c:v>
                </c:pt>
                <c:pt idx="1">
                  <c:v>2017  (отчет)</c:v>
                </c:pt>
                <c:pt idx="2">
                  <c:v>2018  (отчет)</c:v>
                </c:pt>
                <c:pt idx="3">
                  <c:v>2019 (отчет)</c:v>
                </c:pt>
                <c:pt idx="4">
                  <c:v>2020 (отчет)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99301.22</c:v>
                </c:pt>
                <c:pt idx="1">
                  <c:v>97447.28</c:v>
                </c:pt>
                <c:pt idx="2">
                  <c:v>101362.31</c:v>
                </c:pt>
                <c:pt idx="3">
                  <c:v>114314.45</c:v>
                </c:pt>
                <c:pt idx="4">
                  <c:v>113651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Лист1!$A$2:$A$6</c:f>
              <c:strCache>
                <c:ptCount val="5"/>
                <c:pt idx="0">
                  <c:v>2016  (отчет)</c:v>
                </c:pt>
                <c:pt idx="1">
                  <c:v>2017  (отчет)</c:v>
                </c:pt>
                <c:pt idx="2">
                  <c:v>2018  (отчет)</c:v>
                </c:pt>
                <c:pt idx="3">
                  <c:v>2019 (отчет)</c:v>
                </c:pt>
                <c:pt idx="4">
                  <c:v>2020 (отчет)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58732.289999999994</c:v>
                </c:pt>
                <c:pt idx="1">
                  <c:v>64635.729999999996</c:v>
                </c:pt>
                <c:pt idx="2">
                  <c:v>67399.239999999991</c:v>
                </c:pt>
                <c:pt idx="3">
                  <c:v>83700.27</c:v>
                </c:pt>
                <c:pt idx="4">
                  <c:v>108135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C99"/>
            </a:solidFill>
          </c:spPr>
          <c:cat>
            <c:strRef>
              <c:f>Лист1!$A$2:$A$6</c:f>
              <c:strCache>
                <c:ptCount val="5"/>
                <c:pt idx="0">
                  <c:v>2016  (отчет)</c:v>
                </c:pt>
                <c:pt idx="1">
                  <c:v>2017  (отчет)</c:v>
                </c:pt>
                <c:pt idx="2">
                  <c:v>2018  (отчет)</c:v>
                </c:pt>
                <c:pt idx="3">
                  <c:v>2019 (отчет)</c:v>
                </c:pt>
                <c:pt idx="4">
                  <c:v>2020 (отчет)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19442.609999999957</c:v>
                </c:pt>
                <c:pt idx="1">
                  <c:v>44757.89</c:v>
                </c:pt>
                <c:pt idx="2">
                  <c:v>79568.63</c:v>
                </c:pt>
                <c:pt idx="3">
                  <c:v>102601.32</c:v>
                </c:pt>
                <c:pt idx="4">
                  <c:v>220674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FF66FF"/>
            </a:solidFill>
          </c:spPr>
          <c:cat>
            <c:strRef>
              <c:f>Лист1!$A$2:$A$6</c:f>
              <c:strCache>
                <c:ptCount val="5"/>
                <c:pt idx="0">
                  <c:v>2016  (отчет)</c:v>
                </c:pt>
                <c:pt idx="1">
                  <c:v>2017  (отчет)</c:v>
                </c:pt>
                <c:pt idx="2">
                  <c:v>2018  (отчет)</c:v>
                </c:pt>
                <c:pt idx="3">
                  <c:v>2019 (отчет)</c:v>
                </c:pt>
                <c:pt idx="4">
                  <c:v>2020 (отчет)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3264.9700000000012</c:v>
                </c:pt>
                <c:pt idx="1">
                  <c:v>499</c:v>
                </c:pt>
                <c:pt idx="2">
                  <c:v>846</c:v>
                </c:pt>
                <c:pt idx="3">
                  <c:v>14152.3</c:v>
                </c:pt>
                <c:pt idx="4">
                  <c:v>18146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Лист1!$A$2:$A$6</c:f>
              <c:strCache>
                <c:ptCount val="5"/>
                <c:pt idx="0">
                  <c:v>2016  (отчет)</c:v>
                </c:pt>
                <c:pt idx="1">
                  <c:v>2017  (отчет)</c:v>
                </c:pt>
                <c:pt idx="2">
                  <c:v>2018  (отчет)</c:v>
                </c:pt>
                <c:pt idx="3">
                  <c:v>2019 (отчет)</c:v>
                </c:pt>
                <c:pt idx="4">
                  <c:v>2020 (отчет)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1859.8899999999999</c:v>
                </c:pt>
                <c:pt idx="1">
                  <c:v>1770.11</c:v>
                </c:pt>
                <c:pt idx="2">
                  <c:v>1926.91</c:v>
                </c:pt>
                <c:pt idx="3">
                  <c:v>2205.8000000000002</c:v>
                </c:pt>
                <c:pt idx="4">
                  <c:v>2888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Лист1!$A$2:$A$6</c:f>
              <c:strCache>
                <c:ptCount val="5"/>
                <c:pt idx="0">
                  <c:v>2016  (отчет)</c:v>
                </c:pt>
                <c:pt idx="1">
                  <c:v>2017  (отчет)</c:v>
                </c:pt>
                <c:pt idx="2">
                  <c:v>2018  (отчет)</c:v>
                </c:pt>
                <c:pt idx="3">
                  <c:v>2019 (отчет)</c:v>
                </c:pt>
                <c:pt idx="4">
                  <c:v>2020 (отчет)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45.91</c:v>
                </c:pt>
                <c:pt idx="1">
                  <c:v>1229.71</c:v>
                </c:pt>
                <c:pt idx="2">
                  <c:v>536.41</c:v>
                </c:pt>
                <c:pt idx="3">
                  <c:v>1175</c:v>
                </c:pt>
                <c:pt idx="4">
                  <c:v>1644</c:v>
                </c:pt>
              </c:numCache>
            </c:numRef>
          </c:val>
        </c:ser>
        <c:shape val="cone"/>
        <c:axId val="174791296"/>
        <c:axId val="174797184"/>
        <c:axId val="0"/>
      </c:bar3DChart>
      <c:catAx>
        <c:axId val="17479129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74797184"/>
        <c:crosses val="autoZero"/>
        <c:auto val="1"/>
        <c:lblAlgn val="ctr"/>
        <c:lblOffset val="100"/>
      </c:catAx>
      <c:valAx>
        <c:axId val="174797184"/>
        <c:scaling>
          <c:orientation val="minMax"/>
        </c:scaling>
        <c:axPos val="l"/>
        <c:majorGridlines/>
        <c:numFmt formatCode="General" sourceLinked="1"/>
        <c:tickLblPos val="nextTo"/>
        <c:crossAx val="174791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2052132657978"/>
          <c:y val="0.11256900260508916"/>
          <c:w val="0.25167947867342383"/>
          <c:h val="0.68655717845129516"/>
        </c:manualLayout>
      </c:layout>
    </c:legend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с. Эдиссия</c:v>
                </c:pt>
                <c:pt idx="1">
                  <c:v>ст. Стодеревская</c:v>
                </c:pt>
                <c:pt idx="2">
                  <c:v>Серноводский сс</c:v>
                </c:pt>
                <c:pt idx="3">
                  <c:v>Русский сс</c:v>
                </c:pt>
                <c:pt idx="4">
                  <c:v>Рощинский сс</c:v>
                </c:pt>
                <c:pt idx="5">
                  <c:v>Ростовановский сс</c:v>
                </c:pt>
                <c:pt idx="6">
                  <c:v>Полтавский сс</c:v>
                </c:pt>
                <c:pt idx="7">
                  <c:v>Мирненский сс</c:v>
                </c:pt>
                <c:pt idx="8">
                  <c:v>Курский сс</c:v>
                </c:pt>
                <c:pt idx="9">
                  <c:v>Кановский сс</c:v>
                </c:pt>
                <c:pt idx="10">
                  <c:v>Галюгаевский сс</c:v>
                </c:pt>
                <c:pt idx="11">
                  <c:v>Балтийский сс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8372.1200000000008</c:v>
                </c:pt>
                <c:pt idx="1">
                  <c:v>3841.67</c:v>
                </c:pt>
                <c:pt idx="2">
                  <c:v>7921.35</c:v>
                </c:pt>
                <c:pt idx="3">
                  <c:v>9863.2400000000089</c:v>
                </c:pt>
                <c:pt idx="4">
                  <c:v>5598.28</c:v>
                </c:pt>
                <c:pt idx="5">
                  <c:v>6797.38</c:v>
                </c:pt>
                <c:pt idx="6">
                  <c:v>8263.5400000000009</c:v>
                </c:pt>
                <c:pt idx="7">
                  <c:v>7854.55</c:v>
                </c:pt>
                <c:pt idx="8">
                  <c:v>24041.08</c:v>
                </c:pt>
                <c:pt idx="9">
                  <c:v>7093.89</c:v>
                </c:pt>
                <c:pt idx="10">
                  <c:v>4798.05</c:v>
                </c:pt>
                <c:pt idx="11">
                  <c:v>4856.07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с. Эдиссия</c:v>
                </c:pt>
                <c:pt idx="1">
                  <c:v>ст. Стодеревская</c:v>
                </c:pt>
                <c:pt idx="2">
                  <c:v>Серноводский сс</c:v>
                </c:pt>
                <c:pt idx="3">
                  <c:v>Русский сс</c:v>
                </c:pt>
                <c:pt idx="4">
                  <c:v>Рощинский сс</c:v>
                </c:pt>
                <c:pt idx="5">
                  <c:v>Ростовановский сс</c:v>
                </c:pt>
                <c:pt idx="6">
                  <c:v>Полтавский сс</c:v>
                </c:pt>
                <c:pt idx="7">
                  <c:v>Мирненский сс</c:v>
                </c:pt>
                <c:pt idx="8">
                  <c:v>Курский сс</c:v>
                </c:pt>
                <c:pt idx="9">
                  <c:v>Кановский сс</c:v>
                </c:pt>
                <c:pt idx="10">
                  <c:v>Галюгаевский сс</c:v>
                </c:pt>
                <c:pt idx="11">
                  <c:v>Балтийский сс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7667.21</c:v>
                </c:pt>
                <c:pt idx="1">
                  <c:v>3914.9700000000012</c:v>
                </c:pt>
                <c:pt idx="2">
                  <c:v>8209.31</c:v>
                </c:pt>
                <c:pt idx="3">
                  <c:v>11008.14000000001</c:v>
                </c:pt>
                <c:pt idx="4">
                  <c:v>4730.42</c:v>
                </c:pt>
                <c:pt idx="5">
                  <c:v>7208.78</c:v>
                </c:pt>
                <c:pt idx="6">
                  <c:v>8208.859999999966</c:v>
                </c:pt>
                <c:pt idx="7">
                  <c:v>7855.1100000000024</c:v>
                </c:pt>
                <c:pt idx="8">
                  <c:v>23505.91</c:v>
                </c:pt>
                <c:pt idx="9">
                  <c:v>4914.6500000000024</c:v>
                </c:pt>
                <c:pt idx="10">
                  <c:v>5357.54</c:v>
                </c:pt>
                <c:pt idx="11">
                  <c:v>4866.38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с. Эдиссия</c:v>
                </c:pt>
                <c:pt idx="1">
                  <c:v>ст. Стодеревская</c:v>
                </c:pt>
                <c:pt idx="2">
                  <c:v>Серноводский сс</c:v>
                </c:pt>
                <c:pt idx="3">
                  <c:v>Русский сс</c:v>
                </c:pt>
                <c:pt idx="4">
                  <c:v>Рощинский сс</c:v>
                </c:pt>
                <c:pt idx="5">
                  <c:v>Ростовановский сс</c:v>
                </c:pt>
                <c:pt idx="6">
                  <c:v>Полтавский сс</c:v>
                </c:pt>
                <c:pt idx="7">
                  <c:v>Мирненский сс</c:v>
                </c:pt>
                <c:pt idx="8">
                  <c:v>Курский сс</c:v>
                </c:pt>
                <c:pt idx="9">
                  <c:v>Кановский сс</c:v>
                </c:pt>
                <c:pt idx="10">
                  <c:v>Галюгаевский сс</c:v>
                </c:pt>
                <c:pt idx="11">
                  <c:v>Балтийский сс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8133</c:v>
                </c:pt>
                <c:pt idx="1">
                  <c:v>4903</c:v>
                </c:pt>
                <c:pt idx="2">
                  <c:v>7781</c:v>
                </c:pt>
                <c:pt idx="3">
                  <c:v>11780</c:v>
                </c:pt>
                <c:pt idx="4">
                  <c:v>3826</c:v>
                </c:pt>
                <c:pt idx="5">
                  <c:v>6552</c:v>
                </c:pt>
                <c:pt idx="6">
                  <c:v>10315</c:v>
                </c:pt>
                <c:pt idx="7">
                  <c:v>7595</c:v>
                </c:pt>
                <c:pt idx="8">
                  <c:v>24689</c:v>
                </c:pt>
                <c:pt idx="9">
                  <c:v>5427</c:v>
                </c:pt>
                <c:pt idx="10">
                  <c:v>4527</c:v>
                </c:pt>
                <c:pt idx="11">
                  <c:v>5835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с. Эдиссия</c:v>
                </c:pt>
                <c:pt idx="1">
                  <c:v>ст. Стодеревская</c:v>
                </c:pt>
                <c:pt idx="2">
                  <c:v>Серноводский сс</c:v>
                </c:pt>
                <c:pt idx="3">
                  <c:v>Русский сс</c:v>
                </c:pt>
                <c:pt idx="4">
                  <c:v>Рощинский сс</c:v>
                </c:pt>
                <c:pt idx="5">
                  <c:v>Ростовановский сс</c:v>
                </c:pt>
                <c:pt idx="6">
                  <c:v>Полтавский сс</c:v>
                </c:pt>
                <c:pt idx="7">
                  <c:v>Мирненский сс</c:v>
                </c:pt>
                <c:pt idx="8">
                  <c:v>Курский сс</c:v>
                </c:pt>
                <c:pt idx="9">
                  <c:v>Кановский сс</c:v>
                </c:pt>
                <c:pt idx="10">
                  <c:v>Галюгаевский сс</c:v>
                </c:pt>
                <c:pt idx="11">
                  <c:v>Балтийский сс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8532.93</c:v>
                </c:pt>
                <c:pt idx="1">
                  <c:v>5260.1500000000024</c:v>
                </c:pt>
                <c:pt idx="2">
                  <c:v>8723.7800000000007</c:v>
                </c:pt>
                <c:pt idx="3">
                  <c:v>11799.43</c:v>
                </c:pt>
                <c:pt idx="4">
                  <c:v>4209.1400000000003</c:v>
                </c:pt>
                <c:pt idx="5">
                  <c:v>7078.71</c:v>
                </c:pt>
                <c:pt idx="6">
                  <c:v>11643.81</c:v>
                </c:pt>
                <c:pt idx="7">
                  <c:v>8381.1</c:v>
                </c:pt>
                <c:pt idx="8">
                  <c:v>26782.49</c:v>
                </c:pt>
                <c:pt idx="9">
                  <c:v>5819.92</c:v>
                </c:pt>
                <c:pt idx="10">
                  <c:v>9107.09</c:v>
                </c:pt>
                <c:pt idx="11">
                  <c:v>6975.9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с. Эдиссия</c:v>
                </c:pt>
                <c:pt idx="1">
                  <c:v>ст. Стодеревская</c:v>
                </c:pt>
                <c:pt idx="2">
                  <c:v>Серноводский сс</c:v>
                </c:pt>
                <c:pt idx="3">
                  <c:v>Русский сс</c:v>
                </c:pt>
                <c:pt idx="4">
                  <c:v>Рощинский сс</c:v>
                </c:pt>
                <c:pt idx="5">
                  <c:v>Ростовановский сс</c:v>
                </c:pt>
                <c:pt idx="6">
                  <c:v>Полтавский сс</c:v>
                </c:pt>
                <c:pt idx="7">
                  <c:v>Мирненский сс</c:v>
                </c:pt>
                <c:pt idx="8">
                  <c:v>Курский сс</c:v>
                </c:pt>
                <c:pt idx="9">
                  <c:v>Кановский сс</c:v>
                </c:pt>
                <c:pt idx="10">
                  <c:v>Галюгаевский сс</c:v>
                </c:pt>
                <c:pt idx="11">
                  <c:v>Балтийский сс</c:v>
                </c:pt>
              </c:strCache>
            </c:strRef>
          </c:cat>
          <c:val>
            <c:numRef>
              <c:f>Лист1!$F$2:$F$13</c:f>
              <c:numCache>
                <c:formatCode>General</c:formatCode>
                <c:ptCount val="12"/>
                <c:pt idx="0">
                  <c:v>9951</c:v>
                </c:pt>
                <c:pt idx="1">
                  <c:v>4040</c:v>
                </c:pt>
                <c:pt idx="2">
                  <c:v>8323</c:v>
                </c:pt>
                <c:pt idx="3">
                  <c:v>11496</c:v>
                </c:pt>
                <c:pt idx="4">
                  <c:v>4103</c:v>
                </c:pt>
                <c:pt idx="5">
                  <c:v>5763</c:v>
                </c:pt>
                <c:pt idx="6">
                  <c:v>9958</c:v>
                </c:pt>
                <c:pt idx="7">
                  <c:v>9779</c:v>
                </c:pt>
                <c:pt idx="8">
                  <c:v>28957</c:v>
                </c:pt>
                <c:pt idx="9">
                  <c:v>6016</c:v>
                </c:pt>
                <c:pt idx="10">
                  <c:v>8401</c:v>
                </c:pt>
                <c:pt idx="11">
                  <c:v>6556</c:v>
                </c:pt>
              </c:numCache>
            </c:numRef>
          </c:val>
        </c:ser>
        <c:axId val="174531328"/>
        <c:axId val="174532864"/>
      </c:barChart>
      <c:catAx>
        <c:axId val="174531328"/>
        <c:scaling>
          <c:orientation val="minMax"/>
        </c:scaling>
        <c:axPos val="l"/>
        <c:tickLblPos val="nextTo"/>
        <c:crossAx val="174532864"/>
        <c:crosses val="autoZero"/>
        <c:auto val="1"/>
        <c:lblAlgn val="ctr"/>
        <c:lblOffset val="100"/>
      </c:catAx>
      <c:valAx>
        <c:axId val="174532864"/>
        <c:scaling>
          <c:orientation val="minMax"/>
        </c:scaling>
        <c:axPos val="b"/>
        <c:majorGridlines/>
        <c:numFmt formatCode="General" sourceLinked="1"/>
        <c:tickLblPos val="nextTo"/>
        <c:crossAx val="174531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98203457326452"/>
          <c:y val="0.49988458173498052"/>
          <c:w val="0.10405308172685312"/>
          <c:h val="0.244860858738811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1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20"/>
      <c:depthPercent val="10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explosion val="60"/>
          </c:dPt>
          <c:dPt>
            <c:idx val="3"/>
            <c:explosion val="33"/>
          </c:dPt>
          <c:dPt>
            <c:idx val="6"/>
            <c:spPr>
              <a:solidFill>
                <a:srgbClr val="CCECFF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</a:p>
                  <a:p>
                    <a:endParaRPr lang="en-US" dirty="0"/>
                  </a:p>
                </c:rich>
              </c:tx>
              <c:dLblPos val="bestFit"/>
              <c:showVal val="1"/>
            </c:dLbl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культура, кинематография </c:v>
                </c:pt>
                <c:pt idx="6">
                  <c:v>социальная политика </c:v>
                </c:pt>
                <c:pt idx="7">
                  <c:v>физическая культура и спорт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23.5</c:v>
                </c:pt>
                <c:pt idx="1">
                  <c:v>0.8</c:v>
                </c:pt>
                <c:pt idx="2">
                  <c:v>0.60000000000000064</c:v>
                </c:pt>
                <c:pt idx="3">
                  <c:v>19.5</c:v>
                </c:pt>
                <c:pt idx="4">
                  <c:v>12</c:v>
                </c:pt>
                <c:pt idx="5">
                  <c:v>30.5</c:v>
                </c:pt>
                <c:pt idx="6">
                  <c:v>11.3</c:v>
                </c:pt>
                <c:pt idx="7">
                  <c:v>1.9000000000000001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40"/>
      <c:depthPercent val="10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explosion val="60"/>
          </c:dPt>
          <c:dPt>
            <c:idx val="3"/>
            <c:explosion val="33"/>
          </c:dPt>
          <c:dPt>
            <c:idx val="6"/>
            <c:spPr>
              <a:solidFill>
                <a:srgbClr val="CCECF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21,5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5888257023427724E-2"/>
                  <c:y val="7.49167859699362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23,2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14,5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27,7</a:t>
                    </a: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10,7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культура, кинематография </c:v>
                </c:pt>
                <c:pt idx="6">
                  <c:v>социальная политика </c:v>
                </c:pt>
                <c:pt idx="7">
                  <c:v>физическая культура и спорт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18.399999999999999</c:v>
                </c:pt>
                <c:pt idx="1">
                  <c:v>0.60000000000000064</c:v>
                </c:pt>
                <c:pt idx="2">
                  <c:v>0.30000000000000032</c:v>
                </c:pt>
                <c:pt idx="3">
                  <c:v>35.5</c:v>
                </c:pt>
                <c:pt idx="4">
                  <c:v>8.2000000000000011</c:v>
                </c:pt>
                <c:pt idx="5">
                  <c:v>29.1</c:v>
                </c:pt>
                <c:pt idx="6">
                  <c:v>6.1</c:v>
                </c:pt>
                <c:pt idx="7">
                  <c:v>1.8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5.4137931034483437E-2"/>
          <c:y val="7.894736842105247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за счет средств местного бюджета </c:v>
                </c:pt>
                <c:pt idx="1">
                  <c:v>за счет поступления акцизов</c:v>
                </c:pt>
                <c:pt idx="2">
                  <c:v>за счет  средств краевого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10984.32</c:v>
                </c:pt>
                <c:pt idx="1">
                  <c:v>30481.45</c:v>
                </c:pt>
                <c:pt idx="2">
                  <c:v>10621.76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744388632455984"/>
          <c:y val="0.35340447575632178"/>
          <c:w val="0.34531473436510324"/>
          <c:h val="0.39691877331123626"/>
        </c:manualLayout>
      </c:layout>
    </c:legend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7.5272727272727311E-2"/>
          <c:y val="0.10714285714285714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за счет средств  местного бюджета </c:v>
                </c:pt>
                <c:pt idx="1">
                  <c:v>за счет поступления акцизов</c:v>
                </c:pt>
                <c:pt idx="2">
                  <c:v>за счет средств краевого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24188.04</c:v>
                </c:pt>
                <c:pt idx="1">
                  <c:v>34511.83</c:v>
                </c:pt>
                <c:pt idx="2">
                  <c:v>35243.950000000012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645597709377263"/>
          <c:y val="0.35078669853768507"/>
          <c:w val="0.38536220472441357"/>
          <c:h val="0.40400660854893139"/>
        </c:manualLayout>
      </c:layout>
    </c:legend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700064884467802E-2"/>
          <c:y val="8.8323126275883568E-2"/>
          <c:w val="0.94951159230096238"/>
          <c:h val="0.69522659667541564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Объем отгруженных товаров собственного производства, выполненных работ и услуг собственными силами </c:v>
                </c:pt>
              </c:strCache>
            </c:strRef>
          </c:tx>
          <c:spPr>
            <a:solidFill>
              <a:srgbClr val="92D05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223.6</c:v>
                </c:pt>
                <c:pt idx="1">
                  <c:v>205.9</c:v>
                </c:pt>
                <c:pt idx="2">
                  <c:v>210.6</c:v>
                </c:pt>
                <c:pt idx="3">
                  <c:v>218.4</c:v>
                </c:pt>
                <c:pt idx="4">
                  <c:v>226.04</c:v>
                </c:pt>
                <c:pt idx="5">
                  <c:v>233.72</c:v>
                </c:pt>
              </c:numCache>
            </c:numRef>
          </c:val>
        </c:ser>
        <c:overlap val="100"/>
        <c:axId val="162712192"/>
        <c:axId val="162713984"/>
      </c:barChart>
      <c:catAx>
        <c:axId val="16271219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2713984"/>
        <c:crosses val="autoZero"/>
        <c:auto val="1"/>
        <c:lblAlgn val="ctr"/>
        <c:lblOffset val="100"/>
        <c:tickLblSkip val="1"/>
        <c:tickMarkSkip val="1"/>
      </c:catAx>
      <c:valAx>
        <c:axId val="162713984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2712192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87610684335190003"/>
          <c:w val="0.99022403250852808"/>
          <c:h val="0.12389305987914302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  <c:userShapes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7.5272727272727311E-2"/>
          <c:y val="0.10714285714285714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2"/>
              <c:layout>
                <c:manualLayout>
                  <c:x val="-4.0650406504065054E-3"/>
                  <c:y val="2.1929824561403518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26974,78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за счет средств  местного бюджета </c:v>
                </c:pt>
                <c:pt idx="1">
                  <c:v>за счет поступления акцизов</c:v>
                </c:pt>
                <c:pt idx="2">
                  <c:v>за счет средств краевого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9540</c:v>
                </c:pt>
                <c:pt idx="1">
                  <c:v>39084</c:v>
                </c:pt>
                <c:pt idx="2">
                  <c:v>36453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865117470072361"/>
          <c:y val="0.15780425473131687"/>
          <c:w val="0.38536220472441379"/>
          <c:h val="0.67593659345213464"/>
        </c:manualLayout>
      </c:layout>
    </c:legend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FF"/>
            </a:solidFill>
          </c:spPr>
          <c:cat>
            <c:strRef>
              <c:f>Лист1!$A$2:$A$6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(отчет)</c:v>
                </c:pt>
                <c:pt idx="4">
                  <c:v>2020 (отчёт)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219041.28</c:v>
                </c:pt>
                <c:pt idx="1">
                  <c:v>185668.75</c:v>
                </c:pt>
                <c:pt idx="2">
                  <c:v>197785.23</c:v>
                </c:pt>
                <c:pt idx="3">
                  <c:v>223703.47999999998</c:v>
                </c:pt>
                <c:pt idx="4">
                  <c:v>457085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Лист1!$A$2:$A$6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(отчет)</c:v>
                </c:pt>
                <c:pt idx="4">
                  <c:v>2020 (отчёт)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84363.239999999991</c:v>
                </c:pt>
                <c:pt idx="1">
                  <c:v>184418.88999999993</c:v>
                </c:pt>
                <c:pt idx="2">
                  <c:v>237330.47999999998</c:v>
                </c:pt>
                <c:pt idx="3">
                  <c:v>298990.99000000017</c:v>
                </c:pt>
                <c:pt idx="4">
                  <c:v>273952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Лист1!$A$2:$A$6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(отчет)</c:v>
                </c:pt>
                <c:pt idx="4">
                  <c:v>2020 (отчёт)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744797.01</c:v>
                </c:pt>
                <c:pt idx="1">
                  <c:v>596201.69999999925</c:v>
                </c:pt>
                <c:pt idx="2">
                  <c:v>709142.22</c:v>
                </c:pt>
                <c:pt idx="3">
                  <c:v>698562.84000000032</c:v>
                </c:pt>
                <c:pt idx="4">
                  <c:v>997799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(отчет)</c:v>
                </c:pt>
                <c:pt idx="4">
                  <c:v>2020 (отчёт)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11568.449999999995</c:v>
                </c:pt>
                <c:pt idx="1">
                  <c:v>2981.4100000000012</c:v>
                </c:pt>
                <c:pt idx="2">
                  <c:v>4374.07</c:v>
                </c:pt>
                <c:pt idx="3">
                  <c:v>8166.63</c:v>
                </c:pt>
                <c:pt idx="4">
                  <c:v>22870</c:v>
                </c:pt>
              </c:numCache>
            </c:numRef>
          </c:val>
        </c:ser>
        <c:shape val="cylinder"/>
        <c:axId val="186016896"/>
        <c:axId val="186018432"/>
        <c:axId val="0"/>
      </c:bar3DChart>
      <c:catAx>
        <c:axId val="186016896"/>
        <c:scaling>
          <c:orientation val="minMax"/>
        </c:scaling>
        <c:axPos val="b"/>
        <c:tickLblPos val="nextTo"/>
        <c:crossAx val="186018432"/>
        <c:crosses val="autoZero"/>
        <c:auto val="1"/>
        <c:lblAlgn val="ctr"/>
        <c:lblOffset val="100"/>
      </c:catAx>
      <c:valAx>
        <c:axId val="186018432"/>
        <c:scaling>
          <c:orientation val="minMax"/>
        </c:scaling>
        <c:axPos val="l"/>
        <c:majorGridlines/>
        <c:numFmt formatCode="General" sourceLinked="1"/>
        <c:tickLblPos val="nextTo"/>
        <c:crossAx val="1860168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627766841644796"/>
          <c:y val="4.8309742532183467E-2"/>
          <c:w val="0.85059262904636856"/>
          <c:h val="0.667376109236345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исполнения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8"/>
            <c:spPr>
              <a:solidFill>
                <a:srgbClr val="FF0000"/>
              </a:solidFill>
            </c:spPr>
          </c:dPt>
          <c:dLbls>
            <c:dLbl>
              <c:idx val="8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Александровский район</c:v>
                </c:pt>
                <c:pt idx="1">
                  <c:v>Андроповский район</c:v>
                </c:pt>
                <c:pt idx="2">
                  <c:v>Апанасенковский район</c:v>
                </c:pt>
                <c:pt idx="3">
                  <c:v>Арзгирский район</c:v>
                </c:pt>
                <c:pt idx="4">
                  <c:v>Буденовский район</c:v>
                </c:pt>
                <c:pt idx="5">
                  <c:v>Грачевский район</c:v>
                </c:pt>
                <c:pt idx="6">
                  <c:v>Кочубеевский район</c:v>
                </c:pt>
                <c:pt idx="7">
                  <c:v>Красногвардейский район</c:v>
                </c:pt>
                <c:pt idx="8">
                  <c:v>Курский район</c:v>
                </c:pt>
                <c:pt idx="9">
                  <c:v>Левокумский район</c:v>
                </c:pt>
                <c:pt idx="10">
                  <c:v>Новоселецкий район</c:v>
                </c:pt>
                <c:pt idx="11">
                  <c:v>Предгорный район</c:v>
                </c:pt>
                <c:pt idx="12">
                  <c:v>Степновский район</c:v>
                </c:pt>
                <c:pt idx="13">
                  <c:v>Труновский район</c:v>
                </c:pt>
                <c:pt idx="14">
                  <c:v>Туркменский район</c:v>
                </c:pt>
                <c:pt idx="15">
                  <c:v>Шпаковский район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109</c:v>
                </c:pt>
                <c:pt idx="1">
                  <c:v>113.4</c:v>
                </c:pt>
                <c:pt idx="2">
                  <c:v>108</c:v>
                </c:pt>
                <c:pt idx="3">
                  <c:v>121.9</c:v>
                </c:pt>
                <c:pt idx="4">
                  <c:v>109.8</c:v>
                </c:pt>
                <c:pt idx="5">
                  <c:v>105.9</c:v>
                </c:pt>
                <c:pt idx="6">
                  <c:v>102.2</c:v>
                </c:pt>
                <c:pt idx="7">
                  <c:v>104.7</c:v>
                </c:pt>
                <c:pt idx="8">
                  <c:v>116</c:v>
                </c:pt>
                <c:pt idx="9">
                  <c:v>101</c:v>
                </c:pt>
                <c:pt idx="10">
                  <c:v>104.1</c:v>
                </c:pt>
                <c:pt idx="11">
                  <c:v>106.3</c:v>
                </c:pt>
                <c:pt idx="12">
                  <c:v>101.7</c:v>
                </c:pt>
                <c:pt idx="13">
                  <c:v>105.5</c:v>
                </c:pt>
                <c:pt idx="14">
                  <c:v>112.2</c:v>
                </c:pt>
                <c:pt idx="15">
                  <c:v>108.6</c:v>
                </c:pt>
              </c:numCache>
            </c:numRef>
          </c:val>
        </c:ser>
        <c:axId val="187556224"/>
        <c:axId val="187557760"/>
      </c:barChart>
      <c:catAx>
        <c:axId val="187556224"/>
        <c:scaling>
          <c:orientation val="minMax"/>
        </c:scaling>
        <c:axPos val="b"/>
        <c:tickLblPos val="nextTo"/>
        <c:txPr>
          <a:bodyPr rot="-5400000" vert="horz" anchor="t" anchorCtr="1"/>
          <a:lstStyle/>
          <a:p>
            <a:pPr>
              <a:defRPr sz="1100" b="0"/>
            </a:pPr>
            <a:endParaRPr lang="ru-RU"/>
          </a:p>
        </c:txPr>
        <c:crossAx val="187557760"/>
        <c:crosses val="autoZero"/>
        <c:auto val="1"/>
        <c:lblAlgn val="ctr"/>
        <c:lblOffset val="100"/>
      </c:catAx>
      <c:valAx>
        <c:axId val="187557760"/>
        <c:scaling>
          <c:orientation val="minMax"/>
          <c:max val="130"/>
          <c:min val="9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7556224"/>
        <c:crosses val="autoZero"/>
        <c:crossBetween val="between"/>
        <c:majorUnit val="5"/>
        <c:minorUnit val="5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9261631094939985E-2"/>
          <c:y val="0.12165639806711756"/>
          <c:w val="0.92073832790445154"/>
          <c:h val="0.64300554097404494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Объем выполненных работ по виду "Строительство"</c:v>
                </c:pt>
              </c:strCache>
            </c:strRef>
          </c:tx>
          <c:spPr>
            <a:solidFill>
              <a:srgbClr val="66CC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4699.9299999999994</c:v>
                </c:pt>
                <c:pt idx="1">
                  <c:v>5001.1000000000004</c:v>
                </c:pt>
                <c:pt idx="2">
                  <c:v>3500</c:v>
                </c:pt>
                <c:pt idx="3">
                  <c:v>3550</c:v>
                </c:pt>
                <c:pt idx="4">
                  <c:v>3799.7</c:v>
                </c:pt>
                <c:pt idx="5">
                  <c:v>3650.09</c:v>
                </c:pt>
              </c:numCache>
            </c:numRef>
          </c:val>
        </c:ser>
        <c:overlap val="100"/>
        <c:axId val="162881920"/>
        <c:axId val="162883456"/>
      </c:barChart>
      <c:catAx>
        <c:axId val="16288192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2883456"/>
        <c:crosses val="autoZero"/>
        <c:auto val="1"/>
        <c:lblAlgn val="ctr"/>
        <c:lblOffset val="100"/>
        <c:tickLblSkip val="1"/>
        <c:tickMarkSkip val="1"/>
      </c:catAx>
      <c:valAx>
        <c:axId val="162883456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2881920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83139145345916798"/>
          <c:w val="1"/>
          <c:h val="0.16860867151221481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2039370078741081E-2"/>
          <c:y val="0.11054534849810442"/>
          <c:w val="0.96796052055992998"/>
          <c:h val="0.61901168176234744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Ввод в действие жилых домов</c:v>
                </c:pt>
              </c:strCache>
            </c:strRef>
          </c:tx>
          <c:spPr>
            <a:solidFill>
              <a:srgbClr val="CC00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5.9</c:v>
                </c:pt>
                <c:pt idx="1">
                  <c:v>4.7</c:v>
                </c:pt>
                <c:pt idx="2">
                  <c:v>5.6</c:v>
                </c:pt>
                <c:pt idx="3">
                  <c:v>5.7</c:v>
                </c:pt>
                <c:pt idx="4">
                  <c:v>5</c:v>
                </c:pt>
                <c:pt idx="5">
                  <c:v>5.9</c:v>
                </c:pt>
              </c:numCache>
            </c:numRef>
          </c:val>
        </c:ser>
        <c:overlap val="100"/>
        <c:axId val="162867072"/>
        <c:axId val="162868608"/>
      </c:barChart>
      <c:catAx>
        <c:axId val="16286707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2868608"/>
        <c:crosses val="autoZero"/>
        <c:auto val="1"/>
        <c:lblAlgn val="ctr"/>
        <c:lblOffset val="100"/>
        <c:tickLblSkip val="1"/>
        <c:tickMarkSkip val="1"/>
      </c:catAx>
      <c:valAx>
        <c:axId val="162868608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2867072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83139145345916843"/>
          <c:w val="1"/>
          <c:h val="0.11876801195079922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8.8527850685333392E-2"/>
          <c:w val="0.94951159230096238"/>
          <c:h val="0.79893030037911961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Водоснабжение; водоотведение, организация сбора и утилизация отходов, деятельности по ликвидации загрязнений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59</c:v>
                </c:pt>
                <c:pt idx="1">
                  <c:v>59.9</c:v>
                </c:pt>
                <c:pt idx="2">
                  <c:v>62.17</c:v>
                </c:pt>
                <c:pt idx="3">
                  <c:v>62.91</c:v>
                </c:pt>
                <c:pt idx="4">
                  <c:v>64.89</c:v>
                </c:pt>
                <c:pt idx="5">
                  <c:v>64.42</c:v>
                </c:pt>
              </c:numCache>
            </c:numRef>
          </c:val>
        </c:ser>
        <c:gapDepth val="0"/>
        <c:shape val="cylinder"/>
        <c:axId val="162891264"/>
        <c:axId val="149746048"/>
        <c:axId val="0"/>
      </c:bar3DChart>
      <c:catAx>
        <c:axId val="16289126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49746048"/>
        <c:crosses val="autoZero"/>
        <c:auto val="1"/>
        <c:lblAlgn val="ctr"/>
        <c:lblOffset val="100"/>
        <c:tickLblSkip val="1"/>
        <c:tickMarkSkip val="1"/>
      </c:catAx>
      <c:valAx>
        <c:axId val="149746048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2891264"/>
        <c:crosses val="autoZero"/>
        <c:crossBetween val="between"/>
      </c:valAx>
      <c:spPr>
        <a:noFill/>
        <a:ln w="254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66D2E-4062-42EC-8E06-5B51B1ACF1EC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4CE3CE-F06D-4B23-AF33-35124ED4F4F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90000"/>
                </a:schemeClr>
              </a:solidFill>
            </a:rPr>
            <a:t>Бюджетная система Российской Федерации</a:t>
          </a:r>
          <a:endParaRPr lang="ru-RU" sz="1200" dirty="0">
            <a:solidFill>
              <a:schemeClr val="bg2">
                <a:lumMod val="90000"/>
              </a:schemeClr>
            </a:solidFill>
          </a:endParaRPr>
        </a:p>
      </dgm:t>
    </dgm:pt>
    <dgm:pt modelId="{6851E8EB-513E-45A5-B1E2-B8D7B86D7E51}" type="parTrans" cxnId="{E07BE58D-F623-4CA0-9443-4FAA77D8DB0F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CDCBDEBC-847B-4199-91EF-ECC587D6E4FD}" type="sibTrans" cxnId="{E07BE58D-F623-4CA0-9443-4FAA77D8DB0F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07BE1861-A753-4FD7-9E84-3C5C8DD16EC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90000"/>
                </a:schemeClr>
              </a:solidFill>
            </a:rPr>
            <a:t>Федеральный бюджет</a:t>
          </a:r>
          <a:endParaRPr lang="ru-RU" sz="1200" dirty="0">
            <a:solidFill>
              <a:schemeClr val="bg2">
                <a:lumMod val="90000"/>
              </a:schemeClr>
            </a:solidFill>
          </a:endParaRPr>
        </a:p>
      </dgm:t>
    </dgm:pt>
    <dgm:pt modelId="{23AEFB1C-87B5-4784-A548-F162B41FB0EF}" type="parTrans" cxnId="{0245C70C-EE15-4A48-8FDA-8178ED1326C4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DE9FE86E-820A-470E-8BA2-39A48A2A7407}" type="sibTrans" cxnId="{0245C70C-EE15-4A48-8FDA-8178ED1326C4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B306646C-1832-48A6-A171-E05FEED0820E}">
      <dgm:prSet phldrT="[Текст]" custT="1"/>
      <dgm:spPr/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90000"/>
                </a:schemeClr>
              </a:solidFill>
            </a:rPr>
            <a:t>Бюджеты государственных внебюджетных фондов</a:t>
          </a:r>
          <a:endParaRPr lang="ru-RU" sz="1200" dirty="0">
            <a:solidFill>
              <a:schemeClr val="bg2">
                <a:lumMod val="90000"/>
              </a:schemeClr>
            </a:solidFill>
          </a:endParaRPr>
        </a:p>
      </dgm:t>
    </dgm:pt>
    <dgm:pt modelId="{4801EAEA-A721-4684-9759-036A3A82AE3D}" type="parTrans" cxnId="{9F13ECFB-8056-4CC0-8BE3-2C16C306A500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C88D8442-690B-44D3-97A8-25E3826F3FFD}" type="sibTrans" cxnId="{9F13ECFB-8056-4CC0-8BE3-2C16C306A500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3A9300ED-E8DE-49F2-8E71-56E2EC151C3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90000"/>
                </a:schemeClr>
              </a:solidFill>
            </a:rPr>
            <a:t>Бюджеты субъектов</a:t>
          </a:r>
          <a:endParaRPr lang="ru-RU" sz="1200" dirty="0">
            <a:solidFill>
              <a:schemeClr val="bg2">
                <a:lumMod val="90000"/>
              </a:schemeClr>
            </a:solidFill>
          </a:endParaRPr>
        </a:p>
      </dgm:t>
    </dgm:pt>
    <dgm:pt modelId="{FBCA2F67-1F23-4118-89F8-110CBE0B3D08}" type="parTrans" cxnId="{88746285-2E0A-480D-A718-722A1F95A827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5E3B0D77-B7B2-40BF-BDBA-6E6F43D7B7D2}" type="sibTrans" cxnId="{88746285-2E0A-480D-A718-722A1F95A827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FB3D5695-911D-4251-B3E7-8C9608A2203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90000"/>
                </a:schemeClr>
              </a:solidFill>
            </a:rPr>
            <a:t>местные бюджеты</a:t>
          </a:r>
          <a:endParaRPr lang="ru-RU" sz="1200" dirty="0">
            <a:solidFill>
              <a:schemeClr val="bg2">
                <a:lumMod val="90000"/>
              </a:schemeClr>
            </a:solidFill>
          </a:endParaRPr>
        </a:p>
      </dgm:t>
    </dgm:pt>
    <dgm:pt modelId="{CC0B759C-63DF-4513-9A6B-A9CB2BE98D8C}" type="parTrans" cxnId="{32F074B1-97F2-4EF2-B3C1-4E12E7AB103E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07B7C249-4070-4299-AFA1-A7E93B6F1327}" type="sibTrans" cxnId="{32F074B1-97F2-4EF2-B3C1-4E12E7AB103E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9A81F517-5168-463E-9FA2-A159A2BD768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90000"/>
                </a:schemeClr>
              </a:solidFill>
            </a:rPr>
            <a:t>Бюджеты территориальных государственных внебюджетных фондов</a:t>
          </a:r>
          <a:endParaRPr lang="ru-RU" sz="1200" dirty="0">
            <a:solidFill>
              <a:schemeClr val="bg2">
                <a:lumMod val="90000"/>
              </a:schemeClr>
            </a:solidFill>
          </a:endParaRPr>
        </a:p>
      </dgm:t>
    </dgm:pt>
    <dgm:pt modelId="{CDB70C46-C0FC-4C31-B8EB-08FFA8B92C6A}" type="parTrans" cxnId="{EBECD1D6-5119-4E09-BC17-0AC80DCFFCCC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F37248AF-A444-4805-8395-FD4EA5378E66}" type="sibTrans" cxnId="{EBECD1D6-5119-4E09-BC17-0AC80DCFFCCC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5758BC72-58EC-47CF-A666-13A1A5C819E4}" type="pres">
      <dgm:prSet presAssocID="{9DF66D2E-4062-42EC-8E06-5B51B1ACF1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96302B-EBEC-480D-A021-AF0B319D1566}" type="pres">
      <dgm:prSet presAssocID="{734CE3CE-F06D-4B23-AF33-35124ED4F4FE}" presName="centerShape" presStyleLbl="node0" presStyleIdx="0" presStyleCnt="1"/>
      <dgm:spPr/>
      <dgm:t>
        <a:bodyPr/>
        <a:lstStyle/>
        <a:p>
          <a:endParaRPr lang="ru-RU"/>
        </a:p>
      </dgm:t>
    </dgm:pt>
    <dgm:pt modelId="{E34D9C82-0885-4288-8E87-F0E84D3481D8}" type="pres">
      <dgm:prSet presAssocID="{07BE1861-A753-4FD7-9E84-3C5C8DD16ECE}" presName="node" presStyleLbl="node1" presStyleIdx="0" presStyleCnt="5" custScaleX="157159" custScaleY="115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4054A-83D8-4548-92BE-56151ED0E556}" type="pres">
      <dgm:prSet presAssocID="{07BE1861-A753-4FD7-9E84-3C5C8DD16ECE}" presName="dummy" presStyleCnt="0"/>
      <dgm:spPr/>
    </dgm:pt>
    <dgm:pt modelId="{B9EB4CBC-DC17-45BB-B6D9-E33B1BCCCFAB}" type="pres">
      <dgm:prSet presAssocID="{DE9FE86E-820A-470E-8BA2-39A48A2A740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3DDBC63-8E44-4E95-B5E5-B773D6322897}" type="pres">
      <dgm:prSet presAssocID="{B306646C-1832-48A6-A171-E05FEED0820E}" presName="node" presStyleLbl="node1" presStyleIdx="1" presStyleCnt="5" custScaleX="111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5A357-BBDF-4F06-8E33-8A2C335CDC6B}" type="pres">
      <dgm:prSet presAssocID="{B306646C-1832-48A6-A171-E05FEED0820E}" presName="dummy" presStyleCnt="0"/>
      <dgm:spPr/>
    </dgm:pt>
    <dgm:pt modelId="{16122B01-F90B-4828-802A-0F6103C05245}" type="pres">
      <dgm:prSet presAssocID="{C88D8442-690B-44D3-97A8-25E3826F3FF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10A674D-F1F5-41B4-9F53-79530C1FAED9}" type="pres">
      <dgm:prSet presAssocID="{3A9300ED-E8DE-49F2-8E71-56E2EC151C3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ED49E-D95F-42E7-8E08-0E65B74D20FB}" type="pres">
      <dgm:prSet presAssocID="{3A9300ED-E8DE-49F2-8E71-56E2EC151C3A}" presName="dummy" presStyleCnt="0"/>
      <dgm:spPr/>
    </dgm:pt>
    <dgm:pt modelId="{0A9330BE-20E3-4613-9932-DE6137B8A58C}" type="pres">
      <dgm:prSet presAssocID="{5E3B0D77-B7B2-40BF-BDBA-6E6F43D7B7D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40B099B-E67C-4616-825E-F704AF7D9F42}" type="pres">
      <dgm:prSet presAssocID="{9A81F517-5168-463E-9FA2-A159A2BD768D}" presName="node" presStyleLbl="node1" presStyleIdx="3" presStyleCnt="5" custScaleX="107190" custRadScaleRad="100337" custRadScaleInc="3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04255-EBE8-4B07-9EFE-22495E066E56}" type="pres">
      <dgm:prSet presAssocID="{9A81F517-5168-463E-9FA2-A159A2BD768D}" presName="dummy" presStyleCnt="0"/>
      <dgm:spPr/>
    </dgm:pt>
    <dgm:pt modelId="{50866A34-7F13-4456-BFE5-9C4F30148E1C}" type="pres">
      <dgm:prSet presAssocID="{F37248AF-A444-4805-8395-FD4EA5378E6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05D87BE7-941A-48DA-8A10-83D8F4090984}" type="pres">
      <dgm:prSet presAssocID="{FB3D5695-911D-4251-B3E7-8C9608A22033}" presName="node" presStyleLbl="node1" presStyleIdx="4" presStyleCnt="5" custScaleX="109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81AEF-5B35-4988-8E80-25274A0FDFC9}" type="pres">
      <dgm:prSet presAssocID="{FB3D5695-911D-4251-B3E7-8C9608A22033}" presName="dummy" presStyleCnt="0"/>
      <dgm:spPr/>
    </dgm:pt>
    <dgm:pt modelId="{6B902388-4A31-4CAC-AEEE-6A46F4619090}" type="pres">
      <dgm:prSet presAssocID="{07B7C249-4070-4299-AFA1-A7E93B6F1327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C4301B8-78B6-46E2-B217-EE44C0C026FA}" type="presOf" srcId="{07B7C249-4070-4299-AFA1-A7E93B6F1327}" destId="{6B902388-4A31-4CAC-AEEE-6A46F4619090}" srcOrd="0" destOrd="0" presId="urn:microsoft.com/office/officeart/2005/8/layout/radial6"/>
    <dgm:cxn modelId="{35F682E9-ADAC-4C79-9BB3-1519BCA58F07}" type="presOf" srcId="{3A9300ED-E8DE-49F2-8E71-56E2EC151C3A}" destId="{010A674D-F1F5-41B4-9F53-79530C1FAED9}" srcOrd="0" destOrd="0" presId="urn:microsoft.com/office/officeart/2005/8/layout/radial6"/>
    <dgm:cxn modelId="{9F13ECFB-8056-4CC0-8BE3-2C16C306A500}" srcId="{734CE3CE-F06D-4B23-AF33-35124ED4F4FE}" destId="{B306646C-1832-48A6-A171-E05FEED0820E}" srcOrd="1" destOrd="0" parTransId="{4801EAEA-A721-4684-9759-036A3A82AE3D}" sibTransId="{C88D8442-690B-44D3-97A8-25E3826F3FFD}"/>
    <dgm:cxn modelId="{88746285-2E0A-480D-A718-722A1F95A827}" srcId="{734CE3CE-F06D-4B23-AF33-35124ED4F4FE}" destId="{3A9300ED-E8DE-49F2-8E71-56E2EC151C3A}" srcOrd="2" destOrd="0" parTransId="{FBCA2F67-1F23-4118-89F8-110CBE0B3D08}" sibTransId="{5E3B0D77-B7B2-40BF-BDBA-6E6F43D7B7D2}"/>
    <dgm:cxn modelId="{16498AA1-336B-44C1-BAD4-926C854143DB}" type="presOf" srcId="{C88D8442-690B-44D3-97A8-25E3826F3FFD}" destId="{16122B01-F90B-4828-802A-0F6103C05245}" srcOrd="0" destOrd="0" presId="urn:microsoft.com/office/officeart/2005/8/layout/radial6"/>
    <dgm:cxn modelId="{92B06189-6F85-4A7A-9534-7E7A92C96E06}" type="presOf" srcId="{07BE1861-A753-4FD7-9E84-3C5C8DD16ECE}" destId="{E34D9C82-0885-4288-8E87-F0E84D3481D8}" srcOrd="0" destOrd="0" presId="urn:microsoft.com/office/officeart/2005/8/layout/radial6"/>
    <dgm:cxn modelId="{358ACF92-CA8A-437B-A74C-1390D198A8CF}" type="presOf" srcId="{DE9FE86E-820A-470E-8BA2-39A48A2A7407}" destId="{B9EB4CBC-DC17-45BB-B6D9-E33B1BCCCFAB}" srcOrd="0" destOrd="0" presId="urn:microsoft.com/office/officeart/2005/8/layout/radial6"/>
    <dgm:cxn modelId="{F30F6416-98DA-4B2C-9D68-6847835E6C6D}" type="presOf" srcId="{F37248AF-A444-4805-8395-FD4EA5378E66}" destId="{50866A34-7F13-4456-BFE5-9C4F30148E1C}" srcOrd="0" destOrd="0" presId="urn:microsoft.com/office/officeart/2005/8/layout/radial6"/>
    <dgm:cxn modelId="{7B431CA8-930D-42D4-BFC0-E21BCE9EBE80}" type="presOf" srcId="{9A81F517-5168-463E-9FA2-A159A2BD768D}" destId="{740B099B-E67C-4616-825E-F704AF7D9F42}" srcOrd="0" destOrd="0" presId="urn:microsoft.com/office/officeart/2005/8/layout/radial6"/>
    <dgm:cxn modelId="{32F074B1-97F2-4EF2-B3C1-4E12E7AB103E}" srcId="{734CE3CE-F06D-4B23-AF33-35124ED4F4FE}" destId="{FB3D5695-911D-4251-B3E7-8C9608A22033}" srcOrd="4" destOrd="0" parTransId="{CC0B759C-63DF-4513-9A6B-A9CB2BE98D8C}" sibTransId="{07B7C249-4070-4299-AFA1-A7E93B6F1327}"/>
    <dgm:cxn modelId="{EBECD1D6-5119-4E09-BC17-0AC80DCFFCCC}" srcId="{734CE3CE-F06D-4B23-AF33-35124ED4F4FE}" destId="{9A81F517-5168-463E-9FA2-A159A2BD768D}" srcOrd="3" destOrd="0" parTransId="{CDB70C46-C0FC-4C31-B8EB-08FFA8B92C6A}" sibTransId="{F37248AF-A444-4805-8395-FD4EA5378E66}"/>
    <dgm:cxn modelId="{E817E4DA-3785-465A-A10F-DAB3EEB01298}" type="presOf" srcId="{B306646C-1832-48A6-A171-E05FEED0820E}" destId="{E3DDBC63-8E44-4E95-B5E5-B773D6322897}" srcOrd="0" destOrd="0" presId="urn:microsoft.com/office/officeart/2005/8/layout/radial6"/>
    <dgm:cxn modelId="{97130F47-5E56-4AFD-AC97-184A18B2BF4F}" type="presOf" srcId="{5E3B0D77-B7B2-40BF-BDBA-6E6F43D7B7D2}" destId="{0A9330BE-20E3-4613-9932-DE6137B8A58C}" srcOrd="0" destOrd="0" presId="urn:microsoft.com/office/officeart/2005/8/layout/radial6"/>
    <dgm:cxn modelId="{E07BE58D-F623-4CA0-9443-4FAA77D8DB0F}" srcId="{9DF66D2E-4062-42EC-8E06-5B51B1ACF1EC}" destId="{734CE3CE-F06D-4B23-AF33-35124ED4F4FE}" srcOrd="0" destOrd="0" parTransId="{6851E8EB-513E-45A5-B1E2-B8D7B86D7E51}" sibTransId="{CDCBDEBC-847B-4199-91EF-ECC587D6E4FD}"/>
    <dgm:cxn modelId="{7E2EBB9C-722F-4653-971C-C489EB94328E}" type="presOf" srcId="{9DF66D2E-4062-42EC-8E06-5B51B1ACF1EC}" destId="{5758BC72-58EC-47CF-A666-13A1A5C819E4}" srcOrd="0" destOrd="0" presId="urn:microsoft.com/office/officeart/2005/8/layout/radial6"/>
    <dgm:cxn modelId="{8C091D07-67A2-4DDE-A566-BC3BAE7153D2}" type="presOf" srcId="{FB3D5695-911D-4251-B3E7-8C9608A22033}" destId="{05D87BE7-941A-48DA-8A10-83D8F4090984}" srcOrd="0" destOrd="0" presId="urn:microsoft.com/office/officeart/2005/8/layout/radial6"/>
    <dgm:cxn modelId="{0245C70C-EE15-4A48-8FDA-8178ED1326C4}" srcId="{734CE3CE-F06D-4B23-AF33-35124ED4F4FE}" destId="{07BE1861-A753-4FD7-9E84-3C5C8DD16ECE}" srcOrd="0" destOrd="0" parTransId="{23AEFB1C-87B5-4784-A548-F162B41FB0EF}" sibTransId="{DE9FE86E-820A-470E-8BA2-39A48A2A7407}"/>
    <dgm:cxn modelId="{341C1FED-C351-4E07-BFC8-D799CEA7D85B}" type="presOf" srcId="{734CE3CE-F06D-4B23-AF33-35124ED4F4FE}" destId="{4396302B-EBEC-480D-A021-AF0B319D1566}" srcOrd="0" destOrd="0" presId="urn:microsoft.com/office/officeart/2005/8/layout/radial6"/>
    <dgm:cxn modelId="{8628F392-EC60-452A-B900-5CC8BB8180A6}" type="presParOf" srcId="{5758BC72-58EC-47CF-A666-13A1A5C819E4}" destId="{4396302B-EBEC-480D-A021-AF0B319D1566}" srcOrd="0" destOrd="0" presId="urn:microsoft.com/office/officeart/2005/8/layout/radial6"/>
    <dgm:cxn modelId="{A2283F75-67D2-4962-82D9-3298B49D4D9C}" type="presParOf" srcId="{5758BC72-58EC-47CF-A666-13A1A5C819E4}" destId="{E34D9C82-0885-4288-8E87-F0E84D3481D8}" srcOrd="1" destOrd="0" presId="urn:microsoft.com/office/officeart/2005/8/layout/radial6"/>
    <dgm:cxn modelId="{F534228A-61DB-4AA3-9227-91073623390D}" type="presParOf" srcId="{5758BC72-58EC-47CF-A666-13A1A5C819E4}" destId="{4F94054A-83D8-4548-92BE-56151ED0E556}" srcOrd="2" destOrd="0" presId="urn:microsoft.com/office/officeart/2005/8/layout/radial6"/>
    <dgm:cxn modelId="{2EF3FD95-F4F8-4FB0-84B2-E2439550DD08}" type="presParOf" srcId="{5758BC72-58EC-47CF-A666-13A1A5C819E4}" destId="{B9EB4CBC-DC17-45BB-B6D9-E33B1BCCCFAB}" srcOrd="3" destOrd="0" presId="urn:microsoft.com/office/officeart/2005/8/layout/radial6"/>
    <dgm:cxn modelId="{A5A1D0B1-70D6-42DD-B773-C36C4AACFBC7}" type="presParOf" srcId="{5758BC72-58EC-47CF-A666-13A1A5C819E4}" destId="{E3DDBC63-8E44-4E95-B5E5-B773D6322897}" srcOrd="4" destOrd="0" presId="urn:microsoft.com/office/officeart/2005/8/layout/radial6"/>
    <dgm:cxn modelId="{86E34065-F8A9-4DE7-9395-34E62509AD09}" type="presParOf" srcId="{5758BC72-58EC-47CF-A666-13A1A5C819E4}" destId="{1CB5A357-BBDF-4F06-8E33-8A2C335CDC6B}" srcOrd="5" destOrd="0" presId="urn:microsoft.com/office/officeart/2005/8/layout/radial6"/>
    <dgm:cxn modelId="{662AEAAB-74E2-43D7-867F-B4A20A7FA441}" type="presParOf" srcId="{5758BC72-58EC-47CF-A666-13A1A5C819E4}" destId="{16122B01-F90B-4828-802A-0F6103C05245}" srcOrd="6" destOrd="0" presId="urn:microsoft.com/office/officeart/2005/8/layout/radial6"/>
    <dgm:cxn modelId="{B8326712-D2CF-4630-9106-95DF54FAB7E6}" type="presParOf" srcId="{5758BC72-58EC-47CF-A666-13A1A5C819E4}" destId="{010A674D-F1F5-41B4-9F53-79530C1FAED9}" srcOrd="7" destOrd="0" presId="urn:microsoft.com/office/officeart/2005/8/layout/radial6"/>
    <dgm:cxn modelId="{E4EE10F5-E218-41AF-A162-5F9523B6B37E}" type="presParOf" srcId="{5758BC72-58EC-47CF-A666-13A1A5C819E4}" destId="{FFDED49E-D95F-42E7-8E08-0E65B74D20FB}" srcOrd="8" destOrd="0" presId="urn:microsoft.com/office/officeart/2005/8/layout/radial6"/>
    <dgm:cxn modelId="{972B00BE-6614-4258-9C81-B62910768D3B}" type="presParOf" srcId="{5758BC72-58EC-47CF-A666-13A1A5C819E4}" destId="{0A9330BE-20E3-4613-9932-DE6137B8A58C}" srcOrd="9" destOrd="0" presId="urn:microsoft.com/office/officeart/2005/8/layout/radial6"/>
    <dgm:cxn modelId="{EB5C6115-9BCB-4837-BC83-48A15D04414E}" type="presParOf" srcId="{5758BC72-58EC-47CF-A666-13A1A5C819E4}" destId="{740B099B-E67C-4616-825E-F704AF7D9F42}" srcOrd="10" destOrd="0" presId="urn:microsoft.com/office/officeart/2005/8/layout/radial6"/>
    <dgm:cxn modelId="{A43DAA0B-3A93-4EE4-AA30-835648D9DF76}" type="presParOf" srcId="{5758BC72-58EC-47CF-A666-13A1A5C819E4}" destId="{21A04255-EBE8-4B07-9EFE-22495E066E56}" srcOrd="11" destOrd="0" presId="urn:microsoft.com/office/officeart/2005/8/layout/radial6"/>
    <dgm:cxn modelId="{F5F970FC-640D-445C-968A-4568F1DD3927}" type="presParOf" srcId="{5758BC72-58EC-47CF-A666-13A1A5C819E4}" destId="{50866A34-7F13-4456-BFE5-9C4F30148E1C}" srcOrd="12" destOrd="0" presId="urn:microsoft.com/office/officeart/2005/8/layout/radial6"/>
    <dgm:cxn modelId="{7736A780-EEF4-4E24-AC43-901ECA9AC968}" type="presParOf" srcId="{5758BC72-58EC-47CF-A666-13A1A5C819E4}" destId="{05D87BE7-941A-48DA-8A10-83D8F4090984}" srcOrd="13" destOrd="0" presId="urn:microsoft.com/office/officeart/2005/8/layout/radial6"/>
    <dgm:cxn modelId="{3AECB164-8574-4E76-AEED-AA96A5CC677A}" type="presParOf" srcId="{5758BC72-58EC-47CF-A666-13A1A5C819E4}" destId="{D9C81AEF-5B35-4988-8E80-25274A0FDFC9}" srcOrd="14" destOrd="0" presId="urn:microsoft.com/office/officeart/2005/8/layout/radial6"/>
    <dgm:cxn modelId="{1C91AA55-BA25-4702-AE6D-A4F213497514}" type="presParOf" srcId="{5758BC72-58EC-47CF-A666-13A1A5C819E4}" destId="{6B902388-4A31-4CAC-AEEE-6A46F4619090}" srcOrd="15" destOrd="0" presId="urn:microsoft.com/office/officeart/2005/8/layout/radial6"/>
  </dgm:cxnLst>
  <dgm:bg/>
  <dgm:whole/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1D06B5-4A59-4CD6-830F-8FB6BCB6A4E1}">
      <dsp:nvSpPr>
        <dsp:cNvPr id="0" name=""/>
        <dsp:cNvSpPr/>
      </dsp:nvSpPr>
      <dsp:spPr>
        <a:xfrm rot="16200000">
          <a:off x="-281887" y="283372"/>
          <a:ext cx="1879252" cy="1315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>
            <a:latin typeface="Calibri" pitchFamily="34" charset="0"/>
            <a:cs typeface="Calibri" pitchFamily="34" charset="0"/>
          </a:endParaRPr>
        </a:p>
      </dsp:txBody>
      <dsp:txXfrm rot="16200000">
        <a:off x="-281887" y="283372"/>
        <a:ext cx="1879252" cy="1315476"/>
      </dsp:txXfrm>
    </dsp:sp>
    <dsp:sp modelId="{31FC3404-07CD-44D4-9F9B-7F1061ED9CE6}">
      <dsp:nvSpPr>
        <dsp:cNvPr id="0" name=""/>
        <dsp:cNvSpPr/>
      </dsp:nvSpPr>
      <dsp:spPr>
        <a:xfrm rot="5400000">
          <a:off x="4025686" y="-2046203"/>
          <a:ext cx="1221514" cy="6685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latin typeface="Calibri" pitchFamily="34" charset="0"/>
              <a:cs typeface="Calibri" pitchFamily="34" charset="0"/>
            </a:rPr>
            <a:t>211 006,24 </a:t>
          </a:r>
          <a:endParaRPr lang="ru-RU" sz="3400" kern="1200" dirty="0">
            <a:latin typeface="Calibri" pitchFamily="34" charset="0"/>
            <a:cs typeface="Calibri" pitchFamily="34" charset="0"/>
          </a:endParaRPr>
        </a:p>
      </dsp:txBody>
      <dsp:txXfrm rot="5400000">
        <a:off x="4025686" y="-2046203"/>
        <a:ext cx="1221514" cy="6685523"/>
      </dsp:txXfrm>
    </dsp:sp>
    <dsp:sp modelId="{44252A41-0E0E-43C7-9EBA-3BE059FA583A}">
      <dsp:nvSpPr>
        <dsp:cNvPr id="0" name=""/>
        <dsp:cNvSpPr/>
      </dsp:nvSpPr>
      <dsp:spPr>
        <a:xfrm rot="16200000">
          <a:off x="-281887" y="1971161"/>
          <a:ext cx="1879252" cy="1315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>
            <a:latin typeface="Calibri" pitchFamily="34" charset="0"/>
            <a:cs typeface="Calibri" pitchFamily="34" charset="0"/>
          </a:endParaRPr>
        </a:p>
      </dsp:txBody>
      <dsp:txXfrm rot="16200000">
        <a:off x="-281887" y="1971161"/>
        <a:ext cx="1879252" cy="1315476"/>
      </dsp:txXfrm>
    </dsp:sp>
    <dsp:sp modelId="{91430E59-2EC4-421D-8276-6A8E67318C2E}">
      <dsp:nvSpPr>
        <dsp:cNvPr id="0" name=""/>
        <dsp:cNvSpPr/>
      </dsp:nvSpPr>
      <dsp:spPr>
        <a:xfrm rot="5400000">
          <a:off x="4025686" y="-369810"/>
          <a:ext cx="1221514" cy="6685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latin typeface="Calibri" pitchFamily="34" charset="0"/>
              <a:cs typeface="Calibri" pitchFamily="34" charset="0"/>
            </a:rPr>
            <a:t>+ 16 062,74</a:t>
          </a:r>
          <a:endParaRPr lang="ru-RU" sz="34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latin typeface="Calibri" pitchFamily="34" charset="0"/>
              <a:cs typeface="Calibri" pitchFamily="34" charset="0"/>
            </a:rPr>
            <a:t>+ 8,2%</a:t>
          </a:r>
          <a:endParaRPr lang="ru-RU" sz="3400" kern="1200" dirty="0">
            <a:latin typeface="Calibri" pitchFamily="34" charset="0"/>
            <a:cs typeface="Calibri" pitchFamily="34" charset="0"/>
          </a:endParaRPr>
        </a:p>
      </dsp:txBody>
      <dsp:txXfrm rot="5400000">
        <a:off x="4025686" y="-369810"/>
        <a:ext cx="1221514" cy="6685523"/>
      </dsp:txXfrm>
    </dsp:sp>
    <dsp:sp modelId="{6506A5FC-BB32-4A16-A9A7-7E0E5C5C276E}">
      <dsp:nvSpPr>
        <dsp:cNvPr id="0" name=""/>
        <dsp:cNvSpPr/>
      </dsp:nvSpPr>
      <dsp:spPr>
        <a:xfrm rot="16200000">
          <a:off x="-281887" y="3658950"/>
          <a:ext cx="1879252" cy="1315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>
            <a:latin typeface="Calibri" pitchFamily="34" charset="0"/>
            <a:cs typeface="Calibri" pitchFamily="34" charset="0"/>
          </a:endParaRPr>
        </a:p>
      </dsp:txBody>
      <dsp:txXfrm rot="16200000">
        <a:off x="-281887" y="3658950"/>
        <a:ext cx="1879252" cy="1315476"/>
      </dsp:txXfrm>
    </dsp:sp>
    <dsp:sp modelId="{3FF4BCE9-08F7-4536-9CAA-832C5265CC0E}">
      <dsp:nvSpPr>
        <dsp:cNvPr id="0" name=""/>
        <dsp:cNvSpPr/>
      </dsp:nvSpPr>
      <dsp:spPr>
        <a:xfrm rot="5400000">
          <a:off x="4025686" y="1304281"/>
          <a:ext cx="1221514" cy="6685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latin typeface="Calibri" pitchFamily="34" charset="0"/>
              <a:cs typeface="Calibri" pitchFamily="34" charset="0"/>
            </a:rPr>
            <a:t>194 943,50</a:t>
          </a:r>
          <a:endParaRPr lang="ru-RU" sz="3400" kern="1200" dirty="0">
            <a:latin typeface="Calibri" pitchFamily="34" charset="0"/>
            <a:cs typeface="Calibri" pitchFamily="34" charset="0"/>
          </a:endParaRPr>
        </a:p>
      </dsp:txBody>
      <dsp:txXfrm rot="5400000">
        <a:off x="4025686" y="1304281"/>
        <a:ext cx="1221514" cy="6685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2" Type="http://schemas.microsoft.com/office/2007/relationships/hdphoto" Target="../media/hdphoto3.wdp"/><Relationship Id="rId1" Type="http://schemas.openxmlformats.org/officeDocument/2006/relationships/image" Target="../media/image43.png"/><Relationship Id="rId15" Type="http://schemas.openxmlformats.org/officeDocument/2006/relationships/image" Target="../media/image45.png"/><Relationship Id="rId14" Type="http://schemas.microsoft.com/office/2007/relationships/hdphoto" Target="../media/hdphoto4.wdp"/><Relationship Id="rId9" Type="http://schemas.microsoft.com/office/2007/relationships/hdphoto" Target="../media/hdphoto8.wdp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0.81746</cdr:x>
      <cdr:y>0.02326</cdr:y>
    </cdr:from>
    <cdr:to>
      <cdr:x>0.99013</cdr:x>
      <cdr:y>0.10405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267200" y="76200"/>
          <a:ext cx="901346" cy="264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млн. руб.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0.7191</cdr:x>
      <cdr:y>0.13333</cdr:y>
    </cdr:from>
    <cdr:to>
      <cdr:x>0.89887</cdr:x>
      <cdr:y>0.21412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572000" y="457200"/>
          <a:ext cx="1143000" cy="277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млн. руб.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0.23077</cdr:x>
      <cdr:y>0.07442</cdr:y>
    </cdr:from>
    <cdr:to>
      <cdr:x>0.39344</cdr:x>
      <cdr:y>0.16459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72662" y="228600"/>
          <a:ext cx="756138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единиц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</cdr:x>
      <cdr:y>0</cdr:y>
    </cdr:from>
    <cdr:to>
      <cdr:x>0.89063</cdr:x>
      <cdr:y>0.08617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71800" y="-76200"/>
          <a:ext cx="1100160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тыс. человек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0.56364</cdr:x>
      <cdr:y>0.04631</cdr:y>
    </cdr:from>
    <cdr:to>
      <cdr:x>0.85937</cdr:x>
      <cdr:y>0.13248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62200" y="152400"/>
          <a:ext cx="1239420" cy="283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млрд. рублей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0.90054</cdr:x>
      <cdr:y>0.13333</cdr:y>
    </cdr:from>
    <cdr:to>
      <cdr:x>0.99671</cdr:x>
      <cdr:y>0.23431</cdr:y>
    </cdr:to>
    <cdr:sp macro="" textlink="">
      <cdr:nvSpPr>
        <cdr:cNvPr id="2" name="TextBox 26"/>
        <cdr:cNvSpPr txBox="1"/>
      </cdr:nvSpPr>
      <cdr:spPr>
        <a:xfrm xmlns:a="http://schemas.openxmlformats.org/drawingml/2006/main">
          <a:off x="8054463" y="304800"/>
          <a:ext cx="86018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900" dirty="0" smtClean="0">
              <a:latin typeface="Calibri" pitchFamily="34" charset="0"/>
              <a:cs typeface="Calibri" pitchFamily="34" charset="0"/>
            </a:rPr>
            <a:t>тыс. рублей</a:t>
          </a:r>
          <a:endParaRPr lang="ru-RU" sz="9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0.28333</cdr:x>
      <cdr:y>0.32558</cdr:y>
    </cdr:from>
    <cdr:to>
      <cdr:x>0.35755</cdr:x>
      <cdr:y>0.40445</cdr:y>
    </cdr:to>
    <cdr:pic>
      <cdr:nvPicPr>
        <cdr:cNvPr id="45" name="Picture 3" descr="D:\Users\krdoas\Pictures\учебник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biLevel thresh="50000"/>
          <a:extLst>
            <a:ext uri="{BEBA8EAE-BF5A-486C-A8C5-ECC9F3942E4B}">
              <a14:imgProps xmlns:lc="http://schemas.openxmlformats.org/drawingml/2006/lockedCanvas" xmlns:p="http://schemas.openxmlformats.org/presentationml/2006/main" xmlns:a14="http://schemas.microsoft.com/office/drawing/2010/main" xmlns="">
                <a14:imgLayer r:embed="rId12">
                  <a14:imgEffect>
                    <a14:brightnessContrast bright="-66000"/>
                  </a14:imgEffect>
                </a14:imgLayer>
              </a14:imgProps>
            </a:ext>
          </a:extLst>
        </a:blip>
        <a:srcRect xmlns:a="http://schemas.openxmlformats.org/drawingml/2006/main" r="62010" b="10032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95400" y="1066800"/>
          <a:ext cx="339334" cy="258426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0.46667</cdr:x>
      <cdr:y>0.62791</cdr:y>
    </cdr:from>
    <cdr:to>
      <cdr:x>0.51667</cdr:x>
      <cdr:y>0.69768</cdr:y>
    </cdr:to>
    <cdr:grpSp>
      <cdr:nvGrpSpPr>
        <cdr:cNvPr id="47" name="Shape 448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2133615" y="2057410"/>
          <a:ext cx="228600" cy="228608"/>
          <a:chOff x="-3212325" y="-3578673"/>
          <a:chExt cx="315647" cy="366280"/>
        </a:xfrm>
      </cdr:grpSpPr>
      <cdr:sp macro="" textlink="">
        <cdr:nvSpPr>
          <cdr:cNvPr id="48" name="Shape 44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3212325" y="-3560726"/>
            <a:ext cx="299629" cy="348333"/>
          </a:xfrm>
          <a:custGeom xmlns:a="http://schemas.openxmlformats.org/drawingml/2006/main">
            <a:avLst/>
            <a:gdLst>
              <a:gd name="T0" fmla="*/ 2147483647 w 15490"/>
              <a:gd name="T1" fmla="*/ 2147483647 h 18924"/>
              <a:gd name="T2" fmla="*/ 2147483647 w 15490"/>
              <a:gd name="T3" fmla="*/ 2147483647 h 18924"/>
              <a:gd name="T4" fmla="*/ 2147483647 w 15490"/>
              <a:gd name="T5" fmla="*/ 2147483647 h 18924"/>
              <a:gd name="T6" fmla="*/ 2147483647 w 15490"/>
              <a:gd name="T7" fmla="*/ 2147483647 h 18924"/>
              <a:gd name="T8" fmla="*/ 2147483647 w 15490"/>
              <a:gd name="T9" fmla="*/ 2147483647 h 18924"/>
              <a:gd name="T10" fmla="*/ 2147483647 w 15490"/>
              <a:gd name="T11" fmla="*/ 2147483647 h 18924"/>
              <a:gd name="T12" fmla="*/ 2147483647 w 15490"/>
              <a:gd name="T13" fmla="*/ 2147483647 h 18924"/>
              <a:gd name="T14" fmla="*/ 2147483647 w 15490"/>
              <a:gd name="T15" fmla="*/ 2147483647 h 18924"/>
              <a:gd name="T16" fmla="*/ 2147483647 w 15490"/>
              <a:gd name="T17" fmla="*/ 2147483647 h 18924"/>
              <a:gd name="T18" fmla="*/ 2147483647 w 15490"/>
              <a:gd name="T19" fmla="*/ 2147483647 h 18924"/>
              <a:gd name="T20" fmla="*/ 2147483647 w 15490"/>
              <a:gd name="T21" fmla="*/ 2147483647 h 18924"/>
              <a:gd name="T22" fmla="*/ 2147483647 w 15490"/>
              <a:gd name="T23" fmla="*/ 2147483647 h 18924"/>
              <a:gd name="T24" fmla="*/ 2147483647 w 15490"/>
              <a:gd name="T25" fmla="*/ 2147483647 h 18924"/>
              <a:gd name="T26" fmla="*/ 2147483647 w 15490"/>
              <a:gd name="T27" fmla="*/ 2147483647 h 18924"/>
              <a:gd name="T28" fmla="*/ 2147483647 w 15490"/>
              <a:gd name="T29" fmla="*/ 2147483647 h 18924"/>
              <a:gd name="T30" fmla="*/ 2147483647 w 15490"/>
              <a:gd name="T31" fmla="*/ 2147483647 h 18924"/>
              <a:gd name="T32" fmla="*/ 2147483647 w 15490"/>
              <a:gd name="T33" fmla="*/ 2147483647 h 18924"/>
              <a:gd name="T34" fmla="*/ 2147483647 w 15490"/>
              <a:gd name="T35" fmla="*/ 2147483647 h 18924"/>
              <a:gd name="T36" fmla="*/ 2147483647 w 15490"/>
              <a:gd name="T37" fmla="*/ 2147483647 h 18924"/>
              <a:gd name="T38" fmla="*/ 0 w 15490"/>
              <a:gd name="T39" fmla="*/ 2147483647 h 18924"/>
              <a:gd name="T40" fmla="*/ 0 w 15490"/>
              <a:gd name="T41" fmla="*/ 2147483647 h 18924"/>
              <a:gd name="T42" fmla="*/ 0 w 15490"/>
              <a:gd name="T43" fmla="*/ 2147483647 h 18924"/>
              <a:gd name="T44" fmla="*/ 2147483647 w 15490"/>
              <a:gd name="T45" fmla="*/ 2147483647 h 18924"/>
              <a:gd name="T46" fmla="*/ 2147483647 w 15490"/>
              <a:gd name="T47" fmla="*/ 2147483647 h 18924"/>
              <a:gd name="T48" fmla="*/ 2147483647 w 15490"/>
              <a:gd name="T49" fmla="*/ 2147483647 h 18924"/>
              <a:gd name="T50" fmla="*/ 2147483647 w 15490"/>
              <a:gd name="T51" fmla="*/ 2147483647 h 18924"/>
              <a:gd name="T52" fmla="*/ 2147483647 w 15490"/>
              <a:gd name="T53" fmla="*/ 2147483647 h 18924"/>
              <a:gd name="T54" fmla="*/ 2147483647 w 15490"/>
              <a:gd name="T55" fmla="*/ 2147483647 h 18924"/>
              <a:gd name="T56" fmla="*/ 2147483647 w 15490"/>
              <a:gd name="T57" fmla="*/ 2147483647 h 18924"/>
              <a:gd name="T58" fmla="*/ 2147483647 w 15490"/>
              <a:gd name="T59" fmla="*/ 0 h 189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490"/>
              <a:gd name="T91" fmla="*/ 0 h 18924"/>
              <a:gd name="T92" fmla="*/ 15490 w 15490"/>
              <a:gd name="T93" fmla="*/ 18924 h 189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490" h="18924" fill="none" extrusionOk="0">
                <a:moveTo>
                  <a:pt x="15490" y="17828"/>
                </a:moveTo>
                <a:lnTo>
                  <a:pt x="15490" y="17828"/>
                </a:lnTo>
                <a:lnTo>
                  <a:pt x="15466" y="17998"/>
                </a:lnTo>
                <a:lnTo>
                  <a:pt x="15417" y="18169"/>
                </a:lnTo>
                <a:lnTo>
                  <a:pt x="15319" y="18364"/>
                </a:lnTo>
                <a:lnTo>
                  <a:pt x="15198" y="18534"/>
                </a:lnTo>
                <a:lnTo>
                  <a:pt x="15052" y="18680"/>
                </a:lnTo>
                <a:lnTo>
                  <a:pt x="14881" y="18802"/>
                </a:lnTo>
                <a:lnTo>
                  <a:pt x="14735" y="18900"/>
                </a:lnTo>
                <a:lnTo>
                  <a:pt x="14564" y="18924"/>
                </a:lnTo>
                <a:lnTo>
                  <a:pt x="1023" y="18924"/>
                </a:lnTo>
                <a:lnTo>
                  <a:pt x="853" y="18900"/>
                </a:lnTo>
                <a:lnTo>
                  <a:pt x="682" y="18802"/>
                </a:lnTo>
                <a:lnTo>
                  <a:pt x="512" y="18680"/>
                </a:lnTo>
                <a:lnTo>
                  <a:pt x="341" y="18534"/>
                </a:lnTo>
                <a:lnTo>
                  <a:pt x="219" y="18364"/>
                </a:lnTo>
                <a:lnTo>
                  <a:pt x="98" y="18169"/>
                </a:lnTo>
                <a:lnTo>
                  <a:pt x="25" y="17998"/>
                </a:lnTo>
                <a:lnTo>
                  <a:pt x="0" y="17828"/>
                </a:lnTo>
                <a:lnTo>
                  <a:pt x="0" y="877"/>
                </a:lnTo>
                <a:lnTo>
                  <a:pt x="25" y="706"/>
                </a:lnTo>
                <a:lnTo>
                  <a:pt x="98" y="560"/>
                </a:lnTo>
                <a:lnTo>
                  <a:pt x="195" y="414"/>
                </a:lnTo>
                <a:lnTo>
                  <a:pt x="341" y="268"/>
                </a:lnTo>
                <a:lnTo>
                  <a:pt x="487" y="171"/>
                </a:lnTo>
                <a:lnTo>
                  <a:pt x="658" y="73"/>
                </a:lnTo>
                <a:lnTo>
                  <a:pt x="828" y="24"/>
                </a:lnTo>
                <a:lnTo>
                  <a:pt x="974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lvl1pPr marL="0" indent="0">
              <a:defRPr sz="1100">
                <a:latin typeface="Arial"/>
                <a:cs typeface="Arial"/>
              </a:defRPr>
            </a:lvl1pPr>
            <a:lvl2pPr marL="457200" indent="0">
              <a:defRPr sz="1100">
                <a:latin typeface="Arial"/>
                <a:cs typeface="Arial"/>
              </a:defRPr>
            </a:lvl2pPr>
            <a:lvl3pPr marL="914400" indent="0">
              <a:defRPr sz="1100">
                <a:latin typeface="Arial"/>
                <a:cs typeface="Arial"/>
              </a:defRPr>
            </a:lvl3pPr>
            <a:lvl4pPr marL="1371600" indent="0">
              <a:defRPr sz="1100">
                <a:latin typeface="Arial"/>
                <a:cs typeface="Arial"/>
              </a:defRPr>
            </a:lvl4pPr>
            <a:lvl5pPr marL="1828800" indent="0">
              <a:defRPr sz="1100">
                <a:latin typeface="Arial"/>
                <a:cs typeface="Arial"/>
              </a:defRPr>
            </a:lvl5pPr>
            <a:lvl6pPr marL="2286000" indent="0">
              <a:defRPr sz="1100">
                <a:latin typeface="Arial"/>
                <a:cs typeface="Arial"/>
              </a:defRPr>
            </a:lvl6pPr>
            <a:lvl7pPr marL="2743200" indent="0">
              <a:defRPr sz="1100">
                <a:latin typeface="Arial"/>
                <a:cs typeface="Arial"/>
              </a:defRPr>
            </a:lvl7pPr>
            <a:lvl8pPr marL="3200400" indent="0">
              <a:defRPr sz="1100">
                <a:latin typeface="Arial"/>
                <a:cs typeface="Arial"/>
              </a:defRPr>
            </a:lvl8pPr>
            <a:lvl9pPr marL="3657600" indent="0">
              <a:defRPr sz="1100">
                <a:latin typeface="Arial"/>
                <a:cs typeface="Arial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49" name="Shape 45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3188783" y="-3578673"/>
            <a:ext cx="292105" cy="340731"/>
          </a:xfrm>
          <a:custGeom xmlns:a="http://schemas.openxmlformats.org/drawingml/2006/main">
            <a:avLst/>
            <a:gdLst>
              <a:gd name="T0" fmla="*/ 2147483647 w 15101"/>
              <a:gd name="T1" fmla="*/ 2147483647 h 18511"/>
              <a:gd name="T2" fmla="*/ 2147483647 w 15101"/>
              <a:gd name="T3" fmla="*/ 2147483647 h 18511"/>
              <a:gd name="T4" fmla="*/ 2147483647 w 15101"/>
              <a:gd name="T5" fmla="*/ 2147483647 h 18511"/>
              <a:gd name="T6" fmla="*/ 2147483647 w 15101"/>
              <a:gd name="T7" fmla="*/ 2147483647 h 18511"/>
              <a:gd name="T8" fmla="*/ 2147483647 w 15101"/>
              <a:gd name="T9" fmla="*/ 2147483647 h 18511"/>
              <a:gd name="T10" fmla="*/ 2147483647 w 15101"/>
              <a:gd name="T11" fmla="*/ 2147483647 h 18511"/>
              <a:gd name="T12" fmla="*/ 2147483647 w 15101"/>
              <a:gd name="T13" fmla="*/ 2147483647 h 18511"/>
              <a:gd name="T14" fmla="*/ 2147483647 w 15101"/>
              <a:gd name="T15" fmla="*/ 2147483647 h 18511"/>
              <a:gd name="T16" fmla="*/ 2147483647 w 15101"/>
              <a:gd name="T17" fmla="*/ 2147483647 h 18511"/>
              <a:gd name="T18" fmla="*/ 2147483647 w 15101"/>
              <a:gd name="T19" fmla="*/ 2147483647 h 18511"/>
              <a:gd name="T20" fmla="*/ 2147483647 w 15101"/>
              <a:gd name="T21" fmla="*/ 2147483647 h 18511"/>
              <a:gd name="T22" fmla="*/ 2147483647 w 15101"/>
              <a:gd name="T23" fmla="*/ 2147483647 h 18511"/>
              <a:gd name="T24" fmla="*/ 2147483647 w 15101"/>
              <a:gd name="T25" fmla="*/ 2147483647 h 18511"/>
              <a:gd name="T26" fmla="*/ 2147483647 w 15101"/>
              <a:gd name="T27" fmla="*/ 2147483647 h 18511"/>
              <a:gd name="T28" fmla="*/ 2147483647 w 15101"/>
              <a:gd name="T29" fmla="*/ 2147483647 h 18511"/>
              <a:gd name="T30" fmla="*/ 2147483647 w 15101"/>
              <a:gd name="T31" fmla="*/ 2147483647 h 18511"/>
              <a:gd name="T32" fmla="*/ 2147483647 w 15101"/>
              <a:gd name="T33" fmla="*/ 2147483647 h 18511"/>
              <a:gd name="T34" fmla="*/ 2147483647 w 15101"/>
              <a:gd name="T35" fmla="*/ 2147483647 h 18511"/>
              <a:gd name="T36" fmla="*/ 2147483647 w 15101"/>
              <a:gd name="T37" fmla="*/ 2147483647 h 18511"/>
              <a:gd name="T38" fmla="*/ 2147483647 w 15101"/>
              <a:gd name="T39" fmla="*/ 2147483647 h 18511"/>
              <a:gd name="T40" fmla="*/ 2147483647 w 15101"/>
              <a:gd name="T41" fmla="*/ 2147483647 h 18511"/>
              <a:gd name="T42" fmla="*/ 2147483647 w 15101"/>
              <a:gd name="T43" fmla="*/ 2147483647 h 18511"/>
              <a:gd name="T44" fmla="*/ 2147483647 w 15101"/>
              <a:gd name="T45" fmla="*/ 2147483647 h 18511"/>
              <a:gd name="T46" fmla="*/ 2147483647 w 15101"/>
              <a:gd name="T47" fmla="*/ 2147483647 h 18511"/>
              <a:gd name="T48" fmla="*/ 2147483647 w 15101"/>
              <a:gd name="T49" fmla="*/ 2147483647 h 18511"/>
              <a:gd name="T50" fmla="*/ 2147483647 w 15101"/>
              <a:gd name="T51" fmla="*/ 2147483647 h 18511"/>
              <a:gd name="T52" fmla="*/ 2147483647 w 15101"/>
              <a:gd name="T53" fmla="*/ 2147483647 h 18511"/>
              <a:gd name="T54" fmla="*/ 2147483647 w 15101"/>
              <a:gd name="T55" fmla="*/ 2147483647 h 18511"/>
              <a:gd name="T56" fmla="*/ 2147483647 w 15101"/>
              <a:gd name="T57" fmla="*/ 2147483647 h 18511"/>
              <a:gd name="T58" fmla="*/ 2147483647 w 15101"/>
              <a:gd name="T59" fmla="*/ 2147483647 h 18511"/>
              <a:gd name="T60" fmla="*/ 2147483647 w 15101"/>
              <a:gd name="T61" fmla="*/ 2147483647 h 18511"/>
              <a:gd name="T62" fmla="*/ 2147483647 w 15101"/>
              <a:gd name="T63" fmla="*/ 2147483647 h 185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101"/>
              <a:gd name="T97" fmla="*/ 0 h 18511"/>
              <a:gd name="T98" fmla="*/ 15101 w 15101"/>
              <a:gd name="T99" fmla="*/ 18511 h 185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101" h="18511" fill="none" extrusionOk="0">
                <a:moveTo>
                  <a:pt x="15101" y="3362"/>
                </a:moveTo>
                <a:lnTo>
                  <a:pt x="15101" y="17731"/>
                </a:lnTo>
                <a:lnTo>
                  <a:pt x="15077" y="17877"/>
                </a:lnTo>
                <a:lnTo>
                  <a:pt x="15028" y="18024"/>
                </a:lnTo>
                <a:lnTo>
                  <a:pt x="14979" y="18145"/>
                </a:lnTo>
                <a:lnTo>
                  <a:pt x="14882" y="18267"/>
                </a:lnTo>
                <a:lnTo>
                  <a:pt x="14760" y="18365"/>
                </a:lnTo>
                <a:lnTo>
                  <a:pt x="14614" y="18438"/>
                </a:lnTo>
                <a:lnTo>
                  <a:pt x="14468" y="18486"/>
                </a:lnTo>
                <a:lnTo>
                  <a:pt x="14322" y="18511"/>
                </a:lnTo>
                <a:lnTo>
                  <a:pt x="780" y="18511"/>
                </a:lnTo>
                <a:lnTo>
                  <a:pt x="634" y="18486"/>
                </a:lnTo>
                <a:lnTo>
                  <a:pt x="488" y="18438"/>
                </a:lnTo>
                <a:lnTo>
                  <a:pt x="342" y="18365"/>
                </a:lnTo>
                <a:lnTo>
                  <a:pt x="220" y="18267"/>
                </a:lnTo>
                <a:lnTo>
                  <a:pt x="123" y="18145"/>
                </a:lnTo>
                <a:lnTo>
                  <a:pt x="74" y="18024"/>
                </a:lnTo>
                <a:lnTo>
                  <a:pt x="25" y="17877"/>
                </a:lnTo>
                <a:lnTo>
                  <a:pt x="1" y="17731"/>
                </a:lnTo>
                <a:lnTo>
                  <a:pt x="1" y="780"/>
                </a:lnTo>
                <a:lnTo>
                  <a:pt x="25" y="610"/>
                </a:lnTo>
                <a:lnTo>
                  <a:pt x="74" y="464"/>
                </a:lnTo>
                <a:lnTo>
                  <a:pt x="123" y="342"/>
                </a:lnTo>
                <a:lnTo>
                  <a:pt x="220" y="220"/>
                </a:lnTo>
                <a:lnTo>
                  <a:pt x="342" y="123"/>
                </a:lnTo>
                <a:lnTo>
                  <a:pt x="488" y="50"/>
                </a:lnTo>
                <a:lnTo>
                  <a:pt x="634" y="1"/>
                </a:lnTo>
                <a:lnTo>
                  <a:pt x="780" y="1"/>
                </a:lnTo>
                <a:lnTo>
                  <a:pt x="1174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lvl1pPr marL="0" indent="0">
              <a:defRPr sz="1100">
                <a:latin typeface="Arial"/>
                <a:cs typeface="Arial"/>
              </a:defRPr>
            </a:lvl1pPr>
            <a:lvl2pPr marL="457200" indent="0">
              <a:defRPr sz="1100">
                <a:latin typeface="Arial"/>
                <a:cs typeface="Arial"/>
              </a:defRPr>
            </a:lvl2pPr>
            <a:lvl3pPr marL="914400" indent="0">
              <a:defRPr sz="1100">
                <a:latin typeface="Arial"/>
                <a:cs typeface="Arial"/>
              </a:defRPr>
            </a:lvl3pPr>
            <a:lvl4pPr marL="1371600" indent="0">
              <a:defRPr sz="1100">
                <a:latin typeface="Arial"/>
                <a:cs typeface="Arial"/>
              </a:defRPr>
            </a:lvl4pPr>
            <a:lvl5pPr marL="1828800" indent="0">
              <a:defRPr sz="1100">
                <a:latin typeface="Arial"/>
                <a:cs typeface="Arial"/>
              </a:defRPr>
            </a:lvl5pPr>
            <a:lvl6pPr marL="2286000" indent="0">
              <a:defRPr sz="1100">
                <a:latin typeface="Arial"/>
                <a:cs typeface="Arial"/>
              </a:defRPr>
            </a:lvl6pPr>
            <a:lvl7pPr marL="2743200" indent="0">
              <a:defRPr sz="1100">
                <a:latin typeface="Arial"/>
                <a:cs typeface="Arial"/>
              </a:defRPr>
            </a:lvl7pPr>
            <a:lvl8pPr marL="3200400" indent="0">
              <a:defRPr sz="1100">
                <a:latin typeface="Arial"/>
                <a:cs typeface="Arial"/>
              </a:defRPr>
            </a:lvl8pPr>
            <a:lvl9pPr marL="3657600" indent="0">
              <a:defRPr sz="1100">
                <a:latin typeface="Arial"/>
                <a:cs typeface="Arial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50" name="Shape 45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3140715" y="-3337928"/>
            <a:ext cx="103661" cy="18"/>
          </a:xfrm>
          <a:custGeom xmlns:a="http://schemas.openxmlformats.org/drawingml/2006/main">
            <a:avLst/>
            <a:gdLst>
              <a:gd name="T0" fmla="*/ 2147483647 w 5359"/>
              <a:gd name="T1" fmla="*/ 0 h 1"/>
              <a:gd name="T2" fmla="*/ 0 w 5359"/>
              <a:gd name="T3" fmla="*/ 0 h 1"/>
              <a:gd name="T4" fmla="*/ 0 60000 65536"/>
              <a:gd name="T5" fmla="*/ 0 60000 65536"/>
              <a:gd name="T6" fmla="*/ 0 w 5359"/>
              <a:gd name="T7" fmla="*/ 0 h 1"/>
              <a:gd name="T8" fmla="*/ 5359 w 535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59" h="1" fill="none" extrusionOk="0">
                <a:moveTo>
                  <a:pt x="5358" y="0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lvl1pPr marL="0" indent="0">
              <a:defRPr sz="1100">
                <a:latin typeface="Arial"/>
                <a:cs typeface="Arial"/>
              </a:defRPr>
            </a:lvl1pPr>
            <a:lvl2pPr marL="457200" indent="0">
              <a:defRPr sz="1100">
                <a:latin typeface="Arial"/>
                <a:cs typeface="Arial"/>
              </a:defRPr>
            </a:lvl2pPr>
            <a:lvl3pPr marL="914400" indent="0">
              <a:defRPr sz="1100">
                <a:latin typeface="Arial"/>
                <a:cs typeface="Arial"/>
              </a:defRPr>
            </a:lvl3pPr>
            <a:lvl4pPr marL="1371600" indent="0">
              <a:defRPr sz="1100">
                <a:latin typeface="Arial"/>
                <a:cs typeface="Arial"/>
              </a:defRPr>
            </a:lvl4pPr>
            <a:lvl5pPr marL="1828800" indent="0">
              <a:defRPr sz="1100">
                <a:latin typeface="Arial"/>
                <a:cs typeface="Arial"/>
              </a:defRPr>
            </a:lvl5pPr>
            <a:lvl6pPr marL="2286000" indent="0">
              <a:defRPr sz="1100">
                <a:latin typeface="Arial"/>
                <a:cs typeface="Arial"/>
              </a:defRPr>
            </a:lvl6pPr>
            <a:lvl7pPr marL="2743200" indent="0">
              <a:defRPr sz="1100">
                <a:latin typeface="Arial"/>
                <a:cs typeface="Arial"/>
              </a:defRPr>
            </a:lvl7pPr>
            <a:lvl8pPr marL="3200400" indent="0">
              <a:defRPr sz="1100">
                <a:latin typeface="Arial"/>
                <a:cs typeface="Arial"/>
              </a:defRPr>
            </a:lvl8pPr>
            <a:lvl9pPr marL="3657600" indent="0">
              <a:defRPr sz="1100">
                <a:latin typeface="Arial"/>
                <a:cs typeface="Arial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51" name="Shape 45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3140715" y="-3378276"/>
            <a:ext cx="197883" cy="18"/>
          </a:xfrm>
          <a:custGeom xmlns:a="http://schemas.openxmlformats.org/drawingml/2006/main">
            <a:avLst/>
            <a:gdLst>
              <a:gd name="T0" fmla="*/ 2147483647 w 10230"/>
              <a:gd name="T1" fmla="*/ 2147483647 h 1"/>
              <a:gd name="T2" fmla="*/ 0 w 10230"/>
              <a:gd name="T3" fmla="*/ 2147483647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lvl1pPr marL="0" indent="0">
              <a:defRPr sz="1100">
                <a:latin typeface="Arial"/>
                <a:cs typeface="Arial"/>
              </a:defRPr>
            </a:lvl1pPr>
            <a:lvl2pPr marL="457200" indent="0">
              <a:defRPr sz="1100">
                <a:latin typeface="Arial"/>
                <a:cs typeface="Arial"/>
              </a:defRPr>
            </a:lvl2pPr>
            <a:lvl3pPr marL="914400" indent="0">
              <a:defRPr sz="1100">
                <a:latin typeface="Arial"/>
                <a:cs typeface="Arial"/>
              </a:defRPr>
            </a:lvl3pPr>
            <a:lvl4pPr marL="1371600" indent="0">
              <a:defRPr sz="1100">
                <a:latin typeface="Arial"/>
                <a:cs typeface="Arial"/>
              </a:defRPr>
            </a:lvl4pPr>
            <a:lvl5pPr marL="1828800" indent="0">
              <a:defRPr sz="1100">
                <a:latin typeface="Arial"/>
                <a:cs typeface="Arial"/>
              </a:defRPr>
            </a:lvl5pPr>
            <a:lvl6pPr marL="2286000" indent="0">
              <a:defRPr sz="1100">
                <a:latin typeface="Arial"/>
                <a:cs typeface="Arial"/>
              </a:defRPr>
            </a:lvl6pPr>
            <a:lvl7pPr marL="2743200" indent="0">
              <a:defRPr sz="1100">
                <a:latin typeface="Arial"/>
                <a:cs typeface="Arial"/>
              </a:defRPr>
            </a:lvl7pPr>
            <a:lvl8pPr marL="3200400" indent="0">
              <a:defRPr sz="1100">
                <a:latin typeface="Arial"/>
                <a:cs typeface="Arial"/>
              </a:defRPr>
            </a:lvl8pPr>
            <a:lvl9pPr marL="3657600" indent="0">
              <a:defRPr sz="1100">
                <a:latin typeface="Arial"/>
                <a:cs typeface="Arial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52" name="Shape 45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3140715" y="-3419066"/>
            <a:ext cx="197883" cy="18"/>
          </a:xfrm>
          <a:custGeom xmlns:a="http://schemas.openxmlformats.org/drawingml/2006/main">
            <a:avLst/>
            <a:gdLst>
              <a:gd name="T0" fmla="*/ 2147483647 w 10230"/>
              <a:gd name="T1" fmla="*/ 0 h 1"/>
              <a:gd name="T2" fmla="*/ 0 w 10230"/>
              <a:gd name="T3" fmla="*/ 0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0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lvl1pPr marL="0" indent="0">
              <a:defRPr sz="1100">
                <a:latin typeface="Arial"/>
                <a:cs typeface="Arial"/>
              </a:defRPr>
            </a:lvl1pPr>
            <a:lvl2pPr marL="457200" indent="0">
              <a:defRPr sz="1100">
                <a:latin typeface="Arial"/>
                <a:cs typeface="Arial"/>
              </a:defRPr>
            </a:lvl2pPr>
            <a:lvl3pPr marL="914400" indent="0">
              <a:defRPr sz="1100">
                <a:latin typeface="Arial"/>
                <a:cs typeface="Arial"/>
              </a:defRPr>
            </a:lvl3pPr>
            <a:lvl4pPr marL="1371600" indent="0">
              <a:defRPr sz="1100">
                <a:latin typeface="Arial"/>
                <a:cs typeface="Arial"/>
              </a:defRPr>
            </a:lvl4pPr>
            <a:lvl5pPr marL="1828800" indent="0">
              <a:defRPr sz="1100">
                <a:latin typeface="Arial"/>
                <a:cs typeface="Arial"/>
              </a:defRPr>
            </a:lvl5pPr>
            <a:lvl6pPr marL="2286000" indent="0">
              <a:defRPr sz="1100">
                <a:latin typeface="Arial"/>
                <a:cs typeface="Arial"/>
              </a:defRPr>
            </a:lvl6pPr>
            <a:lvl7pPr marL="2743200" indent="0">
              <a:defRPr sz="1100">
                <a:latin typeface="Arial"/>
                <a:cs typeface="Arial"/>
              </a:defRPr>
            </a:lvl7pPr>
            <a:lvl8pPr marL="3200400" indent="0">
              <a:defRPr sz="1100">
                <a:latin typeface="Arial"/>
                <a:cs typeface="Arial"/>
              </a:defRPr>
            </a:lvl8pPr>
            <a:lvl9pPr marL="3657600" indent="0">
              <a:defRPr sz="1100">
                <a:latin typeface="Arial"/>
                <a:cs typeface="Arial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53" name="Shape 45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3140715" y="-3459874"/>
            <a:ext cx="197883" cy="18"/>
          </a:xfrm>
          <a:custGeom xmlns:a="http://schemas.openxmlformats.org/drawingml/2006/main">
            <a:avLst/>
            <a:gdLst>
              <a:gd name="T0" fmla="*/ 2147483647 w 10230"/>
              <a:gd name="T1" fmla="*/ 2147483647 h 1"/>
              <a:gd name="T2" fmla="*/ 0 w 10230"/>
              <a:gd name="T3" fmla="*/ 2147483647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lvl1pPr marL="0" indent="0">
              <a:defRPr sz="1100">
                <a:latin typeface="Arial"/>
                <a:cs typeface="Arial"/>
              </a:defRPr>
            </a:lvl1pPr>
            <a:lvl2pPr marL="457200" indent="0">
              <a:defRPr sz="1100">
                <a:latin typeface="Arial"/>
                <a:cs typeface="Arial"/>
              </a:defRPr>
            </a:lvl2pPr>
            <a:lvl3pPr marL="914400" indent="0">
              <a:defRPr sz="1100">
                <a:latin typeface="Arial"/>
                <a:cs typeface="Arial"/>
              </a:defRPr>
            </a:lvl3pPr>
            <a:lvl4pPr marL="1371600" indent="0">
              <a:defRPr sz="1100">
                <a:latin typeface="Arial"/>
                <a:cs typeface="Arial"/>
              </a:defRPr>
            </a:lvl4pPr>
            <a:lvl5pPr marL="1828800" indent="0">
              <a:defRPr sz="1100">
                <a:latin typeface="Arial"/>
                <a:cs typeface="Arial"/>
              </a:defRPr>
            </a:lvl5pPr>
            <a:lvl6pPr marL="2286000" indent="0">
              <a:defRPr sz="1100">
                <a:latin typeface="Arial"/>
                <a:cs typeface="Arial"/>
              </a:defRPr>
            </a:lvl6pPr>
            <a:lvl7pPr marL="2743200" indent="0">
              <a:defRPr sz="1100">
                <a:latin typeface="Arial"/>
                <a:cs typeface="Arial"/>
              </a:defRPr>
            </a:lvl7pPr>
            <a:lvl8pPr marL="3200400" indent="0">
              <a:defRPr sz="1100">
                <a:latin typeface="Arial"/>
                <a:cs typeface="Arial"/>
              </a:defRPr>
            </a:lvl8pPr>
            <a:lvl9pPr marL="3657600" indent="0">
              <a:defRPr sz="1100">
                <a:latin typeface="Arial"/>
                <a:cs typeface="Arial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54" name="Shape 45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961710" y="-3578672"/>
            <a:ext cx="65032" cy="61884"/>
          </a:xfrm>
          <a:custGeom xmlns:a="http://schemas.openxmlformats.org/drawingml/2006/main">
            <a:avLst/>
            <a:gdLst>
              <a:gd name="T0" fmla="*/ 2147483647 w 3362"/>
              <a:gd name="T1" fmla="*/ 2147483647 h 3362"/>
              <a:gd name="T2" fmla="*/ 2147483647 w 3362"/>
              <a:gd name="T3" fmla="*/ 2147483647 h 3362"/>
              <a:gd name="T4" fmla="*/ 2147483647 w 3362"/>
              <a:gd name="T5" fmla="*/ 2147483647 h 3362"/>
              <a:gd name="T6" fmla="*/ 2147483647 w 3362"/>
              <a:gd name="T7" fmla="*/ 2147483647 h 3362"/>
              <a:gd name="T8" fmla="*/ 2147483647 w 3362"/>
              <a:gd name="T9" fmla="*/ 2147483647 h 3362"/>
              <a:gd name="T10" fmla="*/ 2147483647 w 3362"/>
              <a:gd name="T11" fmla="*/ 2147483647 h 3362"/>
              <a:gd name="T12" fmla="*/ 2147483647 w 3362"/>
              <a:gd name="T13" fmla="*/ 2147483647 h 3362"/>
              <a:gd name="T14" fmla="*/ 2147483647 w 3362"/>
              <a:gd name="T15" fmla="*/ 2147483647 h 3362"/>
              <a:gd name="T16" fmla="*/ 2147483647 w 3362"/>
              <a:gd name="T17" fmla="*/ 2147483647 h 3362"/>
              <a:gd name="T18" fmla="*/ 2147483647 w 3362"/>
              <a:gd name="T19" fmla="*/ 2147483647 h 3362"/>
              <a:gd name="T20" fmla="*/ 2147483647 w 3362"/>
              <a:gd name="T21" fmla="*/ 2147483647 h 3362"/>
              <a:gd name="T22" fmla="*/ 2147483647 w 3362"/>
              <a:gd name="T23" fmla="*/ 2147483647 h 3362"/>
              <a:gd name="T24" fmla="*/ 2147483647 w 3362"/>
              <a:gd name="T25" fmla="*/ 2147483647 h 3362"/>
              <a:gd name="T26" fmla="*/ 2147483647 w 3362"/>
              <a:gd name="T27" fmla="*/ 2147483647 h 33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62"/>
              <a:gd name="T43" fmla="*/ 0 h 3362"/>
              <a:gd name="T44" fmla="*/ 3362 w 3362"/>
              <a:gd name="T45" fmla="*/ 3362 h 33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62" h="3362" fill="none" extrusionOk="0">
                <a:moveTo>
                  <a:pt x="1" y="2582"/>
                </a:moveTo>
                <a:lnTo>
                  <a:pt x="1" y="1"/>
                </a:lnTo>
                <a:lnTo>
                  <a:pt x="3362" y="3362"/>
                </a:lnTo>
                <a:lnTo>
                  <a:pt x="780" y="3362"/>
                </a:lnTo>
                <a:lnTo>
                  <a:pt x="610" y="3337"/>
                </a:lnTo>
                <a:lnTo>
                  <a:pt x="464" y="3289"/>
                </a:lnTo>
                <a:lnTo>
                  <a:pt x="342" y="3216"/>
                </a:lnTo>
                <a:lnTo>
                  <a:pt x="220" y="3118"/>
                </a:lnTo>
                <a:lnTo>
                  <a:pt x="123" y="3021"/>
                </a:lnTo>
                <a:lnTo>
                  <a:pt x="50" y="2875"/>
                </a:lnTo>
                <a:lnTo>
                  <a:pt x="1" y="2729"/>
                </a:lnTo>
                <a:lnTo>
                  <a:pt x="1" y="2582"/>
                </a:lnTo>
                <a:close/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lvl1pPr marL="0" indent="0">
              <a:defRPr sz="1100">
                <a:latin typeface="Arial"/>
                <a:cs typeface="Arial"/>
              </a:defRPr>
            </a:lvl1pPr>
            <a:lvl2pPr marL="457200" indent="0">
              <a:defRPr sz="1100">
                <a:latin typeface="Arial"/>
                <a:cs typeface="Arial"/>
              </a:defRPr>
            </a:lvl2pPr>
            <a:lvl3pPr marL="914400" indent="0">
              <a:defRPr sz="1100">
                <a:latin typeface="Arial"/>
                <a:cs typeface="Arial"/>
              </a:defRPr>
            </a:lvl3pPr>
            <a:lvl4pPr marL="1371600" indent="0">
              <a:defRPr sz="1100">
                <a:latin typeface="Arial"/>
                <a:cs typeface="Arial"/>
              </a:defRPr>
            </a:lvl4pPr>
            <a:lvl5pPr marL="1828800" indent="0">
              <a:defRPr sz="1100">
                <a:latin typeface="Arial"/>
                <a:cs typeface="Arial"/>
              </a:defRPr>
            </a:lvl5pPr>
            <a:lvl6pPr marL="2286000" indent="0">
              <a:defRPr sz="1100">
                <a:latin typeface="Arial"/>
                <a:cs typeface="Arial"/>
              </a:defRPr>
            </a:lvl6pPr>
            <a:lvl7pPr marL="2743200" indent="0">
              <a:defRPr sz="1100">
                <a:latin typeface="Arial"/>
                <a:cs typeface="Arial"/>
              </a:defRPr>
            </a:lvl7pPr>
            <a:lvl8pPr marL="3200400" indent="0">
              <a:defRPr sz="1100">
                <a:latin typeface="Arial"/>
                <a:cs typeface="Arial"/>
              </a:defRPr>
            </a:lvl8pPr>
            <a:lvl9pPr marL="3657600" indent="0">
              <a:defRPr sz="1100">
                <a:latin typeface="Arial"/>
                <a:cs typeface="Arial"/>
              </a:defRPr>
            </a:lvl9pPr>
          </a:lstStyle>
          <a:p xmlns:a="http://schemas.openxmlformats.org/drawingml/2006/main">
            <a:endParaRPr lang="ru-RU"/>
          </a:p>
        </cdr:txBody>
      </cdr:sp>
    </cdr:grpSp>
  </cdr:relSizeAnchor>
  <cdr:relSizeAnchor xmlns:cdr="http://schemas.openxmlformats.org/drawingml/2006/chartDrawing">
    <cdr:from>
      <cdr:x>0.66667</cdr:x>
      <cdr:y>0.60465</cdr:y>
    </cdr:from>
    <cdr:to>
      <cdr:x>0.76667</cdr:x>
      <cdr:y>0.74417</cdr:y>
    </cdr:to>
    <cdr:pic>
      <cdr:nvPicPr>
        <cdr:cNvPr id="55" name="Picture 2" descr="Картинки по запросу theatre icon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3" cstate="print">
          <a:duotone>
            <a:srgbClr val="808080">
              <a:shade val="45000"/>
              <a:satMod val="135000"/>
            </a:srgbClr>
            <a:prstClr val="white"/>
          </a:duotone>
          <a:extLst>
            <a:ext uri="{BEBA8EAE-BF5A-486C-A8C5-ECC9F3942E4B}">
              <a14:imgProps xmlns:lc="http://schemas.openxmlformats.org/drawingml/2006/lockedCanvas" xmlns:a14="http://schemas.microsoft.com/office/drawing/2010/main" xmlns="" xmlns:p="http://schemas.openxmlformats.org/presentationml/2006/main">
                <a14:imgLayer r:embed="rId14">
                  <a14:imgEffect>
                    <a14:brightnessContrast contrast="-69000"/>
                  </a14:imgEffect>
                </a14:imgLayer>
              </a14:imgProps>
            </a:ext>
            <a:ext uri="{28A0092B-C50C-407E-A947-70E740481C1C}">
              <a14:useLocalDpi xmlns:lc="http://schemas.openxmlformats.org/drawingml/2006/lockedCanvas" xmlns:a14="http://schemas.microsoft.com/office/drawing/2010/main" xmlns="" xmlns:p="http://schemas.openxmlformats.org/presentationml/2006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48000" y="1981200"/>
          <a:ext cx="457200" cy="45716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lc="http://schemas.openxmlformats.org/drawingml/2006/lockedCanvas" xmlns:a14="http://schemas.microsoft.com/office/drawing/2010/main" xmlns="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0.76667</cdr:x>
      <cdr:y>0.39535</cdr:y>
    </cdr:from>
    <cdr:to>
      <cdr:x>0.83334</cdr:x>
      <cdr:y>0.47588</cdr:y>
    </cdr:to>
    <cdr:pic>
      <cdr:nvPicPr>
        <cdr:cNvPr id="56" name="Picture 3" descr="D:\Users\krdoas\Desktop\ДЛЯ ПРЕЗЕНТАЦИЙ\24.10.2018 приостановление\2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5" cstate="print">
          <a:biLevel thresh="50000"/>
          <a:extLst>
            <a:ext uri="{BEBA8EAE-BF5A-486C-A8C5-ECC9F3942E4B}">
              <a14:imgProps xmlns:lc="http://schemas.openxmlformats.org/drawingml/2006/lockedCanvas" xmlns:a14="http://schemas.microsoft.com/office/drawing/2010/main" xmlns="" xmlns:p="http://schemas.openxmlformats.org/presentationml/2006/main">
                <a14:imgLayer r:embed="rId9">
                  <a14:imgEffect>
                    <a14:brightnessContrast bright="10000"/>
                  </a14:imgEffect>
                </a14:imgLayer>
              </a14:imgProps>
            </a:ext>
            <a:ext uri="{28A0092B-C50C-407E-A947-70E740481C1C}">
              <a14:useLocalDpi xmlns:lc="http://schemas.openxmlformats.org/drawingml/2006/lockedCanvas" xmlns:a14="http://schemas.microsoft.com/office/drawing/2010/main" xmlns="" xmlns:p="http://schemas.openxmlformats.org/presentationml/2006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505200" y="1295400"/>
          <a:ext cx="304815" cy="2638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lc="http://schemas.openxmlformats.org/drawingml/2006/lockedCanvas" xmlns:a14="http://schemas.microsoft.com/office/drawing/2010/main" xmlns="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0.54167</cdr:x>
      <cdr:y>0.72619</cdr:y>
    </cdr:from>
    <cdr:to>
      <cdr:x>0.58333</cdr:x>
      <cdr:y>0.91667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4533858" y="5067342"/>
          <a:ext cx="1219224" cy="3809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КУРСКИЙ РАЙОН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8216D9-44A1-4ACE-B3D6-2FAD348BC494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71DF00-A12A-4155-94DF-6477ECFCE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71DF00-A12A-4155-94DF-6477ECFCE24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FDD47-3A53-4081-AA5F-A1CB979283B4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596649-AAF9-454E-94F5-79E1EBF90A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4DAB3-7315-4FCB-B001-E6690EAFEB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1D755-6B29-4872-8AF5-C16BA71823AD}" type="slidenum">
              <a:rPr lang="ru-RU" smtClean="0"/>
              <a:pPr/>
              <a:t>69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6/9/2021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613B-8A83-48B4-9916-DB1CD946D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6/9/2021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6/9/2021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chart" Target="../charts/chart2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2;&#1091;&#1088;&#1089;&#1082;&#1080;&#1081;-&#1088;&#1072;&#1081;&#1086;&#1085;.&#1088;&#1092;/otkrytyy-byudzhet-dlya-grazhda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&#1082;&#1091;&#1088;&#1089;&#1082;&#1080;&#1081;-&#1088;&#1072;&#1081;&#1086;&#1085;.&#1088;&#1092;/istoricheskaya-spravka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143000" y="228600"/>
            <a:ext cx="6477000" cy="685800"/>
          </a:xfrm>
          <a:prstGeom prst="round2DiagRect">
            <a:avLst/>
          </a:prstGeom>
          <a:blipFill dpi="0" rotWithShape="1">
            <a:blip r:embed="rId2">
              <a:alphaModFix amt="48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447800" y="304800"/>
            <a:ext cx="6248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БЮДЖЕТ ДЛЯ ГРАЖДАН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 проекту решения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об исполнении бюджета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Курского муниципального района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Ставропольского края за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2020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год</a:t>
            </a:r>
          </a:p>
        </p:txBody>
      </p:sp>
      <p:pic>
        <p:nvPicPr>
          <p:cNvPr id="4099" name="Picture 4" descr="C:\Users\СУФД\Desktop\2453456\Coat_of_Arms_of_Kurskiy_ray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45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62732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spc="300" dirty="0" smtClean="0">
                <a:latin typeface="Calibri" pitchFamily="34" charset="0"/>
                <a:cs typeface="Calibri" pitchFamily="34" charset="0"/>
              </a:rPr>
              <a:t>Ст. Курская</a:t>
            </a:r>
          </a:p>
          <a:p>
            <a:pPr algn="ctr"/>
            <a:r>
              <a:rPr lang="ru-RU" sz="1600" b="1" spc="300" dirty="0" smtClean="0">
                <a:latin typeface="Calibri" pitchFamily="34" charset="0"/>
                <a:cs typeface="Calibri" pitchFamily="34" charset="0"/>
              </a:rPr>
              <a:t>2021</a:t>
            </a:r>
            <a:endParaRPr lang="ru-RU" sz="1600" b="1" spc="3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TERMINATOR\Desktop\ПРОЕКТ ПО БЮДЖЕТУ НА 2020 год\КАРТА РАЙОНА-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971800"/>
            <a:ext cx="5791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ERMINATOR\Desktop\ПРОЕКТ ПО БЮДЖЕТУ НА 2020 год\ГРАФИК РОСТА-1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219200" y="1108911"/>
            <a:ext cx="7162800" cy="574908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18116" name="AutoShape 4" descr="https://yusakh.ru/upload/medialibrary/452/452b929fef5d7ebbb1783955bc859b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118" name="AutoShape 6" descr="https://yusakh.ru/upload/medialibrary/452/452b929fef5d7ebbb1783955bc859b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0"/>
            <a:ext cx="8686800" cy="1195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2000" b="1" dirty="0" smtClean="0"/>
              <a:t>Раздел 1. 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СВЕДЕНИЯ О ПРОГНОЗИРУЕМЫХ  И ФАКТИЧЕСКИХ </a:t>
            </a:r>
          </a:p>
          <a:p>
            <a:pPr algn="ctr">
              <a:lnSpc>
                <a:spcPts val="1700"/>
              </a:lnSpc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ЗНАЧЕНИЯХ ОСНОВНЫХ ПОКАЗАТЕЛЯХ </a:t>
            </a:r>
          </a:p>
          <a:p>
            <a:pPr algn="ctr">
              <a:lnSpc>
                <a:spcPts val="1700"/>
              </a:lnSpc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СОЦИАЛЬНО-ЭКОНОМИЧЕСКОГО РАЗВИТИЯ </a:t>
            </a:r>
          </a:p>
          <a:p>
            <a:pPr algn="ctr">
              <a:lnSpc>
                <a:spcPts val="1700"/>
              </a:lnSpc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КУРСКОГО МУНИЦИПАЛЬНОГО РАЙОНА СТАВРОПОЛЬСКОГО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6" name="Picture 4" descr="https://static.seekingalpha.com/uploads/2018/9/18/saupload_Bps7AnIMhDM0nyoIuIuk5Jo-UInmz2HvwQWmR6luuwz8cE0w--aUPILcfjTB89alpjAQ9XhZNyZBHeDABlYu2iSWC-Pubz0udiymGEbL0woyGBok9wfucf1-L1KPRFhlOUBstka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3974410" cy="259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TERMINATOR\Desktop\ПРОЕКТ ПО БЮДЖЕТУ НА 2020 год\ЛЮДИ-стата по населению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29200" y="4191000"/>
            <a:ext cx="3657600" cy="2057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4419600" y="0"/>
          <a:ext cx="45720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4419600" cy="3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ЧИСЛЕННОСТЬ НАСЕЛЕНИЯ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1400" y="228600"/>
            <a:ext cx="9188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тыс. человек</a:t>
            </a:r>
            <a:endParaRPr lang="ru-RU" sz="10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0" y="3505201"/>
          <a:ext cx="4648199" cy="335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505200"/>
            <a:ext cx="4572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ОЖИДАЕМАЯ ПРОДОЛЖИТЕЛЬНОСТЬ ЖИЗНИ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ДЕМОГРАФИЯ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лево 13"/>
          <p:cNvSpPr/>
          <p:nvPr/>
        </p:nvSpPr>
        <p:spPr>
          <a:xfrm>
            <a:off x="5105400" y="381000"/>
            <a:ext cx="3200400" cy="2667000"/>
          </a:xfrm>
          <a:prstGeom prst="leftArrowCallou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Одним из факторов, оказывающим влияние на высокие показатели производства и продуктивности животных, является кормовая база молочного животноводства. В целом на период зимовки 2020-2021 гг. заготовлено 32,3 центнера кормовых единиц на условную голову грубых и концентрированных кормов, при норме 25,7 центнеров кормовых единиц. </a:t>
            </a:r>
          </a:p>
          <a:p>
            <a:endParaRPr lang="ru-RU" dirty="0"/>
          </a:p>
        </p:txBody>
      </p:sp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4664765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4953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СЕЛЬСКОЕ ХОЗЯЙСТВО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228600"/>
            <a:ext cx="849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млн. рублей</a:t>
            </a:r>
            <a:endParaRPr lang="ru-RU" sz="1000" i="1" dirty="0">
              <a:latin typeface="Calibri" pitchFamily="34" charset="0"/>
            </a:endParaRPr>
          </a:p>
        </p:txBody>
      </p:sp>
      <p:sp>
        <p:nvSpPr>
          <p:cNvPr id="245766" name="AutoShape 6" descr="https://importinfo.ru/wp-content/uploads/2017/10/%D1%8F%D1%87%D0%BC%D0%B5%D0%BD%D1%8C-3-1024x6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https://importinfo.ru/wp-content/uploads/2017/10/%D1%8F%D1%87%D0%BC%D0%B5%D0%BD%D1%8C-3-1024x6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TERMINATOR\Desktop\ПРОЕКТ ПО БЮДЖЕТУ НА 2020 год\СХ КЛИПАРТ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228600" y="609600"/>
            <a:ext cx="8610600" cy="2209800"/>
          </a:xfrm>
          <a:prstGeom prst="round2Same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0" y="3412470"/>
          <a:ext cx="4876800" cy="344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200400"/>
            <a:ext cx="4953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ПРОИЗВОДСТВО ВАЖНЕЙШИХ ВИДОВ ПРОДУКЦИИ</a:t>
            </a:r>
            <a:endParaRPr lang="ru-RU" sz="16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0" y="3581400"/>
            <a:ext cx="8499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i="1" dirty="0" smtClean="0">
                <a:latin typeface="Calibri" pitchFamily="34" charset="0"/>
              </a:rPr>
              <a:t>тыс. тонн</a:t>
            </a:r>
            <a:endParaRPr lang="ru-RU" sz="1100" i="1" dirty="0">
              <a:latin typeface="Calibri" pitchFamily="34" charset="0"/>
            </a:endParaRPr>
          </a:p>
        </p:txBody>
      </p:sp>
      <p:sp>
        <p:nvSpPr>
          <p:cNvPr id="245766" name="AutoShape 6" descr="https://importinfo.ru/wp-content/uploads/2017/10/%D1%8F%D1%87%D0%BC%D0%B5%D0%BD%D1%8C-3-1024x6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https://importinfo.ru/wp-content/uploads/2017/10/%D1%8F%D1%87%D0%BC%D0%B5%D0%BD%D1%8C-3-1024x6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4800" y="6858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      В 2020 году посевы зерновых пострадали в результате чрезвычайных ситуаций природного характера (весенние заморозки, шквалистый ветер, выпадение обильных осадков в виде града). </a:t>
            </a:r>
          </a:p>
          <a:p>
            <a:pPr algn="just"/>
            <a:r>
              <a:rPr lang="ru-RU" dirty="0" smtClean="0">
                <a:latin typeface="+mj-lt"/>
              </a:rPr>
              <a:t>      Немаловажное значение в получении высоких урожаев сельскохозяйственных культур в Курском муниципальном районе  имеет рациональное использование органических удобрений в виде запашки в почву измельченной соломы, а  также  внесение в достаточном количестве минеральных удобрений.</a:t>
            </a:r>
            <a:endParaRPr lang="ru-RU" dirty="0">
              <a:latin typeface="+mj-lt"/>
            </a:endParaRPr>
          </a:p>
        </p:txBody>
      </p:sp>
      <p:sp>
        <p:nvSpPr>
          <p:cNvPr id="17" name="Выноска со стрелкой влево 16"/>
          <p:cNvSpPr/>
          <p:nvPr/>
        </p:nvSpPr>
        <p:spPr>
          <a:xfrm>
            <a:off x="4800600" y="3200400"/>
            <a:ext cx="3429000" cy="2667000"/>
          </a:xfrm>
          <a:prstGeom prst="leftArrowCallou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>
              <a:latin typeface="+mj-lt"/>
            </a:endParaRPr>
          </a:p>
          <a:p>
            <a:endParaRPr lang="ru-RU" sz="1000" dirty="0" smtClean="0">
              <a:latin typeface="+mj-lt"/>
            </a:endParaRPr>
          </a:p>
          <a:p>
            <a:endParaRPr lang="ru-RU" sz="105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Одно из основных направлений экономики Курского муниципального района - сельское хозяйство. По итогам работы в сфере сельского хозяйства некоторые показатели снизились относительно уровня прошлого года. Снизился объем валовой продукции сельского хозяйства, выручка от реализации сельхозпродукции, объемы отгруженных товаров, выполненных работ по промышленным производствам; оборот розничной торговли.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50292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ПРОИЗВОДСТВО ВАЖНЕЙШИХ ВИДОВ ПРОДУКЦИИ</a:t>
            </a:r>
            <a:endParaRPr lang="ru-RU" sz="16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381000"/>
            <a:ext cx="99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тонн</a:t>
            </a:r>
            <a:endParaRPr lang="ru-RU" sz="1200" i="1" dirty="0">
              <a:latin typeface="Calibri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/>
          </p:nvPr>
        </p:nvGraphicFramePr>
        <p:xfrm>
          <a:off x="152400" y="304800"/>
          <a:ext cx="4953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0" y="3581400"/>
          <a:ext cx="5220046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581400"/>
            <a:ext cx="50292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ОБРАБАТЫВАЮЩИЕ   ПРОИЗВОДСТВА</a:t>
            </a:r>
            <a:endParaRPr lang="ru-RU" sz="16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1186" name="Picture 2" descr="https://mshiplnr.su/uploads/posts/2016-12/148240905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04800"/>
            <a:ext cx="3581400" cy="2379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2" descr="C:\Documents and Settings\Home\Рабочий стол\cdc6d82881e2a3e2b7ce5eea6f60b1e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10000"/>
            <a:ext cx="36703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0" y="0"/>
            <a:ext cx="55626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TERMINATOR\Desktop\ПРОЕКТ ПО БЮДЖЕТУ НА 2020 год\СТРОЯЩИЙСЯ ДОМ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112" y="914400"/>
            <a:ext cx="3099887" cy="2153166"/>
          </a:xfrm>
          <a:prstGeom prst="rect">
            <a:avLst/>
          </a:prstGeom>
          <a:noFill/>
        </p:spPr>
      </p:pic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152400" y="2875280"/>
          <a:ext cx="4419600" cy="383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5715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СТРОИТЕЛЬСТВО</a:t>
            </a:r>
            <a:endParaRPr lang="ru-RU" sz="16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2895600"/>
            <a:ext cx="7894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млн. руб.</a:t>
            </a:r>
            <a:endParaRPr lang="ru-RU" sz="12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665068" y="2971800"/>
          <a:ext cx="4478932" cy="3667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77200" y="2971800"/>
            <a:ext cx="907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кв. м.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218114" name="AutoShape 2" descr="https://ivteleradio.ru/images/2018/8/17/37bd9c1d657d482fb67989fa25bac8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116" name="AutoShape 4" descr="https://ivteleradio.ru/images/2018/8/17/37bd9c1d657d482fb67989fa25bac8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TERMINATOR\Desktop\ПРОЕКТ ПО БЮДЖЕТУ НА 2020 год\ЖИЛОЙ ДОМ КЛИПАРТ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914400"/>
            <a:ext cx="3192726" cy="21669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RMINATOR\Desktop\ПРОЕКТ ПО БЮДЖЕТУ НА 2020 год\ЖКХ КЛИПАРТ.jpeg"/>
          <p:cNvPicPr>
            <a:picLocks noChangeAspect="1" noChangeArrowheads="1"/>
          </p:cNvPicPr>
          <p:nvPr/>
        </p:nvPicPr>
        <p:blipFill>
          <a:blip r:embed="rId2">
            <a:lum bright="-2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28956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dist="50800" sx="1000" sy="1000" algn="ctr" rotWithShape="0">
              <a:srgbClr val="000000"/>
            </a:outerShdw>
          </a:effectLst>
        </p:spPr>
      </p:pic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2400" y="3352800"/>
          <a:ext cx="5648356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0" y="0"/>
          <a:ext cx="635795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276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Водоснабжение; водоотведение,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организация сбора и утилизация отходов, деятельности по ликвидации загрязнений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3810000"/>
            <a:ext cx="1060828" cy="2885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млн. руб.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0" y="0"/>
            <a:ext cx="8534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Обеспечение электрической энергией, газом и  паром; кондиционирование воздуха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>
          <a:xfrm>
            <a:off x="0" y="0"/>
            <a:ext cx="5105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0" y="381000"/>
          <a:ext cx="4648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0"/>
            <a:ext cx="4953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МАЛОЕ И СРЕДНЕЕ ПРЕДПРИНИМАТЕЛЬСТВО</a:t>
            </a:r>
            <a:endParaRPr lang="ru-RU" sz="16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0" y="3352800"/>
          <a:ext cx="4572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00600" y="3276600"/>
          <a:ext cx="4191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2" name="Picture 2" descr="C:\Users\TERMINATOR\Desktop\ПРОЕКТ ПО БЮДЖЕТУ НА 2020 год\БИЗНЕС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609600"/>
            <a:ext cx="3593771" cy="229263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0" y="0"/>
            <a:ext cx="5105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642918"/>
          <a:ext cx="457200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0"/>
            <a:ext cx="5715000" cy="3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ТРУД И ЗАНЯТОСТЬ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43900" y="571480"/>
            <a:ext cx="849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млн. рублей</a:t>
            </a:r>
            <a:endParaRPr lang="ru-RU" sz="10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572000" y="3429000"/>
          <a:ext cx="457200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24200" y="533400"/>
            <a:ext cx="1183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рублей в месяц</a:t>
            </a:r>
            <a:endParaRPr lang="ru-RU" sz="1200" i="1" dirty="0">
              <a:latin typeface="Calibri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3124200"/>
          <a:ext cx="4648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572000" y="571480"/>
          <a:ext cx="45720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429000" y="3581400"/>
            <a:ext cx="1067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человек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24800" y="3581400"/>
            <a:ext cx="1067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человек</a:t>
            </a:r>
            <a:endParaRPr lang="ru-RU" sz="12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0" y="0"/>
            <a:ext cx="63246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TERMINATOR\Desktop\ПРОЕКТ ПО БЮДЖЕТУ НА 2020 год\ДОХОДЫ КЛИПАРТ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524000"/>
            <a:ext cx="3048000" cy="3282245"/>
          </a:xfrm>
          <a:prstGeom prst="rect">
            <a:avLst/>
          </a:prstGeom>
          <a:noFill/>
        </p:spPr>
      </p:pic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0" y="762000"/>
          <a:ext cx="627224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ДЕНЕЖНЫЕ ДОХОДЫ НАСЕЛЕНИЯ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рожиточный  минимум в среднем на душу населения (в среднем за год)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по социально-демографическим группам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1066800"/>
            <a:ext cx="10985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рублей/месяц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62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 Трудоспособного населения</a:t>
            </a:r>
          </a:p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 Пенсионеров</a:t>
            </a:r>
          </a:p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 Детей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5562600"/>
            <a:ext cx="142900" cy="2000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5791200"/>
            <a:ext cx="142900" cy="180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0600" y="6019800"/>
            <a:ext cx="142900" cy="161948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RMINATOR\Desktop\ПРОЕКТ ПО БЮДЖЕТУ НА 2020 год\ПУБЛИЧНЫЕ СЛУШАНИЯ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54795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500" y="3429000"/>
            <a:ext cx="8763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/>
              <a:t>ПОВЕСТКА ПУБЛИЧНЫХ СЛУШАНИЙ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      Начало</a:t>
            </a:r>
            <a:r>
              <a:rPr lang="ru-RU" b="1" dirty="0" smtClean="0"/>
              <a:t>: 28.05.202</a:t>
            </a:r>
            <a:r>
              <a:rPr lang="en-US" b="1" dirty="0" smtClean="0"/>
              <a:t>1</a:t>
            </a:r>
            <a:r>
              <a:rPr lang="ru-RU" b="1" dirty="0" smtClean="0"/>
              <a:t> в 10-00 часов</a:t>
            </a:r>
            <a:r>
              <a:rPr lang="ru-RU" dirty="0" smtClean="0"/>
              <a:t>	</a:t>
            </a:r>
          </a:p>
          <a:p>
            <a:pPr algn="ctr"/>
            <a:r>
              <a:rPr lang="ru-RU" dirty="0" smtClean="0"/>
              <a:t>      Место проведения:   зал  заседаний администрации Курского муниципального округа Ставропольского края </a:t>
            </a:r>
          </a:p>
          <a:p>
            <a:pPr algn="ctr"/>
            <a:r>
              <a:rPr lang="ru-RU" dirty="0" smtClean="0"/>
              <a:t>по адресу: ст. Курская, пер. Школьный,12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     1. Обсуждение проекта решения Совета Курского муниципального округа Ставропольского края «Об исполнении  бюджета Курского муниципального района Ставропольского края за 20</a:t>
            </a:r>
            <a:r>
              <a:rPr lang="en-US" dirty="0" smtClean="0"/>
              <a:t>20</a:t>
            </a:r>
            <a:r>
              <a:rPr lang="ru-RU" dirty="0" smtClean="0"/>
              <a:t> год»</a:t>
            </a:r>
          </a:p>
          <a:p>
            <a:pPr algn="ctr"/>
            <a:r>
              <a:rPr lang="ru-RU" b="1" dirty="0" smtClean="0"/>
              <a:t>Докладчик: Е.В. Мишина </a:t>
            </a:r>
            <a:r>
              <a:rPr lang="ru-RU" dirty="0" smtClean="0"/>
              <a:t>– начальник Финансового управления администрации Курского муниципального округа Ставропольского края.  </a:t>
            </a:r>
          </a:p>
          <a:p>
            <a:pPr lvl="0" indent="227013" algn="ctr">
              <a:tabLst>
                <a:tab pos="3084513" algn="ctr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C:\Users\СУФД\Desktop\2453456\Coat_of_Arms_of_Kurskiy_ray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45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228600" y="914400"/>
          <a:ext cx="8762999" cy="5728791"/>
        </p:xfrm>
        <a:graphic>
          <a:graphicData uri="http://schemas.openxmlformats.org/drawingml/2006/table">
            <a:tbl>
              <a:tblPr/>
              <a:tblGrid>
                <a:gridCol w="4245603"/>
                <a:gridCol w="1462062"/>
                <a:gridCol w="1328039"/>
                <a:gridCol w="1727295"/>
              </a:tblGrid>
              <a:tr h="396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Наименование отрасли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2020 г.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2019 г.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2020 г. в % к 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   2019  г.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Всего 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31 041,42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28 415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109,2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Сельское хозяйство, лесное 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хозяйство, рыболовство и рыбоводство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24 724,49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21 903,7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163,6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Обрабатывающие производства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18 977,91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15 106.2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125,6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Обеспечение электрической энергией, газом и паром, кондиционирование воздуха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29 743,51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30 732.1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96,7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Водоснабжение; водоотведение, организация сбора и утилизация отходов, деятельность по ликвидации загрязнений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38 577,73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20 656.9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186,7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Строительство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48 728,76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43 800.4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111,2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Торговля оптовая и розничная; ремонт автотранспортных средств и мотоциклов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20 372,61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18 611.1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109,4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Транспортировка и хранение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22 376,85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23 908.3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93,5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гостиниц и предприятий общественного питания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15 356,94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18 070.9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84,9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в области информации и связи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22 600,9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22 922.5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98,5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финансовая и страховая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22 387,57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38 100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58,76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по операциям с недвижимым имуществом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29 317,8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23 101.9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126,9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профессиональная, научная и техническая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28 017,4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26 862.4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104,29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административная и сопутствующие дополнительные услуги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43 099,4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41 805.9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103,0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33 198,75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31 198.5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106,4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Образование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27 319,4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21 871.1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124,9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в области здравоохранения и социальных услуг 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29 056,6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25 937.3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112,0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в области культуры, спорта, организация досуга и развлечений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24 724,77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24 014.6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Arial Unicode MS"/>
                          <a:cs typeface="Times New Roman"/>
                        </a:rPr>
                        <a:t>102,9</a:t>
                      </a:r>
                      <a:endParaRPr lang="ru-RU" sz="1100" kern="5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ятиугольник 3"/>
          <p:cNvSpPr/>
          <p:nvPr/>
        </p:nvSpPr>
        <p:spPr>
          <a:xfrm>
            <a:off x="0" y="0"/>
            <a:ext cx="6324600" cy="5334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Жизненный уровень населения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RMINATOR\Desktop\ПРОЕКТ ПО БЮДЖЕТУ НА 2020 год\РАСХОДЫ КЛИПАРТ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971800"/>
            <a:ext cx="6448731" cy="4212337"/>
          </a:xfrm>
          <a:prstGeom prst="rect">
            <a:avLst/>
          </a:prstGeom>
          <a:noFill/>
        </p:spPr>
      </p:pic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1" y="0"/>
          <a:ext cx="568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533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РАСХОДЫ НАСЕЛЕНИЯ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8600" y="304800"/>
            <a:ext cx="979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млн. рублей</a:t>
            </a:r>
            <a:endParaRPr lang="ru-RU" sz="12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0" y="0"/>
            <a:ext cx="6248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C:\Users\TERMINATOR\Desktop\ПРОЕКТ ПО БЮДЖЕТУ НА 2020 год\ДЕТСАД КЛИПАР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619750"/>
            <a:ext cx="2228850" cy="1238250"/>
          </a:xfrm>
          <a:prstGeom prst="rect">
            <a:avLst/>
          </a:prstGeom>
          <a:noFill/>
        </p:spPr>
      </p:pic>
      <p:pic>
        <p:nvPicPr>
          <p:cNvPr id="5123" name="Picture 3" descr="C:\Users\TERMINATOR\Desktop\ПРОЕКТ ПО БЮДЖЕТУ НА 2020 год\БОЛЬНИЦА КЛИПА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237" y="3429000"/>
            <a:ext cx="2111763" cy="1924050"/>
          </a:xfrm>
          <a:prstGeom prst="rect">
            <a:avLst/>
          </a:prstGeom>
          <a:noFill/>
        </p:spPr>
      </p:pic>
      <p:pic>
        <p:nvPicPr>
          <p:cNvPr id="5122" name="Picture 2" descr="C:\Users\TERMINATOR\Desktop\ПРОЕКТ ПО БЮДЖЕТУ НА 2020 год\ШКОЛА КЛИПАРТ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29000"/>
            <a:ext cx="2391275" cy="2019299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effectLst>
            <a:outerShdw blurRad="50800" dist="50800" sx="1000" sy="1000" algn="ctr" rotWithShape="0">
              <a:srgbClr val="000000"/>
            </a:outerShdw>
          </a:effectLst>
        </p:spPr>
      </p:pic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52400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latin typeface="Times New Roman" pitchFamily="18" charset="0"/>
                <a:cs typeface="Times New Roman" pitchFamily="18" charset="0"/>
              </a:rPr>
              <a:t>ОБЕСПЕЧЕННОСТЬ</a:t>
            </a:r>
            <a:endParaRPr lang="ru-RU" sz="21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290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единиц</a:t>
            </a:r>
            <a:endParaRPr lang="ru-RU" sz="14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714876" y="142852"/>
          <a:ext cx="442912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3276600"/>
          <a:ext cx="4419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05200" y="3657600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человек</a:t>
            </a:r>
            <a:endParaRPr lang="ru-RU" sz="1400" i="1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44395" y="214290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человек</a:t>
            </a:r>
            <a:endParaRPr lang="ru-RU" sz="14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>
            <a:off x="0" y="0"/>
            <a:ext cx="8991600" cy="762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Раздел 2.   </a:t>
            </a:r>
            <a:r>
              <a:rPr lang="ru-RU" sz="1600" dirty="0" smtClean="0"/>
              <a:t>СЕДЕНИЯ О ПЛАНИРУЕМЫХ И ФАКТИЧЕСКИХ ЗНАЧЕНИЯХ ОСНОВНЫХ ХАРАКТЕРИСТИК БЮДЖЕТА КУРСКОГО МУНИЦИПАЛЬНОГО РАЙОНА СТАВРОПОЛЬСКОГО КРАЯ ЗА 2020 ГОД</a:t>
            </a:r>
            <a:endParaRPr lang="ru-RU" sz="1600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52400" y="762000"/>
          <a:ext cx="8839199" cy="2325758"/>
        </p:xfrm>
        <a:graphic>
          <a:graphicData uri="http://schemas.openxmlformats.org/drawingml/2006/table">
            <a:tbl>
              <a:tblPr/>
              <a:tblGrid>
                <a:gridCol w="1066800"/>
                <a:gridCol w="838200"/>
                <a:gridCol w="762000"/>
                <a:gridCol w="762000"/>
                <a:gridCol w="762000"/>
                <a:gridCol w="914400"/>
                <a:gridCol w="838200"/>
                <a:gridCol w="838200"/>
                <a:gridCol w="697522"/>
                <a:gridCol w="764931"/>
                <a:gridCol w="594946"/>
              </a:tblGrid>
              <a:tr h="56354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Н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аименование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 год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2019 год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Отклонение исполнения  к плану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года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Отклонение исполнения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к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8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Исполнение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абс.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абс.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878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Доходы, из них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1 246 002,74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1 265 054,85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1 344 295,91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1 346 829,53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1 730 062,55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1 749 437,20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19374,65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402607,67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46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Налоговые и неналоговые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188307,44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211006,24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221856,73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228352,78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197288,74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232400,19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35111,45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4047,41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025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Безвозмездные поступления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1057695,3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1054048,6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1122439,17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1118476,75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1532773,81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1517037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-15736,81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398560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878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Расходы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1279525,3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1273690,78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1368968,38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1339645,6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1762898,07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1699023,51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-63874,56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359377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236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Дефицит «-»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-33522,56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-8635,93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-24672,47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-32835,52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878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Профицит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«+»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7183,93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50413,69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83249,21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5791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За 2020 год в бюджет Курского муниципального района Ставропольского края поступило доходов на 33,4 процента или  402607,67 тыс. рублей больше, чем  за 2019 год. </a:t>
            </a:r>
            <a:r>
              <a:rPr lang="ru-RU" sz="1200" dirty="0" smtClean="0">
                <a:latin typeface="+mj-lt"/>
              </a:rPr>
              <a:t>Объем собственных доходов в сравнении с прошлым годом увеличился на 4 047,41 тыс. руб. или на 1,8 %. </a:t>
            </a:r>
            <a:endParaRPr lang="ru-RU" sz="1200" dirty="0">
              <a:latin typeface="+mj-lt"/>
              <a:cs typeface="Calibri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2400" y="3505200"/>
          <a:ext cx="8763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ятиугольник 12"/>
          <p:cNvSpPr/>
          <p:nvPr/>
        </p:nvSpPr>
        <p:spPr>
          <a:xfrm>
            <a:off x="0" y="0"/>
            <a:ext cx="9144000" cy="5334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85" name="AutoShape 2" descr="https://avatars.mds.yandex.net/get-pdb/404799/faadcf83-c60c-4839-a31c-ffc6f8e83d8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81000" y="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ДИНАМИКА ДОХОДОВ, РАСХОДОВ И ДЕФИЦИТА/ПРОФИЦИТА БЮДЖЕТА КУРСКОГО МУНИЦИПАЛЬНОГО РАЙОНА СТАВРОПОЛЬСКОГО КРАЯ ЗА 2015-2020 ГОДЫ</a:t>
            </a:r>
            <a:endParaRPr lang="ru-RU" sz="16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2401" y="609600"/>
          <a:ext cx="8762999" cy="1490203"/>
        </p:xfrm>
        <a:graphic>
          <a:graphicData uri="http://schemas.openxmlformats.org/drawingml/2006/table">
            <a:tbl>
              <a:tblPr/>
              <a:tblGrid>
                <a:gridCol w="1880486"/>
                <a:gridCol w="1108762"/>
                <a:gridCol w="1108762"/>
                <a:gridCol w="1162310"/>
                <a:gridCol w="1007965"/>
                <a:gridCol w="1247357"/>
                <a:gridCol w="1247357"/>
              </a:tblGrid>
              <a:tr h="18675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наименование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67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867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1 214 856,04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1 189 078,32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1 208 187,80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1 265 054,85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1 346 829,53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1 749 437,20</a:t>
                      </a:r>
                    </a:p>
                    <a:p>
                      <a:pPr algn="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867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Расходы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1 228 754,65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1 202 469,23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1 199 833,59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1 273 690,78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1 339 645,60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1 699 023,51</a:t>
                      </a:r>
                    </a:p>
                    <a:p>
                      <a:pPr algn="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22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Дефицит «-» /Профицит «+»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    13 898,61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    13 390,91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8 354,21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    8 635,93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7 183,93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50413,69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0" y="1981200"/>
          <a:ext cx="8991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0" y="4724400"/>
          <a:ext cx="89916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58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2015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6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2016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2017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2018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2019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2020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ятиугольник 42"/>
          <p:cNvSpPr/>
          <p:nvPr/>
        </p:nvSpPr>
        <p:spPr>
          <a:xfrm>
            <a:off x="0" y="0"/>
            <a:ext cx="2209800" cy="457200"/>
          </a:xfrm>
          <a:prstGeom prst="homePlat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52400" y="1066800"/>
            <a:ext cx="2743200" cy="19812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295400" y="2057400"/>
            <a:ext cx="990600" cy="990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295400" y="1066800"/>
            <a:ext cx="990600" cy="990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Раздел 3. </a:t>
            </a:r>
            <a:r>
              <a:rPr lang="ru-RU" sz="1600" dirty="0" smtClean="0"/>
              <a:t>ДОХОДЫ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52400"/>
            <a:ext cx="487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СТРУКТУРА ДОХОДОВ БЮДЖЕТА КУРСКОГО МУНИЦИПАЛЬНОГО РАЙОНА СТАВРОПОЛЬСКОГО КРАЯ ЗА 2020 ГОД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914400"/>
            <a:ext cx="41909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+mj-lt"/>
              </a:rPr>
              <a:t>Исполнение местного бюджета за 2020 год выглядит следующим образом: по доходам 1 749 437,20 тыс. руб. или 101,1%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+mj-lt"/>
              </a:rPr>
              <a:t>налоговые и неналоговые доходы составляют 232 400,19 тыс. руб. или 13,3%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доходов бюджета Курского муниципального района за отчетный период или 102,9 процента к годовым  плановым назначениям;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+mj-lt"/>
              </a:rPr>
              <a:t>безвозмездные поступления    1 517 037,01 тыс. руб. или 86,7%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в общем объеме доходов бюджета Курского муниципального района Ставропольского края за отчетный период или 99,7 процента к годовым плановым назначениям.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24800" y="685800"/>
            <a:ext cx="1044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(тыс. рублей)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52600" y="1066800"/>
            <a:ext cx="2971800" cy="9906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52600" y="13716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НАЛОГОВЫЕ И НЕ НАЛОГОВЫЕ ДОХОДЫ</a:t>
            </a:r>
            <a:endParaRPr lang="ru-RU" sz="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33800" y="1143000"/>
            <a:ext cx="914400" cy="152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t"/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197288,74</a:t>
            </a:r>
            <a:endParaRPr lang="ru-RU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33800" y="1371600"/>
            <a:ext cx="914400" cy="152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t"/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232400,19</a:t>
            </a:r>
            <a:endParaRPr lang="ru-RU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33800" y="1600200"/>
            <a:ext cx="914400" cy="15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(117,8%)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33800" y="1828800"/>
            <a:ext cx="914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</a:endParaRP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+ </a:t>
            </a:r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35111,45</a:t>
            </a:r>
          </a:p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2600" y="2057400"/>
            <a:ext cx="2971800" cy="9906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52600" y="22860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БЕЗВОЗМЕЗДНЫЕ ПОСТУПЛЕНИЯ</a:t>
            </a:r>
            <a:endParaRPr lang="ru-RU" sz="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33800" y="2133600"/>
            <a:ext cx="914400" cy="152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t"/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1532773,81</a:t>
            </a:r>
            <a:endParaRPr lang="ru-RU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33800" y="2362200"/>
            <a:ext cx="914400" cy="152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1517037</a:t>
            </a:r>
            <a:endParaRPr lang="ru-RU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33800" y="2590800"/>
            <a:ext cx="914400" cy="15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(98,97%)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33800" y="2819400"/>
            <a:ext cx="914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-15736,81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1000" y="1676400"/>
            <a:ext cx="838200" cy="152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t"/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1 730 062,55</a:t>
            </a:r>
            <a:endParaRPr lang="ru-RU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1000" y="1905000"/>
            <a:ext cx="838200" cy="152400"/>
          </a:xfrm>
          <a:prstGeom prst="roundRec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t"/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1 749 437,20</a:t>
            </a:r>
            <a:endParaRPr lang="ru-RU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1000" y="2133600"/>
            <a:ext cx="838200" cy="15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(101,1%)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1000" y="2362200"/>
            <a:ext cx="8382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</a:endParaRP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+ </a:t>
            </a:r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19374,65</a:t>
            </a:r>
          </a:p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1299805" y="1443395"/>
            <a:ext cx="542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13,3% </a:t>
            </a:r>
            <a:endParaRPr lang="ru-RU" sz="10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1299805" y="2433995"/>
            <a:ext cx="542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86,7% </a:t>
            </a:r>
            <a:endParaRPr lang="ru-RU" sz="10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4800" y="3200400"/>
            <a:ext cx="76200" cy="76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3124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4">
                    <a:lumMod val="50000"/>
                  </a:schemeClr>
                </a:solidFill>
              </a:rPr>
              <a:t>План года</a:t>
            </a:r>
            <a:endParaRPr lang="ru-RU" sz="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0" y="3124200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3">
                    <a:lumMod val="50000"/>
                  </a:schemeClr>
                </a:solidFill>
              </a:rPr>
              <a:t>Фактическое исполнение</a:t>
            </a:r>
            <a:endParaRPr lang="ru-RU" sz="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47800" y="3200400"/>
            <a:ext cx="76200" cy="762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2800" y="31242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% исполнения</a:t>
            </a:r>
            <a:endParaRPr lang="ru-RU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8200" y="31242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Отклонение</a:t>
            </a: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495800" y="3200400"/>
            <a:ext cx="76200" cy="76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76600" y="3200400"/>
            <a:ext cx="76200" cy="76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352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КУРСКОГО МУНИЦИПАЛЬНОГО  РАЙОНА </a:t>
            </a:r>
          </a:p>
          <a:p>
            <a:pPr algn="ctr"/>
            <a:r>
              <a:rPr lang="ru-RU" sz="1400" dirty="0" smtClean="0"/>
              <a:t>СТАВРОПОЛЬСКОГО КРАЯ ЗА 2017-2020 ГОДЫ</a:t>
            </a:r>
            <a:endParaRPr lang="ru-RU" sz="1400" dirty="0"/>
          </a:p>
        </p:txBody>
      </p:sp>
      <p:graphicFrame>
        <p:nvGraphicFramePr>
          <p:cNvPr id="41" name="Диаграмма 40"/>
          <p:cNvGraphicFramePr/>
          <p:nvPr/>
        </p:nvGraphicFramePr>
        <p:xfrm>
          <a:off x="228600" y="3733800"/>
          <a:ext cx="4648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257800" y="4191000"/>
            <a:ext cx="37337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В структуре налоговых и неналоговых доходов наибольший удельный вес имеют: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 65,5% - налог на доходы физических лиц;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 9,0% - доходы от использования имущества находящегося в муниципальной собственности;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  6,4% - единый сельскохозяйственный налог.</a:t>
            </a:r>
          </a:p>
          <a:p>
            <a:pPr algn="just">
              <a:buFont typeface="Wingdings" pitchFamily="2" charset="2"/>
              <a:buChar char="ü"/>
            </a:pP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Доля безвозмездных поступлений остается стабильно высокой – 86,7%; в сравнении с 2019 годом, доля уменьшилась на 3,7%. В структуре безвозмездных поступлений за 2020 год основная доля – 62,3% или 696 357,05 тыс. рублей.</a:t>
            </a:r>
          </a:p>
          <a:p>
            <a:pPr algn="just"/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0"/>
            <a:ext cx="8991600" cy="762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ОБЪЕМ И СТРУКТУРА ДОХОДОВ ПОСТУПАЮЩИХ В БЮДЖЕТ КУРСКОГО МУНИЦИПАЛЬНОГО РАЙОНА СТАВРОПОЛЬСКОГО КРАЯ, СВЕДЕНИЯ О ПЛАНИРУЕМЫХ И ФАКТИЧЕСКИХ ЗНАЧЕНИЯХ ЗА 2020 ГОД</a:t>
            </a: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1" y="998144"/>
          <a:ext cx="8686799" cy="5250256"/>
        </p:xfrm>
        <a:graphic>
          <a:graphicData uri="http://schemas.openxmlformats.org/drawingml/2006/table">
            <a:tbl>
              <a:tblPr/>
              <a:tblGrid>
                <a:gridCol w="4516053"/>
                <a:gridCol w="1421846"/>
                <a:gridCol w="1178100"/>
                <a:gridCol w="883575"/>
                <a:gridCol w="687225"/>
              </a:tblGrid>
              <a:tr h="19261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источники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Выполнение утвержденного плана года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Утвержденный план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Отчет  по году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абс. 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366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НАЛОГОВЫЕ ДОХОДЫ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153525,98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184073,38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30547,40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119,90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6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 на доходы физических лиц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730,57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152 235,29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504,72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 от уплаты акцизов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5 009,79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968,04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41,75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единый налог на вмененный доход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6 721,51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6 992,19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единый сельскохозяйственный налог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896,57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14 770,44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873,87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5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налог, взимаемый в связи с применением патентной системы налогообложения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157,54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202,17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пошлина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090,00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4949,88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859,88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43762,76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48326,82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4564,06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110,43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99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 от использования имущества, находящегося в муниципальной собственности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909,79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697,40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787,61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103,96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 от перечисления части прибыли, остающейся после уплаты налогов и иных обязательных платежей муниципальными унитарными предприятиями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143,00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38,75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127,10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плата за негативное воздействие на окружающую среду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-174,18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-310,95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-127,35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 от оказания платных услуг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21 373,70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22 495,00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1 121,30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 от продажи материальных и нематериальных активов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3 259,30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1 419,30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штрафы, санкции. возмещение ущерба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1 731,24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1 371,74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481,57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136,31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1 532 773,71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1 517 037,01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-15 736,70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99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Дотации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452 101,22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452 101,22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Субсидии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949,17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278,48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670,69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Субвенции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1 004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392,83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910,64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-9 482,19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19 230,36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18 646,43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-583,93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Возврат остатков субсидий, субвенций и иных межбюджетных трансфертов, имеющих целевое назначение прошлых лет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-1 899,77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-1 899,77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0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1730062,55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749437,20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19374,65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101,12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>
            <a:off x="0" y="0"/>
            <a:ext cx="8991600" cy="8382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0" y="1981200"/>
            <a:ext cx="9144000" cy="4191000"/>
          </a:xfrm>
          <a:prstGeom prst="round2Diag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2400" y="1981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ДИНАМИКА ПОСТУПЛЕНИЯ НАЛОГОВЫХ И НЕНАЛОГОВЫХ ДОХОДОВ КОНСОЛИДИРОВАННОГО БЮДЖЕТА  КУРСКОГО РАЙОНА СТАВРОПОЛЬСКОГО КРАЯ ЗА 2016-2020 ГОДЫ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838200"/>
            <a:ext cx="8763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+mj-lt"/>
                <a:cs typeface="Calibri" pitchFamily="34" charset="0"/>
              </a:rPr>
              <a:t> </a:t>
            </a:r>
            <a:r>
              <a:rPr lang="ru-RU" sz="1200" dirty="0" smtClean="0">
                <a:latin typeface="+mj-lt"/>
              </a:rPr>
              <a:t>Доля налоговых и неналоговых доходов в общем объеме доходов, поступивших в бюджет, составила 13,28 процентов или 232,40 млн. рублей. Годовые плановые назначения по поступлению налоговых и неналоговых доходов в бюджет при плане 197,29 млн. рублей исполнены на 17,80 процентов больше и составили 232,40 млн. рублей. </a:t>
            </a:r>
          </a:p>
          <a:p>
            <a:pPr algn="just"/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ОБЕСПЕЧЕНИЕ РОСТА НАЛОГОВЫХ И НЕНАЛОГОВЫХ ДОХОДОВ БЮДЖЕТА  КУРСКОГО МУНИЦИПАЛЬНОГО РАЙОНА СТАВРОПОЛЬСКОГО КРАЯ                           ЗА 2016-2020 ГОДЫ</a:t>
            </a:r>
          </a:p>
          <a:p>
            <a:pPr algn="ctr"/>
            <a:r>
              <a:rPr lang="ru-RU" sz="1600" dirty="0" smtClean="0"/>
              <a:t>  </a:t>
            </a:r>
            <a:endParaRPr lang="ru-RU" sz="16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2590800"/>
          <a:ext cx="9144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7162800" y="228600"/>
            <a:ext cx="1828800" cy="4114800"/>
          </a:xfrm>
          <a:prstGeom prst="foldedCorne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0"/>
            <a:ext cx="502920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Налог на доходы физических лиц: </a:t>
            </a:r>
            <a:r>
              <a:rPr lang="ru-RU" sz="1100" dirty="0" smtClean="0">
                <a:latin typeface="+mj-lt"/>
              </a:rPr>
              <a:t>Поступление налога на доходы физических лиц в 2020 году составляет 152 235,29 тыс. руб. или 118,3% от плановых назначений. К отчету 2019 года  наблюдается  рост – 10,7% или 14722,72 тыс. руб. в абсолютной сумме, перевыполнение за счет сверхплановых поступлений (в основном за счет погашения задолженности прошлых лет, оплаты  штрафов и пени по актам камеральных и выездных проверок МРИ ФНС Росси «1 по Ставропольскому краю).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Единый сельскохозяйственный налог: </a:t>
            </a:r>
            <a:r>
              <a:rPr lang="ru-RU" sz="1100" dirty="0" smtClean="0">
                <a:latin typeface="+mj-lt"/>
              </a:rPr>
              <a:t>Поступление единого сельскохозяйственного налога в бюджет составило 14,7 млн. рублей или 166,02 процента к уточненным годовым плановым назначениям. По сравнению с 2019 годом объем поступлений по указанному налогу уменьшился на 756,22 рублей или на 0,05 процента. Причиной, повлиявшей на спад поступления налога ЕСХН, является нестабильная экономическая ситуация. </a:t>
            </a:r>
            <a:endParaRPr lang="ru-RU" sz="1100" b="1" dirty="0" smtClean="0">
              <a:latin typeface="+mj-lt"/>
            </a:endParaRPr>
          </a:p>
          <a:p>
            <a:pPr algn="just"/>
            <a:r>
              <a:rPr lang="ru-RU" sz="1100" dirty="0" smtClean="0">
                <a:latin typeface="+mj-lt"/>
                <a:cs typeface="Calibri" pitchFamily="34" charset="0"/>
              </a:rPr>
              <a:t>    </a:t>
            </a:r>
            <a:r>
              <a:rPr lang="ru-RU" sz="1100" dirty="0" smtClean="0"/>
              <a:t> 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Доходы от оказания платных услуг</a:t>
            </a: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100" dirty="0" smtClean="0">
                <a:latin typeface="+mj-lt"/>
              </a:rPr>
              <a:t>Доходы от оказания платных услуг составляют 22 495,00 тыс. руб. или 105,3% от плановых назначений, в сравнении с прошлым годом уменьшение на 11 638,95 или 34,1%, в связи с принятыми  ограничительными мерами в связи с распространением новой </a:t>
            </a:r>
            <a:r>
              <a:rPr lang="ru-RU" sz="1100" dirty="0" err="1" smtClean="0">
                <a:latin typeface="+mj-lt"/>
              </a:rPr>
              <a:t>коронавирусной</a:t>
            </a:r>
            <a:r>
              <a:rPr lang="ru-RU" sz="1100" dirty="0" smtClean="0">
                <a:latin typeface="+mj-lt"/>
              </a:rPr>
              <a:t> инфекции.</a:t>
            </a:r>
          </a:p>
          <a:p>
            <a:pPr algn="just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    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Доходы  от продажи материальных и нематериальных активов</a:t>
            </a: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100" dirty="0" smtClean="0">
                <a:latin typeface="+mj-lt"/>
              </a:rPr>
              <a:t>Поступление доходов от продажи материальных и нематериальных активов составляет 3 259,30 тыс. руб., в сравнении с прошлым годом увеличение на 1 036,50 или 46,6%.</a:t>
            </a:r>
          </a:p>
          <a:p>
            <a:pPr algn="just"/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495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МЕРЫ, ПРИНЯТЫЕ КУРСКИМ РАЙОНОМ СТАВРОПОЛЬСКОГО КРАЯ В 2020 ГОДУ,</a:t>
            </a:r>
          </a:p>
          <a:p>
            <a:pPr algn="ctr"/>
            <a:r>
              <a:rPr lang="ru-RU" sz="1400" dirty="0" smtClean="0"/>
              <a:t> НАПРАВЛЕННЫЕ НА УВЕЛИЧЕНИЕ ДОХОДОВ</a:t>
            </a:r>
            <a:endParaRPr lang="ru-RU" sz="1400" dirty="0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52400" y="5029200"/>
            <a:ext cx="88392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+mj-lt"/>
              </a:rPr>
              <a:t>       Для увеличения налогового потенциала района, своевременного поступления  в бюджет собственных доходов, недопущения образования текущей задолженности и погашения имеющейся,  а также для обеспечения реализации программы оздоровления муниципальных финансов, Финансовым управлением на постоянной основе проводился мониторинг исполнения местных бюджетов, анализ ожидаемого поступления налоговых и неналоговых доходов в местные бюджеты с целью выявления выпадающих доходов, велась работа с крупными хозяйствующими субъектами района (в телефонном режиме) по увеличению собираемости доходов и снижению недоимки, проводилась работа с руководителями государственных и муниципальных учреждений по уплате имущественных налогов работниками данных учреждений и недопущения образования задолженности. Кроме того велся строгий контроль за  соблюдением норматива на содержание органов местного самоуправления, установленного Постановлением Правительства Ставропольского края от 17 декабря 2019 г.  № 577-п.</a:t>
            </a:r>
          </a:p>
          <a:p>
            <a:pPr algn="just"/>
            <a:r>
              <a:rPr lang="ru-RU" sz="1050" dirty="0" smtClean="0">
                <a:latin typeface="+mj-lt"/>
              </a:rPr>
              <a:t>      В результате проводимых мероприятий увеличение роста налоговых и неналоговых доходов консолидированного бюджета Курского района составило – 13 353,18 тыс. руб.</a:t>
            </a:r>
            <a:endParaRPr lang="ru-RU" sz="1050" dirty="0">
              <a:latin typeface="+mj-lt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105400" y="0"/>
          <a:ext cx="4038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0"/>
            <a:ext cx="8686800" cy="6096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8600" y="0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БЕЗВОЗМЕЗДНЫЕ ПОСТУПЛЕНИЯ В БЮДЖЕТ КУРСКОГО МУНИЦИПАЛЬНОГО РАЙОНА СТАВРОПОЛЬСКОГО КРАЯ </a:t>
            </a:r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52400" y="304800"/>
          <a:ext cx="5105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410200" y="685800"/>
            <a:ext cx="3505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100" dirty="0" smtClean="0">
                <a:latin typeface="+mj-lt"/>
              </a:rPr>
              <a:t>Доля безвозмездных поступлений в общем объеме доходов местного бюджета остается стабильно высокой – 86,7%,  в  сравнении с 2019 годом, доля эта  увеличилась на 3,7%. Фактическое исполнение по безвозмездным поступлениям составило 1 517 037 тыс. руб. или 98,97%.</a:t>
            </a:r>
            <a:endParaRPr lang="ru-RU" sz="11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3200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БЕЗВОЗМЕЗДНЫЕ ПОСТУПЛЕНИЯ В БЮДЖЕТ КУРСКОГО МУНИЦИПАЛЬНОГО РАЙОНА СТАВРОПОЛЬСКОГО КРАЯ ЗА 2020 ГОД В СРАВНЕНИИ С 2019 ГОДОМ  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24800" y="3429000"/>
            <a:ext cx="1044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(тыс. рублей)</a:t>
            </a:r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8600" y="3733803"/>
          <a:ext cx="8686801" cy="2949728"/>
        </p:xfrm>
        <a:graphic>
          <a:graphicData uri="http://schemas.openxmlformats.org/drawingml/2006/table">
            <a:tbl>
              <a:tblPr/>
              <a:tblGrid>
                <a:gridCol w="3076095"/>
                <a:gridCol w="1367153"/>
                <a:gridCol w="1152096"/>
                <a:gridCol w="1140575"/>
                <a:gridCol w="967760"/>
                <a:gridCol w="983122"/>
              </a:tblGrid>
              <a:tr h="600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источники доходов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Утверждено решением о бюджете в 2019 году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Исполнено за 2019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Утверждено решением о бюджете в 2020 году 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Исполнено за 2020 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 исполнения к плану 2020 года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764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БЕЗВОЗМЕЗДНЫЕ ПОСТУПЛЕНИЯ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1 122 439,17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1 118 476,75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1 532 773,00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1 517 037,00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98,97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Дотации 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220 969,00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220 969,00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452101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452101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Субсидии 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200 273,05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196 389,67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58 949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53279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90,38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Субвенции 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696 361,45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696 357,05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1004392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994910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99,06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Иные межбюджетные трансферты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6 064,53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5 985,19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18646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96,96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Прочие безвозмездные поступления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-     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Возврат остатков субсидий, субвенций и иных межбюджетных трансфертов, имеющих целевое назначение прошлых лет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-1 228,86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-1 228,86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-1 899,00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-1 899,00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858312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ВВЕДЕНИЕ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…………………………………………………………………………………………………………………………………………………………………………..………………………….…….………3-4</a:t>
            </a:r>
          </a:p>
          <a:p>
            <a:endParaRPr lang="ru-RU" sz="11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1.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Сведения о прогнозируемых и фактических значениях основных показателей социально-экономического развития Курского муниципального района Ставропольского края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………………………………………………………………………………………………………………………………………………. 10-20  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2.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Сведения о планируемых и фактических значениях основных характеристик бюджета Курского муниципального района Ставропольского края за 2020 год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……………………………………………………………………………………………………………………………………………………………………..………….21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Динамика доходов, расходов и дефицита/</a:t>
            </a:r>
            <a:r>
              <a:rPr lang="ru-RU" sz="1100" dirty="0" err="1" smtClean="0">
                <a:latin typeface="Calibri" pitchFamily="34" charset="0"/>
                <a:cs typeface="Calibri" pitchFamily="34" charset="0"/>
              </a:rPr>
              <a:t>профицита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 бюджета Курского муниципального района Ставропольского края за 2015-2019 годы..22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3.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Доходы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…………………………………………………………………………………………………………………………………………………………………………………………………….…....23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Объем и структура доходов, поступающих в бюджет Курского муниципального района Ставропольского края, сведения о планируемых и фактических значениях за 2020 год…………………………………………………………………………………………………………………………………………………………..…………………..24         </a:t>
            </a: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Обеспечение роста налоговых и неналоговых доходов бюджета Курского муниципального района Ставропольского края за 2016-2020 годы……………………………………………………………………………………………………………………………………………………………………………………………………………………….………..25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Динамика поступления налоговых и неналоговых доходов консолидированного бюджета Курского района Ставропольского края за 2016-2020 годы…………………………………………………………………………………………………………………………………………………………………………………………………………………..25-26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Меры, принятые Курским районом Ставропольского края в 2020 году, направленные на увеличение доходов…………………………..……………………26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Безвозмездные поступления в бюджет Курского муниципального района Ставропольского края………………………………………………………….…………..27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Безвозмездные поступления в бюджет Курского муниципального района Ставропольского края за 2020 год в сравнении с 2019 годом………27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4. 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Консолидированный бюджет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……………………………………………………………………………………………………………………………………………………………………….28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Сведения о планируемых и фактических значениях основных характеристик консолидированного бюджета Курского района Ставропольского края за 2020 год….....................................................................................................................................................................................................................29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Динамика исполнения консолидированного бюджета Курского района Ставропольского края за 2016-2020 годы…………………………………………..30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Анализ поступления налоговых и неналоговых доходов консолидированного бюджета Курского района Ставропольского края за 2016-2019 годы………………………………………………………………………………………………………………………………………………………………………………………………………………………………...31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5.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Расходы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 ……………………………………………………………………………………………………………………………………………………………………………………………….…………32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Функциональная структура расходов бюджета Курского муниципального района Ставропольского края………………………………………….………………32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6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Расходы на социально-культурную сферу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…………………………………………………………………………………………………………………………………………………….33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Доля расходов социальных отраслей в общей сумме расходов на отрасли социально-культурной сферы 2017-2020 годах……………………………..33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Образование………………………………………………………………………………………………………………………………………………………………………….………………………………35-37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Молодежная политика и оздоровление детей…………………………………………………………………………………………………………………………………………………………39</a:t>
            </a:r>
          </a:p>
          <a:p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Социальная политика…………………………………………………………………………………………………………………..……………………………………………………………………..…….40 </a:t>
            </a:r>
          </a:p>
          <a:p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Культура и кинематография………………………………………………………………………………………………………………………………………………………………………….…………..41</a:t>
            </a:r>
          </a:p>
          <a:p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Физическая культура и спорт………………………………………………………………………………………………………………………………………………………………..…………………..42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7.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Муниципальные программы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…………………………………………………………………………………………………………………………………………………………….…………..43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Исполнение бюджета Курского муниципального района Ставропольского края за 2020 год в разрезе муниципальных программ…….………43-44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8.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Муниципальные образования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…………………………………………………………………………………………………………………………………..………………………………….45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Основные параметры исполнения бюджетов муниципальных образований Курского района Ставропольского края в 2020 году в сравнении с 2019 годом…………………………………………………………………………………………………………………………………………………………………………………………………………………49-51</a:t>
            </a:r>
          </a:p>
          <a:p>
            <a:pPr algn="just"/>
            <a:endParaRPr lang="ru-RU" sz="11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   </a:t>
            </a:r>
            <a:endParaRPr lang="ru-RU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ыноска со стрелками влево/вправо 16"/>
          <p:cNvSpPr/>
          <p:nvPr/>
        </p:nvSpPr>
        <p:spPr>
          <a:xfrm>
            <a:off x="2590800" y="1143000"/>
            <a:ext cx="4038600" cy="4495800"/>
          </a:xfrm>
          <a:prstGeom prst="leftRightArrow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0" y="0"/>
            <a:ext cx="4724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48400" y="1295400"/>
            <a:ext cx="2667000" cy="426720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52400" y="1295400"/>
            <a:ext cx="2895600" cy="4191000"/>
          </a:xfrm>
          <a:custGeom>
            <a:avLst/>
            <a:gdLst>
              <a:gd name="connsiteX0" fmla="*/ 0 w 2895600"/>
              <a:gd name="connsiteY0" fmla="*/ 482610 h 4191000"/>
              <a:gd name="connsiteX1" fmla="*/ 141354 w 2895600"/>
              <a:gd name="connsiteY1" fmla="*/ 141353 h 4191000"/>
              <a:gd name="connsiteX2" fmla="*/ 482611 w 2895600"/>
              <a:gd name="connsiteY2" fmla="*/ 0 h 4191000"/>
              <a:gd name="connsiteX3" fmla="*/ 2412990 w 2895600"/>
              <a:gd name="connsiteY3" fmla="*/ 0 h 4191000"/>
              <a:gd name="connsiteX4" fmla="*/ 2754247 w 2895600"/>
              <a:gd name="connsiteY4" fmla="*/ 141354 h 4191000"/>
              <a:gd name="connsiteX5" fmla="*/ 2895600 w 2895600"/>
              <a:gd name="connsiteY5" fmla="*/ 482611 h 4191000"/>
              <a:gd name="connsiteX6" fmla="*/ 2895600 w 2895600"/>
              <a:gd name="connsiteY6" fmla="*/ 3708390 h 4191000"/>
              <a:gd name="connsiteX7" fmla="*/ 2754247 w 2895600"/>
              <a:gd name="connsiteY7" fmla="*/ 4049647 h 4191000"/>
              <a:gd name="connsiteX8" fmla="*/ 2412990 w 2895600"/>
              <a:gd name="connsiteY8" fmla="*/ 4191000 h 4191000"/>
              <a:gd name="connsiteX9" fmla="*/ 482610 w 2895600"/>
              <a:gd name="connsiteY9" fmla="*/ 4191000 h 4191000"/>
              <a:gd name="connsiteX10" fmla="*/ 141353 w 2895600"/>
              <a:gd name="connsiteY10" fmla="*/ 4049647 h 4191000"/>
              <a:gd name="connsiteX11" fmla="*/ 0 w 2895600"/>
              <a:gd name="connsiteY11" fmla="*/ 3708390 h 4191000"/>
              <a:gd name="connsiteX12" fmla="*/ 0 w 2895600"/>
              <a:gd name="connsiteY12" fmla="*/ 48261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4191000">
                <a:moveTo>
                  <a:pt x="0" y="482610"/>
                </a:moveTo>
                <a:cubicBezTo>
                  <a:pt x="0" y="354614"/>
                  <a:pt x="50847" y="231860"/>
                  <a:pt x="141354" y="141353"/>
                </a:cubicBezTo>
                <a:cubicBezTo>
                  <a:pt x="231861" y="50846"/>
                  <a:pt x="354615" y="0"/>
                  <a:pt x="482611" y="0"/>
                </a:cubicBezTo>
                <a:lnTo>
                  <a:pt x="2412990" y="0"/>
                </a:lnTo>
                <a:cubicBezTo>
                  <a:pt x="2540986" y="0"/>
                  <a:pt x="2663740" y="50847"/>
                  <a:pt x="2754247" y="141354"/>
                </a:cubicBezTo>
                <a:cubicBezTo>
                  <a:pt x="2844754" y="231861"/>
                  <a:pt x="2895600" y="354615"/>
                  <a:pt x="2895600" y="482611"/>
                </a:cubicBezTo>
                <a:lnTo>
                  <a:pt x="2895600" y="3708390"/>
                </a:lnTo>
                <a:cubicBezTo>
                  <a:pt x="2895600" y="3836386"/>
                  <a:pt x="2844754" y="3959140"/>
                  <a:pt x="2754247" y="4049647"/>
                </a:cubicBezTo>
                <a:cubicBezTo>
                  <a:pt x="2663740" y="4140154"/>
                  <a:pt x="2540986" y="4191000"/>
                  <a:pt x="2412990" y="4191000"/>
                </a:cubicBezTo>
                <a:lnTo>
                  <a:pt x="482610" y="4191000"/>
                </a:lnTo>
                <a:cubicBezTo>
                  <a:pt x="354614" y="4191000"/>
                  <a:pt x="231860" y="4140154"/>
                  <a:pt x="141353" y="4049647"/>
                </a:cubicBezTo>
                <a:cubicBezTo>
                  <a:pt x="50846" y="3959140"/>
                  <a:pt x="0" y="3836386"/>
                  <a:pt x="0" y="3708390"/>
                </a:cubicBezTo>
                <a:lnTo>
                  <a:pt x="0" y="482610"/>
                </a:ln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СТРУКТУРА  КОНСОЛИДИРОВАННОГО БЮДЖЕТА </a:t>
            </a:r>
            <a:endParaRPr lang="ru-RU" sz="2300" b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2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КУРСКОГО РАЙОНА СТАВРОПОЛЬСКОГО КРАЯ</a:t>
            </a:r>
            <a:endParaRPr lang="ru-RU" sz="21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28194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1" dirty="0">
                <a:latin typeface="Calibri" pitchFamily="34" charset="0"/>
                <a:cs typeface="Calibri" pitchFamily="34" charset="0"/>
              </a:rPr>
              <a:t>500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Совет КМР СК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1" dirty="0">
                <a:latin typeface="Calibri" pitchFamily="34" charset="0"/>
                <a:cs typeface="Calibri" pitchFamily="34" charset="0"/>
              </a:rPr>
              <a:t>501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Администрация КМР СК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1" dirty="0">
                <a:latin typeface="Calibri" pitchFamily="34" charset="0"/>
                <a:cs typeface="Calibri" pitchFamily="34" charset="0"/>
              </a:rPr>
              <a:t>504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Финансовое управление АКМР СК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1" dirty="0">
                <a:latin typeface="Calibri" pitchFamily="34" charset="0"/>
                <a:cs typeface="Calibri" pitchFamily="34" charset="0"/>
              </a:rPr>
              <a:t>506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Отдел образования АКМР СК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1" dirty="0">
                <a:latin typeface="Calibri" pitchFamily="34" charset="0"/>
                <a:cs typeface="Calibri" pitchFamily="34" charset="0"/>
              </a:rPr>
              <a:t>507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МКУ культуры «Управление культуры» КМР СК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1" dirty="0">
                <a:latin typeface="Calibri" pitchFamily="34" charset="0"/>
                <a:cs typeface="Calibri" pitchFamily="34" charset="0"/>
              </a:rPr>
              <a:t>509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Управление труда и социальной защиты населения АКМР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511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МКУ «Комитет по физической культуре и спорту» КМР СК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522 МКУ «Центр по работе с молодежью» КМР СК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531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Отдел сельского хозяйства и охраны окружающей среды АКМР СК</a:t>
            </a:r>
          </a:p>
          <a:p>
            <a:pPr>
              <a:buFont typeface="Arial" pitchFamily="34" charset="0"/>
              <a:buChar char="•"/>
              <a:defRPr/>
            </a:pP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6324600" y="1600200"/>
            <a:ext cx="2286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МО Балтийского с/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с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МО Галюгаевского с/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с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МО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Кановского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с/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с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МО Курского с/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с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МО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Мирненского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с/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с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МО Полтавского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с/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Ростовановский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с/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МО Рощинского с/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МО Русского с/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МО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Серноводского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с/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МО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ст.Стодеревской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МО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с.Эдиссия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5638800" y="1066800"/>
            <a:ext cx="40386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50" b="1" i="1" dirty="0">
                <a:latin typeface="Calibri" pitchFamily="34" charset="0"/>
                <a:cs typeface="Calibri" pitchFamily="34" charset="0"/>
              </a:rPr>
              <a:t>бюджеты сельских поселений (</a:t>
            </a:r>
            <a:r>
              <a:rPr lang="ru-RU" sz="1050" b="1" i="1" dirty="0" smtClean="0">
                <a:latin typeface="Calibri" pitchFamily="34" charset="0"/>
                <a:cs typeface="Calibri" pitchFamily="34" charset="0"/>
              </a:rPr>
              <a:t>201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533400" y="1066800"/>
            <a:ext cx="4191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050" b="1" i="1" dirty="0">
                <a:latin typeface="Calibri" pitchFamily="34" charset="0"/>
                <a:cs typeface="Calibri" pitchFamily="34" charset="0"/>
              </a:rPr>
              <a:t>бюджет муниципального района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Раздел 4. </a:t>
            </a:r>
            <a:r>
              <a:rPr lang="ru-RU" sz="1600" dirty="0" smtClean="0"/>
              <a:t>КОНСОЛИДИРОВАННЫЙ БЮДЖЕТ</a:t>
            </a:r>
            <a:endParaRPr lang="ru-RU" sz="1600" dirty="0"/>
          </a:p>
        </p:txBody>
      </p:sp>
      <p:sp>
        <p:nvSpPr>
          <p:cNvPr id="47111" name="Rectangle 15"/>
          <p:cNvSpPr>
            <a:spLocks noChangeArrowheads="1"/>
          </p:cNvSpPr>
          <p:nvPr/>
        </p:nvSpPr>
        <p:spPr bwMode="auto">
          <a:xfrm>
            <a:off x="3200400" y="2819400"/>
            <a:ext cx="2743200" cy="1072098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7A"/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КОНСОЛИДИРОВАННЫЙ БЮДЖЕТ КУРСКОГО </a:t>
            </a:r>
            <a:r>
              <a:rPr lang="ru-RU" sz="1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РАЙОНА СТАВРОПОЛЬСКОГО КРАЯ</a:t>
            </a:r>
            <a:endParaRPr lang="ru-RU" sz="1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СЕДЕНИЯ О ПЛАНИРУЕМЫХ И ФАКТИЧЕСКИХ ЗНАЧЕНИЯХ ОСНОВНЫХ ХАРАКТЕРИСТИК КОНСОЛИДИРОВАННОГО БЮДЖЕТА КУРСКОГО РАЙОНА СК ЗА 2020 ГОД</a:t>
            </a:r>
            <a:endParaRPr lang="ru-RU" sz="1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90600" y="685800"/>
          <a:ext cx="7315200" cy="1895724"/>
        </p:xfrm>
        <a:graphic>
          <a:graphicData uri="http://schemas.openxmlformats.org/drawingml/2006/table">
            <a:tbl>
              <a:tblPr/>
              <a:tblGrid>
                <a:gridCol w="1700568"/>
                <a:gridCol w="980365"/>
                <a:gridCol w="862975"/>
                <a:gridCol w="1002573"/>
                <a:gridCol w="1116791"/>
                <a:gridCol w="862975"/>
                <a:gridCol w="788953"/>
              </a:tblGrid>
              <a:tr h="44394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Наименование категории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 год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2019 год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1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исполнение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391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Доходы, из них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1 425 853,01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1 450 420,51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1 564 006,75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1 572 000,18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2 068 034,92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2 092 963,75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782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Налоговые и неналоговые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283433,12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312368,55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328148,94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342667,22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298 137,07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345 751,31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40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Безвозмездные поступления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1142419,59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1138051,96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1235857,81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1229332,96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1 769 897,85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1 747 212,44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91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Расходы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1491703,87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1454443,69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1626684,49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1540621,11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2 162 900,97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1 921 149,16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91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Дефицит «-» /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-65 850,86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-4 023,18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-62 677,74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-94 866,05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91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Профицит «+»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31 379,07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814,59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25908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Консолидированный бюджет по итогам 2020 года исполнен по доходам в размере </a:t>
            </a:r>
            <a:r>
              <a:rPr lang="ru-RU" sz="1100" dirty="0" smtClean="0">
                <a:solidFill>
                  <a:srgbClr val="000000"/>
                </a:solidFill>
                <a:latin typeface="Calibri"/>
              </a:rPr>
              <a:t>2 092 963,75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тыс. рублей, по расходам –       </a:t>
            </a:r>
            <a:r>
              <a:rPr lang="ru-RU" sz="1100" dirty="0" smtClean="0">
                <a:solidFill>
                  <a:srgbClr val="000000"/>
                </a:solidFill>
                <a:latin typeface="Calibri"/>
              </a:rPr>
              <a:t>1 921 149,16 </a:t>
            </a:r>
            <a:r>
              <a:rPr lang="ru-RU" sz="1200" dirty="0" smtClean="0">
                <a:solidFill>
                  <a:srgbClr val="000000"/>
                </a:solidFill>
                <a:latin typeface="Calibri"/>
              </a:rPr>
              <a:t>тыс. рублей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с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профицитом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171 814,59 тыс. рублей. В целом, доходы консолидированного бюджета в 2020 году увеличились почти на 33 процента к объему 2019 года. Выполнение плана поступления доходов обеспеченно за счет  поступления налоговых и неналоговых доходов сверх запланированной суммы на 4,4 процента или </a:t>
            </a:r>
            <a:r>
              <a:rPr lang="ru-RU" sz="1200" dirty="0" smtClean="0">
                <a:solidFill>
                  <a:srgbClr val="000000"/>
                </a:solidFill>
                <a:latin typeface="Calibri"/>
              </a:rPr>
              <a:t>24 928,83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тыс. рублей. Расходы консолидированного бюджета  в 2020 году выросли на 24 процента к уровню 2019 года. 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47800" y="3733800"/>
          <a:ext cx="58674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ДИНАМИКА ИСПОЛНЕНИЯ КОНСОЛИДИРОВАННОГО БЮДЖЕТА КУРСКОГО РАЙОНА СТАВРОПОЛЬСКОГО КРАЯ ЗА 2016-2020 ГОДЫ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8382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0"/>
            <a:ext cx="8839200" cy="6096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600" y="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АНАЛИЗ ПОСТУПЛЕНИЯ НАЛОГОВЫХ И НЕНАЛОГОВЫХ ДОХОДОВ КОНСОЛИДИРОВАННОГО БЮДЖЕТА  КУРСКОГО РАЙОНА СК ЗА 2016-2019 ГОДЫ</a:t>
            </a:r>
            <a:endParaRPr lang="ru-RU" sz="16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4191000"/>
          <a:ext cx="8610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399" y="685801"/>
          <a:ext cx="8686801" cy="3397050"/>
        </p:xfrm>
        <a:graphic>
          <a:graphicData uri="http://schemas.openxmlformats.org/drawingml/2006/table">
            <a:tbl>
              <a:tblPr/>
              <a:tblGrid>
                <a:gridCol w="579621"/>
                <a:gridCol w="507167"/>
                <a:gridCol w="507167"/>
                <a:gridCol w="362262"/>
                <a:gridCol w="434715"/>
                <a:gridCol w="434715"/>
                <a:gridCol w="507167"/>
                <a:gridCol w="434715"/>
                <a:gridCol w="507167"/>
                <a:gridCol w="362262"/>
                <a:gridCol w="507167"/>
                <a:gridCol w="507167"/>
                <a:gridCol w="434715"/>
                <a:gridCol w="434715"/>
                <a:gridCol w="507167"/>
                <a:gridCol w="362262"/>
                <a:gridCol w="579620"/>
                <a:gridCol w="434714"/>
                <a:gridCol w="282316"/>
              </a:tblGrid>
              <a:tr h="23915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257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915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Курский муниципальный район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164 775,35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172 037,33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104,41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165 303,13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187 897,71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113,67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177 490,76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194 943,50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109,83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188 307,44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211 006,24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112,05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221 856,73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228 352,78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102,93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197 288, 74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232 400,19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257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Балтийский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4 122,32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4 316,64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104,71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4 940,79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4 856,07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98,29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4 339,44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4 866,38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112,14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5 208,75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5 835,54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112,03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6 442,25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6 975,89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108,28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5 760,92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ru-RU" sz="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556,07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Галюгаевский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3 326,59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4 412,14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132,63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4 346,20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4 798,05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110,40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3 872,74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5 357,53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138,34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4 377,15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4 527,91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103,44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5 691,98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9 107,09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160,00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6 807,02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8 401,37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Кановский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5 296,62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4 328,17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81,72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5 608,76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7 093,89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126,48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3 582,85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4 914,65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137,17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3 774,39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5 425,18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143,74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6 119,14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5 819,92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95,11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4  400,63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6 016,29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Курский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22 743,99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24 314,65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106,91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25 795,01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24 041,08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93,20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24 578,19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23 505,91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95,64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24 981,78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24 689,17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98,83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26 249,00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26 782,49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102,03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27 169,26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28 957,77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Мирненский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5 592,00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5 853,21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104,67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6 683,14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7 854,55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117,53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5 384,96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7 855,11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145,87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7 015,99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7 596,52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108,27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8 012,52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8 381,10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104,60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8  037,09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9 979,87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Полтавский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сс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6 608,01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7 556,62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114,36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7 532,71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8 263,54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109,70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7 004,60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8 208,86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117,19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9 617,93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10 312,32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107,22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9 522,54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11 643,84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122,28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9 721,69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9 958,72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Ростовановский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5 663,33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5 727,28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101,13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6 268,05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6 797,38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108,44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6 696,53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7 208,78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107,65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7 489,55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6 551,76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87,48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6 462,82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7 081,71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109,58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5 538,94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5 763,91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Рощинский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4 039,14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4 902,32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121,37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4 824,55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5 598,28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116,04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4 038,31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4 730,42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117,14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3 603,62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3 825,68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106,16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4 063,92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4 209,14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103,57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3 536,05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4 103,97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Русский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5 666,32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7 106,93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125,42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7 255,91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9 863,24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135,93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7 119,78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11 008,14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154,61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9 647,69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11 780,27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122,10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11 136,05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11 799,73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105,96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10 600,00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11 496,61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Серноводский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6 983,35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6 602,57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94,55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5 995,20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7 921,35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132,13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6 153,66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8 209,31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133,41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7 239,95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7 782,25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107,49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7 845,40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8 723,78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111,20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7 316, 60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8 323,82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ст. Стодеревская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3 710,62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3 197,93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86,18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3 910,34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3 841,67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98,24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3 629,41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3 914,96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107,87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4 567,94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4 902,00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107,31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5 963,53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5 260,15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88,21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3 880,93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4 040,76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с. Эдиссия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5 644,60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7 180,17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127,20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7 232,99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8 372,11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115,75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6 852,02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7 667,21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111,90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7 570,93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8 132,72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107,42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8 275,76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8 532,93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103,11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ru-RU" sz="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079,16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9 951,89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 по поселениям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79 396,89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85 498,63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107,69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90 393,65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99 301,21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109,85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83 252,49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97 447,26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117,05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95 095,67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101 361,32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106,59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105 784,91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114 317,77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108,07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100 848,32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113 351,11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СВОД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244 172,24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257 535,94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105,47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255 696,78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287 198,92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112,32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260 743,25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292 390,76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112,14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283 403,11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312 367,56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110,22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327 641,64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342 670,55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104,59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298137,07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345751,31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ятиугольник 16"/>
          <p:cNvSpPr/>
          <p:nvPr/>
        </p:nvSpPr>
        <p:spPr>
          <a:xfrm>
            <a:off x="0" y="0"/>
            <a:ext cx="2362200" cy="381000"/>
          </a:xfrm>
          <a:prstGeom prst="homePlat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Раздел 5. </a:t>
            </a:r>
            <a:r>
              <a:rPr lang="ru-RU" sz="1600" dirty="0" smtClean="0"/>
              <a:t>РАСХОДЫ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609600"/>
            <a:ext cx="4572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+mj-lt"/>
              </a:rPr>
              <a:t>Решением совета Курского муниципального района  Ставропольского края от 05 декабря 2019 года № 170 «О бюджете Курского муниципального района Ставропольского края на 2020 год и плановый период 2021 и 2022 годов»,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 плановые показатели  на 2020 год по расходам бюджета района утверждены в объеме 1 486 742,07 тыс. рублей. В ходе исполнения бюджета в соответствии со статьей  217 Бюджетного кодекса Российской Федерации плановые ассигнования по расходам были увеличены на сумму 276 156,01 тыс. рублей и составили 1 762 898,08 тыс. рублей.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За отчетный период расходы бюджета Курского муниципального района Ставропольского края произведены в объеме 1 699 023,52 тыс. рублей или 96,38 процента к уточненным плановым назначениям.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800600" y="381000"/>
          <a:ext cx="4191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28601" y="3809999"/>
          <a:ext cx="8601451" cy="2895603"/>
        </p:xfrm>
        <a:graphic>
          <a:graphicData uri="http://schemas.openxmlformats.org/drawingml/2006/table">
            <a:tbl>
              <a:tblPr/>
              <a:tblGrid>
                <a:gridCol w="3362661"/>
                <a:gridCol w="954126"/>
                <a:gridCol w="1096963"/>
                <a:gridCol w="1106111"/>
                <a:gridCol w="928796"/>
                <a:gridCol w="775772"/>
                <a:gridCol w="377022"/>
              </a:tblGrid>
              <a:tr h="2582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2019 года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Темп роста к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2019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году.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Уточненный план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Всего расходы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1 339 645,60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1 762 898,08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1 699 023,52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105 186,55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122 360,17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118 062,59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3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3 667,65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3 605,72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3 597,45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Национальная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14 649,67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40 204,53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17 921,09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982,73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13 454,98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13 454,98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1369,14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719 042,35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765 296,02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750 709,48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Культура и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54 545,65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49 519,48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48 520,40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342 286,75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632 432,66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622 850,09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6 863,49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9 567,05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7350,20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1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92 420,76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12 457,47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116 557,24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Стрелка вниз 17"/>
          <p:cNvSpPr/>
          <p:nvPr/>
        </p:nvSpPr>
        <p:spPr>
          <a:xfrm rot="10800000">
            <a:off x="8610600" y="45720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0800000">
            <a:off x="8610600" y="48006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8610600" y="53340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8610600" y="54864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0800000">
            <a:off x="8610600" y="56388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0800000">
            <a:off x="8610600" y="60198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0800000">
            <a:off x="8610600" y="65532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8610600" y="5105400"/>
            <a:ext cx="76200" cy="76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8610600" y="5791200"/>
            <a:ext cx="76200" cy="76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3276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ФУНКЦИОНАЛЬНАЯ СТРУКТУРА РАСХОДОВ  БЮДЖЕТА КУРСКОГО МУНИЦИПАЛЬНОГО РАЙОНА СТАВРОПОЛЬСКОГО КРАЯ</a:t>
            </a:r>
            <a:endParaRPr lang="ru-RU" sz="1400" dirty="0"/>
          </a:p>
        </p:txBody>
      </p:sp>
      <p:sp>
        <p:nvSpPr>
          <p:cNvPr id="29" name="Стрелка вниз 28"/>
          <p:cNvSpPr/>
          <p:nvPr/>
        </p:nvSpPr>
        <p:spPr>
          <a:xfrm rot="10800000">
            <a:off x="8610600" y="61722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0" y="0"/>
            <a:ext cx="6324600" cy="381000"/>
          </a:xfrm>
          <a:prstGeom prst="homePlat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Раздел 6. </a:t>
            </a:r>
            <a:r>
              <a:rPr lang="ru-RU" sz="1600" dirty="0" smtClean="0"/>
              <a:t>РАСХОДЫ НА СОЦИАЛЬНО – КУЛЬТУРНУЮ СФЕРУ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" y="381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+mj-lt"/>
              </a:rPr>
              <a:t>Исполнение бюджета по расходам (</a:t>
            </a:r>
            <a:r>
              <a:rPr lang="ru-RU" sz="1200" dirty="0" smtClean="0">
                <a:latin typeface="+mj-lt"/>
                <a:cs typeface="Calibri" pitchFamily="34" charset="0"/>
              </a:rPr>
              <a:t>образование, культура, социальная политика, физическая культура и спорт)</a:t>
            </a:r>
            <a:r>
              <a:rPr lang="ru-RU" sz="1200" dirty="0" smtClean="0">
                <a:latin typeface="+mj-lt"/>
              </a:rPr>
              <a:t> составило 1 429 430,16 тыс. рублей или 98,1 процентов к уточненным годовым плановым назначениям 1 456 815,20 тыс.рублей.</a:t>
            </a:r>
            <a:r>
              <a:rPr lang="ru-RU" sz="1200" dirty="0" smtClean="0">
                <a:latin typeface="+mj-lt"/>
                <a:cs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Удельный вес расходов отраслей социального блока составил 84,1 процент в 2020 году.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199964" y="1143000"/>
          <a:ext cx="894403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343400" y="22860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Calibri" pitchFamily="34" charset="0"/>
                <a:cs typeface="Calibri" pitchFamily="34" charset="0"/>
              </a:rPr>
              <a:t>82,0%</a:t>
            </a:r>
            <a:endParaRPr lang="ru-RU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4200" y="22860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Calibri" pitchFamily="34" charset="0"/>
                <a:cs typeface="Calibri" pitchFamily="34" charset="0"/>
              </a:rPr>
              <a:t>84,9%</a:t>
            </a:r>
            <a:endParaRPr lang="ru-RU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22860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Calibri" pitchFamily="34" charset="0"/>
                <a:cs typeface="Calibri" pitchFamily="34" charset="0"/>
              </a:rPr>
              <a:t>85,2%</a:t>
            </a:r>
            <a:endParaRPr lang="ru-RU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3276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ДОЛЯ РАСХОДОВ СОЦИАЛЬНЫХ ОТРАСЛЕЙ В ОБЩЕЙ СУММЕ РАСХОДОВ НА ОТРАСЛИ СОЦИАЛЬНО-КУЛЬТУРНОЙ СФЕРЫ 2017-2020 ГОДАХ</a:t>
            </a:r>
            <a:endParaRPr lang="ru-RU" sz="1400" dirty="0"/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228600" y="3733800"/>
          <a:ext cx="86868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86400" y="22860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Calibri" pitchFamily="34" charset="0"/>
                <a:cs typeface="Calibri" pitchFamily="34" charset="0"/>
              </a:rPr>
              <a:t>84,1%</a:t>
            </a:r>
            <a:endParaRPr lang="ru-RU" sz="9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0"/>
            <a:ext cx="19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ОБРАЗОВАНИЕ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04800" y="2438400"/>
          <a:ext cx="82296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3048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Наибольшая доля расходов социально-культурной сферы, более 50 процентов, направляется на расходы </a:t>
            </a: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 образованию, которые обеспечивают деятельность муниципальных образовательных учреждений (в части полномочий по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обеспечению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организациях, на получение общедоступного и бесплатного начального общего, основного общего, среднего общего образования в муниципальных общеобразовательных организациях,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общего, основного общего, среднего общего образования в частных общеобразовательных организациях), в 2020 году направлено </a:t>
            </a:r>
            <a:r>
              <a:rPr lang="ru-RU" sz="1200" dirty="0" smtClean="0">
                <a:latin typeface="+mj-lt"/>
              </a:rPr>
              <a:t>750 709,48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тыс. рублей, что выше 2019 года на 31 667,13 тыс. рублей.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800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РАСХОДЫ, НАПРАВЛЯЕМЫЕ НА ОБРАЗОВАНИЕ, В РАСЧЕТЕ НА 1 ЖИТЕЛЯ КУРСКОГО РАЙОНА  В  ГОД  </a:t>
            </a:r>
          </a:p>
          <a:p>
            <a:pPr algn="ctr"/>
            <a:r>
              <a:rPr lang="ru-RU" sz="1200" dirty="0" smtClean="0"/>
              <a:t>                                                                                                             </a:t>
            </a:r>
            <a:r>
              <a:rPr lang="ru-RU" sz="900" dirty="0" smtClean="0"/>
              <a:t>(рублей)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133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ДИНАМИКА РАСХОДОВ БЮДЖЕТА КУРСКОГО РАЙОНА СТАВРОПОЛЬСКОГО КРАЯ НА ОБРАЗОВАНИЕ</a:t>
            </a:r>
          </a:p>
          <a:p>
            <a:pPr algn="ctr"/>
            <a:r>
              <a:rPr lang="ru-RU" sz="1200" dirty="0" smtClean="0"/>
              <a:t> В  2017-2020 ГОДАХ                                                                                                        </a:t>
            </a:r>
          </a:p>
          <a:p>
            <a:pPr algn="ctr"/>
            <a:r>
              <a:rPr lang="ru-RU" sz="1200" dirty="0" smtClean="0"/>
              <a:t>                                                                                                                                                                                     </a:t>
            </a:r>
            <a:r>
              <a:rPr lang="ru-RU" sz="900" dirty="0" smtClean="0"/>
              <a:t>(тыс. рублей)</a:t>
            </a:r>
            <a:endParaRPr lang="ru-RU" sz="900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28600" y="5334000"/>
          <a:ext cx="48768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TERMINATOR\Desktop\ПРОЕКТ ПО БЮДЖЕТУ НА 2020 год\ШКОЛА КЛИПАРТ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105400"/>
            <a:ext cx="1695450" cy="1431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52400" y="2438400"/>
            <a:ext cx="8839200" cy="4114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398" y="516149"/>
          <a:ext cx="8763001" cy="1778069"/>
        </p:xfrm>
        <a:graphic>
          <a:graphicData uri="http://schemas.openxmlformats.org/drawingml/2006/table">
            <a:tbl>
              <a:tblPr/>
              <a:tblGrid>
                <a:gridCol w="2980037"/>
                <a:gridCol w="1149919"/>
                <a:gridCol w="1160186"/>
                <a:gridCol w="1160186"/>
                <a:gridCol w="1162754"/>
                <a:gridCol w="1149919"/>
              </a:tblGrid>
              <a:tr h="158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843" marR="4843" marT="4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843" marR="4843" marT="4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2018 года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2019 года</a:t>
                      </a:r>
                    </a:p>
                  </a:txBody>
                  <a:tcPr marL="9525" marR="9525" marT="9525" marB="0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Уточненный план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2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690 789,22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719 042,35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765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296,02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750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709,48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1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165 818,46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173 512,52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859,26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516,95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2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Общее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404 847,61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424 583,66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303,69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347,17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4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42 116,54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41 717,80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606,57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552,93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77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Молодёжная политика и оздоровление детей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15 996,87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15 670,85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297,20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6 187,36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77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образования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62 009,74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63 557,52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62 229,30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62 105,07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СТРУКТУРА РАСХОДОВ БЮДЖЕТА КУРСКОГО МУНИЦИПАЛЬНОГО РАЙОНА СТАВРОПОЛЬСКОГО КРАЯ НА ОБРАЗОВАНИЕ В 2018-2020 ГОДАХ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667000"/>
            <a:ext cx="88392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За счет дополнительных средств, выделенных в 2020 году  из федерального, краевого и местного бюджетов были проведены следующие мероприятия:</a:t>
            </a:r>
          </a:p>
          <a:p>
            <a:pPr algn="just"/>
            <a:r>
              <a:rPr lang="ru-RU" sz="1100" dirty="0" smtClean="0">
                <a:latin typeface="+mj-lt"/>
                <a:cs typeface="Calibri" pitchFamily="34" charset="0"/>
              </a:rPr>
              <a:t>    -</a:t>
            </a:r>
            <a:r>
              <a:rPr lang="ru-RU" sz="1100" dirty="0" smtClean="0">
                <a:latin typeface="+mj-lt"/>
              </a:rPr>
              <a:t> ремонт буфетов в следующих образовательных учреждениях: в МКОУ ООШ № 19 х. Привольный МКОУ СОШ № 15 х. </a:t>
            </a:r>
            <a:r>
              <a:rPr lang="ru-RU" sz="1100" dirty="0" err="1" smtClean="0">
                <a:latin typeface="+mj-lt"/>
              </a:rPr>
              <a:t>Дыдымкин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 поставлена модульная конструкция для приема пищи в МКОУ СОШ № 16 с. Пролетарское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замена дверей в здании МКДОУ № 20 с. Полтавское</a:t>
            </a:r>
            <a:r>
              <a:rPr lang="ru-RU" sz="1100" dirty="0" smtClean="0">
                <a:latin typeface="+mj-lt"/>
                <a:cs typeface="Calibri" pitchFamily="34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устройство выгребной ямы в МКДОУ № 9 «Ромашка» п. Рощино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</a:t>
            </a:r>
            <a:r>
              <a:rPr lang="ru-RU" sz="1100" dirty="0" smtClean="0">
                <a:latin typeface="+mj-lt"/>
              </a:rPr>
              <a:t> ремонт кабинетов под Точку Роста в МКОУ СОШ № 4 с. </a:t>
            </a:r>
            <a:r>
              <a:rPr lang="ru-RU" sz="1100" dirty="0" err="1" smtClean="0">
                <a:latin typeface="+mj-lt"/>
              </a:rPr>
              <a:t>Ростовановка</a:t>
            </a:r>
            <a:r>
              <a:rPr lang="ru-RU" sz="1100" dirty="0" smtClean="0">
                <a:latin typeface="+mj-lt"/>
              </a:rPr>
              <a:t> , МКОУ СОШ № 8 с. Русское 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установлен пожарный гидрант в МКОУ СОШ № 13 п. Мирный 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осуществлен ремонт приточно-вытяжной системы в МОУ СОШ № 17 с. </a:t>
            </a:r>
            <a:r>
              <a:rPr lang="ru-RU" sz="1100" dirty="0" err="1" smtClean="0">
                <a:latin typeface="+mj-lt"/>
              </a:rPr>
              <a:t>Серноводское</a:t>
            </a:r>
            <a:r>
              <a:rPr lang="ru-RU" sz="1100" dirty="0" smtClean="0">
                <a:latin typeface="+mj-lt"/>
              </a:rPr>
              <a:t>, МДОУ № 21 с. </a:t>
            </a:r>
            <a:r>
              <a:rPr lang="ru-RU" sz="1100" dirty="0" err="1" smtClean="0">
                <a:latin typeface="+mj-lt"/>
              </a:rPr>
              <a:t>Эдиссия</a:t>
            </a:r>
            <a:r>
              <a:rPr lang="ru-RU" sz="1100" dirty="0" smtClean="0">
                <a:latin typeface="+mj-lt"/>
              </a:rPr>
              <a:t> 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ремонт водопровода и канализации в филиале МОУ СОШ № 6 х. Кировский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ремонт освещения в МКОУ ООШ № 19 х. Привольный 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ремонт цоколя в здании МОУ СОШ № 18 с. </a:t>
            </a:r>
            <a:r>
              <a:rPr lang="ru-RU" sz="1100" dirty="0" err="1" smtClean="0">
                <a:latin typeface="+mj-lt"/>
              </a:rPr>
              <a:t>Уваровское</a:t>
            </a:r>
            <a:r>
              <a:rPr lang="ru-RU" sz="1100" dirty="0" smtClean="0">
                <a:latin typeface="+mj-lt"/>
              </a:rPr>
              <a:t> 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замена канализации в здании МКОУ СОШ № 20 х. </a:t>
            </a:r>
            <a:r>
              <a:rPr lang="ru-RU" sz="1100" dirty="0" err="1" smtClean="0">
                <a:latin typeface="+mj-lt"/>
              </a:rPr>
              <a:t>Бугулов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</a:t>
            </a:r>
            <a:r>
              <a:rPr lang="ru-RU" sz="1100" dirty="0" smtClean="0">
                <a:latin typeface="+mj-lt"/>
              </a:rPr>
              <a:t>замена системы отопления в здании МКОУ СОШ № 12 х. Графский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</a:rPr>
              <a:t>  ремонт части административного здания МКОУ СОШ № 12 х. Графский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</a:rPr>
              <a:t> ремонт системы освещения в МКОУ СОШ № 7 п. Балтийский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</a:rPr>
              <a:t> благоустройство территории МДОУ № 2 ст. Курская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</a:rPr>
              <a:t> устройство </a:t>
            </a:r>
            <a:r>
              <a:rPr lang="ru-RU" sz="1100" dirty="0" err="1" smtClean="0">
                <a:latin typeface="+mj-lt"/>
              </a:rPr>
              <a:t>отмостки</a:t>
            </a:r>
            <a:r>
              <a:rPr lang="ru-RU" sz="1100" dirty="0" smtClean="0">
                <a:latin typeface="+mj-lt"/>
              </a:rPr>
              <a:t> и тротуарных дорожек на территории МКДОУ № 9 п. Рощино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</a:rPr>
              <a:t> ремонт кровли гаража и мастерских в МКОУ СОШ № 11 ст. </a:t>
            </a:r>
            <a:r>
              <a:rPr lang="ru-RU" sz="1100" dirty="0" err="1" smtClean="0">
                <a:latin typeface="+mj-lt"/>
              </a:rPr>
              <a:t>Галюгаевской</a:t>
            </a:r>
            <a:endParaRPr lang="ru-RU" sz="11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</a:rPr>
              <a:t> устройство асфальтного покрытия на территории МКДОУ № 7 х. </a:t>
            </a:r>
            <a:r>
              <a:rPr lang="ru-RU" sz="1100" dirty="0" err="1" smtClean="0">
                <a:latin typeface="+mj-lt"/>
              </a:rPr>
              <a:t>Дыдымкин</a:t>
            </a:r>
            <a:endParaRPr lang="ru-RU" sz="1100" dirty="0" smtClean="0">
              <a:latin typeface="+mj-lt"/>
            </a:endParaRPr>
          </a:p>
          <a:p>
            <a:pPr algn="just">
              <a:buFontTx/>
              <a:buChar char="-"/>
            </a:pPr>
            <a:endParaRPr lang="ru-RU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" y="914400"/>
          <a:ext cx="54102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ОБЪЕМ СУБВЕНЦИЙ НА ОБЕСПЕЧЕНИЕ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И ЧАСТНЫХ ОБРАЗОВАТЕЛЬНЫХ ОРГАНИЗАЦИЯХ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2766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 В Курском районе Ставропольского края действует 22 дошкольных образовательных организаций, деятельность которых осуществляется за счет финансирование из краевого и муниципального  бюджетов, услугами дошкольного образования охвачено 1974 детей в возрасте от 3 до 7 лет. 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 в 2020 году из бюджета Ставропольского края выделено 75552,3 тыс. рублей.</a:t>
            </a:r>
            <a:endParaRPr lang="ru-RU" sz="1200" dirty="0" smtClean="0"/>
          </a:p>
          <a:p>
            <a:pPr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648200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КОЛИЧЕСТВО ВОСПИТАННИКОВ УЧРЕЖДЕНИЙ ДОШКОЛЬНОГО ОБРАЗОВАНИЯ В КУРСКОМ РАЙОНЕ</a:t>
            </a:r>
            <a:endParaRPr lang="ru-RU" sz="12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667000" y="5029200"/>
          <a:ext cx="41148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6674" name="Picture 2" descr="http://xn----8sbwecba3ainehy.xn--p1ai/tinybrowser/images/ogibdd/_full/_dsc09038-q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800"/>
            <a:ext cx="2587625" cy="1940719"/>
          </a:xfrm>
          <a:prstGeom prst="rect">
            <a:avLst/>
          </a:prstGeom>
          <a:noFill/>
        </p:spPr>
      </p:pic>
      <p:pic>
        <p:nvPicPr>
          <p:cNvPr id="156676" name="Picture 4" descr="http://stav-zakupki.ru/assets/images/news/02.09.2016/foto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105400"/>
            <a:ext cx="2057400" cy="1600200"/>
          </a:xfrm>
          <a:prstGeom prst="rect">
            <a:avLst/>
          </a:prstGeom>
          <a:noFill/>
        </p:spPr>
      </p:pic>
      <p:pic>
        <p:nvPicPr>
          <p:cNvPr id="156678" name="Picture 6" descr="https://static.mvd.ru/upload/site29/document_images/DSC04813-web-800x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5181600"/>
            <a:ext cx="2160748" cy="1531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ОБЪЕМ СУБВЕНЦИЙ НА ОБЕСПЕЧЕНИЕ ГАРАНТИЙ РЕАЛИЗАЦИИ ПРАВ НА ПОЛУЧЕНИЕ ОБЩЕДОСТУПНОГО И БЕСПЛАТНОГО НАЧАЛЬНОГО, ОБЩЕГО, ОСНОВНОГО ОБЩЕГО, СРЕДНЕГО ОБЩЕГО  ОБРАЗОВАНИЯ В МУНИЦИПАЛЬНЫХ ОБРАЗОВАТЕЛЬНЫХ ОРГАНИЗАЦИЯХ, ОБЕСПЕЧЕНИЕ ДОПОЛНИТЕЛЬНОГО ОБРАЗОВАНИЯ ДЕТЕЙ В МУНИЦИПАЛЬНЫХ ОБЩЕОБРАЗОВАТЕЛЬНЫХ ОРГАНИЗАЦИЯХ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914400"/>
          <a:ext cx="54864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2400" y="33528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На </a:t>
            </a:r>
            <a:r>
              <a:rPr lang="ru-RU" sz="1200" dirty="0" smtClean="0"/>
              <a:t>обеспечение государственных гарантий реализации прав на получение общедоступного и бесплатного начального общего,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основного общего, среднего общего образования в муниципальных общеобразовательных организациях,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общего, основного общего, среднего общего образования в частных общеобразовательных организациях в 2020 году из бюджета Ставропольского края выделено 272 003,9 тыс. рублей для обучения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6349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детей.</a:t>
            </a:r>
          </a:p>
          <a:p>
            <a:pPr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724400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КОЛИЧЕСТВО УЧАЩИХСЯ ОБЩЕОБРАЗОВАТЕЛЬНЫХ ОРГАНИЗАЦИЙ В КУРСКОМ РАЙОНЕ</a:t>
            </a:r>
            <a:endParaRPr lang="ru-RU" sz="12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667000" y="5029200"/>
          <a:ext cx="41148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C:\Users\TERMINATOR\Desktop\ПРОЕКТ ПО БЮДЖЕТУ НА 2020 год\ШКОЛА КЛИПАРТ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858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85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1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Исполнение налоговых и неналоговых доходов бюджетов муниципальных образований Курского района Ставропольского края за 2020 год…………………………………………………………………………………………………………………………………………………………………………………………………………………………………..50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Функциональная структура исполнения расходов бюджетов муниципальных образований Курского района Ставропольского края за 2018-2020 годы…………………………………………………………………………………………………………………………………………………………………………………………………………………49   Обеспечение жильем молодых семей………………………………………………………………………………………………………………………………………………………………..52-53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9.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Бюджетная устойчивость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……………………………………………………………………………………………………………………………………………………………….………………51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Обеспечение устойчивости бюджета………………………………………………………………………………………………………………………………………………………….……………..52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Рейтинг Курского муниципального района Ставропольского края по качеству управления бюджетным процессом…………….…………………………….53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Рейтинг исполнения налоговых и неналоговых доходов муниципальных образований Ставропольского края за 2020 год (%)………………….………54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Подушные показатели доходов и расходов бюджета и показатели характеризующие результаты использования бюджетных ассигнований в Курском муниципальном районе Ставропольского края за 2020 год………………………………………………………………………………………………………………………….55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Достигнутые значения показателей для оценки эффективности деятельности органов местного самоуправления Курского муниципального района Ставропольского края……………………………………………………………………………………………………………………………………………………………………..…………………56</a:t>
            </a:r>
          </a:p>
          <a:p>
            <a:pPr lvl="0"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ru-RU" sz="1100" dirty="0" smtClean="0">
                <a:latin typeface="+mj-lt"/>
              </a:rPr>
              <a:t>Сведения об исполнении  расходной части бюджета Курского муниципального района Ставропольского края в разрезе разделов и подразделов в 2020 году в сравнении с 2018 годом……………………………………………………………………………………………………………………………………………………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.57</a:t>
            </a:r>
          </a:p>
          <a:p>
            <a:pPr algn="just"/>
            <a:endParaRPr lang="ru-RU" sz="11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ПОНЯТИЯ И ТЕРМИНЫ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……………………………………………………………………………………………………………………………………………………………………………………………..58-68</a:t>
            </a:r>
          </a:p>
          <a:p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КОНТАКТНАЯ ИНФОРМАЦИЯ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…………………………………………………………………………………………………………………………………………………………………………………….…69</a:t>
            </a:r>
          </a:p>
          <a:p>
            <a:endParaRPr lang="ru-RU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0" y="0"/>
            <a:ext cx="8153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8600" y="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МОЛОДЕЖНАЯ ПОЛИТИКА И ОЗДОРОВЛЕНИЕ ДЕТЕЙ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" y="457200"/>
          <a:ext cx="49530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" y="2743200"/>
            <a:ext cx="8610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На территории Курского района действует муниципальное учреждение дополнительного образования детского оздоровительно-образовательного центра «Звездный» Курского муниципального района Ставропольского края. Деятельность учреждения ориентирована на всестороннее развитие детей и подростков в рамках каникулярного времени, нравственно-этическое воспитание, создание условий для раскрытия личностного потенциала ребенка, его творческих способностей. ДООЦ «Звездный» представляет собой комплекс отдельно стоящих построек, включающих в себя: 22 жилых домика, пищеблок-столовая на 150 посадочных мест, административный корпус, душевые, умывальник, туалеты, зеленый театр, складские помещения, медицинский блок.  «Звездный» имеет самостоятельный участок, позволяющий создать благоприятные условия для отдыха и оздоровления детей. </a:t>
            </a:r>
            <a:r>
              <a:rPr lang="ru-RU" sz="1100" dirty="0" smtClean="0">
                <a:latin typeface="+mj-lt"/>
              </a:rPr>
              <a:t>МУ ДО детский оздоровительно-образовательный центр «Звездный» в июне 2020 года работал в </a:t>
            </a:r>
            <a:r>
              <a:rPr lang="ru-RU" sz="1100" dirty="0" err="1" smtClean="0">
                <a:latin typeface="+mj-lt"/>
              </a:rPr>
              <a:t>онлайн</a:t>
            </a:r>
            <a:r>
              <a:rPr lang="ru-RU" sz="1100" dirty="0" smtClean="0">
                <a:latin typeface="+mj-lt"/>
              </a:rPr>
              <a:t> формате. В </a:t>
            </a:r>
            <a:r>
              <a:rPr lang="ru-RU" sz="1100" dirty="0" err="1" smtClean="0">
                <a:latin typeface="+mj-lt"/>
              </a:rPr>
              <a:t>онлайн</a:t>
            </a:r>
            <a:r>
              <a:rPr lang="ru-RU" sz="1100" dirty="0" smtClean="0">
                <a:latin typeface="+mj-lt"/>
              </a:rPr>
              <a:t> сменах приняло участие 354 ребенка Курского муниципального района.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4196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КОЛИЧЕСТВО ДЕТЕЙ ОТДОХНУВШИХ В ДООЦ «ЗВЕЗДНЫЙ»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2400" y="4800600"/>
          <a:ext cx="56388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4626" name="Picture 2" descr="wp_20160619_20_41_01_p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800600"/>
            <a:ext cx="2857500" cy="1609726"/>
          </a:xfrm>
          <a:prstGeom prst="rect">
            <a:avLst/>
          </a:prstGeom>
          <a:noFill/>
        </p:spPr>
      </p:pic>
      <p:pic>
        <p:nvPicPr>
          <p:cNvPr id="154630" name="Picture 6" descr="http://trunovskiy.ru/assets/images_cache/d7d8b4dee85695be23126b88b6ec1c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799" y="533400"/>
            <a:ext cx="1830019" cy="1219200"/>
          </a:xfrm>
          <a:prstGeom prst="rect">
            <a:avLst/>
          </a:prstGeom>
          <a:noFill/>
        </p:spPr>
      </p:pic>
      <p:pic>
        <p:nvPicPr>
          <p:cNvPr id="154632" name="Picture 8" descr="https://static.mvd.ru/upload/site29/document_images/dsc05271-qpr-800x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4450" y="1524000"/>
            <a:ext cx="1889255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0" y="0"/>
            <a:ext cx="8153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95600" y="0"/>
            <a:ext cx="3207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СОЦИАЛЬНАЯ ПОЛИТИКА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Доля расходов социально-культурной сферы, более 40 процентов, направляется на расходы </a:t>
            </a: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 социальной политике, которые обеспечивают реализацию различных социальных программ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направленных  на осуществление поддержания доходов, уровня жизни населения, обеспечения занятости, поддержки отраслей социальной сферы, предотвращения социальных конфликтов.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ДИНАМИКА РАСХОДОВ БЮДЖЕТА КУРСКОГО РАЙОНА СТАВРОПОЛЬСКОГО КРАЯ НА СОЦИАЛЬНУЮ ПОЛИТИКУ В  2017-2020 ГОДАХ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2400" y="1676400"/>
          <a:ext cx="45720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26"/>
          <p:cNvSpPr txBox="1"/>
          <p:nvPr/>
        </p:nvSpPr>
        <p:spPr>
          <a:xfrm>
            <a:off x="457200" y="1600200"/>
            <a:ext cx="8601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>
                <a:latin typeface="Calibri" pitchFamily="34" charset="0"/>
                <a:cs typeface="Calibri" pitchFamily="34" charset="0"/>
              </a:rPr>
              <a:t>тыс. рублей</a:t>
            </a:r>
            <a:endParaRPr lang="ru-RU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1066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РАСХОДЫ, НАПРАВЛЯЕМЫЕ НА СОЦИАЛЬНУЮ ПОЛИТИКУ, В РАСЧЕТЕ НА 1 ЖИТЕЛЯ КУРСКОГО РАЙОНА  В  ГОД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4343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СТРУКТУРА РАСХОДОВ БЮДЖЕТА КУРСКОГО МУНИЦИПАЛЬНОГО РАЙОНА СТАВРОПОЛЬСКОГО КРАЯ НА СОЦИАЛЬНУЮ ПОЛИТИКУ В 2018-2020 ГОДАХ</a:t>
            </a:r>
            <a:endParaRPr lang="ru-RU" sz="14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04800" y="4953000"/>
          <a:ext cx="8610599" cy="1676398"/>
        </p:xfrm>
        <a:graphic>
          <a:graphicData uri="http://schemas.openxmlformats.org/drawingml/2006/table">
            <a:tbl>
              <a:tblPr/>
              <a:tblGrid>
                <a:gridCol w="3005685"/>
                <a:gridCol w="1159816"/>
                <a:gridCol w="1170171"/>
                <a:gridCol w="1172760"/>
                <a:gridCol w="1159816"/>
                <a:gridCol w="942351"/>
              </a:tblGrid>
              <a:tr h="2075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2018 года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2019 года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Уточненный план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20759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330 161,1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342 286,75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632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432,66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622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850,09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20759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202 889,94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117 820,54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710,87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547,50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20759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112 598,06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208 954,44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908,99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489,79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333795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 социальной  политики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14 673,10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15 511,77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812,80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812,80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4953000" y="1752600"/>
          <a:ext cx="3886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>
            <a:spLocks/>
          </p:cNvSpPr>
          <p:nvPr/>
        </p:nvSpPr>
        <p:spPr>
          <a:xfrm>
            <a:off x="0" y="0"/>
            <a:ext cx="84582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КУЛЬТУРА  И  КИНЕМАТОГРАФИЯ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" y="533400"/>
          <a:ext cx="45720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3701628"/>
          <a:ext cx="8763000" cy="1346299"/>
        </p:xfrm>
        <a:graphic>
          <a:graphicData uri="http://schemas.openxmlformats.org/drawingml/2006/table">
            <a:tbl>
              <a:tblPr/>
              <a:tblGrid>
                <a:gridCol w="3058883"/>
                <a:gridCol w="1180344"/>
                <a:gridCol w="1190882"/>
                <a:gridCol w="1193518"/>
                <a:gridCol w="1180344"/>
                <a:gridCol w="959029"/>
              </a:tblGrid>
              <a:tr h="2364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2018 года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2019 года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Уточненный план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3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Культура и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54973,01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54 545,65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519,48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520,40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4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40 917,61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41 080,98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140,70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315,12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4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3835,64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4 427,63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435,72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435,72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4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культуры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10 219,76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9 037,04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943,06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769,56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2400" y="2819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+mj-lt"/>
                <a:cs typeface="Calibri" pitchFamily="34" charset="0"/>
              </a:rPr>
              <a:t>    Сеть отрасли культуры и кинематографии Курского муниципального района составляют </a:t>
            </a:r>
            <a:r>
              <a:rPr lang="ru-RU" sz="900" dirty="0" smtClean="0">
                <a:latin typeface="+mj-lt"/>
              </a:rPr>
              <a:t>12 учреждений </a:t>
            </a:r>
            <a:r>
              <a:rPr lang="ru-RU" sz="900" dirty="0" err="1" smtClean="0">
                <a:latin typeface="+mj-lt"/>
              </a:rPr>
              <a:t>культурно-досугового</a:t>
            </a:r>
            <a:r>
              <a:rPr lang="ru-RU" sz="900" dirty="0" smtClean="0">
                <a:latin typeface="+mj-lt"/>
              </a:rPr>
              <a:t> типа, МУК «</a:t>
            </a:r>
            <a:r>
              <a:rPr lang="ru-RU" sz="900" dirty="0" err="1" smtClean="0">
                <a:latin typeface="+mj-lt"/>
              </a:rPr>
              <a:t>Межпоселенческий</a:t>
            </a:r>
            <a:r>
              <a:rPr lang="ru-RU" sz="900" dirty="0" smtClean="0">
                <a:latin typeface="+mj-lt"/>
              </a:rPr>
              <a:t> районный Дом куль туры», МУК «</a:t>
            </a:r>
            <a:r>
              <a:rPr lang="ru-RU" sz="900" dirty="0" err="1" smtClean="0">
                <a:latin typeface="+mj-lt"/>
              </a:rPr>
              <a:t>Межпоселенческий</a:t>
            </a:r>
            <a:r>
              <a:rPr lang="ru-RU" sz="900" dirty="0" smtClean="0">
                <a:latin typeface="+mj-lt"/>
              </a:rPr>
              <a:t> районный кинотеатр «Восток», МУ «</a:t>
            </a:r>
            <a:r>
              <a:rPr lang="ru-RU" sz="900" dirty="0" err="1" smtClean="0">
                <a:latin typeface="+mj-lt"/>
              </a:rPr>
              <a:t>Межпоселенческая</a:t>
            </a:r>
            <a:r>
              <a:rPr lang="ru-RU" sz="900" dirty="0" smtClean="0">
                <a:latin typeface="+mj-lt"/>
              </a:rPr>
              <a:t> центральная библиотека» с 25 библиотеками - филиалами,  музей истории и краеведения Курского муниципального района Ставропольского края, МУ ДО Курская детская художественная школа с филиалом в селе </a:t>
            </a:r>
            <a:r>
              <a:rPr lang="ru-RU" sz="900" dirty="0" err="1" smtClean="0">
                <a:latin typeface="+mj-lt"/>
              </a:rPr>
              <a:t>Эдиссия</a:t>
            </a:r>
            <a:r>
              <a:rPr lang="ru-RU" sz="900" dirty="0" smtClean="0">
                <a:latin typeface="+mj-lt"/>
              </a:rPr>
              <a:t>, МУ ДО Курская детская музыкальная школа с тремя филиалами в </a:t>
            </a:r>
            <a:r>
              <a:rPr lang="ru-RU" sz="900" dirty="0" err="1" smtClean="0">
                <a:latin typeface="+mj-lt"/>
              </a:rPr>
              <a:t>с.Эдиссия</a:t>
            </a:r>
            <a:r>
              <a:rPr lang="ru-RU" sz="900" dirty="0" smtClean="0">
                <a:latin typeface="+mj-lt"/>
              </a:rPr>
              <a:t>, с.Русском, </a:t>
            </a:r>
            <a:r>
              <a:rPr lang="ru-RU" sz="900" dirty="0" err="1" smtClean="0">
                <a:latin typeface="+mj-lt"/>
              </a:rPr>
              <a:t>ст.Галюгаевской</a:t>
            </a:r>
            <a:r>
              <a:rPr lang="ru-RU" sz="900" dirty="0" smtClean="0">
                <a:latin typeface="+mj-lt"/>
              </a:rPr>
              <a:t>. </a:t>
            </a:r>
            <a:r>
              <a:rPr lang="ru-RU" sz="900" dirty="0" smtClean="0">
                <a:latin typeface="+mj-lt"/>
                <a:cs typeface="Calibri" pitchFamily="34" charset="0"/>
              </a:rPr>
              <a:t>     </a:t>
            </a:r>
            <a:endParaRPr lang="ru-RU" sz="9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81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РАСХОДЫ, НАПРАВЛЯЕМЫЕ НА КУЛЬТУРУ И КИНЕМАТОГРАФИЮ, В РАСЧЕТЕ НА 1 ЖИТЕЛЯ КУРСКОГО РАЙОНА  В  ГОД</a:t>
            </a:r>
            <a:endParaRPr lang="ru-RU" sz="12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257800" y="914400"/>
          <a:ext cx="3505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2226" name="Picture 2" descr="Векторная графика Культура: картинки, рисунки | Скачать векторы Культура на  Depositphot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181600"/>
            <a:ext cx="1444625" cy="1444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 descr="Кино. Векторный клипар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5257800"/>
            <a:ext cx="3810000" cy="1404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>
            <a:spLocks/>
          </p:cNvSpPr>
          <p:nvPr/>
        </p:nvSpPr>
        <p:spPr>
          <a:xfrm>
            <a:off x="0" y="0"/>
            <a:ext cx="84582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4600" y="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ФИЗИЧЕСКАЯ КУЛЬТУРА И СПОРТ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8600" y="381000"/>
          <a:ext cx="45720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2400" y="2743200"/>
            <a:ext cx="883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Calibri" pitchFamily="34" charset="0"/>
                <a:cs typeface="Calibri" pitchFamily="34" charset="0"/>
              </a:rPr>
              <a:t>    В Курском районе за создание условий, обеспечивающих возможность населению Курского района систематически заниматься физической культурой и спортом и вести здоровый образ жизни отвечает МКУ «Комитет по физической культуре и спорту» (далее – Комитет ФКС), в ведомственном подчинении Комитета ФКС действуют 2 детско-юношеские  спортивные школы.</a:t>
            </a:r>
          </a:p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dirty="0" smtClean="0">
                <a:latin typeface="+mj-lt"/>
              </a:rPr>
              <a:t>За отчетный период на территории района числится 92 единицы спортивных сооружений, из них 18 спортивных залов, 64 плоскостных сооружений. </a:t>
            </a:r>
          </a:p>
          <a:p>
            <a:r>
              <a:rPr lang="ru-RU" sz="1000" dirty="0" smtClean="0">
                <a:latin typeface="+mj-lt"/>
              </a:rPr>
              <a:t>На территории района действовала муниципальная программа «Развитие физической культуры и спорта» (далее - Программа) на период с 2018-2020 года. В 2020 год на реализацию мероприятий Программы бюджетом района предусмотрено17,6 млн. рублей, кассовое исполнение составило 15,4млн. рублей.</a:t>
            </a:r>
          </a:p>
          <a:p>
            <a:pPr algn="just"/>
            <a:endParaRPr lang="ru-RU" sz="10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334000" y="914400"/>
          <a:ext cx="3505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05400" y="381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РАСХОДЫ, НАПРАВЛЯЕМЫЕ НА ФИЗИЧЕСКУЮ КУЛЬТУРУ И СПОРТ, В РАСЧЕТЕ НА 1 ЖИТЕЛЯ КУРСКОГО РАЙОНА  В  ГОД                                             </a:t>
            </a:r>
          </a:p>
          <a:p>
            <a:pPr algn="ctr"/>
            <a:r>
              <a:rPr lang="ru-RU" sz="1200" dirty="0" smtClean="0"/>
              <a:t>                                                                  </a:t>
            </a:r>
            <a:r>
              <a:rPr lang="ru-RU" sz="900" dirty="0" smtClean="0"/>
              <a:t>(рублей)</a:t>
            </a:r>
            <a:endParaRPr lang="ru-RU" sz="9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28601" y="3886200"/>
          <a:ext cx="8381999" cy="1724938"/>
        </p:xfrm>
        <a:graphic>
          <a:graphicData uri="http://schemas.openxmlformats.org/drawingml/2006/table">
            <a:tbl>
              <a:tblPr/>
              <a:tblGrid>
                <a:gridCol w="3124199"/>
                <a:gridCol w="1066800"/>
                <a:gridCol w="1143000"/>
                <a:gridCol w="1066800"/>
                <a:gridCol w="999038"/>
                <a:gridCol w="982162"/>
              </a:tblGrid>
              <a:tr h="20093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</a:p>
                  </a:txBody>
                  <a:tcPr marL="5213" marR="5213" marT="5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2018 года</a:t>
                      </a:r>
                    </a:p>
                  </a:txBody>
                  <a:tcPr marL="5213" marR="5213" marT="52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2019 года</a:t>
                      </a:r>
                    </a:p>
                  </a:txBody>
                  <a:tcPr marL="5213" marR="5213" marT="52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год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Уточненный план</a:t>
                      </a:r>
                    </a:p>
                  </a:txBody>
                  <a:tcPr marL="5213" marR="5213" marT="52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</a:t>
                      </a:r>
                    </a:p>
                  </a:txBody>
                  <a:tcPr marL="5213" marR="5213" marT="52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 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2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исполнения 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1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5 434,07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6 863,49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567,05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76,83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5 434,07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6 319,74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160,82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6124,20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3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Массовый спорт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543,75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406,23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1226,00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35,99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273" name="Picture 1" descr="C:\Users\TERMINATOR\Desktop\ПРОЕКТ ПО БЮДЖЕТУ НА 2020 год\СПОРТ КЛИПАРТ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638800"/>
            <a:ext cx="2819400" cy="1219200"/>
          </a:xfrm>
          <a:prstGeom prst="rect">
            <a:avLst/>
          </a:prstGeom>
          <a:noFill/>
        </p:spPr>
      </p:pic>
      <p:pic>
        <p:nvPicPr>
          <p:cNvPr id="54274" name="Picture 2" descr="C:\Users\TERMINATOR\Desktop\ПРОЕКТ ПО БЮДЖЕТУ НА 2020 год\СПОРТ КЛИПАРТ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562600"/>
            <a:ext cx="1676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0" y="0"/>
            <a:ext cx="4495800" cy="457200"/>
          </a:xfrm>
          <a:prstGeom prst="homePlat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90600"/>
          <a:ext cx="9144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В 2020 ГОДУ БЮДЖЕТ КУРСКОГО МУНИЦИПАЛЬНОГО РАЙОНА СТАВРОПОЛЬСКОГО КРАЯ</a:t>
            </a:r>
          </a:p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ПО РАСХОДАМ СФОРМИРОВАН ПО 14 МУНИЦИПАЛЬНЫМ ПРОГРАММАМ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209800" y="3581400"/>
          <a:ext cx="4572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228600" y="4267200"/>
            <a:ext cx="2895600" cy="2133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+mn-lt"/>
                <a:cs typeface="Times New Roman" pitchFamily="18" charset="0"/>
              </a:rPr>
              <a:t>Развитие образования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Социальная поддержка граждан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Управление финансами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Сохранение и развитие культуры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Развитие физической культуры и спорта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Развитие малого и среднего  бизнеса, потребительского рынка, снижение административных барьеров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Развитие сельского хозяйства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Профилактика правонарушений в Курском районе </a:t>
            </a: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>
              <a:latin typeface="+mn-lt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400800" y="4267200"/>
            <a:ext cx="2743200" cy="2438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+mn-lt"/>
                <a:cs typeface="Times New Roman" pitchFamily="18" charset="0"/>
              </a:rPr>
              <a:t>Развитие коммунального хозяйства, транспортной системы и обеспечение безопасности дорожного движения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Защита населения и территорий Курского района  от чрезвычайных ситуаций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Молодежная политика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Управление имуществом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Межнациональные отношения и поддержка казачества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Энергосбережение и повышение энергетической эффективности</a:t>
            </a: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>
              <a:latin typeface="+mn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4506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Раздел 7. </a:t>
            </a:r>
            <a:r>
              <a:rPr lang="ru-RU" sz="1600" dirty="0" smtClean="0"/>
              <a:t>МУНИЦИПАЛЬНЫЕ ПРОГРАММЫ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Исполнение бюджета Курского муниципального района Ставропольского края за 2020 муниципальных программ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685800"/>
          <a:ext cx="8763001" cy="5870592"/>
        </p:xfrm>
        <a:graphic>
          <a:graphicData uri="http://schemas.openxmlformats.org/drawingml/2006/table">
            <a:tbl>
              <a:tblPr/>
              <a:tblGrid>
                <a:gridCol w="2028098"/>
                <a:gridCol w="2012395"/>
                <a:gridCol w="2028098"/>
                <a:gridCol w="1785804"/>
                <a:gridCol w="908606"/>
              </a:tblGrid>
              <a:tr h="10597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муниципальной программы Курского муниципального района Ставропольского края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Запланировано к финансированию программой 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Кассовое исполнение 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3192" marR="3192" marT="3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9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2020 год,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 2020 год,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0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(тыс. рублей)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(тыс. рублей)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2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«Развитие образования»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734 865,55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718 294,43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97,75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6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«Социальная поддержка граждан»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619 029,04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612 153,52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98,89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2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«Сохранение и развитие культуры»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67  961,37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67 257,18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2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«Развитие физической культуры и спорта»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50" dirty="0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</a:rPr>
                        <a:t>17 648,12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50" dirty="0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</a:rPr>
                        <a:t>15 430,98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«Молодежная политика»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2 184,74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2 182,11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«Управление имуществом»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«Управление финансами»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163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399,73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153 262,26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2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«Защита населения и территории Курского района Ставропольского края от чрезвычайных ситуаций»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3 598,15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3 595,12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«Развитие малого и среднего бизнеса, потребительского рынка, снижение административных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50" dirty="0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</a:rPr>
                        <a:t>10 875,05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10 864,26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барьеров»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3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«Развитие коммунального хозяйства, транспортной системы 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46 046,13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23 828,92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51,75</a:t>
                      </a:r>
                    </a:p>
                  </a:txBody>
                  <a:tcPr marL="3192" marR="3192" marT="3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обеспечение безопасности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дорожного движения»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«Развитие сельского хозяйства»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6 528,16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6 461,91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«Межнациональные отношения и поддержка казачества»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12 567,17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12 346,87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98,25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«Энергосбережение и повышение энергетической эффективности»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2 153,44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2 153,44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3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«Профилактика правонарушений в Курском районе Ставропольского края»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13,25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13,25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1 687 669,90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1 628 644,25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96,50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0"/>
            <a:ext cx="5105400" cy="4572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9" descr="J:\пРЕЗЕНТАЦИИ\исполнение за 2018\mapregion_m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865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Раздел 8. </a:t>
            </a:r>
            <a:r>
              <a:rPr lang="ru-RU" sz="1600" dirty="0" smtClean="0"/>
              <a:t>МУНИЦИПАЛЬНЫЕ ОБРАЗОВАНИЯ </a:t>
            </a:r>
            <a:endParaRPr lang="ru-RU" sz="1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0"/>
            <a:ext cx="7696200" cy="6858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Исполнение доходной и расходной частей бюджетов муниципальными образованиями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8600" y="1397000"/>
          <a:ext cx="86868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0" y="0"/>
            <a:ext cx="9144000" cy="6858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09600"/>
          </a:xfrm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ОСНОВНЫЕ ПАРАМЕТРЫ ИСПОЛНЕНИЯ БЮДЖЕТОВ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МУНИЦИПАЛЬНЫХ ОБРАЗОВАНИЙ КУРСКОГО РАЙОНА В 2020 ГОДУ В СРАВНЕНИИ С 2019 ГОДОМ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3352800"/>
          <a:ext cx="3886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038600" y="3352800"/>
          <a:ext cx="4976842" cy="334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14800" y="6477000"/>
            <a:ext cx="487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ibri" pitchFamily="34" charset="0"/>
                <a:cs typeface="Calibri" pitchFamily="34" charset="0"/>
              </a:rPr>
              <a:t>Структура доходов бюджетов муниципальных образований Курского района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8601" y="685800"/>
          <a:ext cx="8686799" cy="2627415"/>
        </p:xfrm>
        <a:graphic>
          <a:graphicData uri="http://schemas.openxmlformats.org/drawingml/2006/table">
            <a:tbl>
              <a:tblPr/>
              <a:tblGrid>
                <a:gridCol w="1763452"/>
                <a:gridCol w="1302476"/>
                <a:gridCol w="1192307"/>
                <a:gridCol w="936812"/>
                <a:gridCol w="851647"/>
                <a:gridCol w="936812"/>
                <a:gridCol w="936812"/>
                <a:gridCol w="766481"/>
              </a:tblGrid>
              <a:tr h="32560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 год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 год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 год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 год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 год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Отклонение 2020 от 2019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(отчет)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(отчет)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(отчет)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(отчет)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(отчёт)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(+/-)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Доходы,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169 427,03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209 703,72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250 966,49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318 107,31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460 599,00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142 491,69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144,79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из них: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налоговые и неналоговые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99 301,22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97 447,28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101 362,31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114 314,45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113 351,00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-963,45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99,16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дотации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58 732,29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64 655,73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67 399,24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83 700,27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108 135,00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24 434,73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129,19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субсидии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19 442,61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44 757,89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79 568,63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102 601,32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220 674,00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118 072,68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215,08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субвенции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1 859,89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1 770,11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1 926,91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2 205,80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2 888,00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682,20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130,93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43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иные межбюджетные трансферты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3 264,97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846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14 152,30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18 146,00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3 993,70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128,22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43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прочие безвозмездные поступления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45,91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1 229,71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536,41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1 175,00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1 644,00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469,00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139,91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86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возврат остатков прошлых лет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-13 219,87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-636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-673,01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-41,82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-4240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-4 198,18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10138,69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Расходы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197 834,93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202 731,40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246 353,73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293 912,17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339 198,00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45 285,83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115,41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Источники 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-28 407,90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6 972,32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4 612,75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24 195,14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121 401,00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19 582,39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524,5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86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дефицит «-» /     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профицит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«+»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0"/>
            <a:ext cx="9144000" cy="6858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ИСПОЛНЕНИЕ НАЛОГОВЫХ И НЕНАЛОГОВЫХ ДОХОДОВ БЮДЖЕТОВ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МУНИЦИПАЛЬНЫХ ОБРАЗОВАНИЙ КУРСКОГО РАЙОНА СТАВРОПОЛЬСКОГО КРАЯ ЗА 2020 ГОД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" y="609600"/>
          <a:ext cx="8839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52400" y="158750"/>
            <a:ext cx="71628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>
              <a:tabLst>
                <a:tab pos="968375" algn="l"/>
              </a:tabLst>
            </a:pPr>
            <a:r>
              <a:rPr lang="ru-RU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Уважаемые жители Курского района!</a:t>
            </a:r>
          </a:p>
          <a:p>
            <a:pPr indent="449263" algn="just">
              <a:tabLst>
                <a:tab pos="968375" algn="l"/>
              </a:tabLst>
            </a:pPr>
            <a:endParaRPr lang="ru-RU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449263" algn="just" eaLnBrk="0" hangingPunct="0">
              <a:tabLst>
                <a:tab pos="968375" algn="l"/>
              </a:tabLst>
            </a:pP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Вашему вниманию представлен Бюджет для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граждан, </a:t>
            </a: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составленный на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основании ПРОЕКТА РЕШЕНИЯ </a:t>
            </a: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С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овета </a:t>
            </a: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Курского муниципального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округа </a:t>
            </a: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Ставропольского края  «Об исполнении бюджета Курского муниципального района Ставропольского края за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2020 </a:t>
            </a: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год», данный проект носит ознакомительный и осведомительный характер и размещен с целью информирования населения в доступной форме.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indent="449263" algn="just" eaLnBrk="0" hangingPunct="0">
              <a:tabLst>
                <a:tab pos="968375" algn="l"/>
              </a:tabLs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Информация на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интернет–ресурсе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hlinkClick r:id="rId3"/>
              </a:rPr>
              <a:t>http://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hlinkClick r:id="rId3"/>
              </a:rPr>
              <a:t>курский-район.рф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hlinkClick r:id="rId3"/>
              </a:rPr>
              <a:t>/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hlinkClick r:id="rId3"/>
              </a:rPr>
              <a:t>otkrytyy-byudzhet-dlya-grazhdan.html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доходчиво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раскрывает основные понятия законодательства о бюджетном процессе, содержит параметры доходной и расходной части бюджета Курского муниципального района.</a:t>
            </a:r>
          </a:p>
          <a:p>
            <a:pPr indent="449263" algn="just" eaLnBrk="0" hangingPunct="0">
              <a:tabLst>
                <a:tab pos="968375" algn="l"/>
              </a:tabLs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«Бюджет для граждан» позволит каждому жителю района подробно изучить основные направления расходования бюджета района по отраслям экономики и социальной сферы, источники доходов.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indent="449263" algn="just" eaLnBrk="0" hangingPunct="0">
              <a:tabLst>
                <a:tab pos="968375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Ваши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замечания и предложения к проекту можете направлять по электронному адресу: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fukursk@mail.ru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1746" name="Picture 2" descr="http://www.minfin74.ru/upload/iblock/939/citizens_budge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914400"/>
            <a:ext cx="1657350" cy="523875"/>
          </a:xfrm>
          <a:prstGeom prst="rect">
            <a:avLst/>
          </a:prstGeom>
          <a:noFill/>
        </p:spPr>
      </p:pic>
      <p:pic>
        <p:nvPicPr>
          <p:cNvPr id="1026" name="Picture 2" descr="C:\Users\TERMINATOR\Desktop\ПРОЕКТ ПО БЮДЖЕТУ НА 2020 год\ЧЕЛ С ДОКУМЕНТАМИ (слайд про слушания) КЛИПАРТ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0"/>
            <a:ext cx="1447800" cy="9413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ятиугольник 17"/>
          <p:cNvSpPr/>
          <p:nvPr/>
        </p:nvSpPr>
        <p:spPr>
          <a:xfrm>
            <a:off x="0" y="0"/>
            <a:ext cx="9144000" cy="6096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ФУНКЦИОНАЛЬНАЯ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СТРУКТУРА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ИСПОЛНЕНИЯ РАСХОДОВ БЮДЖЕТОВ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МУНИЦИПАЛЬНЫХ ОБРАЗОВАНИЙ КУРСКОГО РАЙОНА СТАВРОПОЛЬСКОГО КРАЯ ЗА 2020 ГОД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533400"/>
          <a:ext cx="4114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3505200"/>
          <a:ext cx="4114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62600" y="990600"/>
          <a:ext cx="3124200" cy="2438400"/>
        </p:xfrm>
        <a:graphic>
          <a:graphicData uri="http://schemas.openxmlformats.org/drawingml/2006/table">
            <a:tbl>
              <a:tblPr/>
              <a:tblGrid>
                <a:gridCol w="650875"/>
                <a:gridCol w="2473325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вопросы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оборона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безопасность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жилищно-коммунальное хозяйство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культура, кинематография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социальная политика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 и спорт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5791200" y="11430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91200" y="1752600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91200" y="14478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91200" y="2057400"/>
            <a:ext cx="152400" cy="152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91200" y="2362200"/>
            <a:ext cx="152400" cy="152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91200" y="2667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791200" y="297180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91200" y="3276600"/>
            <a:ext cx="1524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4800" y="4495800"/>
            <a:ext cx="48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В 2020 году расходы муниципальных образований Курского района Ставропольского края составили 339 198,73 тыс. рублей с ростом на 47,3 процента к уровню 2019 года.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Наибольшая доля расходов в структуре местных бюджетов за 2020 год приходится культуру и кинематографию-27,7 процента, на национальную экономику – 23,2 процента и на общегосударственные вопросы -21,5 процент.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29600" y="685800"/>
            <a:ext cx="7232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проценты</a:t>
            </a:r>
            <a:endParaRPr lang="ru-RU" sz="1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0"/>
            <a:ext cx="7391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ДОРОЖНЫЙ ФОНД (дорожное хозяйство) Курского района Ставропольского края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7432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По отрасли «Дорожное хозяйство (дорожные фонды)» в консолидированном бюджете Курского района предусматривались расходы на осуществление дорожной деятельности в рамках муниципальных дорожных фондов в размере не менее прогнозируемого объема доходов от акцизов на автомобильный бензин, прямогонный бензин, дизельное топливо, моторные масла для дизельных и (или) карбюраторных (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инжекторных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) двигателей, производимые на территории Российской Федерации, подлежащих зачислению в бюджеты муниципальных образований, а также иных доходов, определенных нормативными правовыми актами муниципальных образований о создании муниципальных дорожных фондов. </a:t>
            </a:r>
            <a:endParaRPr lang="ru-RU" sz="1200" dirty="0" smtClean="0">
              <a:latin typeface="+mj-lt"/>
              <a:cs typeface="Calibri" pitchFamily="34" charset="0"/>
            </a:endParaRP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В 2020 году исполнение  по разделу «Дорожное хозяйство (дорожные фонды)» составило – 84 942,55 тыс. рублей, в том числе за счет  краевого бюджета – 26 974,78 тыс. рублей.</a:t>
            </a:r>
          </a:p>
          <a:p>
            <a:pPr algn="just"/>
            <a:r>
              <a:rPr lang="ru-RU" sz="1200" dirty="0" smtClean="0"/>
              <a:t>   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Общая протяженность автодорог составляет 495,2 км, дорог краевого значения 365,4 км.</a:t>
            </a:r>
          </a:p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+mj-lt"/>
              </a:rPr>
              <a:t>В 2020 году бюджете Курского муниципального района Ставропольского края на строительство и реконструкцию автомобильных дорог общего пользования местного значения предусматривались и использовались средства в сумме 5 400,00 тыс. рублей, на капитальный ремонт и ремонт автомобильных дорог - 2 427,79 тыс. рублей.</a:t>
            </a:r>
          </a:p>
          <a:p>
            <a:r>
              <a:rPr lang="ru-RU" sz="1200" dirty="0" smtClean="0">
                <a:latin typeface="+mj-lt"/>
              </a:rPr>
              <a:t>На территории  Курского муниципального района в сфере транспортных услуг пассажирские  перевозки осуществляет ОАО «Меркурий» и 23 индивидуальных предпринимателя.</a:t>
            </a:r>
          </a:p>
          <a:p>
            <a:r>
              <a:rPr lang="ru-RU" sz="1200" dirty="0" smtClean="0">
                <a:latin typeface="+mj-lt"/>
              </a:rPr>
              <a:t>На мероприятия по обеспечению круглогодичного транспортного сообщения по районным маршрутам предусмотрено 1 440,00 тыс. рублей и использовано 1 358,61 тыс. рублей.</a:t>
            </a:r>
          </a:p>
          <a:p>
            <a:pPr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304800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048000" y="533400"/>
          <a:ext cx="3124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019800" y="228600"/>
          <a:ext cx="3124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>
          <a:xfrm>
            <a:off x="0" y="0"/>
            <a:ext cx="4572000" cy="4572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4572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БЮДЖЕТНАЯ  УСТОЙЧИВОСТЬ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87868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     Одним из основных направлений совершенствования межбюджетных отношений и межбюджетного регулирования в Ставропольском крае является обеспечение сбалансированности местных бюджетов и финансовой самостоятельности муниципальных образований края.</a:t>
            </a:r>
          </a:p>
          <a:p>
            <a:pPr algn="just"/>
            <a:r>
              <a:rPr lang="ru-RU" sz="1100" dirty="0" smtClean="0"/>
              <a:t>     В 2020 году объем межбюджетных трансфертов из бюджета Ставропольского края консолидированному бюджету Курского района Ставропольского края составил  1 751 706 тыс. рублей, что на  522 283 тыс. рублей больше чем в 2019 году.</a:t>
            </a:r>
            <a:endParaRPr lang="ru-RU" sz="11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57200" y="1905000"/>
          <a:ext cx="8286808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953000"/>
            <a:ext cx="8572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   Основную часть в структуре межбюджетных трансфертов консолидированного бюджета Курского района Ставропольского края в 2020 году составляли субвенции -   56,9%, дотации – 26,2%, субсидии – 15,6%, иные МБТ – 1,3%. Объем дотаций в 2020 году по сравнению с 2019 годом  увеличился на  233381,5 тыс. рублей или на 104%.</a:t>
            </a:r>
          </a:p>
          <a:p>
            <a:pPr algn="just"/>
            <a:r>
              <a:rPr lang="ru-RU" sz="1100" dirty="0" smtClean="0"/>
              <a:t>    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352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Раздел 9. </a:t>
            </a:r>
            <a:r>
              <a:rPr lang="ru-RU" sz="1600" dirty="0" smtClean="0"/>
              <a:t>БЮДЖЕТНАЯ УСТОЙЧИВОСТЬ</a:t>
            </a:r>
            <a:endParaRPr lang="ru-RU" sz="1600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42852"/>
            <a:ext cx="9144000" cy="14573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ea typeface="+mj-ea"/>
                <a:cs typeface="Times New Roman" pitchFamily="18" charset="0"/>
              </a:rPr>
              <a:t>ОБЕСПЕЧЕНИЕ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ea typeface="+mj-ea"/>
                <a:cs typeface="Times New Roman" pitchFamily="18" charset="0"/>
              </a:rPr>
              <a:t>УСТОЙЧИВОСТИ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ea typeface="+mj-ea"/>
                <a:cs typeface="Times New Roman" pitchFamily="18" charset="0"/>
              </a:rPr>
              <a:t>БЮДЖЕТА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2910" y="3929066"/>
            <a:ext cx="1857388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выделение приоритетных расходов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67000" y="3929066"/>
            <a:ext cx="1828800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ужесточением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бюджетной дисциплины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48200" y="3929066"/>
            <a:ext cx="1828800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контроль за использованием  субсидий,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субвенций и иных МБТ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05600" y="3886200"/>
            <a:ext cx="1824022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другие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меры по </a:t>
            </a:r>
            <a:r>
              <a:rPr lang="ru-RU" sz="1600" dirty="0" err="1" smtClean="0">
                <a:solidFill>
                  <a:schemeClr val="tx1"/>
                </a:solidFill>
                <a:cs typeface="Times New Roman" pitchFamily="18" charset="0"/>
              </a:rPr>
              <a:t>рацио-нальному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 распоряжению имеющимися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средствами бюджета</a:t>
            </a:r>
          </a:p>
          <a:p>
            <a:pPr algn="ctr">
              <a:lnSpc>
                <a:spcPts val="1700"/>
              </a:lnSpc>
            </a:pPr>
            <a:endParaRPr lang="ru-RU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ru-RU" sz="1400" b="1" dirty="0" smtClean="0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2143108" y="2714620"/>
            <a:ext cx="5000660" cy="1143008"/>
          </a:xfrm>
          <a:prstGeom prst="triangle">
            <a:avLst>
              <a:gd name="adj" fmla="val 495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yt3.ggpht.com/a/AGF-l7_OXliFbSCKKzbgDBu5sE-AuyQBkd4czmFAJw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3357554" y="2928934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инструменты обеспечения устойчивости бюджета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1538" y="2643182"/>
            <a:ext cx="7143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 descr="https://www.psdgraphics.com/file/red-glossy-ball.jpg"/>
          <p:cNvPicPr>
            <a:picLocks noChangeAspect="1" noChangeArrowheads="1"/>
          </p:cNvPicPr>
          <p:nvPr/>
        </p:nvPicPr>
        <p:blipFill>
          <a:blip r:embed="rId3" cstate="print"/>
          <a:srcRect l="12632" r="11579" b="5263"/>
          <a:stretch>
            <a:fillRect/>
          </a:stretch>
        </p:blipFill>
        <p:spPr bwMode="auto">
          <a:xfrm>
            <a:off x="6858016" y="1214422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Рейтинг Курского муниципального района Ставропольского края по качеству управления бюджетным процессом  </a:t>
            </a: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81000" y="685800"/>
            <a:ext cx="8458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На основании приказов министерства финансов Ставропольского края «О результатах оценки качества управления бюджетным процессом и стратегического планирования в муниципальных районах и городских округах Ставропольского края»: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от 19.04.2016 №72 по итогам 2015 года Курскому муниципальному району присвоена 1 степень качества управления бюджетным процессом, с результатом 78,34 баллов;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от 28.04.2017 №129 по итогам 2016 года Курскому муниципальному району присвоена 2 степень качества управления бюджетным процессом, с результатом 72,37 баллов;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от 10.10.2018 №257 по итогам 2017 года Курский муниципальный район на 19 месте с результатом 62,61 балла</a:t>
            </a:r>
            <a:r>
              <a:rPr lang="ru-RU" dirty="0" smtClean="0">
                <a:latin typeface="+mj-lt"/>
                <a:ea typeface="Times New Roman" pitchFamily="18" charset="0"/>
                <a:cs typeface="Calibri" pitchFamily="34" charset="0"/>
              </a:rPr>
              <a:t>;</a:t>
            </a:r>
          </a:p>
          <a:p>
            <a:pPr indent="450850" algn="just" eaLnBrk="0" hangingPunct="0">
              <a:buFont typeface="Wingdings" pitchFamily="2" charset="2"/>
              <a:buChar char="Ø"/>
            </a:pPr>
            <a:r>
              <a:rPr lang="ru-RU" dirty="0" smtClean="0">
                <a:latin typeface="+mj-lt"/>
                <a:ea typeface="Times New Roman" pitchFamily="18" charset="0"/>
                <a:cs typeface="Calibri" pitchFamily="34" charset="0"/>
              </a:rPr>
              <a:t>от 31.05.2019 №142 по итогам 2018 года Курский муниципальный район получил 56,67 балла;</a:t>
            </a:r>
          </a:p>
          <a:p>
            <a:pPr indent="450850" algn="just" eaLnBrk="0" hangingPunct="0">
              <a:buFont typeface="Wingdings" pitchFamily="2" charset="2"/>
              <a:buChar char="Ø"/>
            </a:pPr>
            <a:r>
              <a:rPr lang="ru-RU" dirty="0" smtClean="0">
                <a:latin typeface="+mj-lt"/>
                <a:ea typeface="Times New Roman" pitchFamily="18" charset="0"/>
                <a:cs typeface="Calibri" pitchFamily="34" charset="0"/>
              </a:rPr>
              <a:t>от 27.05.2020 №116 по итогам 2019 года Курский муниципальный район получил 47,74 балла;</a:t>
            </a:r>
          </a:p>
          <a:p>
            <a:pPr indent="450850" algn="just" eaLnBrk="0" hangingPunct="0">
              <a:buFont typeface="Wingdings" pitchFamily="2" charset="2"/>
              <a:buChar char="Ø"/>
            </a:pPr>
            <a:r>
              <a:rPr lang="ru-RU" dirty="0" smtClean="0">
                <a:latin typeface="+mj-lt"/>
                <a:ea typeface="Times New Roman" pitchFamily="18" charset="0"/>
                <a:cs typeface="Calibri" pitchFamily="34" charset="0"/>
              </a:rPr>
              <a:t>от  28.05.2021 №122 по итогам 2020 года Курский муниципальный район получил 55,34 балла.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457200"/>
          <a:ext cx="9144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Рейтинг исполнения налоговых и неналоговых доходов муниципальных образований Ставропольского края  за 2020 год (%)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Подушевые показатели доходов и расходов бюджета и показатели характеризующих результаты использования бюджетных ассигнований в  Курском муниципальном районе за 2020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399" y="714067"/>
          <a:ext cx="8839201" cy="6006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1"/>
                <a:gridCol w="3657600"/>
                <a:gridCol w="1143000"/>
                <a:gridCol w="1219200"/>
                <a:gridCol w="1143000"/>
                <a:gridCol w="1219200"/>
              </a:tblGrid>
              <a:tr h="678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№ </a:t>
                      </a:r>
                      <a:r>
                        <a:rPr lang="ru-RU" sz="1400" dirty="0" err="1" smtClean="0">
                          <a:latin typeface="Calibri" pitchFamily="34" charset="0"/>
                          <a:cs typeface="Calibri" pitchFamily="34" charset="0"/>
                        </a:rPr>
                        <a:t>п</a:t>
                      </a: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ru-RU" sz="1400" dirty="0" err="1" smtClean="0">
                          <a:latin typeface="Calibri" pitchFamily="34" charset="0"/>
                          <a:cs typeface="Calibri" pitchFamily="34" charset="0"/>
                        </a:rPr>
                        <a:t>п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Наименование показателя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Единица измерения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Показатель за 2018 год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Показатель за 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Показатель за 2020 год</a:t>
                      </a: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доходов местного бюджета всего в расчете на 1 жителя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23,34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24,84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32,35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налоговых и неналоговых доходов местного бюджета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3,89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4,21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4,29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431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безвозмездных поступлений  в местный бюджет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19,44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20,63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28,05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расходов местного бюджета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22,48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24,71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31,41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расходов местного бюджета на образование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12,74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13,26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13,88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расходов местного бюджета на жилищно-коммунальное хозяйство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0,02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0,02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0,25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1,01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1,01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расходов местного бюджета на социальную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 политику</a:t>
                      </a: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6,09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6,31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11,51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0,25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0,13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0,14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838200"/>
          <a:ext cx="9144003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287"/>
                <a:gridCol w="943429"/>
                <a:gridCol w="798284"/>
                <a:gridCol w="685800"/>
                <a:gridCol w="685800"/>
                <a:gridCol w="685800"/>
                <a:gridCol w="838200"/>
                <a:gridCol w="838200"/>
                <a:gridCol w="838203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Наименование показателя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Единица измерения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2017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2018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2019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2020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2021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процентов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37,67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37,58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35,11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30,80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29,69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40,75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41,93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Доля просроченной кредиторской задолженности по оплате труда (включая начисления на оплату труда) муниципальных учреждений в общем объеме расходов муниципального образования на оплату труда (включая начисления на оплату труда)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процентов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рублей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668,78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692,87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743,87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858,81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1716,41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1716,09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1716,09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Достигнутые значения показателей для оценки эффективности деятельности органов местного самоуправления  Курского муниципального района Ставропольского края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1"/>
            <a:ext cx="91440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Сведения об исполнении  расходной части бюджета Курского муниципального района Ставропольского края 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в разрезе разделов и подразделов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 </a:t>
            </a:r>
            <a:r>
              <a:rPr lang="ru-RU" sz="1200" kern="0" dirty="0" smtClean="0">
                <a:ea typeface="+mj-ea"/>
                <a:cs typeface="+mj-cs"/>
              </a:rPr>
              <a:t>в 2020 году в сравнении с 2019 годом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381000"/>
          <a:ext cx="8762999" cy="6324610"/>
        </p:xfrm>
        <a:graphic>
          <a:graphicData uri="http://schemas.openxmlformats.org/drawingml/2006/table">
            <a:tbl>
              <a:tblPr/>
              <a:tblGrid>
                <a:gridCol w="4123023"/>
                <a:gridCol w="466756"/>
                <a:gridCol w="622343"/>
                <a:gridCol w="622343"/>
                <a:gridCol w="700136"/>
                <a:gridCol w="777929"/>
                <a:gridCol w="726919"/>
                <a:gridCol w="723550"/>
              </a:tblGrid>
              <a:tr h="126676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Рз 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(отчет)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Отклонение 2020 год к 2019 году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(отчет)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(отчет)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(+/-)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расходы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1 273 690,78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1 328 190,63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1 699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023,52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370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832,89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127,92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Условно утвержденные расходы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вопросы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91 020,21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105 186,55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062,59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876,04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112,24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060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Функционирование законодательных (представительных) органов государственной (муниципальной)власти 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2 157,39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2 273,01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486,83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213,82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109,41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060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31 484,82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33 260,53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36 599,29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3 338,76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110,04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Судебная система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218,59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20,48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120,12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060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13 299,59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13 991,02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494,09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1 503,07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110,74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проведения выборов и референдумов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3679,68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3 679,68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Другие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вопросы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43 859,82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55 641,51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59 778,10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136,59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107,43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3 557,30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3 667,65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3 597,45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-70,20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060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3 312,30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3 397,65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3 597,45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199,80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105,88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Другие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вопросы в области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национальной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безопасности и правоохранительной деятельности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-270,00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экономика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31 718,07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14 649,67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921,09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271,42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122,33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Сельское хозяйство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24 239,93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6 307,62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6 461,92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153,30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102,44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Транспорт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1 288,38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1 099,71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1 358,61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258,90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123,54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Дорожное хозяйство (дорожные фонды)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5 414,08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6 525,61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9 405,80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880,19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144,14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775,68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716,73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694,76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-21,97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96,93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Жилищно-коммунальное хозяйство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936,8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982,73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13 454,98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472,25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1369,14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13064,52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264,52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1633,05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136,8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182,73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390,46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207,73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213,68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690 789,22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719 042,35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750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709,48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667,13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104,40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Дошкольное образование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165 818,46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173 512,52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516,95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004,43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103,46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Общее образование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404 847,61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424 583,66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347,17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763,51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107,72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Дополнительное образование детей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42 116,54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41 717,80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552,93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835,13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109,19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Молодёжная политика и оздоровление детей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15 996,87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15 670,85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6 187,36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-9 483,49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39,48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образования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62 009,74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63 557,52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105,07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452,45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Культура и кинематография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54 973,01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54 545,65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520,40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025,25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88,95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40 917,61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41 080,98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34 315,12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-6 765,86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83,53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Кинематография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3 865,64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4 427,63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435,72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008,09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122,77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культуры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10 219,76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9 037,04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769,56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267,48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97,04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Социальная политика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330 161,10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342 286,75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622 850,09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280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563,35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181,97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Социальное обеспечение населения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202 889,94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117 820,54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121 547,50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3 726,96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103,16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Охрана семьи и детства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112 598,06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208 954,44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482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489,79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273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535,35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230,91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 социальной  политики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14 673,10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15 511,77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812,80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301,03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121,28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5 434,07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6 863,49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7 350,20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486,71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107,09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5 434,07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6 319,74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6 124,20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-195,54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96,91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массовый спорт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543,75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682,25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225,47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060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65 101,00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80 965,79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557,24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591,45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143,96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060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16 275,25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20 071,79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77 016,26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56 944,47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383,70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Иные дотации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48 825,75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60 894,00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134,91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-34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759,09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42,92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kern="0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11454,97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kern="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13406,07</a:t>
                      </a:r>
                      <a:endParaRPr lang="ru-RU" sz="800" b="0" i="0" u="none" strike="noStrike" kern="0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kern="0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800" b="1" i="0" u="none" strike="noStrike" kern="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951,10</a:t>
                      </a:r>
                      <a:endParaRPr lang="ru-RU" sz="800" b="1" i="0" u="none" strike="noStrike" kern="0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kern="0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117,03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8600" y="5562600"/>
            <a:ext cx="8763000" cy="76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4800600"/>
            <a:ext cx="8763000" cy="76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4191000"/>
            <a:ext cx="8763000" cy="609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3810000"/>
            <a:ext cx="8763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3352800"/>
            <a:ext cx="8763000" cy="457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2743200"/>
            <a:ext cx="8763000" cy="609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2209800"/>
            <a:ext cx="8763000" cy="533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600200"/>
            <a:ext cx="8763000" cy="609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295400"/>
            <a:ext cx="8763000" cy="304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609600"/>
            <a:ext cx="8763000" cy="685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300" b="1" u="sng" kern="0" dirty="0">
                <a:latin typeface="Times New Roman" pitchFamily="18" charset="0"/>
                <a:cs typeface="Times New Roman" pitchFamily="18" charset="0"/>
              </a:rPr>
              <a:t>ПОНЯТИЯ И ТЕРМИНЫ</a:t>
            </a:r>
            <a:endParaRPr lang="ru-RU" sz="2100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214313" y="425451"/>
            <a:ext cx="8777287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50" b="1" i="1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 algn="just"/>
            <a:r>
              <a:rPr lang="ru-RU" sz="105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b="1" i="1" dirty="0" smtClean="0">
                <a:latin typeface="Calibri" pitchFamily="34" charset="0"/>
                <a:cs typeface="Calibri" pitchFamily="34" charset="0"/>
              </a:rPr>
              <a:t>Администраторы доходов бюджета</a:t>
            </a:r>
            <a:r>
              <a:rPr lang="ru-RU" sz="105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dirty="0" smtClean="0">
                <a:latin typeface="Calibri" pitchFamily="34" charset="0"/>
                <a:cs typeface="Calibri" pitchFamily="34" charset="0"/>
              </a:rPr>
              <a:t>— органы государственной власти и местного самоуправления, осуществляющие в соответствии с законодательством РФ контроль за правильностью исчисления, полнотой и своевременностью уплаты, начисление, учет, взыскание платежей в бюджет, а также имеющие в своем ведении бюджетные учреждения, которым предоставлено право получать доходы от предпринимательской деятельности. </a:t>
            </a:r>
            <a:endParaRPr lang="ru-RU" sz="105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050" b="1" i="1" dirty="0">
                <a:latin typeface="Calibri" pitchFamily="34" charset="0"/>
                <a:cs typeface="Calibri" pitchFamily="34" charset="0"/>
              </a:rPr>
              <a:t>     Бюджет</a:t>
            </a:r>
            <a:r>
              <a:rPr lang="ru-RU" sz="105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 </a:t>
            </a:r>
          </a:p>
          <a:p>
            <a:pPr algn="just"/>
            <a:r>
              <a:rPr lang="ru-RU" sz="1050" b="1" i="1" dirty="0">
                <a:latin typeface="Calibri" pitchFamily="34" charset="0"/>
                <a:cs typeface="Calibri" pitchFamily="34" charset="0"/>
              </a:rPr>
              <a:t>     Бюджетная система </a:t>
            </a:r>
            <a:r>
              <a:rPr lang="ru-RU" sz="105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основанная на экономических отношениях и юридических нормах совокупность всех видов бюджетов в стране, имеющих между собой установленные законом взаимоотношения. Единство бюджетной системы основано на взаимодействии бюджетов всех уровней, осуществляемом через использование регулирующих доходных источников, создание целевых и региональных бюджетных фондов, их частичное перераспределение. Это единство реализуется через единую социально-экономическую, включая налоговую, политику.</a:t>
            </a:r>
          </a:p>
          <a:p>
            <a:pPr algn="just"/>
            <a:r>
              <a:rPr lang="ru-RU" sz="105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Бюджетная система Российской Федерации</a:t>
            </a:r>
            <a:r>
              <a:rPr lang="ru-RU" sz="105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основанная на экономических отношениях и государственном устройстве Российской Федерации, регулируемая нормами права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  <a:p>
            <a:r>
              <a:rPr lang="ru-RU" sz="1050" b="1" i="1" dirty="0">
                <a:latin typeface="Calibri" pitchFamily="34" charset="0"/>
                <a:cs typeface="Calibri" pitchFamily="34" charset="0"/>
              </a:rPr>
              <a:t>     Бюджетные ассигнования </a:t>
            </a:r>
            <a:r>
              <a:rPr lang="ru-RU" sz="105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бюджетные средства, предусмотренные бюджетной росписью получателю или распорядителю бюджетных средств.</a:t>
            </a:r>
          </a:p>
          <a:p>
            <a:r>
              <a:rPr lang="ru-RU" sz="1050" b="1" i="1" dirty="0">
                <a:latin typeface="Calibri" pitchFamily="34" charset="0"/>
                <a:cs typeface="Calibri" pitchFamily="34" charset="0"/>
              </a:rPr>
              <a:t>     Бюджетная</a:t>
            </a:r>
            <a:r>
              <a:rPr lang="ru-RU" sz="105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роспись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— 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настоящим Кодексом в целях исполнения бюджета по расходам (источникам финансирования дефицита бюджета</a:t>
            </a:r>
            <a:r>
              <a:rPr lang="ru-RU" sz="105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algn="jus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- регламентируемая нормами права деятельность органов государст­венной власти, органов местного самоуправления и участников бюджетного процесса по составлению и рассмотрению проектов бюджетов, проектов бюджетов государственных внебюджетных фондов, утверждению и исполнению бюджетов и бюджетов государственных внебюджетных фондов, а также по контролю за их исполнением.</a:t>
            </a:r>
          </a:p>
          <a:p>
            <a:pPr algn="just"/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105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особый товар, стихийно выделившийся из товарного мира и выполняющий роль всеобщего эквивалента. Их сущность выражается в функциях меры стоимости, средства обращения, средства накопления и сбережения, средства платежа, мировых денег. </a:t>
            </a:r>
            <a:r>
              <a:rPr lang="ru-RU" sz="10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105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Дефицит бюджет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превышение расходов бюджета над его доходами. </a:t>
            </a:r>
          </a:p>
          <a:p>
            <a:pPr algn="just"/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0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бюджетные средства, предоставляемые бюджету другого уровня бюджетной системы РФ или юридическому лицу на безвозмездной и безвозвратной основе для покрытия текущих расходов.</a:t>
            </a:r>
          </a:p>
          <a:p>
            <a:pPr algn="just"/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стадия бюджетного процесса, на которой осуществляется формирование и использование бюджетных средств.</a:t>
            </a:r>
          </a:p>
          <a:p>
            <a:pPr algn="just"/>
            <a:r>
              <a:rPr lang="ru-RU" sz="10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Исполнение сметы доходов и расходов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комплекс мер, обеспечивающих выполнение плана поступления и расходования денежных средств.</a:t>
            </a:r>
          </a:p>
          <a:p>
            <a:pPr algn="just"/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свод бюджетов всех уровней бюджетной системы Российской Федерации на соответствующей территории.</a:t>
            </a:r>
          </a:p>
          <a:p>
            <a:pPr algn="just"/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Местный</a:t>
            </a:r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бюджет —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муниципального образования, формирование, утверждение и исполнение которого осуществляют органы местного управления.</a:t>
            </a:r>
          </a:p>
          <a:p>
            <a:pPr algn="just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средств, в целях финансового обеспечения деятельности государства и (или) муниципальных образований. Признаки налога: принудительный характер; безвозмездность.</a:t>
            </a:r>
            <a:endParaRPr lang="ru-RU" sz="105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>
              <a:latin typeface="Calibri" pitchFamily="34" charset="0"/>
              <a:cs typeface="Calibri" pitchFamily="34" charset="0"/>
            </a:endParaRPr>
          </a:p>
          <a:p>
            <a:endParaRPr lang="ru-RU" sz="105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05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52400" y="152400"/>
            <a:ext cx="8839200" cy="727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latin typeface="Calibri" pitchFamily="34" charset="0"/>
                <a:cs typeface="Calibri" pitchFamily="34" charset="0"/>
              </a:rPr>
              <a:t>    </a:t>
            </a:r>
            <a:r>
              <a:rPr lang="ru-RU" sz="13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sz="1400" b="1" dirty="0" err="1">
                <a:latin typeface="Calibri" pitchFamily="34" charset="0"/>
                <a:cs typeface="Calibri" pitchFamily="34" charset="0"/>
              </a:rPr>
              <a:t>Ку́рский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 район</a:t>
            </a:r>
            <a:r>
              <a:rPr lang="ru-RU" sz="1300" dirty="0">
                <a:latin typeface="Calibri" pitchFamily="34" charset="0"/>
                <a:cs typeface="Calibri" pitchFamily="34" charset="0"/>
              </a:rPr>
              <a:t> — территориальная единица (район) и муниципальное образование (муниципальный район) в составе Ставропольского края России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. </a:t>
            </a:r>
            <a:endParaRPr lang="ru-RU" sz="1300" dirty="0">
              <a:latin typeface="Calibri" pitchFamily="34" charset="0"/>
              <a:cs typeface="Calibri" pitchFamily="34" charset="0"/>
            </a:endParaRPr>
          </a:p>
          <a:p>
            <a:r>
              <a:rPr lang="ru-RU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ru-RU" sz="1200" b="1" dirty="0" smtClean="0"/>
              <a:t>Курский район расположен в юго-восточной части Ставропольского края. </a:t>
            </a:r>
            <a:r>
              <a:rPr lang="ru-RU" sz="1200" dirty="0" smtClean="0"/>
              <a:t>Районный центр - станица Курская. Территория района занимает площадь 369,4 тысячи гектара, площадь районного центра - 678 гектаров. Расстояние от районного центра до ближайшей железнодорожной станции - 45 км, до краевого центра по железной дороге - 556 км, по автомобильной - 307 км.</a:t>
            </a:r>
          </a:p>
          <a:p>
            <a:r>
              <a:rPr lang="ru-RU" sz="1200" b="1" dirty="0" smtClean="0"/>
              <a:t>     Общая протяженность границы района - 455,6 км.</a:t>
            </a:r>
            <a:r>
              <a:rPr lang="ru-RU" sz="1200" dirty="0" smtClean="0"/>
              <a:t> На юго-западе район граничит с  Кабардино-Балкарией  - 67,5 км, на северо-востоке с республикой Дагестан - 60,2 км, на востоке и юго-востоке с Чеченской республикой - 114 км, на юге с республикой Северная Осетия - Алания - 68,5 км, на западе с Кировским районом Ставропольского края - 33,2 км, на севере со </a:t>
            </a:r>
            <a:r>
              <a:rPr lang="ru-RU" sz="1200" dirty="0" err="1" smtClean="0"/>
              <a:t>Степновским</a:t>
            </a:r>
            <a:r>
              <a:rPr lang="ru-RU" sz="1200" dirty="0" smtClean="0"/>
              <a:t> и </a:t>
            </a:r>
            <a:r>
              <a:rPr lang="ru-RU" sz="1200" dirty="0" err="1" smtClean="0"/>
              <a:t>Нефтекумским</a:t>
            </a:r>
            <a:r>
              <a:rPr lang="ru-RU" sz="1200" dirty="0" smtClean="0"/>
              <a:t> районами Ставропольскою края, протяженность границ соответственно 93,5 и 18, 7 км.</a:t>
            </a:r>
          </a:p>
          <a:p>
            <a:r>
              <a:rPr lang="ru-RU" sz="1200" b="1" dirty="0" smtClean="0"/>
              <a:t>     В административном отношении район делится на 12 муниципальных образований.</a:t>
            </a:r>
            <a:r>
              <a:rPr lang="ru-RU" sz="1200" dirty="0" smtClean="0"/>
              <a:t> На его территории расположено 47 населенных пунктов. В районе проживают люди 62 национальностей. </a:t>
            </a:r>
          </a:p>
          <a:p>
            <a:r>
              <a:rPr lang="ru-RU" sz="1200" b="1" dirty="0" smtClean="0"/>
              <a:t>     Курский район относится к зоне рискованного земледелия. </a:t>
            </a:r>
            <a:r>
              <a:rPr lang="ru-RU" sz="1200" dirty="0" smtClean="0"/>
              <a:t>На его территории в среднем выпадает 330 мм осадков в год. Засуха бывает в среднем 1 раз в 3-5 лет.</a:t>
            </a:r>
          </a:p>
          <a:p>
            <a:r>
              <a:rPr lang="ru-RU" sz="1200" b="1" dirty="0" smtClean="0"/>
              <a:t>     С запада на  восток  район  пересекает  река  Кура, каналы  имени </a:t>
            </a:r>
            <a:r>
              <a:rPr lang="ru-RU" sz="1200" dirty="0" smtClean="0"/>
              <a:t> Ленина, Большой  и  Малый Левобережные. С юга на  север пролегает </a:t>
            </a:r>
            <a:r>
              <a:rPr lang="ru-RU" sz="1200" dirty="0" err="1" smtClean="0"/>
              <a:t>Терско-Кумский</a:t>
            </a:r>
            <a:r>
              <a:rPr lang="ru-RU" sz="1200" dirty="0" smtClean="0"/>
              <a:t> канал, часть  южной  границы  района смыкается с рекой Терек. На территории района образованы 3 водохранилища - </a:t>
            </a:r>
            <a:r>
              <a:rPr lang="ru-RU" sz="1200" dirty="0" err="1" smtClean="0"/>
              <a:t>Ростовановское</a:t>
            </a:r>
            <a:r>
              <a:rPr lang="ru-RU" sz="1200" dirty="0" smtClean="0"/>
              <a:t>, Курское и Полтавское.</a:t>
            </a:r>
          </a:p>
          <a:p>
            <a:r>
              <a:rPr lang="ru-RU" sz="1200" b="1" dirty="0" smtClean="0"/>
              <a:t>     Район располагает сырьевыми ресурсами для производства строительных материалов, запасами целебной минеральной воды.</a:t>
            </a:r>
            <a:endParaRPr lang="ru-RU" sz="1200" dirty="0" smtClean="0"/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     Герб                             Герб -флаг</a:t>
            </a:r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300" dirty="0" smtClean="0">
                <a:latin typeface="Calibri" pitchFamily="34" charset="0"/>
                <a:cs typeface="Calibri" pitchFamily="34" charset="0"/>
              </a:rPr>
              <a:t>ИСТОРИЧЕСКАЯ СПРАВКА </a:t>
            </a:r>
          </a:p>
          <a:p>
            <a:pPr algn="just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http://xn----8sbwecba3ainehy.xn--p1ai/istoricheskaya-spravka.html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>
              <a:latin typeface="Calibri" pitchFamily="34" charset="0"/>
              <a:cs typeface="Calibri" pitchFamily="34" charset="0"/>
            </a:endParaRPr>
          </a:p>
          <a:p>
            <a:r>
              <a:rPr lang="ru-RU" sz="1300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1300" dirty="0">
                <a:latin typeface="Calibri" pitchFamily="34" charset="0"/>
                <a:cs typeface="Calibri" pitchFamily="34" charset="0"/>
              </a:rPr>
            </a:br>
            <a:endParaRPr lang="ru-RU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7" name="AutoShape 2" descr="https://cdn.pixabay.com/photo/2017/09/01/23/01/field-2705799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AutoShape 4" descr="https://im0-tub-ru.yandex.net/i?id=2c6cc8e782a01b5a9d468ae5119cd078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AutoShape 7" descr="C:\Users\%D0%9A%D0%BE%D1%81%D1%82%D1%80%D0%B8%D1%86%D0%BA%D0%B0%D1%8F%D0%95%D0%92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" name="Рисунок 6" descr="kursky_01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810000" cy="2743200"/>
          </a:xfrm>
          <a:prstGeom prst="rect">
            <a:avLst/>
          </a:prstGeom>
          <a:noFill/>
        </p:spPr>
      </p:pic>
      <p:pic>
        <p:nvPicPr>
          <p:cNvPr id="8" name="Рисунок 7" descr="Герб обрезанный по границам2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1143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Герб-флаг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26670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14312" y="457200"/>
            <a:ext cx="8715375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5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sz="1050" b="1" i="1" dirty="0" err="1">
                <a:latin typeface="Calibri" pitchFamily="34" charset="0"/>
                <a:cs typeface="Calibri" pitchFamily="34" charset="0"/>
              </a:rPr>
              <a:t>Профицит</a:t>
            </a:r>
            <a:r>
              <a:rPr lang="ru-RU" sz="105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бюджета — превышение доходов бюджета над его расходами.</a:t>
            </a:r>
          </a:p>
          <a:p>
            <a:pPr algn="just"/>
            <a:r>
              <a:rPr lang="ru-RU" sz="105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Расходные обязательства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— обусловленные законом, иным нормативно-правовым актом, договором или соглашением обязанности Российской Федерации, субъекта Российской Федерации, муниципального образования предоставить физическим и юридическим лицам, органам государственной власти (органам местного самоуправления) средства соответствующего бюджета (государственного внебюджетного фонда, территориального государственного внебюджетного фонда).</a:t>
            </a:r>
          </a:p>
          <a:p>
            <a:pPr algn="just"/>
            <a:r>
              <a:rPr lang="ru-RU" sz="1050" dirty="0">
                <a:latin typeface="Calibri" pitchFamily="34" charset="0"/>
                <a:cs typeface="Calibri" pitchFamily="34" charset="0"/>
              </a:rPr>
              <a:t>   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Расходы бюджета</a:t>
            </a:r>
            <a:r>
              <a:rPr lang="ru-RU" sz="105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— это затраты, формирующиеся в связи с выполнением государством и органами местного самоуправления своих конституционных и уставных функций.</a:t>
            </a:r>
          </a:p>
          <a:p>
            <a:pPr algn="just"/>
            <a:r>
              <a:rPr lang="ru-RU" sz="105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Реестр расходных обязательств</a:t>
            </a:r>
            <a:r>
              <a:rPr lang="ru-RU" sz="105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— свод указанных законов, нормативных правовых актов и договоров, соглашений и/или их отдельных положений, которые должны вести органы исполнительной власти.</a:t>
            </a:r>
          </a:p>
          <a:p>
            <a:pPr algn="just"/>
            <a:r>
              <a:rPr lang="ru-RU" sz="105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Сбалансированность бюджета</a:t>
            </a:r>
            <a:r>
              <a:rPr lang="ru-RU" sz="105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— принцип формирования и исполнения бюджета, состоящий в количественном соответствии бюджетных доходов источникам их финансирования.</a:t>
            </a:r>
          </a:p>
          <a:p>
            <a:pPr algn="just"/>
            <a:r>
              <a:rPr lang="ru-RU" sz="105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Смета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 — финансовый документ, содержащий информацию об образовании и расходовании денежных средств в соответствии с </a:t>
            </a:r>
            <a:r>
              <a:rPr lang="ru-RU" sz="1050" i="1" dirty="0">
                <a:latin typeface="Calibri" pitchFamily="34" charset="0"/>
                <a:cs typeface="Calibri" pitchFamily="34" charset="0"/>
              </a:rPr>
              <a:t>их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целевым назначением. </a:t>
            </a:r>
          </a:p>
          <a:p>
            <a:pPr algn="just"/>
            <a:r>
              <a:rPr lang="ru-RU" sz="105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Смета расходов и доходов</a:t>
            </a:r>
            <a:r>
              <a:rPr lang="ru-RU" sz="105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— финансовый план учреждения (организации), осуществляющего некоммерческую деятельность.</a:t>
            </a:r>
          </a:p>
          <a:p>
            <a:pPr algn="just"/>
            <a:endParaRPr lang="ru-RU" sz="105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05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05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300" b="1" u="sng" kern="0" dirty="0">
                <a:latin typeface="Times New Roman" pitchFamily="18" charset="0"/>
                <a:cs typeface="Times New Roman" pitchFamily="18" charset="0"/>
              </a:rPr>
              <a:t>ПОНЯТИЯ И ТЕРМИНЫ</a:t>
            </a:r>
            <a:endParaRPr lang="ru-RU" sz="2100" u="sng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TERMINATOR\Desktop\ПРОЕКТ ПО БЮДЖЕТУ НА 2020 год\КНИГ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810000"/>
            <a:ext cx="2362200" cy="2469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карточка 5"/>
          <p:cNvSpPr/>
          <p:nvPr/>
        </p:nvSpPr>
        <p:spPr>
          <a:xfrm>
            <a:off x="152400" y="3810000"/>
            <a:ext cx="8763000" cy="1981200"/>
          </a:xfrm>
          <a:prstGeom prst="flowChartPunchedCard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3886200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бюджета. Он содержит информационно-аналитический материал, доступный для широкого круга неподготовленных пользователей.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 descr="C:\Users\TERMINATOR\Desktop\ПРОЕКТ ПО БЮДЖЕТУ НА 2020 год\БДЛЯ ГРАЖД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7620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28600" y="152400"/>
          <a:ext cx="8763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3 5"/>
          <p:cNvSpPr/>
          <p:nvPr/>
        </p:nvSpPr>
        <p:spPr>
          <a:xfrm>
            <a:off x="1371600" y="152400"/>
            <a:ext cx="1676400" cy="1143000"/>
          </a:xfrm>
          <a:prstGeom prst="borderCallout3">
            <a:avLst>
              <a:gd name="adj1" fmla="val 18750"/>
              <a:gd name="adj2" fmla="val 2462"/>
              <a:gd name="adj3" fmla="val 18750"/>
              <a:gd name="adj4" fmla="val -16667"/>
              <a:gd name="adj5" fmla="val 100000"/>
              <a:gd name="adj6" fmla="val -16667"/>
              <a:gd name="adj7" fmla="val 171296"/>
              <a:gd name="adj8" fmla="val 32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 муниципального района</a:t>
            </a:r>
            <a:endParaRPr lang="ru-RU" sz="1400" dirty="0"/>
          </a:p>
        </p:txBody>
      </p:sp>
      <p:sp>
        <p:nvSpPr>
          <p:cNvPr id="7" name="Выноска 3 6"/>
          <p:cNvSpPr/>
          <p:nvPr/>
        </p:nvSpPr>
        <p:spPr>
          <a:xfrm>
            <a:off x="762000" y="3962400"/>
            <a:ext cx="1752600" cy="1219200"/>
          </a:xfrm>
          <a:prstGeom prst="borderCallout3">
            <a:avLst>
              <a:gd name="adj1" fmla="val -97656"/>
              <a:gd name="adj2" fmla="val 61776"/>
              <a:gd name="adj3" fmla="val -35157"/>
              <a:gd name="adj4" fmla="val -5254"/>
              <a:gd name="adj5" fmla="val 99219"/>
              <a:gd name="adj6" fmla="val -5254"/>
              <a:gd name="adj7" fmla="val 99682"/>
              <a:gd name="adj8" fmla="val -1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Бюджеты сельских поселений</a:t>
            </a:r>
            <a:endParaRPr lang="ru-RU" sz="14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5486400"/>
            <a:ext cx="9144000" cy="1371600"/>
          </a:xfrm>
          <a:prstGeom prst="round2Diag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5638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Местный бюджет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 из составных частей бюджетной системы РФ. Он является  финансовой основой деятельности  органов местного самоуправления. В бюджете органа местного самоуправления показываются  полученные доходы и расходы, осуществляемые  им для реализации функций.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143000" y="0"/>
            <a:ext cx="7531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just" eaLnBrk="0" hangingPunct="0"/>
            <a:endParaRPr lang="en-GB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8163" y="4835525"/>
            <a:ext cx="1797050" cy="828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Очередной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год</a:t>
            </a:r>
            <a:endParaRPr lang="en-GB" sz="2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hidden">
          <a:xfrm>
            <a:off x="3062288" y="4335463"/>
            <a:ext cx="16192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корректировка</a:t>
            </a:r>
          </a:p>
        </p:txBody>
      </p:sp>
      <p:sp>
        <p:nvSpPr>
          <p:cNvPr id="25605" name="Text Box 11"/>
          <p:cNvSpPr txBox="1">
            <a:spLocks noChangeArrowheads="1"/>
          </p:cNvSpPr>
          <p:nvPr/>
        </p:nvSpPr>
        <p:spPr bwMode="hidden">
          <a:xfrm>
            <a:off x="7235825" y="3328988"/>
            <a:ext cx="1512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Разработка</a:t>
            </a:r>
          </a:p>
        </p:txBody>
      </p:sp>
      <p:sp>
        <p:nvSpPr>
          <p:cNvPr id="25606" name="AutoShape 13"/>
          <p:cNvSpPr>
            <a:spLocks noChangeArrowheads="1"/>
          </p:cNvSpPr>
          <p:nvPr/>
        </p:nvSpPr>
        <p:spPr bwMode="auto">
          <a:xfrm rot="-5400000">
            <a:off x="4448969" y="4175919"/>
            <a:ext cx="617538" cy="5016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5607" name="AutoShape 14"/>
          <p:cNvSpPr>
            <a:spLocks noChangeArrowheads="1"/>
          </p:cNvSpPr>
          <p:nvPr/>
        </p:nvSpPr>
        <p:spPr bwMode="auto">
          <a:xfrm rot="-5400000">
            <a:off x="2671763" y="4175125"/>
            <a:ext cx="61753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5608" name="Rectangle 15"/>
          <p:cNvSpPr>
            <a:spLocks noChangeArrowheads="1"/>
          </p:cNvSpPr>
          <p:nvPr/>
        </p:nvSpPr>
        <p:spPr bwMode="auto">
          <a:xfrm>
            <a:off x="2125663" y="3194050"/>
            <a:ext cx="1797050" cy="828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Очередной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год</a:t>
            </a:r>
            <a:endParaRPr lang="en-GB" sz="2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5609" name="Rectangle 16"/>
          <p:cNvSpPr>
            <a:spLocks noChangeArrowheads="1"/>
          </p:cNvSpPr>
          <p:nvPr/>
        </p:nvSpPr>
        <p:spPr bwMode="auto">
          <a:xfrm>
            <a:off x="3873500" y="1527175"/>
            <a:ext cx="1795463" cy="828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Очередной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год</a:t>
            </a:r>
            <a:endParaRPr lang="en-GB" sz="2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hidden">
          <a:xfrm>
            <a:off x="4621213" y="2693988"/>
            <a:ext cx="16192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корректировка</a:t>
            </a:r>
          </a:p>
        </p:txBody>
      </p:sp>
      <p:sp>
        <p:nvSpPr>
          <p:cNvPr id="25611" name="AutoShape 18"/>
          <p:cNvSpPr>
            <a:spLocks noChangeArrowheads="1"/>
          </p:cNvSpPr>
          <p:nvPr/>
        </p:nvSpPr>
        <p:spPr bwMode="auto">
          <a:xfrm rot="-5400000">
            <a:off x="6007100" y="2533650"/>
            <a:ext cx="61753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5612" name="AutoShape 19"/>
          <p:cNvSpPr>
            <a:spLocks noChangeArrowheads="1"/>
          </p:cNvSpPr>
          <p:nvPr/>
        </p:nvSpPr>
        <p:spPr bwMode="auto">
          <a:xfrm rot="-5400000">
            <a:off x="4231482" y="2532856"/>
            <a:ext cx="617538" cy="504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5613" name="AutoShape 20"/>
          <p:cNvSpPr>
            <a:spLocks noChangeArrowheads="1"/>
          </p:cNvSpPr>
          <p:nvPr/>
        </p:nvSpPr>
        <p:spPr bwMode="auto">
          <a:xfrm rot="-5400000">
            <a:off x="7700963" y="2533650"/>
            <a:ext cx="61753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5614" name="AutoShape 21"/>
          <p:cNvSpPr>
            <a:spLocks noChangeArrowheads="1"/>
          </p:cNvSpPr>
          <p:nvPr/>
        </p:nvSpPr>
        <p:spPr bwMode="auto">
          <a:xfrm rot="-5400000">
            <a:off x="5954713" y="4175125"/>
            <a:ext cx="61753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5615" name="Text Box 22"/>
          <p:cNvSpPr txBox="1">
            <a:spLocks noChangeArrowheads="1"/>
          </p:cNvSpPr>
          <p:nvPr/>
        </p:nvSpPr>
        <p:spPr bwMode="hidden">
          <a:xfrm>
            <a:off x="5580063" y="5084763"/>
            <a:ext cx="14208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Разработка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3850" y="692150"/>
            <a:ext cx="8613775" cy="33338"/>
            <a:chOff x="280" y="601"/>
            <a:chExt cx="5426" cy="21"/>
          </a:xfrm>
        </p:grpSpPr>
        <p:sp>
          <p:nvSpPr>
            <p:cNvPr id="25621" name="Line 24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2" name="Line 25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17" name="Rectangle 26"/>
          <p:cNvSpPr>
            <a:spLocks noChangeArrowheads="1"/>
          </p:cNvSpPr>
          <p:nvPr/>
        </p:nvSpPr>
        <p:spPr bwMode="auto">
          <a:xfrm>
            <a:off x="468313" y="188913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Трехлетнее планирование бюджета</a:t>
            </a:r>
          </a:p>
        </p:txBody>
      </p:sp>
      <p:sp>
        <p:nvSpPr>
          <p:cNvPr id="25618" name="Rectangle 27"/>
          <p:cNvSpPr>
            <a:spLocks noChangeArrowheads="1"/>
          </p:cNvSpPr>
          <p:nvPr/>
        </p:nvSpPr>
        <p:spPr bwMode="auto">
          <a:xfrm>
            <a:off x="2324100" y="4835525"/>
            <a:ext cx="3048000" cy="828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Плановый период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(2 года)</a:t>
            </a:r>
            <a:endParaRPr lang="en-GB" sz="16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5619" name="Rectangle 28"/>
          <p:cNvSpPr>
            <a:spLocks noChangeArrowheads="1"/>
          </p:cNvSpPr>
          <p:nvPr/>
        </p:nvSpPr>
        <p:spPr bwMode="auto">
          <a:xfrm>
            <a:off x="3911600" y="3194050"/>
            <a:ext cx="3048000" cy="828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Плановый период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(2 года)</a:t>
            </a:r>
            <a:endParaRPr lang="en-GB" sz="16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5620" name="Rectangle 29"/>
          <p:cNvSpPr>
            <a:spLocks noChangeArrowheads="1"/>
          </p:cNvSpPr>
          <p:nvPr/>
        </p:nvSpPr>
        <p:spPr bwMode="auto">
          <a:xfrm>
            <a:off x="5659438" y="1527175"/>
            <a:ext cx="3048000" cy="828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Плановый период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(2 года)</a:t>
            </a:r>
            <a:endParaRPr lang="en-GB" sz="160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 rot="5400000">
            <a:off x="4394199" y="1854201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7894661" y="2249479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156199" y="2235201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632199" y="2235201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108199" y="2235201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84199" y="2235201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4282" y="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480" y="1285860"/>
            <a:ext cx="6072230" cy="500066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СТАДИИ  БЮДЖЕТНОГО  ПРОЦЕССА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438400"/>
            <a:ext cx="1219200" cy="160020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Разработка проекта бюджета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600" y="2438400"/>
            <a:ext cx="1133468" cy="160020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Рассмотрение проекта бюджета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2438400"/>
            <a:ext cx="1219200" cy="160020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Утверж-дение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проекта бюджета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8400" y="2438400"/>
            <a:ext cx="1123968" cy="160020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Исполнение бюджета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000" y="2438400"/>
            <a:ext cx="1304956" cy="160973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Рассмотрение и утверждение отчета об исполнении 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48400" y="4724400"/>
            <a:ext cx="1295400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год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8200" y="5638800"/>
            <a:ext cx="7715304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период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6675839" y="3763561"/>
            <a:ext cx="269090" cy="1123968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4443442" y="966758"/>
            <a:ext cx="357190" cy="878687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62000" y="2057400"/>
            <a:ext cx="7310462" cy="158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124200" y="2438400"/>
            <a:ext cx="1371600" cy="160020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публичных слушаний по  проекту бюджета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6603999" y="2235201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0"/>
            <a:ext cx="8929718" cy="428604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Какие бывают </a:t>
            </a:r>
            <a:r>
              <a:rPr lang="ru-RU" sz="2400" b="1" i="1" kern="0" dirty="0" smtClean="0"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800" b="1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im2-tub-ru.yandex.net/i?id=0126215b62536e68d83d072d5015cd98&amp;n=33&amp;h=215&amp;w=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4190"/>
            <a:ext cx="3071802" cy="1819388"/>
          </a:xfrm>
          <a:prstGeom prst="rect">
            <a:avLst/>
          </a:prstGeom>
          <a:noFill/>
        </p:spPr>
      </p:pic>
      <p:pic>
        <p:nvPicPr>
          <p:cNvPr id="1034" name="Picture 10" descr="http://narzur.ru/uploads/articles/2016/07/25/57965310f286a8.57333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929066"/>
            <a:ext cx="3000396" cy="1714512"/>
          </a:xfrm>
          <a:prstGeom prst="rect">
            <a:avLst/>
          </a:prstGeom>
          <a:noFill/>
        </p:spPr>
      </p:pic>
      <p:sp>
        <p:nvSpPr>
          <p:cNvPr id="1044" name="AutoShape 20" descr="http://formula-7.ru/images/580f7df50c8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://formula-7.ru/images/580f7df50c8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9" name="Picture 25" descr="C:\Documents and Settings\Home\Рабочий стол\Презентации\Презентации\580f7df50c8a2.jp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6458" y="3643314"/>
            <a:ext cx="2907542" cy="200026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286512" y="71435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бюджет организаций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643578"/>
            <a:ext cx="3071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Российской Федерации </a:t>
            </a:r>
            <a:r>
              <a:rPr lang="ru-RU" sz="1400" dirty="0" smtClean="0"/>
              <a:t>(федеральный бюджет, бюджеты государственных внебюджетных фондов РФ)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86116" y="5643578"/>
            <a:ext cx="29289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субъектов Российской Федерации </a:t>
            </a:r>
          </a:p>
          <a:p>
            <a:pPr algn="ctr"/>
            <a:r>
              <a:rPr lang="ru-RU" sz="1400" dirty="0" smtClean="0"/>
              <a:t>(региональные  бюджеты, бюджеты территориальных фондов ОМС)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429388" y="5643578"/>
            <a:ext cx="2714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муниципальных</a:t>
            </a:r>
          </a:p>
          <a:p>
            <a:pPr algn="ctr"/>
            <a:r>
              <a:rPr lang="ru-RU" sz="1400" b="1" dirty="0" smtClean="0"/>
              <a:t> образований</a:t>
            </a:r>
          </a:p>
          <a:p>
            <a:pPr algn="ctr"/>
            <a:r>
              <a:rPr lang="ru-RU" sz="1400" dirty="0" smtClean="0"/>
              <a:t>(местные бюджеты)</a:t>
            </a:r>
            <a:endParaRPr lang="ru-RU" sz="14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714876" y="857232"/>
            <a:ext cx="1260000" cy="6429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883372" y="857232"/>
            <a:ext cx="1260000" cy="6429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501224" y="1785926"/>
            <a:ext cx="1856594" cy="79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00364" y="285749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бюджеты публично-правовых организаций</a:t>
            </a:r>
            <a:endParaRPr lang="ru-RU" b="1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 flipV="1">
            <a:off x="2357422" y="3429000"/>
            <a:ext cx="785818" cy="35719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4215603" y="3785397"/>
            <a:ext cx="428630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786446" y="3429000"/>
            <a:ext cx="1071570" cy="2857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https://ds04.infourok.ru/uploads/ex/0df9/000da288-c50c6799/hello_html_m525018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712768"/>
            <a:ext cx="2274901" cy="2716232"/>
          </a:xfrm>
          <a:prstGeom prst="rect">
            <a:avLst/>
          </a:prstGeom>
          <a:noFill/>
        </p:spPr>
      </p:pic>
      <p:pic>
        <p:nvPicPr>
          <p:cNvPr id="43012" name="Picture 4" descr="https://im0-tub-ru.yandex.net/i?id=0ccfeca603f9fa2f32b258bc49d58a59&amp;n=13&amp;exp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214422"/>
            <a:ext cx="2871788" cy="1914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ozgalev.ru/storage/c/2015/11/12/1447342173_79738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000240"/>
            <a:ext cx="2857520" cy="351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5929322" y="2000240"/>
            <a:ext cx="3000396" cy="3000396"/>
          </a:xfrm>
          <a:prstGeom prst="roundRect">
            <a:avLst/>
          </a:prstGeom>
          <a:solidFill>
            <a:srgbClr val="00CC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2000240"/>
            <a:ext cx="2857520" cy="3000396"/>
          </a:xfrm>
          <a:prstGeom prst="roundRect">
            <a:avLst/>
          </a:prstGeom>
          <a:solidFill>
            <a:srgbClr val="00CC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0"/>
            <a:ext cx="8929718" cy="642918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800" b="1" i="1" kern="0" dirty="0" smtClean="0">
                <a:latin typeface="Times New Roman" pitchFamily="18" charset="0"/>
                <a:cs typeface="Times New Roman" pitchFamily="18" charset="0"/>
              </a:rPr>
              <a:t>бюджет?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план доходов и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расходов  на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определенный период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800" b="1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1928802"/>
            <a:ext cx="3143240" cy="302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i="1" u="sng" kern="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i="1" u="sng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выплачиваемые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из бюджета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денежные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средства (социальные выплаты населению,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содержание муниципальных учреждений (образование, ЖКХ, культура и др.) капитальное строительство и др.)</a:t>
            </a:r>
            <a:endParaRPr lang="ru-RU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000240"/>
            <a:ext cx="26431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u="sng" kern="0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b="1" i="1" u="sng" kern="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поступающие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средства (налоги юридических и физических лиц, административные платежи и сборы, безвозмездные поступления </a:t>
            </a:r>
            <a:endParaRPr lang="ru-RU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000760" y="5143512"/>
            <a:ext cx="28575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/>
              <a:t>Дефицит бюджета </a:t>
            </a:r>
            <a:r>
              <a:rPr lang="ru-RU" sz="1400" i="1" dirty="0"/>
              <a:t>– превышение расходов бюджета над его доходами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14282" y="5143512"/>
            <a:ext cx="27860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/>
              <a:t>Профицит бюджета </a:t>
            </a:r>
            <a:r>
              <a:rPr lang="ru-RU" sz="1400" i="1" dirty="0"/>
              <a:t>– превышение доходов бюджета над его расходами</a:t>
            </a:r>
            <a:endParaRPr lang="ru-RU" sz="1400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0" y="1000108"/>
            <a:ext cx="9144000" cy="92867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i="1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i="1" kern="0" dirty="0" err="1" smtClean="0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kern="0" dirty="0" err="1" smtClean="0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i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кошель, сумка, кожаный мешок) - 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6000768"/>
            <a:ext cx="8786813" cy="642942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 предъявляемое к органам составляющим и утверждающим бюджет.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800" b="1" i="1" kern="0" dirty="0" smtClean="0"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b="1" kern="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609600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Calibri" pitchFamily="34" charset="0"/>
                <a:ea typeface="+mj-ea"/>
                <a:cs typeface="Calibri" pitchFamily="34" charset="0"/>
              </a:rPr>
              <a:t>Доходы бюджета – поступающие в бюджет денежные средства, за исключением средств, являющихся источниками финансирования дефицита бюджета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9400" y="1143000"/>
            <a:ext cx="3786187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ТИПЫ ДОХОДОВ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500188"/>
            <a:ext cx="51435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Налоговые (собственные)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налог на доход физических лиц (НДФЛ);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единый налог на вмененный доход (ЕНВД);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единый сельскохозяйственный налог  (ЕСХН);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акцизы;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государственная пошлина;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Налог, взимаемый в связи с применением патентной системы налогообложения.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4938" y="1500188"/>
            <a:ext cx="392906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Безвозмездные поступления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дотации;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субвенции;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субсидии;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иные межбюджетные трансферты.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657600"/>
            <a:ext cx="4500562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Неналоговые (собственные)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арендная плата за земельные участки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продажа земельных участков;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доходы от сдачи в аренду имущества;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платежи от муниципальных унитарных предприятий;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плата за негативное воздействие на окружающую среду;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доходы от оказания платных услуг;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штрафы, санкции, возмещение ущерба</a:t>
            </a:r>
          </a:p>
        </p:txBody>
      </p:sp>
      <p:pic>
        <p:nvPicPr>
          <p:cNvPr id="83972" name="Picture 4" descr="http://bianchiaccountants.co.uk/money.jpg"/>
          <p:cNvPicPr>
            <a:picLocks noChangeAspect="1" noChangeArrowheads="1"/>
          </p:cNvPicPr>
          <p:nvPr/>
        </p:nvPicPr>
        <p:blipFill>
          <a:blip r:embed="rId3" cstate="print"/>
          <a:srcRect l="17073" r="17073"/>
          <a:stretch>
            <a:fillRect/>
          </a:stretch>
        </p:blipFill>
        <p:spPr bwMode="auto">
          <a:xfrm>
            <a:off x="6248400" y="3276600"/>
            <a:ext cx="20574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826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800" b="1" i="1" kern="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поступления?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52400" y="3429000"/>
            <a:ext cx="1981200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Дотации</a:t>
            </a: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(от лат. «</a:t>
            </a:r>
            <a:r>
              <a:rPr lang="en-US" sz="1200" dirty="0" err="1">
                <a:solidFill>
                  <a:schemeClr val="tx1"/>
                </a:solidFill>
                <a:cs typeface="Times New Roman" pitchFamily="18" charset="0"/>
              </a:rPr>
              <a:t>Dotatio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» – дар, пожертвование)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предоставляются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без определения конкретной цели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их использования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(карманные деньги ребенка)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362200" y="3429000"/>
            <a:ext cx="1981200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Субвенции</a:t>
            </a: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(от лат. «</a:t>
            </a:r>
            <a:r>
              <a:rPr lang="en-US" sz="1200" dirty="0" err="1">
                <a:solidFill>
                  <a:schemeClr val="tx1"/>
                </a:solidFill>
                <a:cs typeface="Times New Roman" pitchFamily="18" charset="0"/>
              </a:rPr>
              <a:t>Subvenire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» – приходить на помощь) </a:t>
            </a:r>
            <a:r>
              <a:rPr lang="ru-RU" sz="1600" dirty="0" err="1" smtClean="0">
                <a:solidFill>
                  <a:schemeClr val="tx1"/>
                </a:solidFill>
                <a:cs typeface="Times New Roman" pitchFamily="18" charset="0"/>
              </a:rPr>
              <a:t>предоставляютсна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финансирование переданных полномочий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(деньги ребенку на покупки 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572000" y="3429000"/>
            <a:ext cx="2057400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Субсидии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(от лат. «</a:t>
            </a:r>
            <a:r>
              <a:rPr lang="en-US" sz="1200" dirty="0" err="1">
                <a:solidFill>
                  <a:schemeClr val="tx1"/>
                </a:solidFill>
                <a:cs typeface="Times New Roman" pitchFamily="18" charset="0"/>
              </a:rPr>
              <a:t>Subsidium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» – поддержка)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предоставляются на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условиях долевого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софинансирования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расходов других бюджетов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(добавить деньги ребенку на его покупку)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428750" y="2643188"/>
            <a:ext cx="785813" cy="5715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255168" y="3069432"/>
            <a:ext cx="423863" cy="2286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86563" y="2643188"/>
            <a:ext cx="785812" cy="5715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500188" y="1143000"/>
            <a:ext cx="6143625" cy="1785938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Межбюджетные трансферты – это денежные средства, перечисляемые из одного уровня бюджета другому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934200" y="3429000"/>
            <a:ext cx="2016125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Иные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межбюджетные трансферты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255168" y="3069432"/>
            <a:ext cx="423863" cy="2286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274468" y="3107532"/>
            <a:ext cx="423863" cy="1524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800" b="1" i="1" kern="0" dirty="0" smtClean="0">
                <a:latin typeface="Times New Roman" pitchFamily="18" charset="0"/>
                <a:cs typeface="Times New Roman" pitchFamily="18" charset="0"/>
              </a:rPr>
              <a:t>расходы местного бюджета?</a:t>
            </a:r>
            <a:endParaRPr lang="ru-RU" sz="2600" kern="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28625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Расходы </a:t>
            </a: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бюджета </a:t>
            </a: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–денежные </a:t>
            </a: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средства, </a:t>
            </a: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направляемые на финансовое обеспечение задач и функций государства и местного самоуправления.</a:t>
            </a:r>
            <a:endParaRPr lang="ru-RU" kern="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1000108"/>
            <a:ext cx="3786187" cy="57148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КЛАССИФИКАЦИЯ  РАСХОДОВ ПО ПРИЗНАКАМ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1928802"/>
            <a:ext cx="2700000" cy="4714314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отражает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на выполнение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функций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(муниципалитета) (раздел→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подраздел→ целевые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статьи→ виды расходов)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71802" y="1928802"/>
            <a:ext cx="2842876" cy="471431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непосредственно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связана со структурой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управления, отображает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по главным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распорядителям средств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(органы МСУ,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администрации)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72198" y="1928802"/>
            <a:ext cx="2842876" cy="471431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показывает деление расходов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на текущие и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капитальные, а также на выплату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заработной платы, на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материальные затраты, на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товаров и услуг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(категория расходов→ группы→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предметные статьи→ подстатьи)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6585206" y="1161546"/>
            <a:ext cx="720000" cy="540000"/>
          </a:xfrm>
          <a:prstGeom prst="bentArrow">
            <a:avLst>
              <a:gd name="adj1" fmla="val 32164"/>
              <a:gd name="adj2" fmla="val 25000"/>
              <a:gd name="adj3" fmla="val 48880"/>
              <a:gd name="adj4" fmla="val 43750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5400000" flipV="1">
            <a:off x="1767356" y="1161546"/>
            <a:ext cx="720000" cy="540000"/>
          </a:xfrm>
          <a:prstGeom prst="bentArrow">
            <a:avLst>
              <a:gd name="adj1" fmla="val 32164"/>
              <a:gd name="adj2" fmla="val 25000"/>
              <a:gd name="adj3" fmla="val 4888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286248" y="1643050"/>
            <a:ext cx="285752" cy="214314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td0.mycdn.me/image?id=856306068765&amp;t=20&amp;plc=WEB&amp;tkn=*voSScq4LfN6WkR5HsMuhkanY0zw"/>
          <p:cNvPicPr>
            <a:picLocks noChangeAspect="1" noChangeArrowheads="1"/>
          </p:cNvPicPr>
          <p:nvPr/>
        </p:nvPicPr>
        <p:blipFill>
          <a:blip r:embed="rId2" cstate="print"/>
          <a:srcRect l="17969" t="38542" r="10156" b="4166"/>
          <a:stretch>
            <a:fillRect/>
          </a:stretch>
        </p:blipFill>
        <p:spPr bwMode="auto">
          <a:xfrm>
            <a:off x="0" y="3786186"/>
            <a:ext cx="6324600" cy="299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304800"/>
          <a:ext cx="6000750" cy="2720340"/>
        </p:xfrm>
        <a:graphic>
          <a:graphicData uri="http://schemas.openxmlformats.org/drawingml/2006/table">
            <a:tbl>
              <a:tblPr/>
              <a:tblGrid>
                <a:gridCol w="490537"/>
                <a:gridCol w="2486025"/>
                <a:gridCol w="3024188"/>
              </a:tblGrid>
              <a:tr h="629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муниципального образования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Оценка численности постоянного населения по данным Управления Федеральной службы государственной статистики по </a:t>
                      </a: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Северо-Кавказскому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Федеральному округу за 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2020 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год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Балтийский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1843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Галюгаевский 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2602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Кановский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2540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Курский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12946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Мирненский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2868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Полтавский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7360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Ростовановский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5087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Рощинский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1806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Русский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5881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Серноводский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3858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станица Стодеревская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1580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село Эдиссия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5715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Всего: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54086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Выноска со стрелкой влево 7"/>
          <p:cNvSpPr/>
          <p:nvPr/>
        </p:nvSpPr>
        <p:spPr>
          <a:xfrm>
            <a:off x="6172200" y="642938"/>
            <a:ext cx="2971800" cy="2143125"/>
          </a:xfrm>
          <a:prstGeom prst="leftArrowCallout">
            <a:avLst>
              <a:gd name="adj1" fmla="val 21444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Курский муниципальный 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район  входили </a:t>
            </a:r>
            <a:r>
              <a: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 муниципальных образований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 статусом сельских 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поселений *</a:t>
            </a:r>
          </a:p>
          <a:p>
            <a:pPr algn="ctr">
              <a:defRPr/>
            </a:pPr>
            <a:endParaRPr lang="ru-RU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АДМИНИСТРАТИВНО-ТЕРРИТОРИАЛЬНОЕ </a:t>
            </a:r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ДЕЛЕНИЕ </a:t>
            </a:r>
            <a:endParaRPr lang="ru-RU" sz="2100" dirty="0">
              <a:solidFill>
                <a:schemeClr val="accent1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TERMINATOR\Desktop\ПРОЕКТ ПО БЮДЖЕТУ НА 2020 год\МЕМОРИ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819400"/>
            <a:ext cx="2819400" cy="40386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</p:pic>
      <p:sp>
        <p:nvSpPr>
          <p:cNvPr id="7" name="Прямоугольник 6"/>
          <p:cNvSpPr/>
          <p:nvPr/>
        </p:nvSpPr>
        <p:spPr>
          <a:xfrm>
            <a:off x="0" y="3048000"/>
            <a:ext cx="624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 smtClean="0">
                <a:latin typeface="+mj-lt"/>
                <a:cs typeface="Calibri" pitchFamily="34" charset="0"/>
              </a:rPr>
              <a:t>*  С 01.01.2021 г. </a:t>
            </a:r>
            <a:r>
              <a:rPr lang="ru-RU" sz="1100" dirty="0" smtClean="0">
                <a:latin typeface="+mj-lt"/>
              </a:rPr>
              <a:t>муниципальные образования – сельские поселения, входящие в состав Курского муниципального района Ставропольского края преобразованы, путем их объединения в муниципальное образование Курский муниципальный округ Ставропольского края Закон СК от 31 января 2020 г. № 9-кз </a:t>
            </a:r>
            <a:endParaRPr lang="ru-RU" sz="1100" b="1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8588375" cy="61912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Контактная информация:</a:t>
            </a:r>
          </a:p>
          <a:p>
            <a:pPr algn="ctr">
              <a:buFontTx/>
              <a:buNone/>
              <a:defRPr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Финансовое управление </a:t>
            </a: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администрации Курского муниципального </a:t>
            </a:r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округаСтавропольского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края</a:t>
            </a:r>
            <a:br>
              <a:rPr lang="ru-RU" sz="2400" b="1" dirty="0" smtClean="0">
                <a:latin typeface="Calibri" pitchFamily="34" charset="0"/>
                <a:cs typeface="Calibri" pitchFamily="34" charset="0"/>
              </a:rPr>
            </a:b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  <a:defRPr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Начальник Финансового управления - Елена Владимировна Мишина</a:t>
            </a:r>
          </a:p>
          <a:p>
            <a:pPr algn="ctr">
              <a:buFontTx/>
              <a:buNone/>
              <a:defRPr/>
            </a:pPr>
            <a:endParaRPr lang="ru-RU" sz="18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None/>
              <a:defRPr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Адрес: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357850,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Ставропольский край,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Курский район,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станица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Курская,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пер. Октябрьский, 16 </a:t>
            </a:r>
          </a:p>
          <a:p>
            <a:pPr algn="ctr">
              <a:buFontTx/>
              <a:buNone/>
              <a:defRPr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None/>
              <a:defRPr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Телефон для обращения граждан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8(879-64) 6-27-99, 6-55-54; </a:t>
            </a:r>
          </a:p>
          <a:p>
            <a:pPr algn="ctr">
              <a:buFontTx/>
              <a:buNone/>
              <a:defRPr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факс: 8(879-64) 6-27-99. 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Электронная почта :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fukursk@mail.ru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График работы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понедельник -  пятница</a:t>
            </a:r>
          </a:p>
          <a:p>
            <a:pPr algn="ctr">
              <a:buFontTx/>
              <a:buNone/>
              <a:defRPr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с 8:00 до 17:00, перерыв с 12:00 до 14:00</a:t>
            </a:r>
          </a:p>
          <a:p>
            <a:pPr algn="ctr">
              <a:buFontTx/>
              <a:buNone/>
              <a:defRPr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9138" name="Picture 2" descr="https://avatars.mds.yandex.net/get-pdb/1527424/db61d4da-af8e-460d-8a04-0f961c01126a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105400"/>
            <a:ext cx="2590800" cy="1609130"/>
          </a:xfrm>
          <a:prstGeom prst="rect">
            <a:avLst/>
          </a:prstGeom>
          <a:noFill/>
        </p:spPr>
      </p:pic>
      <p:pic>
        <p:nvPicPr>
          <p:cNvPr id="219146" name="Picture 10" descr="https://maxcdn.icons8.com/Share/icon/nolan/User_Interface/email16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0"/>
            <a:ext cx="2209800" cy="24277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>
            <a:off x="0" y="0"/>
            <a:ext cx="7772400" cy="53340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https://im0-tub-ru.yandex.net/i?id=87e03a736674556e2b2672723ebbc783-sr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3291" y="5181600"/>
            <a:ext cx="1170709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2400" y="533400"/>
            <a:ext cx="88392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Целями налоговой политики Курского муниципального района в 2020 году и плановом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периоде 2021 и 2022 годов (далее - налоговая политика) являлись: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обеспечение сбалансированности консолидированного бюджета Курского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муниципального района посредством получения необходимого объема бюджетных доходов;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поддержка инвестиционной активности хозяйствующих субъектов, осуществляющих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деятельность на территории Курского  муниципального района.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Рост производства промышленной продукции, потребительских товаров и продукции сельскохозяйственного производства в Ставропольском крае позволяет ежегодно увеличивать налоговый потенциал Курского муниципального района. За 2017 - 2020 годы по налоговым и неналоговым доходам консолидированного бюджета Курского муниципального района отмечается ежегодная положительная динамика поступлений. Так, объем налоговых и неналоговых доходов консолидированного бюджета Курского муниципального района в 2017 году – 292  390,78 тыс. рублей, в 2018 году –  312 368,55 тыс. рублей, в 2019 году –  342 667,22 тыс. рублей, в 2020 году- 345 751,31 тыс. рублей.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Для увеличения налогового потенциала района, своевременного поступления  в бюджет собственных доходов, недопущения образования текущей задолженности и погашения имеющейся,  а также для обеспечения реализации программы оздоровления муниципальных финансов, Финансовым управлением проводился ежедневный, ежедекадный, ежемесячный анализ исполнения доходной части бюджета. Специалистами готовился материал для проведения комиссии по мобилизации налоговых и неналоговых доходов, зачисляемых в местный бюджет. Принимали участие в работе комиссии Межрайонной  ИФНС России №1  по легализации налоговой базы.</a:t>
            </a:r>
          </a:p>
          <a:p>
            <a:pPr algn="just"/>
            <a:r>
              <a:rPr lang="ru-RU" sz="1100" dirty="0" smtClean="0">
                <a:latin typeface="+mj-lt"/>
              </a:rPr>
              <a:t>В результате проводимых мероприятий увеличение роста налоговых и неналоговых доходов консолидированного бюджета Курского района составило – 13 353,18 тыс. руб.</a:t>
            </a:r>
          </a:p>
          <a:p>
            <a:pPr algn="just"/>
            <a:r>
              <a:rPr lang="ru-RU" sz="1100" dirty="0" smtClean="0">
                <a:latin typeface="+mj-lt"/>
              </a:rPr>
              <a:t>Общий объем поступивших доходов отчетного года больше значения соответствующего периода прошлого года на 402 607,67 тыс. руб. </a:t>
            </a:r>
          </a:p>
          <a:p>
            <a:pPr algn="just"/>
            <a:r>
              <a:rPr lang="ru-RU" sz="1100" dirty="0" smtClean="0">
                <a:latin typeface="+mj-lt"/>
              </a:rPr>
              <a:t>          Объем собственных доходов в сравнении с прошлым годом увеличился на 4 047,41 тыс. руб. или на 1,8 %. </a:t>
            </a:r>
          </a:p>
          <a:p>
            <a:endParaRPr lang="ru-RU" sz="11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Реализация основных направлений налоговой политики </a:t>
            </a:r>
          </a:p>
          <a:p>
            <a:pPr algn="ct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Курского муниципального района Ставропольского края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6018" name="Picture 2" descr="http://spectr.com.kz/upload/iblock/ab0/4906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33400"/>
            <a:ext cx="1536700" cy="102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" y="44196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Долговая политика направлена на обеспечение сбалансированности и долговой устойчивости бюджета Курского муниципального района Ставропольского края (далее - местный бюджет) путем поддержания объема муниципального долга Курского муниципального района Ставропольского края (далее - муниципальный долг) равного 0,00 рублям.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  Основной целью и задачей долговой политики являются: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поддержание объема муниципального долга в 2020 году и плановом периоде 2021 и 2022 годов равного 0,00 рублям;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обеспечение объема расходов местного бюджета, не превышающего объема доходов местного бюджета.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  По состоянию на 01 сентября 2018 г. местный бюджет долговых обязательств не имеет. 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Достижение цели и решение задачи долговой политики осуществляется путем поддержания объема муниципального долга равного 0,00 рублям, в рамках которого предполагается проведение мероприятий, направленных на рост доходной и оптимизацию расходной частей местного бюджета.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Реализация основных направлений долговой политики будет способствовать дальнейшему сохранению долговой устойчивости местного бюджета.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0386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Реализация основных направлений долговой политики Курского муниципального района СК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0"/>
            <a:ext cx="7772400" cy="60960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  <a:cs typeface="Calibri" pitchFamily="34" charset="0"/>
              </a:rPr>
              <a:t>Реализация основных направлений бюджетной политики </a:t>
            </a:r>
          </a:p>
          <a:p>
            <a:pPr algn="ctr"/>
            <a:r>
              <a:rPr lang="ru-RU" b="1" dirty="0" smtClean="0">
                <a:latin typeface="Calibri" pitchFamily="34" charset="0"/>
                <a:cs typeface="Calibri" pitchFamily="34" charset="0"/>
              </a:rPr>
              <a:t>Курского муниципального района Ставропольского края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609601"/>
            <a:ext cx="88392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Целями бюджетной политики Курского муниципального района (далее - бюджетная политика) в 2020 году и плановом периоде 2021 и 2022 годов являлись: 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улучшение качества жизни людей; 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адресное решение социальных проблем; 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повышение качества государственных и муниципальных услуг; 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создание условий для модернизации экономики и повышения ее конкурентоспособности.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 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 Реализация бюджетной политики в отчетном финансовом году осуществлялась с учетом  заключенного Соглашения от 17 апреля 2019 г. N 257-10­С между Министерством финансов Ставропольского края и администрацией Курского муниципального района Ставропольского края об условиях предоставления межбюджетных трансфертов, предусмотренных статьями 8,9 и 12 Закона Ставропольского края «О межбюджетных отношениях в Ставропольском крае» (далее - Соглашения). Все условия и показатели Соглашения выполнены: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проведение оценки эффективности налоговых льгот и иных налоговых преференций, предоставляемых в соответствии с муниципальными правовыми актами;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обеспечение поступлений по налоговым и неналоговым доходам в консолидированный бюджет района в 2020 году в объеме -  342 666,90  тыс. рублей;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соблюдение нормативов формирования расходов на содержание органов местного самоуправления Курского муниципального района, устанавливаемых Правительством Ставропольского края  факт  - 9,18, при нормативе - 9,51;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сохранение достигнутых в 2018 году соотношений оплаты труда отдельных категорий работников учреждений бюджетной сферы, определенных указами Президента Российской Федерации от 7 мая 2012 года № 597 «О мероприятиях по реализации государственной социальной политики», от 1 июня 2012 года № 761 «О Национальной стратегии действий в интересах детей на 2012-2017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родителей», к показателю среднемесячной начисленной заработной платы наемных работников в организациях, у индивидуальных предпринимателей и физических лиц (среднемесячный доход от трудовой деятельности) по Ставропольскому краю - Средняя заработная плата: педагогических работников (без учета учителей) – 18 633,50 руб.; учителей общеобразовательных учреждений – 26 130,50 руб.; педагогических работников дошкольных образовательных учреждений – 24 991,30 руб.; педагогических работников учреждений дополнительного образования детей – 26 148,10 руб.; работников учреждений культуры  – 25 167,70 руб.;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  <a:cs typeface="Calibri" pitchFamily="34" charset="0"/>
              </a:rPr>
              <a:t>неустановление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 в 2020 году новых расходных обязательств муниципального образования края, не связанных с решением вопросов, отнесенных Конституцией Российской Федерации, федеральными законами и законами Ставропольского края к полномочиям органов местного самоуправления муниципального образования края;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обеспечение реализации программы оздоровления муниципальных финансов, утверждаемой правовым актом муниципального образования края, предусматривающей осуществление мероприятий по:</a:t>
            </a:r>
          </a:p>
          <a:p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увеличению роста налоговых и неналоговых доходов консолидированного бюджета муниципального образования края - </a:t>
            </a:r>
            <a:r>
              <a:rPr lang="ru-RU" sz="1100" dirty="0" smtClean="0">
                <a:latin typeface="+mj-lt"/>
              </a:rPr>
              <a:t>13 353,18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 тыс. рублей;</a:t>
            </a:r>
          </a:p>
          <a:p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оптимизации расходов бюджета муниципального образования края - 4 044,32 тыс. рублей;</a:t>
            </a:r>
          </a:p>
          <a:p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управлению муниципальным долгом и сокращению расходов по обслуживанию муниципального долга - муниципальный долг  0,00 тыс. рублей.</a:t>
            </a:r>
            <a:r>
              <a:rPr lang="ru-RU" sz="1100" dirty="0" smtClean="0"/>
              <a:t>   </a:t>
            </a:r>
            <a:endParaRPr lang="ru-RU" sz="11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TERMINATOR\Desktop\ПРОЕКТ ПО БЮДЖЕТУ НА 2020 год\БЮДЖЕТНАЯ ПОЛИТ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838200"/>
            <a:ext cx="1747261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17328</TotalTime>
  <Words>9590</Words>
  <Application>Microsoft Office PowerPoint</Application>
  <PresentationFormat>Экран (4:3)</PresentationFormat>
  <Paragraphs>2320</Paragraphs>
  <Slides>70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 ОСНОВНЫЕ ПАРАМЕТРЫ ИСПОЛНЕНИЯ БЮДЖЕТОВ МУНИЦИПАЛЬНЫХ ОБРАЗОВАНИЙ КУРСКОГО РАЙОНА В 2020 ГОДУ В СРАВНЕНИИ С 2019 ГОДОМ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Что такое безвозмездные поступления?</vt:lpstr>
      <vt:lpstr>Слайд 69</vt:lpstr>
      <vt:lpstr>Слайд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СУФД</dc:creator>
  <cp:lastModifiedBy>Пользователь Windows</cp:lastModifiedBy>
  <cp:revision>1961</cp:revision>
  <dcterms:created xsi:type="dcterms:W3CDTF">2017-05-04T05:33:51Z</dcterms:created>
  <dcterms:modified xsi:type="dcterms:W3CDTF">2021-06-09T13:52:35Z</dcterms:modified>
</cp:coreProperties>
</file>