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charts/chart39.xml" ContentType="application/vnd.openxmlformats-officedocument.drawingml.chart+xml"/>
  <Override PartName="/ppt/notesSlides/notesSlide2.xml" ContentType="application/vnd.openxmlformats-officedocument.presentationml.notesSlide+xml"/>
  <Override PartName="/ppt/charts/chart57.xml" ContentType="application/vnd.openxmlformats-officedocument.drawingml.char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hart28.xml" ContentType="application/vnd.openxmlformats-officedocument.drawingml.chart+xml"/>
  <Override PartName="/ppt/charts/chart46.xml" ContentType="application/vnd.openxmlformats-officedocument.drawingml.char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Override PartName="/ppt/charts/chart53.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charts/chart42.xml" ContentType="application/vnd.openxmlformats-officedocument.drawingml.chart+xml"/>
  <Override PartName="/ppt/charts/chart60.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charts/chart29.xml" ContentType="application/vnd.openxmlformats-officedocument.drawingml.chart+xml"/>
  <Override PartName="/ppt/charts/chart58.xml" ContentType="application/vnd.openxmlformats-officedocument.drawingml.char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hart18.xml" ContentType="application/vnd.openxmlformats-officedocument.drawingml.chart+xml"/>
  <Override PartName="/ppt/charts/chart36.xml" ContentType="application/vnd.openxmlformats-officedocument.drawingml.chart+xml"/>
  <Override PartName="/ppt/charts/chart47.xml" ContentType="application/vnd.openxmlformats-officedocument.drawingml.char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charts/chart25.xml" ContentType="application/vnd.openxmlformats-officedocument.drawingml.chart+xml"/>
  <Override PartName="/ppt/charts/chart54.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ppt/charts/chart32.xml" ContentType="application/vnd.openxmlformats-officedocument.drawingml.chart+xml"/>
  <Override PartName="/ppt/charts/chart43.xml" ContentType="application/vnd.openxmlformats-officedocument.drawingml.chart+xml"/>
  <Override PartName="/ppt/tags/tag1.xml" ContentType="application/vnd.openxmlformats-officedocument.presentationml.tags+xml"/>
  <Override PartName="/ppt/charts/chart61.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21.xml" ContentType="application/vnd.openxmlformats-officedocument.drawingml.chart+xml"/>
  <Override PartName="/ppt/charts/chart50.xml" ContentType="application/vnd.openxmlformats-officedocument.drawingml.chart+xml"/>
  <Default Extension="wdp" ContentType="image/vnd.ms-photo"/>
  <Override PartName="/ppt/slideLayouts/slideLayout10.xml" ContentType="application/vnd.openxmlformats-officedocument.presentationml.slideLayout+xml"/>
  <Default Extension="gif" ContentType="image/gif"/>
  <Override PartName="/ppt/charts/chart10.xml" ContentType="application/vnd.openxmlformats-officedocument.drawingml.chart+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charts/chart59.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charts/chart48.xml" ContentType="application/vnd.openxmlformats-officedocument.drawingml.char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hart37.xml" ContentType="application/vnd.openxmlformats-officedocument.drawingml.chart+xml"/>
  <Override PartName="/ppt/charts/chart55.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charts/chart26.xml" ContentType="application/vnd.openxmlformats-officedocument.drawingml.chart+xml"/>
  <Override PartName="/ppt/charts/chart44.xml" ContentType="application/vnd.openxmlformats-officedocument.drawingml.char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charts/chart51.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40.xml" ContentType="application/vnd.openxmlformats-officedocument.drawingml.chart+xml"/>
  <Override PartName="/ppt/slides/slide79.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charts/chart49.xml" ContentType="application/vnd.openxmlformats-officedocument.drawingml.char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charts/chart27.xml" ContentType="application/vnd.openxmlformats-officedocument.drawingml.chart+xml"/>
  <Override PartName="/ppt/charts/chart38.xml" ContentType="application/vnd.openxmlformats-officedocument.drawingml.chart+xml"/>
  <Override PartName="/ppt/charts/chart56.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charts/chart16.xml" ContentType="application/vnd.openxmlformats-officedocument.drawingml.chart+xml"/>
  <Override PartName="/ppt/charts/chart34.xml" ContentType="application/vnd.openxmlformats-officedocument.drawingml.chart+xml"/>
  <Override PartName="/ppt/charts/chart45.xml" ContentType="application/vnd.openxmlformats-officedocument.drawingml.chart+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charts/chart52.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charts/chart30.xml" ContentType="application/vnd.openxmlformats-officedocument.drawingml.chart+xml"/>
  <Override PartName="/ppt/charts/chart41.xml" ContentType="application/vnd.openxmlformats-officedocument.drawingml.chart+xml"/>
  <Override PartName="/ppt/charts/chart6.xml" ContentType="application/vnd.openxmlformats-officedocument.drawingml.chart+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77" r:id="rId2"/>
    <p:sldId id="421" r:id="rId3"/>
    <p:sldId id="429" r:id="rId4"/>
    <p:sldId id="497" r:id="rId5"/>
    <p:sldId id="346" r:id="rId6"/>
    <p:sldId id="437" r:id="rId7"/>
    <p:sldId id="372" r:id="rId8"/>
    <p:sldId id="430" r:id="rId9"/>
    <p:sldId id="431" r:id="rId10"/>
    <p:sldId id="468" r:id="rId11"/>
    <p:sldId id="469" r:id="rId12"/>
    <p:sldId id="471" r:id="rId13"/>
    <p:sldId id="470" r:id="rId14"/>
    <p:sldId id="472" r:id="rId15"/>
    <p:sldId id="474" r:id="rId16"/>
    <p:sldId id="477" r:id="rId17"/>
    <p:sldId id="476" r:id="rId18"/>
    <p:sldId id="475" r:id="rId19"/>
    <p:sldId id="478" r:id="rId20"/>
    <p:sldId id="423" r:id="rId21"/>
    <p:sldId id="479" r:id="rId22"/>
    <p:sldId id="480" r:id="rId23"/>
    <p:sldId id="481" r:id="rId24"/>
    <p:sldId id="433" r:id="rId25"/>
    <p:sldId id="482" r:id="rId26"/>
    <p:sldId id="483" r:id="rId27"/>
    <p:sldId id="441" r:id="rId28"/>
    <p:sldId id="354" r:id="rId29"/>
    <p:sldId id="442" r:id="rId30"/>
    <p:sldId id="484" r:id="rId31"/>
    <p:sldId id="357" r:id="rId32"/>
    <p:sldId id="444" r:id="rId33"/>
    <p:sldId id="447" r:id="rId34"/>
    <p:sldId id="448" r:id="rId35"/>
    <p:sldId id="449" r:id="rId36"/>
    <p:sldId id="450" r:id="rId37"/>
    <p:sldId id="451" r:id="rId38"/>
    <p:sldId id="445" r:id="rId39"/>
    <p:sldId id="446" r:id="rId40"/>
    <p:sldId id="452" r:id="rId41"/>
    <p:sldId id="488" r:id="rId42"/>
    <p:sldId id="463" r:id="rId43"/>
    <p:sldId id="464" r:id="rId44"/>
    <p:sldId id="465" r:id="rId45"/>
    <p:sldId id="466" r:id="rId46"/>
    <p:sldId id="467" r:id="rId47"/>
    <p:sldId id="462" r:id="rId48"/>
    <p:sldId id="485" r:id="rId49"/>
    <p:sldId id="486" r:id="rId50"/>
    <p:sldId id="487" r:id="rId51"/>
    <p:sldId id="455" r:id="rId52"/>
    <p:sldId id="456" r:id="rId53"/>
    <p:sldId id="457" r:id="rId54"/>
    <p:sldId id="380" r:id="rId55"/>
    <p:sldId id="377" r:id="rId56"/>
    <p:sldId id="382" r:id="rId57"/>
    <p:sldId id="378" r:id="rId58"/>
    <p:sldId id="383" r:id="rId59"/>
    <p:sldId id="395" r:id="rId60"/>
    <p:sldId id="396" r:id="rId61"/>
    <p:sldId id="461" r:id="rId62"/>
    <p:sldId id="489" r:id="rId63"/>
    <p:sldId id="490" r:id="rId64"/>
    <p:sldId id="493" r:id="rId65"/>
    <p:sldId id="491" r:id="rId66"/>
    <p:sldId id="384" r:id="rId67"/>
    <p:sldId id="427" r:id="rId68"/>
    <p:sldId id="419" r:id="rId69"/>
    <p:sldId id="420" r:id="rId70"/>
    <p:sldId id="494" r:id="rId71"/>
    <p:sldId id="435" r:id="rId72"/>
    <p:sldId id="436" r:id="rId73"/>
    <p:sldId id="498" r:id="rId74"/>
    <p:sldId id="499" r:id="rId75"/>
    <p:sldId id="500" r:id="rId76"/>
    <p:sldId id="501" r:id="rId77"/>
    <p:sldId id="502" r:id="rId78"/>
    <p:sldId id="503" r:id="rId79"/>
    <p:sldId id="504" r:id="rId80"/>
    <p:sldId id="505" r:id="rId81"/>
    <p:sldId id="506" r:id="rId82"/>
    <p:sldId id="496" r:id="rId8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7C80"/>
    <a:srgbClr val="CCECFF"/>
    <a:srgbClr val="99CCFF"/>
    <a:srgbClr val="CCCCFF"/>
    <a:srgbClr val="66FFCC"/>
    <a:srgbClr val="009900"/>
    <a:srgbClr val="FF9966"/>
    <a:srgbClr val="0066FF"/>
    <a:srgbClr val="FFFF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3563" autoAdjust="0"/>
  </p:normalViewPr>
  <p:slideViewPr>
    <p:cSldViewPr showGuides="1">
      <p:cViewPr>
        <p:scale>
          <a:sx n="90" d="100"/>
          <a:sy n="90" d="100"/>
        </p:scale>
        <p:origin x="-2244"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oleObject" Target="file:///C:\Users\&#1050;&#1086;&#1089;&#1090;&#1088;&#1080;&#1094;&#1082;&#1072;&#1103;\Desktop\&#1082;%20&#1089;&#1083;&#1072;&#1081;&#1076;&#1072;&#1084;.xls" TargetMode="External"/></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Office_Excel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Office_Excel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Office_Excel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Microsoft_Office_Excel26.xlsx"/></Relationships>
</file>

<file path=ppt/charts/_rels/chart28.xml.rels><?xml version="1.0" encoding="UTF-8" standalone="yes"?>
<Relationships xmlns="http://schemas.openxmlformats.org/package/2006/relationships"><Relationship Id="rId1" Type="http://schemas.openxmlformats.org/officeDocument/2006/relationships/oleObject" Target="file:///C:\Users\&#1050;&#1086;&#1089;&#1090;&#1088;&#1080;&#1094;&#1082;&#1072;&#1103;\Desktop\&#1082;%20&#1089;&#1083;&#1072;&#1081;&#1076;&#1072;&#1084;.xls" TargetMode="External"/></Relationships>
</file>

<file path=ppt/charts/_rels/chart29.xml.rels><?xml version="1.0" encoding="UTF-8" standalone="yes"?>
<Relationships xmlns="http://schemas.openxmlformats.org/package/2006/relationships"><Relationship Id="rId1" Type="http://schemas.openxmlformats.org/officeDocument/2006/relationships/package" Target="../embeddings/_____Microsoft_Office_Excel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_____Microsoft_Office_Excel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Microsoft_Office_Excel29.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Microsoft_Office_Excel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Microsoft_Office_Excel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_____Microsoft_Office_Excel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_____Microsoft_Office_Excel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_____Microsoft_Office_Excel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_____Microsoft_Office_Excel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_____Microsoft_Office_Excel37.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_____Microsoft_Office_Excel38.xlsx"/></Relationships>
</file>

<file path=ppt/charts/_rels/chart41.xml.rels><?xml version="1.0" encoding="UTF-8" standalone="yes"?>
<Relationships xmlns="http://schemas.openxmlformats.org/package/2006/relationships"><Relationship Id="rId1" Type="http://schemas.openxmlformats.org/officeDocument/2006/relationships/package" Target="../embeddings/_____Microsoft_Office_Excel39.xlsx"/></Relationships>
</file>

<file path=ppt/charts/_rels/chart42.xml.rels><?xml version="1.0" encoding="UTF-8" standalone="yes"?>
<Relationships xmlns="http://schemas.openxmlformats.org/package/2006/relationships"><Relationship Id="rId1" Type="http://schemas.openxmlformats.org/officeDocument/2006/relationships/package" Target="../embeddings/_____Microsoft_Office_Excel4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_____Microsoft_Office_Excel4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_____Microsoft_Office_Excel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_____Microsoft_Office_Excel43.xlsx"/></Relationships>
</file>

<file path=ppt/charts/_rels/chart46.xml.rels><?xml version="1.0" encoding="UTF-8" standalone="yes"?>
<Relationships xmlns="http://schemas.openxmlformats.org/package/2006/relationships"><Relationship Id="rId1" Type="http://schemas.openxmlformats.org/officeDocument/2006/relationships/package" Target="../embeddings/_____Microsoft_Office_Excel44.xlsx"/></Relationships>
</file>

<file path=ppt/charts/_rels/chart47.xml.rels><?xml version="1.0" encoding="UTF-8" standalone="yes"?>
<Relationships xmlns="http://schemas.openxmlformats.org/package/2006/relationships"><Relationship Id="rId1" Type="http://schemas.openxmlformats.org/officeDocument/2006/relationships/package" Target="../embeddings/_____Microsoft_Office_Excel45.xlsx"/></Relationships>
</file>

<file path=ppt/charts/_rels/chart48.xml.rels><?xml version="1.0" encoding="UTF-8" standalone="yes"?>
<Relationships xmlns="http://schemas.openxmlformats.org/package/2006/relationships"><Relationship Id="rId1" Type="http://schemas.openxmlformats.org/officeDocument/2006/relationships/package" Target="../embeddings/_____Microsoft_Office_Excel46.xlsx"/></Relationships>
</file>

<file path=ppt/charts/_rels/chart4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Office_Excel47.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_____Microsoft_Office_Excel48.xlsx"/></Relationships>
</file>

<file path=ppt/charts/_rels/chart51.xml.rels><?xml version="1.0" encoding="UTF-8" standalone="yes"?>
<Relationships xmlns="http://schemas.openxmlformats.org/package/2006/relationships"><Relationship Id="rId1" Type="http://schemas.openxmlformats.org/officeDocument/2006/relationships/package" Target="../embeddings/_____Microsoft_Office_Excel49.xlsx"/></Relationships>
</file>

<file path=ppt/charts/_rels/chart52.xml.rels><?xml version="1.0" encoding="UTF-8" standalone="yes"?>
<Relationships xmlns="http://schemas.openxmlformats.org/package/2006/relationships"><Relationship Id="rId1" Type="http://schemas.openxmlformats.org/officeDocument/2006/relationships/package" Target="../embeddings/_____Microsoft_Office_Excel50.xlsx"/></Relationships>
</file>

<file path=ppt/charts/_rels/chart53.xml.rels><?xml version="1.0" encoding="UTF-8" standalone="yes"?>
<Relationships xmlns="http://schemas.openxmlformats.org/package/2006/relationships"><Relationship Id="rId1" Type="http://schemas.openxmlformats.org/officeDocument/2006/relationships/package" Target="../embeddings/_____Microsoft_Office_Excel51.xlsx"/></Relationships>
</file>

<file path=ppt/charts/_rels/chart54.xml.rels><?xml version="1.0" encoding="UTF-8" standalone="yes"?>
<Relationships xmlns="http://schemas.openxmlformats.org/package/2006/relationships"><Relationship Id="rId1" Type="http://schemas.openxmlformats.org/officeDocument/2006/relationships/package" Target="../embeddings/_____Microsoft_Office_Excel52.xlsx"/></Relationships>
</file>

<file path=ppt/charts/_rels/chart55.xml.rels><?xml version="1.0" encoding="UTF-8" standalone="yes"?>
<Relationships xmlns="http://schemas.openxmlformats.org/package/2006/relationships"><Relationship Id="rId1" Type="http://schemas.openxmlformats.org/officeDocument/2006/relationships/package" Target="../embeddings/_____Microsoft_Office_Excel53.xlsx"/></Relationships>
</file>

<file path=ppt/charts/_rels/chart56.xml.rels><?xml version="1.0" encoding="UTF-8" standalone="yes"?>
<Relationships xmlns="http://schemas.openxmlformats.org/package/2006/relationships"><Relationship Id="rId1" Type="http://schemas.openxmlformats.org/officeDocument/2006/relationships/package" Target="../embeddings/_____Microsoft_Office_Excel54.xlsx"/></Relationships>
</file>

<file path=ppt/charts/_rels/chart57.xml.rels><?xml version="1.0" encoding="UTF-8" standalone="yes"?>
<Relationships xmlns="http://schemas.openxmlformats.org/package/2006/relationships"><Relationship Id="rId1" Type="http://schemas.openxmlformats.org/officeDocument/2006/relationships/package" Target="../embeddings/_____Microsoft_Office_Excel55.xlsx"/></Relationships>
</file>

<file path=ppt/charts/_rels/chart58.xml.rels><?xml version="1.0" encoding="UTF-8" standalone="yes"?>
<Relationships xmlns="http://schemas.openxmlformats.org/package/2006/relationships"><Relationship Id="rId1" Type="http://schemas.openxmlformats.org/officeDocument/2006/relationships/package" Target="../embeddings/_____Microsoft_Office_Excel56.xlsx"/></Relationships>
</file>

<file path=ppt/charts/_rels/chart59.xml.rels><?xml version="1.0" encoding="UTF-8" standalone="yes"?>
<Relationships xmlns="http://schemas.openxmlformats.org/package/2006/relationships"><Relationship Id="rId1" Type="http://schemas.openxmlformats.org/officeDocument/2006/relationships/package" Target="../embeddings/_____Microsoft_Office_Excel57.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_____Microsoft_Office_Excel58.xlsx"/></Relationships>
</file>

<file path=ppt/charts/_rels/chart6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Office_Excel59.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9.6798055549283599E-2"/>
          <c:y val="7.7931932976154833E-2"/>
          <c:w val="0.92073832790445154"/>
          <c:h val="0.62492270725199661"/>
        </c:manualLayout>
      </c:layout>
      <c:bar3DChart>
        <c:barDir val="col"/>
        <c:grouping val="clustered"/>
        <c:ser>
          <c:idx val="0"/>
          <c:order val="0"/>
          <c:tx>
            <c:strRef>
              <c:f>Sheet1!$A$2</c:f>
              <c:strCache>
                <c:ptCount val="1"/>
                <c:pt idx="0">
                  <c:v>Население всего</c:v>
                </c:pt>
              </c:strCache>
            </c:strRef>
          </c:tx>
          <c:spPr>
            <a:solidFill>
              <a:srgbClr val="CC99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53.5</c:v>
                </c:pt>
                <c:pt idx="1">
                  <c:v>53.8</c:v>
                </c:pt>
                <c:pt idx="2">
                  <c:v>54.3</c:v>
                </c:pt>
                <c:pt idx="3">
                  <c:v>54.160000000000011</c:v>
                </c:pt>
                <c:pt idx="4">
                  <c:v>54.2</c:v>
                </c:pt>
                <c:pt idx="5">
                  <c:v>54.21</c:v>
                </c:pt>
                <c:pt idx="6">
                  <c:v>54.260000000000012</c:v>
                </c:pt>
                <c:pt idx="7">
                  <c:v>54.31</c:v>
                </c:pt>
              </c:numCache>
            </c:numRef>
          </c:val>
        </c:ser>
        <c:ser>
          <c:idx val="1"/>
          <c:order val="1"/>
          <c:tx>
            <c:strRef>
              <c:f>Sheet1!$A$3</c:f>
              <c:strCache>
                <c:ptCount val="1"/>
                <c:pt idx="0">
                  <c:v>Число прибывших на территорию района</c:v>
                </c:pt>
              </c:strCache>
            </c:strRef>
          </c:tx>
          <c:spPr>
            <a:solidFill>
              <a:srgbClr val="FFFF00"/>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Sheet1!$B$3:$I$3</c:f>
              <c:numCache>
                <c:formatCode>General</c:formatCode>
                <c:ptCount val="8"/>
                <c:pt idx="0">
                  <c:v>1.6120000000000001</c:v>
                </c:pt>
                <c:pt idx="1">
                  <c:v>1.831</c:v>
                </c:pt>
                <c:pt idx="2">
                  <c:v>1.6</c:v>
                </c:pt>
                <c:pt idx="3">
                  <c:v>1.1399999999999995</c:v>
                </c:pt>
                <c:pt idx="4">
                  <c:v>1.4</c:v>
                </c:pt>
                <c:pt idx="5">
                  <c:v>1.4</c:v>
                </c:pt>
                <c:pt idx="6">
                  <c:v>1.4</c:v>
                </c:pt>
                <c:pt idx="7">
                  <c:v>1.4</c:v>
                </c:pt>
              </c:numCache>
            </c:numRef>
          </c:val>
        </c:ser>
        <c:ser>
          <c:idx val="2"/>
          <c:order val="2"/>
          <c:tx>
            <c:strRef>
              <c:f>Sheet1!$A$4</c:f>
              <c:strCache>
                <c:ptCount val="1"/>
                <c:pt idx="0">
                  <c:v>Число выбывших с территории района</c:v>
                </c:pt>
              </c:strCache>
            </c:strRef>
          </c:tx>
          <c:spPr>
            <a:solidFill>
              <a:srgbClr val="3366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Sheet1!$B$4:$I$4</c:f>
              <c:numCache>
                <c:formatCode>General</c:formatCode>
                <c:ptCount val="8"/>
                <c:pt idx="0">
                  <c:v>1.7469999999999997</c:v>
                </c:pt>
                <c:pt idx="1">
                  <c:v>1.532</c:v>
                </c:pt>
                <c:pt idx="2">
                  <c:v>1.7</c:v>
                </c:pt>
                <c:pt idx="3">
                  <c:v>1.24</c:v>
                </c:pt>
                <c:pt idx="4">
                  <c:v>1.5</c:v>
                </c:pt>
                <c:pt idx="5">
                  <c:v>1.5</c:v>
                </c:pt>
                <c:pt idx="6">
                  <c:v>1.5</c:v>
                </c:pt>
                <c:pt idx="7">
                  <c:v>1.5</c:v>
                </c:pt>
              </c:numCache>
            </c:numRef>
          </c:val>
        </c:ser>
        <c:gapDepth val="0"/>
        <c:shape val="box"/>
        <c:axId val="167050624"/>
        <c:axId val="164889728"/>
        <c:axId val="0"/>
      </c:bar3DChart>
      <c:catAx>
        <c:axId val="167050624"/>
        <c:scaling>
          <c:orientation val="minMax"/>
        </c:scaling>
        <c:axPos val="b"/>
        <c:numFmt formatCode="General" sourceLinked="1"/>
        <c:tickLblPos val="low"/>
        <c:spPr>
          <a:ln w="3182">
            <a:solidFill>
              <a:schemeClr val="tx1"/>
            </a:solidFill>
            <a:prstDash val="solid"/>
          </a:ln>
        </c:spPr>
        <c:txPr>
          <a:bodyPr rot="0" vert="horz"/>
          <a:lstStyle/>
          <a:p>
            <a:pPr>
              <a:defRPr sz="1200" b="1" i="0" u="none" strike="noStrike" baseline="0">
                <a:solidFill>
                  <a:schemeClr val="tx1"/>
                </a:solidFill>
                <a:latin typeface="Arial"/>
                <a:ea typeface="Arial"/>
                <a:cs typeface="Arial"/>
              </a:defRPr>
            </a:pPr>
            <a:endParaRPr lang="ru-RU"/>
          </a:p>
        </c:txPr>
        <c:crossAx val="164889728"/>
        <c:crosses val="autoZero"/>
        <c:auto val="1"/>
        <c:lblAlgn val="ctr"/>
        <c:lblOffset val="100"/>
        <c:tickLblSkip val="1"/>
        <c:tickMarkSkip val="1"/>
      </c:catAx>
      <c:valAx>
        <c:axId val="164889728"/>
        <c:scaling>
          <c:orientation val="minMax"/>
          <c:max val="6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sz="1100" b="1" i="0" u="none" strike="noStrike" baseline="0">
                <a:solidFill>
                  <a:schemeClr val="tx1"/>
                </a:solidFill>
                <a:latin typeface="Arial"/>
                <a:ea typeface="Arial"/>
                <a:cs typeface="Arial"/>
              </a:defRPr>
            </a:pPr>
            <a:endParaRPr lang="ru-RU"/>
          </a:p>
        </c:txPr>
        <c:crossAx val="167050624"/>
        <c:crosses val="autoZero"/>
        <c:crossBetween val="between"/>
        <c:majorUnit val="5"/>
        <c:minorUnit val="2"/>
      </c:valAx>
      <c:spPr>
        <a:noFill/>
        <a:ln w="25454">
          <a:noFill/>
        </a:ln>
      </c:spPr>
    </c:plotArea>
    <c:legend>
      <c:legendPos val="r"/>
      <c:layout>
        <c:manualLayout>
          <c:xMode val="edge"/>
          <c:yMode val="edge"/>
          <c:x val="6.5964129483814526E-2"/>
          <c:y val="0.74898533163422265"/>
          <c:w val="0.92918793555977963"/>
          <c:h val="0.11234656539794646"/>
        </c:manualLayout>
      </c:layout>
      <c:spPr>
        <a:noFill/>
        <a:ln w="3182">
          <a:solidFill>
            <a:schemeClr val="tx1"/>
          </a:solidFill>
          <a:prstDash val="solid"/>
        </a:ln>
      </c:spPr>
      <c:txPr>
        <a:bodyPr/>
        <a:lstStyle/>
        <a:p>
          <a:pPr>
            <a:defRPr sz="900" b="1" i="0" u="none" strike="noStrike" baseline="0">
              <a:solidFill>
                <a:schemeClr val="tx1"/>
              </a:solidFill>
              <a:latin typeface="Arial"/>
              <a:ea typeface="Arial"/>
              <a:cs typeface="Arial"/>
            </a:defRPr>
          </a:pPr>
          <a:endParaRPr lang="ru-RU"/>
        </a:p>
      </c:txPr>
    </c:legend>
    <c:plotVisOnly val="1"/>
    <c:dispBlanksAs val="gap"/>
  </c:chart>
  <c:spPr>
    <a:noFill/>
    <a:ln>
      <a:noFill/>
    </a:ln>
  </c:spPr>
  <c:txPr>
    <a:bodyPr/>
    <a:lstStyle/>
    <a:p>
      <a:pPr>
        <a:defRPr sz="2580" b="1" i="0" u="none" strike="noStrike" baseline="0">
          <a:solidFill>
            <a:schemeClr val="tx1"/>
          </a:solidFill>
          <a:latin typeface="Arial"/>
          <a:ea typeface="Arial"/>
          <a:cs typeface="Arial"/>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94951159230096238"/>
          <c:h val="0.71744881889763779"/>
        </c:manualLayout>
      </c:layout>
      <c:bar3DChart>
        <c:barDir val="col"/>
        <c:grouping val="stacked"/>
        <c:ser>
          <c:idx val="0"/>
          <c:order val="0"/>
          <c:tx>
            <c:strRef>
              <c:f>Sheet1!$A$2</c:f>
              <c:strCache>
                <c:ptCount val="1"/>
                <c:pt idx="0">
                  <c:v>Среднесписочная чиленность работников малых и средних предприятий, включая микропредприятия (без внешних совместителей)</c:v>
                </c:pt>
              </c:strCache>
            </c:strRef>
          </c:tx>
          <c:spPr>
            <a:solidFill>
              <a:schemeClr val="accent3">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4.7300000000000004</c:v>
                </c:pt>
                <c:pt idx="1">
                  <c:v>4.49</c:v>
                </c:pt>
                <c:pt idx="2">
                  <c:v>6.1</c:v>
                </c:pt>
                <c:pt idx="3">
                  <c:v>4.3</c:v>
                </c:pt>
                <c:pt idx="4">
                  <c:v>2.7</c:v>
                </c:pt>
                <c:pt idx="5">
                  <c:v>2.7</c:v>
                </c:pt>
                <c:pt idx="6">
                  <c:v>2.7</c:v>
                </c:pt>
                <c:pt idx="7">
                  <c:v>2.71</c:v>
                </c:pt>
              </c:numCache>
            </c:numRef>
          </c:val>
        </c:ser>
        <c:gapDepth val="0"/>
        <c:shape val="box"/>
        <c:axId val="168352000"/>
        <c:axId val="168001536"/>
        <c:axId val="0"/>
      </c:bar3DChart>
      <c:catAx>
        <c:axId val="168352000"/>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8001536"/>
        <c:crosses val="autoZero"/>
        <c:auto val="1"/>
        <c:lblAlgn val="ctr"/>
        <c:lblOffset val="100"/>
        <c:tickLblSkip val="1"/>
        <c:tickMarkSkip val="1"/>
      </c:catAx>
      <c:valAx>
        <c:axId val="168001536"/>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8352000"/>
        <c:crosses val="autoZero"/>
        <c:crossBetween val="between"/>
      </c:valAx>
      <c:spPr>
        <a:noFill/>
        <a:ln w="25454">
          <a:noFill/>
        </a:ln>
      </c:spPr>
    </c:plotArea>
    <c:legend>
      <c:legendPos val="r"/>
      <c:layout>
        <c:manualLayout>
          <c:xMode val="edge"/>
          <c:yMode val="edge"/>
          <c:x val="0"/>
          <c:y val="0.83139145345916721"/>
          <c:w val="0.9998571741032364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94951159230096238"/>
          <c:h val="0.71744881889763779"/>
        </c:manualLayout>
      </c:layout>
      <c:bar3DChart>
        <c:barDir val="col"/>
        <c:grouping val="stacked"/>
        <c:ser>
          <c:idx val="0"/>
          <c:order val="0"/>
          <c:tx>
            <c:strRef>
              <c:f>Sheet1!$A$2</c:f>
              <c:strCache>
                <c:ptCount val="1"/>
                <c:pt idx="0">
                  <c:v>Оборот малых и средних предприятий, включая микропредприятия</c:v>
                </c:pt>
              </c:strCache>
            </c:strRef>
          </c:tx>
          <c:spPr>
            <a:solidFill>
              <a:schemeClr val="accent4">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3.2</c:v>
                </c:pt>
                <c:pt idx="1">
                  <c:v>3.42</c:v>
                </c:pt>
                <c:pt idx="2">
                  <c:v>2.19</c:v>
                </c:pt>
                <c:pt idx="3">
                  <c:v>2.2000000000000002</c:v>
                </c:pt>
                <c:pt idx="4">
                  <c:v>2.21</c:v>
                </c:pt>
                <c:pt idx="5">
                  <c:v>2.21</c:v>
                </c:pt>
                <c:pt idx="6">
                  <c:v>2.21</c:v>
                </c:pt>
                <c:pt idx="7">
                  <c:v>2.21</c:v>
                </c:pt>
              </c:numCache>
            </c:numRef>
          </c:val>
        </c:ser>
        <c:gapDepth val="0"/>
        <c:shape val="cylinder"/>
        <c:axId val="168351232"/>
        <c:axId val="168031360"/>
        <c:axId val="0"/>
      </c:bar3DChart>
      <c:catAx>
        <c:axId val="16835123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8031360"/>
        <c:crosses val="autoZero"/>
        <c:auto val="1"/>
        <c:lblAlgn val="ctr"/>
        <c:lblOffset val="100"/>
        <c:tickLblSkip val="1"/>
        <c:tickMarkSkip val="1"/>
      </c:catAx>
      <c:valAx>
        <c:axId val="168031360"/>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8351232"/>
        <c:crosses val="autoZero"/>
        <c:crossBetween val="between"/>
      </c:valAx>
      <c:spPr>
        <a:noFill/>
        <a:ln w="25454">
          <a:noFill/>
        </a:ln>
      </c:spPr>
    </c:plotArea>
    <c:legend>
      <c:legendPos val="r"/>
      <c:layout>
        <c:manualLayout>
          <c:xMode val="edge"/>
          <c:yMode val="edge"/>
          <c:x val="3.0555555555555582E-2"/>
          <c:y val="0.83139145345916721"/>
          <c:w val="0.96930161854768981"/>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08E-2"/>
          <c:y val="0.13236017204926029"/>
          <c:w val="0.92073832790445154"/>
          <c:h val="0.57263513513513564"/>
        </c:manualLayout>
      </c:layout>
      <c:bar3DChart>
        <c:barDir val="col"/>
        <c:grouping val="clustered"/>
        <c:ser>
          <c:idx val="0"/>
          <c:order val="0"/>
          <c:tx>
            <c:strRef>
              <c:f>Sheet1!$A$2</c:f>
              <c:strCache>
                <c:ptCount val="1"/>
                <c:pt idx="0">
                  <c:v>покупка товаров </c:v>
                </c:pt>
              </c:strCache>
            </c:strRef>
          </c:tx>
          <c:spPr>
            <a:solidFill>
              <a:srgbClr val="66CCFF"/>
            </a:solidFill>
            <a:ln w="12727">
              <a:no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Sheet1!$B$2:$G$2</c:f>
              <c:numCache>
                <c:formatCode>General</c:formatCode>
                <c:ptCount val="6"/>
                <c:pt idx="0">
                  <c:v>4844.7300000000005</c:v>
                </c:pt>
                <c:pt idx="1">
                  <c:v>5036.5200000000004</c:v>
                </c:pt>
                <c:pt idx="2">
                  <c:v>5410.85</c:v>
                </c:pt>
                <c:pt idx="3">
                  <c:v>5681.39</c:v>
                </c:pt>
                <c:pt idx="4">
                  <c:v>5965.46</c:v>
                </c:pt>
                <c:pt idx="5">
                  <c:v>6281.63</c:v>
                </c:pt>
              </c:numCache>
            </c:numRef>
          </c:val>
        </c:ser>
        <c:ser>
          <c:idx val="1"/>
          <c:order val="1"/>
          <c:tx>
            <c:strRef>
              <c:f>Sheet1!$A$3</c:f>
              <c:strCache>
                <c:ptCount val="1"/>
                <c:pt idx="0">
                  <c:v>покупка услуг</c:v>
                </c:pt>
              </c:strCache>
            </c:strRef>
          </c:tx>
          <c:spPr>
            <a:solidFill>
              <a:srgbClr val="FFC000"/>
            </a:solidFill>
            <a:ln w="12727">
              <a:noFill/>
              <a:prstDash val="solid"/>
            </a:ln>
          </c:spPr>
          <c:cat>
            <c:numRef>
              <c:f>Sheet1!$B$1:$G$1</c:f>
              <c:numCache>
                <c:formatCode>General</c:formatCode>
                <c:ptCount val="6"/>
                <c:pt idx="0">
                  <c:v>2016</c:v>
                </c:pt>
                <c:pt idx="1">
                  <c:v>2017</c:v>
                </c:pt>
                <c:pt idx="2">
                  <c:v>2018</c:v>
                </c:pt>
                <c:pt idx="3">
                  <c:v>2019</c:v>
                </c:pt>
                <c:pt idx="4">
                  <c:v>2020</c:v>
                </c:pt>
                <c:pt idx="5">
                  <c:v>2021</c:v>
                </c:pt>
              </c:numCache>
            </c:numRef>
          </c:cat>
          <c:val>
            <c:numRef>
              <c:f>Sheet1!$B$3:$G$3</c:f>
              <c:numCache>
                <c:formatCode>General</c:formatCode>
                <c:ptCount val="6"/>
                <c:pt idx="0">
                  <c:v>1353.1799999999998</c:v>
                </c:pt>
                <c:pt idx="1">
                  <c:v>1406.76</c:v>
                </c:pt>
                <c:pt idx="2">
                  <c:v>1511.31</c:v>
                </c:pt>
                <c:pt idx="3">
                  <c:v>1586.8799999999999</c:v>
                </c:pt>
                <c:pt idx="4">
                  <c:v>1666.22</c:v>
                </c:pt>
                <c:pt idx="5">
                  <c:v>1754.53</c:v>
                </c:pt>
              </c:numCache>
            </c:numRef>
          </c:val>
        </c:ser>
        <c:ser>
          <c:idx val="2"/>
          <c:order val="2"/>
          <c:tx>
            <c:strRef>
              <c:f>Sheet1!$A$4</c:f>
              <c:strCache>
                <c:ptCount val="1"/>
                <c:pt idx="0">
                  <c:v>прочие расходы</c:v>
                </c:pt>
              </c:strCache>
            </c:strRef>
          </c:tx>
          <c:spPr>
            <a:solidFill>
              <a:srgbClr val="FF66FF"/>
            </a:solidFill>
          </c:spPr>
          <c:cat>
            <c:numRef>
              <c:f>Sheet1!$B$1:$G$1</c:f>
              <c:numCache>
                <c:formatCode>General</c:formatCode>
                <c:ptCount val="6"/>
                <c:pt idx="0">
                  <c:v>2016</c:v>
                </c:pt>
                <c:pt idx="1">
                  <c:v>2017</c:v>
                </c:pt>
                <c:pt idx="2">
                  <c:v>2018</c:v>
                </c:pt>
                <c:pt idx="3">
                  <c:v>2019</c:v>
                </c:pt>
                <c:pt idx="4">
                  <c:v>2020</c:v>
                </c:pt>
                <c:pt idx="5">
                  <c:v>2021</c:v>
                </c:pt>
              </c:numCache>
            </c:numRef>
          </c:cat>
          <c:val>
            <c:numRef>
              <c:f>Sheet1!$B$4:$G$4</c:f>
              <c:numCache>
                <c:formatCode>General</c:formatCode>
                <c:ptCount val="6"/>
                <c:pt idx="0">
                  <c:v>1503.54</c:v>
                </c:pt>
                <c:pt idx="1">
                  <c:v>1563.06</c:v>
                </c:pt>
                <c:pt idx="2">
                  <c:v>1679.23</c:v>
                </c:pt>
                <c:pt idx="3">
                  <c:v>1763.1899999999998</c:v>
                </c:pt>
                <c:pt idx="4">
                  <c:v>1851.35</c:v>
                </c:pt>
                <c:pt idx="5">
                  <c:v>1949.47</c:v>
                </c:pt>
              </c:numCache>
            </c:numRef>
          </c:val>
        </c:ser>
        <c:ser>
          <c:idx val="3"/>
          <c:order val="3"/>
          <c:tx>
            <c:strRef>
              <c:f>Sheet1!$A$5</c:f>
              <c:strCache>
                <c:ptCount val="1"/>
                <c:pt idx="0">
                  <c:v>обязательные платежи и разнообразные взносы</c:v>
                </c:pt>
              </c:strCache>
            </c:strRef>
          </c:tx>
          <c:spPr>
            <a:solidFill>
              <a:schemeClr val="accent5">
                <a:lumMod val="50000"/>
              </a:schemeClr>
            </a:solidFill>
          </c:spPr>
          <c:cat>
            <c:numRef>
              <c:f>Sheet1!$B$1:$G$1</c:f>
              <c:numCache>
                <c:formatCode>General</c:formatCode>
                <c:ptCount val="6"/>
                <c:pt idx="0">
                  <c:v>2016</c:v>
                </c:pt>
                <c:pt idx="1">
                  <c:v>2017</c:v>
                </c:pt>
                <c:pt idx="2">
                  <c:v>2018</c:v>
                </c:pt>
                <c:pt idx="3">
                  <c:v>2019</c:v>
                </c:pt>
                <c:pt idx="4">
                  <c:v>2020</c:v>
                </c:pt>
                <c:pt idx="5">
                  <c:v>2021</c:v>
                </c:pt>
              </c:numCache>
            </c:numRef>
          </c:cat>
          <c:val>
            <c:numRef>
              <c:f>Sheet1!$B$5:$G$5</c:f>
              <c:numCache>
                <c:formatCode>General</c:formatCode>
                <c:ptCount val="6"/>
                <c:pt idx="0">
                  <c:v>643.17999999999995</c:v>
                </c:pt>
                <c:pt idx="1">
                  <c:v>668.64</c:v>
                </c:pt>
                <c:pt idx="2">
                  <c:v>718.33999999999946</c:v>
                </c:pt>
                <c:pt idx="3">
                  <c:v>754.26</c:v>
                </c:pt>
                <c:pt idx="4">
                  <c:v>791.97</c:v>
                </c:pt>
                <c:pt idx="5">
                  <c:v>833.93999999999949</c:v>
                </c:pt>
              </c:numCache>
            </c:numRef>
          </c:val>
        </c:ser>
        <c:gapDepth val="0"/>
        <c:shape val="box"/>
        <c:axId val="175261952"/>
        <c:axId val="175276032"/>
        <c:axId val="0"/>
      </c:bar3DChart>
      <c:catAx>
        <c:axId val="17526195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5276032"/>
        <c:crosses val="autoZero"/>
        <c:auto val="1"/>
        <c:lblAlgn val="ctr"/>
        <c:lblOffset val="100"/>
        <c:tickLblSkip val="1"/>
        <c:tickMarkSkip val="1"/>
      </c:catAx>
      <c:valAx>
        <c:axId val="175276032"/>
        <c:scaling>
          <c:orientation val="minMax"/>
          <c:max val="65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5261952"/>
        <c:crosses val="autoZero"/>
        <c:crossBetween val="between"/>
        <c:majorUnit val="500"/>
        <c:minorUnit val="100"/>
      </c:valAx>
      <c:spPr>
        <a:noFill/>
        <a:ln w="25454">
          <a:noFill/>
        </a:ln>
      </c:spPr>
    </c:plotArea>
    <c:legend>
      <c:legendPos val="r"/>
      <c:layout>
        <c:manualLayout>
          <c:xMode val="edge"/>
          <c:yMode val="edge"/>
          <c:x val="0"/>
          <c:y val="0.82190536599591657"/>
          <c:w val="0.99970483377078589"/>
          <c:h val="0.1780946340040829"/>
        </c:manualLayout>
      </c:layout>
      <c:spPr>
        <a:noFill/>
        <a:ln w="3182">
          <a:solidFill>
            <a:schemeClr val="tx1"/>
          </a:solid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view3D>
      <c:rotX val="40"/>
      <c:rotY val="70"/>
      <c:rAngAx val="1"/>
    </c:view3D>
    <c:plotArea>
      <c:layout/>
      <c:bar3DChart>
        <c:barDir val="col"/>
        <c:grouping val="clustered"/>
        <c:ser>
          <c:idx val="0"/>
          <c:order val="0"/>
          <c:tx>
            <c:strRef>
              <c:f>Лист1!$B$1</c:f>
              <c:strCache>
                <c:ptCount val="1"/>
                <c:pt idx="0">
                  <c:v>денежные доходы</c:v>
                </c:pt>
              </c:strCache>
            </c:strRef>
          </c:tx>
          <c:spPr>
            <a:solidFill>
              <a:schemeClr val="tx2">
                <a:lumMod val="60000"/>
                <a:lumOff val="40000"/>
              </a:schemeClr>
            </a:solidFill>
          </c:spP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Лист1!$B$2:$B$9</c:f>
              <c:numCache>
                <c:formatCode>General</c:formatCode>
                <c:ptCount val="8"/>
                <c:pt idx="0">
                  <c:v>8025.89</c:v>
                </c:pt>
                <c:pt idx="1">
                  <c:v>8352.98</c:v>
                </c:pt>
                <c:pt idx="2">
                  <c:v>8683.66</c:v>
                </c:pt>
                <c:pt idx="3">
                  <c:v>9330</c:v>
                </c:pt>
                <c:pt idx="4">
                  <c:v>9795.51</c:v>
                </c:pt>
                <c:pt idx="5">
                  <c:v>9796.49</c:v>
                </c:pt>
                <c:pt idx="6">
                  <c:v>9806.2900000000009</c:v>
                </c:pt>
                <c:pt idx="7">
                  <c:v>9816.09</c:v>
                </c:pt>
              </c:numCache>
            </c:numRef>
          </c:val>
        </c:ser>
        <c:ser>
          <c:idx val="1"/>
          <c:order val="1"/>
          <c:tx>
            <c:strRef>
              <c:f>Лист1!$C$1</c:f>
              <c:strCache>
                <c:ptCount val="1"/>
                <c:pt idx="0">
                  <c:v>расходы населения</c:v>
                </c:pt>
              </c:strCache>
            </c:strRef>
          </c:tx>
          <c:spPr>
            <a:solidFill>
              <a:schemeClr val="accent6">
                <a:lumMod val="40000"/>
                <a:lumOff val="60000"/>
              </a:schemeClr>
            </a:solidFill>
          </c:spP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Лист1!$C$2:$C$9</c:f>
              <c:numCache>
                <c:formatCode>General</c:formatCode>
                <c:ptCount val="8"/>
                <c:pt idx="0">
                  <c:v>8017.8600000000006</c:v>
                </c:pt>
                <c:pt idx="1">
                  <c:v>8344.6299999999974</c:v>
                </c:pt>
                <c:pt idx="2">
                  <c:v>8674.98</c:v>
                </c:pt>
                <c:pt idx="3">
                  <c:v>9320</c:v>
                </c:pt>
                <c:pt idx="4">
                  <c:v>9785.7199999999975</c:v>
                </c:pt>
                <c:pt idx="5">
                  <c:v>9786.7000000000007</c:v>
                </c:pt>
                <c:pt idx="6">
                  <c:v>9796.49</c:v>
                </c:pt>
                <c:pt idx="7">
                  <c:v>9806.2800000000007</c:v>
                </c:pt>
              </c:numCache>
            </c:numRef>
          </c:val>
        </c:ser>
        <c:shape val="box"/>
        <c:axId val="174652416"/>
        <c:axId val="174789376"/>
        <c:axId val="0"/>
      </c:bar3DChart>
      <c:dateAx>
        <c:axId val="174652416"/>
        <c:scaling>
          <c:orientation val="minMax"/>
        </c:scaling>
        <c:axPos val="b"/>
        <c:numFmt formatCode="General" sourceLinked="1"/>
        <c:tickLblPos val="nextTo"/>
        <c:crossAx val="174789376"/>
        <c:crosses val="autoZero"/>
        <c:lblOffset val="100"/>
        <c:baseTimeUnit val="days"/>
      </c:dateAx>
      <c:valAx>
        <c:axId val="174789376"/>
        <c:scaling>
          <c:orientation val="minMax"/>
        </c:scaling>
        <c:axPos val="l"/>
        <c:majorGridlines/>
        <c:numFmt formatCode="General" sourceLinked="1"/>
        <c:tickLblPos val="nextTo"/>
        <c:crossAx val="174652416"/>
        <c:crossesAt val="1"/>
        <c:crossBetween val="between"/>
      </c:valAx>
    </c:plotArea>
    <c:plotVisOnly val="1"/>
  </c:chart>
  <c:txPr>
    <a:bodyPr/>
    <a:lstStyle/>
    <a:p>
      <a:pPr>
        <a:defRPr sz="1100">
          <a:latin typeface="Calibri" pitchFamily="34" charset="0"/>
          <a:cs typeface="Calibri" pitchFamily="34" charset="0"/>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777E-2"/>
          <c:y val="3.8166961006404231E-2"/>
          <c:w val="0.92073832790445154"/>
          <c:h val="0.57263513513513564"/>
        </c:manualLayout>
      </c:layout>
      <c:bar3DChart>
        <c:barDir val="col"/>
        <c:grouping val="clustered"/>
        <c:ser>
          <c:idx val="0"/>
          <c:order val="0"/>
          <c:tx>
            <c:strRef>
              <c:f>Sheet1!$A$2</c:f>
              <c:strCache>
                <c:ptCount val="1"/>
                <c:pt idx="0">
                  <c:v>среднемесячная номинальная начисленная  заработная платав целом по району</c:v>
                </c:pt>
              </c:strCache>
            </c:strRef>
          </c:tx>
          <c:spPr>
            <a:solidFill>
              <a:schemeClr val="accent2">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20.3</c:v>
                </c:pt>
                <c:pt idx="1">
                  <c:v>21.77</c:v>
                </c:pt>
                <c:pt idx="2">
                  <c:v>22.4</c:v>
                </c:pt>
                <c:pt idx="3">
                  <c:v>25.17</c:v>
                </c:pt>
                <c:pt idx="4">
                  <c:v>25.5</c:v>
                </c:pt>
                <c:pt idx="5">
                  <c:v>25.5</c:v>
                </c:pt>
                <c:pt idx="6">
                  <c:v>25.53</c:v>
                </c:pt>
                <c:pt idx="7">
                  <c:v>25.55</c:v>
                </c:pt>
              </c:numCache>
            </c:numRef>
          </c:val>
        </c:ser>
        <c:gapDepth val="0"/>
        <c:shape val="box"/>
        <c:axId val="168181760"/>
        <c:axId val="168184064"/>
        <c:axId val="0"/>
      </c:bar3DChart>
      <c:catAx>
        <c:axId val="168181760"/>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8184064"/>
        <c:crosses val="autoZero"/>
        <c:auto val="1"/>
        <c:lblAlgn val="ctr"/>
        <c:lblOffset val="100"/>
        <c:tickLblSkip val="1"/>
        <c:tickMarkSkip val="1"/>
      </c:catAx>
      <c:valAx>
        <c:axId val="168184064"/>
        <c:scaling>
          <c:orientation val="minMax"/>
          <c:max val="3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8181760"/>
        <c:crosses val="autoZero"/>
        <c:crossBetween val="between"/>
        <c:majorUnit val="5"/>
        <c:minorUnit val="0.5"/>
      </c:valAx>
      <c:spPr>
        <a:noFill/>
        <a:ln w="25454">
          <a:noFill/>
        </a:ln>
      </c:spPr>
    </c:plotArea>
    <c:legend>
      <c:legendPos val="r"/>
      <c:layout>
        <c:manualLayout>
          <c:xMode val="edge"/>
          <c:yMode val="edge"/>
          <c:x val="0"/>
          <c:y val="0.69098951665653641"/>
          <c:w val="0.99806146106735927"/>
          <c:h val="0.24752900798912741"/>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833E-2"/>
          <c:y val="1.5338825275063868E-2"/>
          <c:w val="0.92073832790445154"/>
          <c:h val="0.77449466367238695"/>
        </c:manualLayout>
      </c:layout>
      <c:bar3DChart>
        <c:barDir val="col"/>
        <c:grouping val="clustered"/>
        <c:ser>
          <c:idx val="0"/>
          <c:order val="0"/>
          <c:tx>
            <c:strRef>
              <c:f>Sheet1!$A$2</c:f>
              <c:strCache>
                <c:ptCount val="1"/>
                <c:pt idx="0">
                  <c:v>среднесписочная численность работников организаций (без внешних совместителей)</c:v>
                </c:pt>
              </c:strCache>
            </c:strRef>
          </c:tx>
          <c:spPr>
            <a:solidFill>
              <a:schemeClr val="accent1">
                <a:lumMod val="5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8.7900000000000009</c:v>
                </c:pt>
                <c:pt idx="1">
                  <c:v>8.5400000000000009</c:v>
                </c:pt>
                <c:pt idx="2">
                  <c:v>6.1</c:v>
                </c:pt>
                <c:pt idx="3">
                  <c:v>5.9</c:v>
                </c:pt>
                <c:pt idx="4">
                  <c:v>6.17</c:v>
                </c:pt>
                <c:pt idx="5">
                  <c:v>6.17</c:v>
                </c:pt>
                <c:pt idx="6">
                  <c:v>6.18</c:v>
                </c:pt>
                <c:pt idx="7">
                  <c:v>6.18</c:v>
                </c:pt>
              </c:numCache>
            </c:numRef>
          </c:val>
          <c:shape val="cylinder"/>
        </c:ser>
        <c:gapDepth val="0"/>
        <c:shape val="box"/>
        <c:axId val="168374656"/>
        <c:axId val="168376192"/>
        <c:axId val="0"/>
      </c:bar3DChart>
      <c:catAx>
        <c:axId val="16837465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8376192"/>
        <c:crosses val="autoZero"/>
        <c:auto val="1"/>
        <c:lblAlgn val="ctr"/>
        <c:lblOffset val="100"/>
        <c:tickLblSkip val="1"/>
        <c:tickMarkSkip val="1"/>
      </c:catAx>
      <c:valAx>
        <c:axId val="168376192"/>
        <c:scaling>
          <c:orientation val="minMax"/>
          <c:max val="1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8374656"/>
        <c:crosses val="autoZero"/>
        <c:crossBetween val="between"/>
        <c:majorUnit val="1"/>
        <c:minorUnit val="1"/>
      </c:valAx>
      <c:spPr>
        <a:noFill/>
        <a:ln w="25454">
          <a:noFill/>
        </a:ln>
      </c:spPr>
    </c:plotArea>
    <c:legend>
      <c:legendPos val="r"/>
      <c:layout>
        <c:manualLayout>
          <c:xMode val="edge"/>
          <c:yMode val="edge"/>
          <c:x val="4.3202261378114948E-2"/>
          <c:y val="0.83883880631041574"/>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874E-2"/>
          <c:y val="1.5338825275063873E-2"/>
          <c:w val="0.92073832790445154"/>
          <c:h val="0.91770223830455111"/>
        </c:manualLayout>
      </c:layout>
      <c:bar3DChart>
        <c:barDir val="col"/>
        <c:grouping val="clustered"/>
        <c:ser>
          <c:idx val="2"/>
          <c:order val="0"/>
          <c:tx>
            <c:strRef>
              <c:f>Sheet1!$A$2</c:f>
              <c:strCache>
                <c:ptCount val="1"/>
                <c:pt idx="0">
                  <c:v>численность безработных, зараегистрированных в службе занятости населения (на конец года)</c:v>
                </c:pt>
              </c:strCache>
            </c:strRef>
          </c:tx>
          <c:spPr>
            <a:solidFill>
              <a:srgbClr val="CC00FF"/>
            </a:solidFill>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0.7</c:v>
                </c:pt>
                <c:pt idx="1">
                  <c:v>0.68</c:v>
                </c:pt>
                <c:pt idx="2">
                  <c:v>0.65</c:v>
                </c:pt>
                <c:pt idx="3">
                  <c:v>0.45</c:v>
                </c:pt>
                <c:pt idx="4">
                  <c:v>0.5</c:v>
                </c:pt>
                <c:pt idx="5">
                  <c:v>0.5</c:v>
                </c:pt>
                <c:pt idx="6">
                  <c:v>0.5</c:v>
                </c:pt>
                <c:pt idx="7">
                  <c:v>0.5</c:v>
                </c:pt>
              </c:numCache>
            </c:numRef>
          </c:val>
        </c:ser>
        <c:gapDepth val="0"/>
        <c:shape val="box"/>
        <c:axId val="173757184"/>
        <c:axId val="173758720"/>
        <c:axId val="0"/>
      </c:bar3DChart>
      <c:catAx>
        <c:axId val="17375718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3758720"/>
        <c:crosses val="autoZero"/>
        <c:auto val="1"/>
        <c:lblAlgn val="ctr"/>
        <c:lblOffset val="100"/>
        <c:tickLblSkip val="1"/>
        <c:tickMarkSkip val="1"/>
      </c:catAx>
      <c:valAx>
        <c:axId val="173758720"/>
        <c:scaling>
          <c:orientation val="minMax"/>
          <c:max val="1"/>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3757184"/>
        <c:crosses val="autoZero"/>
        <c:crossBetween val="between"/>
        <c:majorUnit val="0.1"/>
        <c:minorUnit val="0.1"/>
      </c:valAx>
      <c:spPr>
        <a:noFill/>
        <a:ln w="25454">
          <a:noFill/>
        </a:ln>
      </c:spPr>
    </c:plotArea>
    <c:legend>
      <c:legendPos val="r"/>
      <c:layout>
        <c:manualLayout>
          <c:xMode val="edge"/>
          <c:yMode val="edge"/>
          <c:x val="0"/>
          <c:y val="0.82998513946172825"/>
          <c:w val="1"/>
          <c:h val="0.17001458057334723"/>
        </c:manualLayout>
      </c:layout>
      <c:spPr>
        <a:noFill/>
        <a:ln w="3182">
          <a:noFill/>
          <a:prstDash val="solid"/>
        </a:ln>
      </c:spPr>
      <c:txPr>
        <a:bodyPr/>
        <a:lstStyle/>
        <a:p>
          <a:pPr>
            <a:defRPr sz="1100"/>
          </a:pPr>
          <a:endParaRPr lang="ru-RU"/>
        </a:p>
      </c:tx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874E-2"/>
          <c:y val="1.5338825275063873E-2"/>
          <c:w val="0.92073832790445154"/>
          <c:h val="0.77449466367238728"/>
        </c:manualLayout>
      </c:layout>
      <c:bar3DChart>
        <c:barDir val="col"/>
        <c:grouping val="clustered"/>
        <c:ser>
          <c:idx val="0"/>
          <c:order val="0"/>
          <c:tx>
            <c:strRef>
              <c:f>Sheet1!$A$2</c:f>
              <c:strCache>
                <c:ptCount val="1"/>
                <c:pt idx="0">
                  <c:v>Фонд заработной платы работников организаций</c:v>
                </c:pt>
              </c:strCache>
            </c:strRef>
          </c:tx>
          <c:spPr>
            <a:solidFill>
              <a:schemeClr val="accent3">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2101.9899999999998</c:v>
                </c:pt>
                <c:pt idx="1">
                  <c:v>2213.66</c:v>
                </c:pt>
                <c:pt idx="2">
                  <c:v>1653.3</c:v>
                </c:pt>
                <c:pt idx="3">
                  <c:v>1750</c:v>
                </c:pt>
                <c:pt idx="4">
                  <c:v>1828.01</c:v>
                </c:pt>
                <c:pt idx="5">
                  <c:v>1828.19</c:v>
                </c:pt>
                <c:pt idx="6">
                  <c:v>1830.02</c:v>
                </c:pt>
                <c:pt idx="7">
                  <c:v>1831.85</c:v>
                </c:pt>
              </c:numCache>
            </c:numRef>
          </c:val>
        </c:ser>
        <c:gapDepth val="0"/>
        <c:shape val="box"/>
        <c:axId val="174026112"/>
        <c:axId val="174027904"/>
        <c:axId val="0"/>
      </c:bar3DChart>
      <c:catAx>
        <c:axId val="17402611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4027904"/>
        <c:crosses val="autoZero"/>
        <c:auto val="1"/>
        <c:lblAlgn val="ctr"/>
        <c:lblOffset val="100"/>
        <c:tickLblSkip val="1"/>
        <c:tickMarkSkip val="1"/>
      </c:catAx>
      <c:valAx>
        <c:axId val="174027904"/>
        <c:scaling>
          <c:orientation val="minMax"/>
          <c:max val="2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4026112"/>
        <c:crosses val="autoZero"/>
        <c:crossBetween val="between"/>
        <c:majorUnit val="500"/>
        <c:minorUnit val="100"/>
      </c:valAx>
      <c:spPr>
        <a:noFill/>
        <a:ln w="25454">
          <a:noFill/>
        </a:ln>
      </c:spPr>
    </c:plotArea>
    <c:legend>
      <c:legendPos val="r"/>
      <c:layout>
        <c:manualLayout>
          <c:xMode val="edge"/>
          <c:yMode val="edge"/>
          <c:x val="4.3202261378114948E-2"/>
          <c:y val="0.83883880631041596"/>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1299081364829397"/>
          <c:y val="3.0320942936982925E-2"/>
          <c:w val="0.85645363079615067"/>
          <c:h val="0.8164891528834507"/>
        </c:manualLayout>
      </c:layout>
      <c:bar3DChart>
        <c:barDir val="col"/>
        <c:grouping val="clustered"/>
        <c:ser>
          <c:idx val="0"/>
          <c:order val="0"/>
          <c:tx>
            <c:strRef>
              <c:f>Sheet1!$A$2</c:f>
              <c:strCache>
                <c:ptCount val="1"/>
                <c:pt idx="0">
                  <c:v>Больничными койками на 10 тыс. населения</c:v>
                </c:pt>
              </c:strCache>
            </c:strRef>
          </c:tx>
          <c:spPr>
            <a:solidFill>
              <a:schemeClr val="accent2">
                <a:lumMod val="40000"/>
                <a:lumOff val="6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40.56</c:v>
                </c:pt>
                <c:pt idx="1">
                  <c:v>40.33</c:v>
                </c:pt>
                <c:pt idx="2">
                  <c:v>40.19</c:v>
                </c:pt>
                <c:pt idx="3">
                  <c:v>39.96</c:v>
                </c:pt>
                <c:pt idx="4">
                  <c:v>39.880000000000003</c:v>
                </c:pt>
                <c:pt idx="5">
                  <c:v>39.880000000000003</c:v>
                </c:pt>
                <c:pt idx="6">
                  <c:v>39.92</c:v>
                </c:pt>
                <c:pt idx="7">
                  <c:v>39.96</c:v>
                </c:pt>
              </c:numCache>
            </c:numRef>
          </c:val>
        </c:ser>
        <c:ser>
          <c:idx val="1"/>
          <c:order val="1"/>
          <c:tx>
            <c:strRef>
              <c:f>Sheet1!$A$3</c:f>
              <c:strCache>
                <c:ptCount val="1"/>
                <c:pt idx="0">
                  <c:v>Общедоступными библиотеками на 100 тыс. населения</c:v>
                </c:pt>
              </c:strCache>
            </c:strRef>
          </c:tx>
          <c:spPr>
            <a:solidFill>
              <a:srgbClr val="00B0F0"/>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Sheet1!$B$3:$I$3</c:f>
              <c:numCache>
                <c:formatCode>General</c:formatCode>
                <c:ptCount val="8"/>
                <c:pt idx="0">
                  <c:v>50.47</c:v>
                </c:pt>
                <c:pt idx="1">
                  <c:v>50.19</c:v>
                </c:pt>
                <c:pt idx="2">
                  <c:v>50</c:v>
                </c:pt>
                <c:pt idx="3">
                  <c:v>49.72</c:v>
                </c:pt>
                <c:pt idx="4">
                  <c:v>49.7</c:v>
                </c:pt>
                <c:pt idx="5">
                  <c:v>49.7</c:v>
                </c:pt>
                <c:pt idx="6">
                  <c:v>49.75</c:v>
                </c:pt>
                <c:pt idx="7">
                  <c:v>49.8</c:v>
                </c:pt>
              </c:numCache>
            </c:numRef>
          </c:val>
        </c:ser>
        <c:ser>
          <c:idx val="2"/>
          <c:order val="2"/>
          <c:tx>
            <c:strRef>
              <c:f>Sheet1!$A$4</c:f>
              <c:strCache>
                <c:ptCount val="1"/>
                <c:pt idx="0">
                  <c:v>Учреждениями культурно-досугового типа на 100 тыс. населения</c:v>
                </c:pt>
              </c:strCache>
            </c:strRef>
          </c:tx>
          <c:spPr>
            <a:solidFill>
              <a:srgbClr val="CC99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Sheet1!$B$4:$I$4</c:f>
              <c:numCache>
                <c:formatCode>General</c:formatCode>
                <c:ptCount val="8"/>
                <c:pt idx="0">
                  <c:v>52.34</c:v>
                </c:pt>
                <c:pt idx="1">
                  <c:v>52.04</c:v>
                </c:pt>
                <c:pt idx="2">
                  <c:v>51.85</c:v>
                </c:pt>
                <c:pt idx="3">
                  <c:v>51.57</c:v>
                </c:pt>
                <c:pt idx="4">
                  <c:v>51.5</c:v>
                </c:pt>
                <c:pt idx="5">
                  <c:v>51.51</c:v>
                </c:pt>
                <c:pt idx="6">
                  <c:v>51.56</c:v>
                </c:pt>
                <c:pt idx="7">
                  <c:v>51.61</c:v>
                </c:pt>
              </c:numCache>
            </c:numRef>
          </c:val>
        </c:ser>
        <c:gapDepth val="0"/>
        <c:shape val="box"/>
        <c:axId val="175188992"/>
        <c:axId val="175198976"/>
        <c:axId val="0"/>
      </c:bar3DChart>
      <c:catAx>
        <c:axId val="175188992"/>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5198976"/>
        <c:crosses val="autoZero"/>
        <c:auto val="1"/>
        <c:lblAlgn val="ctr"/>
        <c:lblOffset val="100"/>
        <c:tickLblSkip val="1"/>
        <c:tickMarkSkip val="1"/>
      </c:catAx>
      <c:valAx>
        <c:axId val="175198976"/>
        <c:scaling>
          <c:orientation val="minMax"/>
          <c:max val="6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5188992"/>
        <c:crosses val="autoZero"/>
        <c:crossBetween val="between"/>
        <c:majorUnit val="5"/>
        <c:minorUnit val="2"/>
      </c:valAx>
      <c:spPr>
        <a:noFill/>
        <a:ln w="25454">
          <a:noFill/>
        </a:ln>
      </c:spPr>
    </c:plotArea>
    <c:legend>
      <c:legendPos val="r"/>
      <c:layout>
        <c:manualLayout>
          <c:xMode val="edge"/>
          <c:yMode val="edge"/>
          <c:x val="0"/>
          <c:y val="0.82570020414114964"/>
          <c:w val="1"/>
          <c:h val="0.17429979585885141"/>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0770784923056823"/>
          <c:y val="2.9929415170855986E-2"/>
          <c:w val="0.92073832790445154"/>
          <c:h val="0.77449466367238728"/>
        </c:manualLayout>
      </c:layout>
      <c:bar3DChart>
        <c:barDir val="col"/>
        <c:grouping val="clustered"/>
        <c:ser>
          <c:idx val="0"/>
          <c:order val="0"/>
          <c:tx>
            <c:strRef>
              <c:f>Sheet1!$A$2</c:f>
              <c:strCache>
                <c:ptCount val="1"/>
                <c:pt idx="0">
                  <c:v>дошкольными образовательными учреждениями (мест на 1000 детей в возрасте 1-6 лет)</c:v>
                </c:pt>
              </c:strCache>
            </c:strRef>
          </c:tx>
          <c:spPr>
            <a:solidFill>
              <a:schemeClr val="accent6">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440</c:v>
                </c:pt>
                <c:pt idx="1">
                  <c:v>467</c:v>
                </c:pt>
                <c:pt idx="2">
                  <c:v>539.70000000000005</c:v>
                </c:pt>
                <c:pt idx="3">
                  <c:v>543</c:v>
                </c:pt>
                <c:pt idx="4">
                  <c:v>543</c:v>
                </c:pt>
                <c:pt idx="5">
                  <c:v>543.04999999999995</c:v>
                </c:pt>
                <c:pt idx="6">
                  <c:v>543.6</c:v>
                </c:pt>
                <c:pt idx="7">
                  <c:v>544.14</c:v>
                </c:pt>
              </c:numCache>
            </c:numRef>
          </c:val>
        </c:ser>
        <c:gapDepth val="0"/>
        <c:shape val="box"/>
        <c:axId val="175347584"/>
        <c:axId val="175349120"/>
        <c:axId val="0"/>
      </c:bar3DChart>
      <c:catAx>
        <c:axId val="17534758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5349120"/>
        <c:crosses val="autoZero"/>
        <c:auto val="1"/>
        <c:lblAlgn val="ctr"/>
        <c:lblOffset val="100"/>
        <c:tickLblSkip val="1"/>
        <c:tickMarkSkip val="1"/>
      </c:catAx>
      <c:valAx>
        <c:axId val="175349120"/>
        <c:scaling>
          <c:orientation val="minMax"/>
          <c:max val="55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5347584"/>
        <c:crosses val="autoZero"/>
        <c:crossBetween val="between"/>
        <c:majorUnit val="50"/>
        <c:minorUnit val="50"/>
      </c:valAx>
      <c:spPr>
        <a:noFill/>
        <a:ln w="25400">
          <a:noFill/>
        </a:ln>
      </c:spPr>
    </c:plotArea>
    <c:legend>
      <c:legendPos val="r"/>
      <c:layout>
        <c:manualLayout>
          <c:xMode val="edge"/>
          <c:yMode val="edge"/>
          <c:x val="4.3202261378114948E-2"/>
          <c:y val="0.83883880631041596"/>
          <c:w val="0.9555555555555556"/>
          <c:h val="0.16116094372109124"/>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autoTitleDeleted val="1"/>
    <c:view3D>
      <c:rotX val="20"/>
      <c:hPercent val="48"/>
      <c:rotY val="60"/>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805E-2"/>
          <c:y val="0.15426513587388543"/>
          <c:w val="0.92073832790445154"/>
          <c:h val="0.54002640078352182"/>
        </c:manualLayout>
      </c:layout>
      <c:bar3DChart>
        <c:barDir val="col"/>
        <c:grouping val="clustered"/>
        <c:ser>
          <c:idx val="1"/>
          <c:order val="0"/>
          <c:tx>
            <c:strRef>
              <c:f>Sheet1!$A$2</c:f>
              <c:strCache>
                <c:ptCount val="1"/>
                <c:pt idx="0">
                  <c:v>Общий коэффициентрождаемости (число родившихся на 1000 человек населения)</c:v>
                </c:pt>
              </c:strCache>
            </c:strRef>
          </c:tx>
          <c:spPr>
            <a:solidFill>
              <a:srgbClr val="00B050"/>
            </a:solidFill>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14.5</c:v>
                </c:pt>
                <c:pt idx="1">
                  <c:v>13.8</c:v>
                </c:pt>
                <c:pt idx="2">
                  <c:v>13.3</c:v>
                </c:pt>
                <c:pt idx="3">
                  <c:v>9.4</c:v>
                </c:pt>
                <c:pt idx="4">
                  <c:v>10</c:v>
                </c:pt>
                <c:pt idx="5">
                  <c:v>10</c:v>
                </c:pt>
                <c:pt idx="6">
                  <c:v>10.01</c:v>
                </c:pt>
                <c:pt idx="7">
                  <c:v>10.02</c:v>
                </c:pt>
              </c:numCache>
            </c:numRef>
          </c:val>
        </c:ser>
        <c:ser>
          <c:idx val="2"/>
          <c:order val="1"/>
          <c:tx>
            <c:strRef>
              <c:f>Sheet1!$A$3</c:f>
              <c:strCache>
                <c:ptCount val="1"/>
                <c:pt idx="0">
                  <c:v>Общий коэффициент смертности (число умерших на 1000 человек населения)</c:v>
                </c:pt>
              </c:strCache>
            </c:strRef>
          </c:tx>
          <c:spPr>
            <a:solidFill>
              <a:srgbClr val="FF0000"/>
            </a:solidFill>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Sheet1!$B$3:$I$3</c:f>
              <c:numCache>
                <c:formatCode>General</c:formatCode>
                <c:ptCount val="8"/>
                <c:pt idx="0">
                  <c:v>9.9</c:v>
                </c:pt>
                <c:pt idx="1">
                  <c:v>9.9</c:v>
                </c:pt>
                <c:pt idx="2">
                  <c:v>8.7000000000000011</c:v>
                </c:pt>
                <c:pt idx="3">
                  <c:v>9.8000000000000007</c:v>
                </c:pt>
                <c:pt idx="4">
                  <c:v>10</c:v>
                </c:pt>
                <c:pt idx="5">
                  <c:v>10</c:v>
                </c:pt>
                <c:pt idx="6">
                  <c:v>10.01</c:v>
                </c:pt>
                <c:pt idx="7">
                  <c:v>10.02</c:v>
                </c:pt>
              </c:numCache>
            </c:numRef>
          </c:val>
        </c:ser>
        <c:ser>
          <c:idx val="3"/>
          <c:order val="2"/>
          <c:tx>
            <c:strRef>
              <c:f>Sheet1!$A$4</c:f>
              <c:strCache>
                <c:ptCount val="1"/>
                <c:pt idx="0">
                  <c:v>Коэффициент естественного прироста населения (на 1000 человек населения)</c:v>
                </c:pt>
              </c:strCache>
            </c:strRef>
          </c:tx>
          <c:spPr>
            <a:solidFill>
              <a:srgbClr val="66CCFF"/>
            </a:solidFill>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Sheet1!$B$4:$I$4</c:f>
              <c:numCache>
                <c:formatCode>General</c:formatCode>
                <c:ptCount val="8"/>
                <c:pt idx="0">
                  <c:v>4.5999999999999996</c:v>
                </c:pt>
                <c:pt idx="1">
                  <c:v>3.9</c:v>
                </c:pt>
                <c:pt idx="2">
                  <c:v>4.5999999999999996</c:v>
                </c:pt>
                <c:pt idx="3">
                  <c:v>-0.4</c:v>
                </c:pt>
                <c:pt idx="4">
                  <c:v>1</c:v>
                </c:pt>
                <c:pt idx="5">
                  <c:v>1</c:v>
                </c:pt>
                <c:pt idx="6">
                  <c:v>1</c:v>
                </c:pt>
                <c:pt idx="7">
                  <c:v>1</c:v>
                </c:pt>
              </c:numCache>
            </c:numRef>
          </c:val>
        </c:ser>
        <c:gapDepth val="0"/>
        <c:shape val="cone"/>
        <c:axId val="167425152"/>
        <c:axId val="167426688"/>
        <c:axId val="0"/>
      </c:bar3DChart>
      <c:catAx>
        <c:axId val="167425152"/>
        <c:scaling>
          <c:orientation val="minMax"/>
        </c:scaling>
        <c:axPos val="b"/>
        <c:numFmt formatCode="General" sourceLinked="1"/>
        <c:tickLblPos val="low"/>
        <c:spPr>
          <a:ln w="3182">
            <a:solidFill>
              <a:schemeClr val="tx1"/>
            </a:solidFill>
            <a:prstDash val="solid"/>
          </a:ln>
        </c:spPr>
        <c:txPr>
          <a:bodyPr rot="0" vert="horz"/>
          <a:lstStyle/>
          <a:p>
            <a:pPr>
              <a:defRPr sz="1100" b="1" i="0" u="none" strike="noStrike" baseline="0">
                <a:solidFill>
                  <a:schemeClr val="tx1"/>
                </a:solidFill>
                <a:latin typeface="Calibri" pitchFamily="34" charset="0"/>
                <a:ea typeface="Arial"/>
                <a:cs typeface="Calibri" pitchFamily="34" charset="0"/>
              </a:defRPr>
            </a:pPr>
            <a:endParaRPr lang="ru-RU"/>
          </a:p>
        </c:txPr>
        <c:crossAx val="167426688"/>
        <c:crosses val="autoZero"/>
        <c:auto val="1"/>
        <c:lblAlgn val="ctr"/>
        <c:lblOffset val="100"/>
        <c:tickLblSkip val="1"/>
        <c:tickMarkSkip val="1"/>
      </c:catAx>
      <c:valAx>
        <c:axId val="167426688"/>
        <c:scaling>
          <c:orientation val="minMax"/>
          <c:max val="15"/>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sz="1100" b="1" i="0" u="none" strike="noStrike" baseline="0">
                <a:solidFill>
                  <a:schemeClr val="tx1"/>
                </a:solidFill>
                <a:latin typeface="Calibri" pitchFamily="34" charset="0"/>
                <a:ea typeface="Arial"/>
                <a:cs typeface="Calibri" pitchFamily="34" charset="0"/>
              </a:defRPr>
            </a:pPr>
            <a:endParaRPr lang="ru-RU"/>
          </a:p>
        </c:txPr>
        <c:crossAx val="167425152"/>
        <c:crosses val="autoZero"/>
        <c:crossBetween val="between"/>
        <c:majorUnit val="1"/>
        <c:minorUnit val="1"/>
      </c:valAx>
      <c:spPr>
        <a:noFill/>
        <a:ln w="25454">
          <a:noFill/>
        </a:ln>
      </c:spPr>
    </c:plotArea>
    <c:legend>
      <c:legendPos val="r"/>
      <c:layout>
        <c:manualLayout>
          <c:xMode val="edge"/>
          <c:yMode val="edge"/>
          <c:x val="6.2328011343749226E-2"/>
          <c:y val="0.78338975904078489"/>
          <c:w val="0.93157413903919561"/>
          <c:h val="0.17313196768571482"/>
        </c:manualLayout>
      </c:layout>
      <c:spPr>
        <a:noFill/>
        <a:ln w="3182">
          <a:solidFill>
            <a:schemeClr val="tx1"/>
          </a:solidFill>
          <a:prstDash val="solid"/>
        </a:ln>
      </c:spPr>
      <c:txPr>
        <a:bodyPr/>
        <a:lstStyle/>
        <a:p>
          <a:pPr>
            <a:defRPr sz="900" b="1" i="0" u="none" strike="noStrike" baseline="0">
              <a:solidFill>
                <a:schemeClr val="tx1"/>
              </a:solidFill>
              <a:latin typeface="Calibri" pitchFamily="34" charset="0"/>
              <a:ea typeface="Arial"/>
              <a:cs typeface="Calibri" pitchFamily="34" charset="0"/>
            </a:defRPr>
          </a:pPr>
          <a:endParaRPr lang="ru-RU"/>
        </a:p>
      </c:txPr>
    </c:legend>
    <c:plotVisOnly val="1"/>
    <c:dispBlanksAs val="gap"/>
  </c:chart>
  <c:spPr>
    <a:noFill/>
    <a:ln>
      <a:noFill/>
    </a:ln>
  </c:spPr>
  <c:txPr>
    <a:bodyPr/>
    <a:lstStyle/>
    <a:p>
      <a:pPr>
        <a:defRPr sz="2580" b="1" i="0" u="none" strike="noStrike" baseline="0">
          <a:solidFill>
            <a:schemeClr val="tx1"/>
          </a:solidFill>
          <a:latin typeface="Arial"/>
          <a:ea typeface="Arial"/>
          <a:cs typeface="Arial"/>
        </a:defRPr>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1911892478957371"/>
          <c:y val="8.9472273412631934E-2"/>
          <c:w val="0.92073832790445154"/>
          <c:h val="0.73225135421902265"/>
        </c:manualLayout>
      </c:layout>
      <c:bar3DChart>
        <c:barDir val="col"/>
        <c:grouping val="clustered"/>
        <c:ser>
          <c:idx val="0"/>
          <c:order val="0"/>
          <c:tx>
            <c:strRef>
              <c:f>Sheet1!$A$2</c:f>
              <c:strCache>
                <c:ptCount val="1"/>
                <c:pt idx="0">
                  <c:v>Численность детей в дошкольных общеобразовательных учреждениях</c:v>
                </c:pt>
              </c:strCache>
            </c:strRef>
          </c:tx>
          <c:spPr>
            <a:solidFill>
              <a:schemeClr val="bg2">
                <a:lumMod val="5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2.2000000000000002</c:v>
                </c:pt>
                <c:pt idx="1">
                  <c:v>2.36</c:v>
                </c:pt>
                <c:pt idx="2">
                  <c:v>2.41</c:v>
                </c:pt>
                <c:pt idx="3">
                  <c:v>2.3199999999999998</c:v>
                </c:pt>
                <c:pt idx="4">
                  <c:v>2.42</c:v>
                </c:pt>
                <c:pt idx="5">
                  <c:v>2.42</c:v>
                </c:pt>
                <c:pt idx="6">
                  <c:v>2.42</c:v>
                </c:pt>
                <c:pt idx="7">
                  <c:v>2.4300000000000002</c:v>
                </c:pt>
              </c:numCache>
            </c:numRef>
          </c:val>
          <c:shape val="cylinder"/>
        </c:ser>
        <c:gapDepth val="0"/>
        <c:shape val="box"/>
        <c:axId val="175387776"/>
        <c:axId val="175389312"/>
        <c:axId val="0"/>
      </c:bar3DChart>
      <c:catAx>
        <c:axId val="17538777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75389312"/>
        <c:crosses val="autoZero"/>
        <c:auto val="1"/>
        <c:lblAlgn val="ctr"/>
        <c:lblOffset val="100"/>
        <c:tickLblSkip val="1"/>
        <c:tickMarkSkip val="1"/>
      </c:catAx>
      <c:valAx>
        <c:axId val="175389312"/>
        <c:scaling>
          <c:orientation val="minMax"/>
          <c:max val="2.5"/>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75387776"/>
        <c:crosses val="autoZero"/>
        <c:crossBetween val="between"/>
        <c:majorUnit val="0.5"/>
        <c:minorUnit val="0.5"/>
      </c:valAx>
      <c:spPr>
        <a:noFill/>
        <a:ln w="25400">
          <a:noFill/>
        </a:ln>
      </c:spPr>
    </c:plotArea>
    <c:legend>
      <c:legendPos val="t"/>
      <c:layout>
        <c:manualLayout>
          <c:xMode val="edge"/>
          <c:yMode val="edge"/>
          <c:x val="0"/>
          <c:y val="0.84444444444444933"/>
          <c:w val="0.99938119932874747"/>
          <c:h val="0.10393788276465442"/>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21376769377816324"/>
          <c:y val="5.6410256410256432E-2"/>
          <c:w val="0.52819418046882072"/>
          <c:h val="0.78239734146134676"/>
        </c:manualLayout>
      </c:layout>
      <c:barChart>
        <c:barDir val="bar"/>
        <c:grouping val="clustered"/>
        <c:ser>
          <c:idx val="0"/>
          <c:order val="0"/>
          <c:tx>
            <c:strRef>
              <c:f>Лист1!$B$7</c:f>
              <c:strCache>
                <c:ptCount val="1"/>
                <c:pt idx="0">
                  <c:v>Доходы, из них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Лист1!$C$7:$K$7</c:f>
              <c:numCache>
                <c:formatCode>#,##0.00</c:formatCode>
                <c:ptCount val="8"/>
                <c:pt idx="0">
                  <c:v>1246002.74</c:v>
                </c:pt>
                <c:pt idx="1">
                  <c:v>1265054.8500000001</c:v>
                </c:pt>
                <c:pt idx="2">
                  <c:v>1344295.91</c:v>
                </c:pt>
                <c:pt idx="3">
                  <c:v>1346829.53</c:v>
                </c:pt>
                <c:pt idx="4">
                  <c:v>2533.6200000001118</c:v>
                </c:pt>
                <c:pt idx="5" formatCode="0.00">
                  <c:v>100.1884718967855</c:v>
                </c:pt>
                <c:pt idx="6">
                  <c:v>81774.680000000022</c:v>
                </c:pt>
                <c:pt idx="7" formatCode="0.00">
                  <c:v>106.46412129877277</c:v>
                </c:pt>
              </c:numCache>
            </c:numRef>
          </c:val>
        </c:ser>
        <c:ser>
          <c:idx val="1"/>
          <c:order val="1"/>
          <c:tx>
            <c:strRef>
              <c:f>Лист1!$B$8</c:f>
              <c:strCache>
                <c:ptCount val="1"/>
                <c:pt idx="0">
                  <c:v>Налоговые и неналоговые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Лист1!$C$8:$K$8</c:f>
              <c:numCache>
                <c:formatCode>General</c:formatCode>
                <c:ptCount val="8"/>
                <c:pt idx="0">
                  <c:v>188307.44</c:v>
                </c:pt>
                <c:pt idx="1">
                  <c:v>211006.24000000011</c:v>
                </c:pt>
                <c:pt idx="2">
                  <c:v>221856.73</c:v>
                </c:pt>
                <c:pt idx="3">
                  <c:v>228352.78</c:v>
                </c:pt>
                <c:pt idx="4" formatCode="#,##0.00">
                  <c:v>6496.0499999999884</c:v>
                </c:pt>
                <c:pt idx="5" formatCode="0.00">
                  <c:v>102.92803828849331</c:v>
                </c:pt>
                <c:pt idx="6" formatCode="#,##0.00">
                  <c:v>17346.540000000008</c:v>
                </c:pt>
                <c:pt idx="7" formatCode="0.00">
                  <c:v>108.22086588529326</c:v>
                </c:pt>
              </c:numCache>
            </c:numRef>
          </c:val>
        </c:ser>
        <c:ser>
          <c:idx val="2"/>
          <c:order val="2"/>
          <c:tx>
            <c:strRef>
              <c:f>Лист1!$B$9</c:f>
              <c:strCache>
                <c:ptCount val="1"/>
                <c:pt idx="0">
                  <c:v>Безвозмездные поступления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Лист1!$C$9:$K$9</c:f>
              <c:numCache>
                <c:formatCode>General</c:formatCode>
                <c:ptCount val="8"/>
                <c:pt idx="0">
                  <c:v>1057695.3</c:v>
                </c:pt>
                <c:pt idx="1">
                  <c:v>1054048.6000000001</c:v>
                </c:pt>
                <c:pt idx="2">
                  <c:v>1122439.1700000011</c:v>
                </c:pt>
                <c:pt idx="3">
                  <c:v>1118476.75</c:v>
                </c:pt>
                <c:pt idx="4" formatCode="#,##0.00">
                  <c:v>-3962.4199999999255</c:v>
                </c:pt>
                <c:pt idx="5" formatCode="0.00">
                  <c:v>99.646981314808784</c:v>
                </c:pt>
                <c:pt idx="6" formatCode="#,##0.00">
                  <c:v>64428.149999999943</c:v>
                </c:pt>
                <c:pt idx="7" formatCode="0.00">
                  <c:v>106.11244585875777</c:v>
                </c:pt>
              </c:numCache>
            </c:numRef>
          </c:val>
        </c:ser>
        <c:ser>
          <c:idx val="3"/>
          <c:order val="3"/>
          <c:tx>
            <c:strRef>
              <c:f>Лист1!$B$10</c:f>
              <c:strCache>
                <c:ptCount val="1"/>
                <c:pt idx="0">
                  <c:v>Расходы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Лист1!$C$10:$K$10</c:f>
              <c:numCache>
                <c:formatCode>General</c:formatCode>
                <c:ptCount val="8"/>
                <c:pt idx="0">
                  <c:v>1279525.3</c:v>
                </c:pt>
                <c:pt idx="1">
                  <c:v>1273690.78</c:v>
                </c:pt>
                <c:pt idx="2">
                  <c:v>1368968.3800000001</c:v>
                </c:pt>
                <c:pt idx="3">
                  <c:v>1339645.6000000001</c:v>
                </c:pt>
                <c:pt idx="4" formatCode="#,##0.00">
                  <c:v>-29322.779999999711</c:v>
                </c:pt>
                <c:pt idx="5" formatCode="0.00">
                  <c:v>97.858038182006055</c:v>
                </c:pt>
                <c:pt idx="6" formatCode="#,##0.00">
                  <c:v>65954.820000000065</c:v>
                </c:pt>
                <c:pt idx="7" formatCode="0.00">
                  <c:v>105.17824428312153</c:v>
                </c:pt>
              </c:numCache>
            </c:numRef>
          </c:val>
        </c:ser>
        <c:ser>
          <c:idx val="4"/>
          <c:order val="4"/>
          <c:tx>
            <c:strRef>
              <c:f>Лист1!$B$11</c:f>
              <c:strCache>
                <c:ptCount val="1"/>
                <c:pt idx="0">
                  <c:v>Дефицит «-»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Лист1!$C$11:$K$11</c:f>
              <c:numCache>
                <c:formatCode>General</c:formatCode>
                <c:ptCount val="8"/>
                <c:pt idx="0">
                  <c:v>-33522.560000000005</c:v>
                </c:pt>
                <c:pt idx="1">
                  <c:v>-8635.93</c:v>
                </c:pt>
                <c:pt idx="2">
                  <c:v>-24672.47</c:v>
                </c:pt>
                <c:pt idx="4" formatCode="#,##0.00">
                  <c:v>-24886.629999999896</c:v>
                </c:pt>
                <c:pt idx="5" formatCode="0.00">
                  <c:v>0</c:v>
                </c:pt>
                <c:pt idx="6" formatCode="#,##0.00">
                  <c:v>8635.93</c:v>
                </c:pt>
                <c:pt idx="7" formatCode="0.00">
                  <c:v>0</c:v>
                </c:pt>
              </c:numCache>
            </c:numRef>
          </c:val>
        </c:ser>
        <c:ser>
          <c:idx val="5"/>
          <c:order val="5"/>
          <c:tx>
            <c:strRef>
              <c:f>Лист1!$B$12</c:f>
              <c:strCache>
                <c:ptCount val="1"/>
                <c:pt idx="0">
                  <c:v>Профицит «+» </c:v>
                </c:pt>
              </c:strCache>
            </c:strRef>
          </c:tx>
          <c:cat>
            <c:multiLvlStrRef>
              <c:f>Лист1!$C$5:$K$6</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Лист1!$C$12:$K$12</c:f>
              <c:numCache>
                <c:formatCode>General</c:formatCode>
                <c:ptCount val="8"/>
                <c:pt idx="3">
                  <c:v>7183.9299999999994</c:v>
                </c:pt>
                <c:pt idx="4" formatCode="#,##0.00">
                  <c:v>-24886.629999999896</c:v>
                </c:pt>
                <c:pt idx="6" formatCode="#,##0.00">
                  <c:v>7183.9299999999994</c:v>
                </c:pt>
              </c:numCache>
            </c:numRef>
          </c:val>
        </c:ser>
        <c:axId val="127798656"/>
        <c:axId val="127820928"/>
      </c:barChart>
      <c:catAx>
        <c:axId val="127798656"/>
        <c:scaling>
          <c:orientation val="minMax"/>
        </c:scaling>
        <c:axPos val="l"/>
        <c:numFmt formatCode="General" sourceLinked="1"/>
        <c:tickLblPos val="nextTo"/>
        <c:crossAx val="127820928"/>
        <c:crosses val="autoZero"/>
        <c:auto val="1"/>
        <c:lblAlgn val="ctr"/>
        <c:lblOffset val="100"/>
      </c:catAx>
      <c:valAx>
        <c:axId val="127820928"/>
        <c:scaling>
          <c:orientation val="minMax"/>
        </c:scaling>
        <c:axPos val="b"/>
        <c:majorGridlines/>
        <c:numFmt formatCode="#,##0.00" sourceLinked="1"/>
        <c:tickLblPos val="nextTo"/>
        <c:txPr>
          <a:bodyPr/>
          <a:lstStyle/>
          <a:p>
            <a:pPr>
              <a:defRPr sz="700"/>
            </a:pPr>
            <a:endParaRPr lang="ru-RU"/>
          </a:p>
        </c:txPr>
        <c:crossAx val="127798656"/>
        <c:crosses val="autoZero"/>
        <c:crossBetween val="between"/>
      </c:valAx>
    </c:plotArea>
    <c:legend>
      <c:legendPos val="r"/>
      <c:layout>
        <c:manualLayout>
          <c:xMode val="edge"/>
          <c:yMode val="edge"/>
          <c:x val="0.80070119467825163"/>
          <c:y val="3.7185947910357689E-2"/>
          <c:w val="0.19737204724409449"/>
          <c:h val="0.85383323238441899"/>
        </c:manualLayout>
      </c:layout>
    </c:legend>
    <c:plotVisOnly val="1"/>
    <c:dispBlanksAs val="gap"/>
  </c:chart>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2.6313354149696797E-2"/>
          <c:y val="0.30109375000000005"/>
          <c:w val="0.96521208683659998"/>
          <c:h val="0.69890612938088625"/>
        </c:manualLayout>
      </c:layout>
      <c:lineChart>
        <c:grouping val="standard"/>
        <c:ser>
          <c:idx val="0"/>
          <c:order val="0"/>
          <c:tx>
            <c:strRef>
              <c:f>Лист1!$B$1</c:f>
              <c:strCache>
                <c:ptCount val="1"/>
                <c:pt idx="0">
                  <c:v>доходы</c:v>
                </c:pt>
              </c:strCache>
            </c:strRef>
          </c:tx>
          <c:spPr>
            <a:ln>
              <a:solidFill>
                <a:srgbClr val="0066FF"/>
              </a:solidFill>
            </a:ln>
          </c:spPr>
          <c:marker>
            <c:symbol val="diamond"/>
            <c:size val="11"/>
            <c:spPr>
              <a:solidFill>
                <a:srgbClr val="0066FF"/>
              </a:solidFill>
              <a:ln>
                <a:solidFill>
                  <a:srgbClr val="0066FF"/>
                </a:solidFill>
              </a:ln>
            </c:spPr>
          </c:marker>
          <c:dLbls>
            <c:dLbl>
              <c:idx val="0"/>
              <c:layout>
                <c:manualLayout>
                  <c:x val="-6.9444444444444788E-3"/>
                  <c:y val="6.3725490196078483E-2"/>
                </c:manualLayout>
              </c:layout>
              <c:tx>
                <c:rich>
                  <a:bodyPr/>
                  <a:lstStyle/>
                  <a:p>
                    <a:r>
                      <a:rPr lang="ru-RU" dirty="0" smtClean="0"/>
                      <a:t> </a:t>
                    </a:r>
                    <a:r>
                      <a:rPr lang="en-US" dirty="0" smtClean="0"/>
                      <a:t>1214856,04</a:t>
                    </a:r>
                    <a:endParaRPr lang="en-US" dirty="0"/>
                  </a:p>
                </c:rich>
              </c:tx>
              <c:showVal val="1"/>
            </c:dLbl>
            <c:dLbl>
              <c:idx val="1"/>
              <c:layout>
                <c:manualLayout>
                  <c:x val="5.5555555555555558E-3"/>
                  <c:y val="3.9215686274509803E-2"/>
                </c:manualLayout>
              </c:layout>
              <c:showVal val="1"/>
            </c:dLbl>
            <c:dLbl>
              <c:idx val="2"/>
              <c:layout>
                <c:manualLayout>
                  <c:x val="-3.7500000000000006E-2"/>
                  <c:y val="-0.15196078431372631"/>
                </c:manualLayout>
              </c:layout>
              <c:showVal val="1"/>
            </c:dLbl>
            <c:dLbl>
              <c:idx val="3"/>
              <c:layout>
                <c:manualLayout>
                  <c:x val="0"/>
                  <c:y val="5.8823529411764705E-2"/>
                </c:manualLayout>
              </c:layout>
              <c:showVal val="1"/>
            </c:dLbl>
            <c:dLbl>
              <c:idx val="4"/>
              <c:layout>
                <c:manualLayout>
                  <c:x val="-5.6944444444444443E-2"/>
                  <c:y val="-4.9019607843137865E-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1214856.04</c:v>
                </c:pt>
                <c:pt idx="1">
                  <c:v>1189078.32</c:v>
                </c:pt>
                <c:pt idx="2">
                  <c:v>1208187.8</c:v>
                </c:pt>
                <c:pt idx="3">
                  <c:v>1265054.8500000001</c:v>
                </c:pt>
                <c:pt idx="4">
                  <c:v>1346982.53</c:v>
                </c:pt>
              </c:numCache>
            </c:numRef>
          </c:val>
        </c:ser>
        <c:ser>
          <c:idx val="1"/>
          <c:order val="1"/>
          <c:tx>
            <c:strRef>
              <c:f>Лист1!$C$1</c:f>
              <c:strCache>
                <c:ptCount val="1"/>
                <c:pt idx="0">
                  <c:v>расходы</c:v>
                </c:pt>
              </c:strCache>
            </c:strRef>
          </c:tx>
          <c:spPr>
            <a:ln>
              <a:solidFill>
                <a:srgbClr val="7030A0"/>
              </a:solidFill>
            </a:ln>
          </c:spPr>
          <c:marker>
            <c:symbol val="circle"/>
            <c:size val="11"/>
            <c:spPr>
              <a:solidFill>
                <a:srgbClr val="7030A0"/>
              </a:solidFill>
              <a:ln>
                <a:solidFill>
                  <a:srgbClr val="7030A0"/>
                </a:solidFill>
              </a:ln>
            </c:spPr>
          </c:marker>
          <c:dLbls>
            <c:dLbl>
              <c:idx val="0"/>
              <c:layout>
                <c:manualLayout>
                  <c:x val="-1.5277777777777781E-2"/>
                  <c:y val="-0.10294117647058874"/>
                </c:manualLayout>
              </c:layout>
              <c:showVal val="1"/>
            </c:dLbl>
            <c:dLbl>
              <c:idx val="1"/>
              <c:layout>
                <c:manualLayout>
                  <c:x val="-1.8055555555555561E-2"/>
                  <c:y val="-7.3529411764705885E-2"/>
                </c:manualLayout>
              </c:layout>
              <c:showVal val="1"/>
            </c:dLbl>
            <c:dLbl>
              <c:idx val="2"/>
              <c:layout>
                <c:manualLayout>
                  <c:x val="-1.2500000000000001E-2"/>
                  <c:y val="5.8823529411764705E-2"/>
                </c:manualLayout>
              </c:layout>
              <c:showVal val="1"/>
            </c:dLbl>
            <c:dLbl>
              <c:idx val="3"/>
              <c:layout>
                <c:manualLayout>
                  <c:x val="-4.1666666666666664E-2"/>
                  <c:y val="-9.3137254901960786E-2"/>
                </c:manualLayout>
              </c:layout>
              <c:showVal val="1"/>
            </c:dLbl>
            <c:dLbl>
              <c:idx val="4"/>
              <c:layout>
                <c:manualLayout>
                  <c:x val="0"/>
                  <c:y val="4.9019607843137865E-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1228754.6500000008</c:v>
                </c:pt>
                <c:pt idx="1">
                  <c:v>1202469.23</c:v>
                </c:pt>
                <c:pt idx="2">
                  <c:v>1199833.5900000001</c:v>
                </c:pt>
                <c:pt idx="3">
                  <c:v>1273690.78</c:v>
                </c:pt>
                <c:pt idx="4">
                  <c:v>1339645.6000000001</c:v>
                </c:pt>
              </c:numCache>
            </c:numRef>
          </c:val>
        </c:ser>
        <c:ser>
          <c:idx val="2"/>
          <c:order val="2"/>
          <c:tx>
            <c:strRef>
              <c:f>Лист1!$D$1</c:f>
              <c:strCache>
                <c:ptCount val="1"/>
                <c:pt idx="0">
                  <c:v>дефицит / профицит</c:v>
                </c:pt>
              </c:strCache>
            </c:strRef>
          </c:tx>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numCache>
            </c:numRef>
          </c:val>
        </c:ser>
        <c:marker val="1"/>
        <c:axId val="175560576"/>
        <c:axId val="175562112"/>
      </c:lineChart>
      <c:catAx>
        <c:axId val="175560576"/>
        <c:scaling>
          <c:orientation val="minMax"/>
        </c:scaling>
        <c:delete val="1"/>
        <c:axPos val="b"/>
        <c:numFmt formatCode="General" sourceLinked="1"/>
        <c:tickLblPos val="nextTo"/>
        <c:crossAx val="175562112"/>
        <c:crosses val="autoZero"/>
        <c:auto val="1"/>
        <c:lblAlgn val="ctr"/>
        <c:lblOffset val="100"/>
      </c:catAx>
      <c:valAx>
        <c:axId val="175562112"/>
        <c:scaling>
          <c:orientation val="minMax"/>
          <c:min val="1100000"/>
        </c:scaling>
        <c:delete val="1"/>
        <c:axPos val="l"/>
        <c:majorGridlines/>
        <c:numFmt formatCode="General" sourceLinked="1"/>
        <c:tickLblPos val="nextTo"/>
        <c:crossAx val="175560576"/>
        <c:crosses val="autoZero"/>
        <c:crossBetween val="between"/>
      </c:valAx>
    </c:plotArea>
    <c:legend>
      <c:legendPos val="r"/>
      <c:layout>
        <c:manualLayout>
          <c:xMode val="edge"/>
          <c:yMode val="edge"/>
          <c:x val="0.23738778415410011"/>
          <c:y val="0.10424842164999645"/>
          <c:w val="0.62689721517861563"/>
          <c:h val="0.10830034759168619"/>
        </c:manualLayout>
      </c:layout>
    </c:legend>
    <c:plotVisOnly val="1"/>
  </c:chart>
  <c:spPr>
    <a:noFill/>
    <a:ln>
      <a:noFill/>
    </a:ln>
  </c:spPr>
  <c:txPr>
    <a:bodyPr/>
    <a:lstStyle/>
    <a:p>
      <a:pPr>
        <a:defRPr sz="10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3.1073446327683798E-2"/>
          <c:y val="0.05"/>
          <c:w val="0.96892655367231662"/>
          <c:h val="0.81666666666666654"/>
        </c:manualLayout>
      </c:layout>
      <c:lineChart>
        <c:grouping val="standard"/>
        <c:ser>
          <c:idx val="0"/>
          <c:order val="0"/>
          <c:tx>
            <c:strRef>
              <c:f>Лист1!$C$1</c:f>
              <c:strCache>
                <c:ptCount val="1"/>
                <c:pt idx="0">
                  <c:v>Столбец1</c:v>
                </c:pt>
              </c:strCache>
            </c:strRef>
          </c:tx>
          <c:spPr>
            <a:ln>
              <a:solidFill>
                <a:srgbClr val="009900"/>
              </a:solidFill>
            </a:ln>
          </c:spPr>
          <c:marker>
            <c:symbol val="triangle"/>
            <c:size val="11"/>
            <c:spPr>
              <a:solidFill>
                <a:srgbClr val="009900"/>
              </a:solidFill>
              <a:ln>
                <a:solidFill>
                  <a:srgbClr val="009900"/>
                </a:solidFill>
              </a:ln>
            </c:spPr>
          </c:marker>
          <c:dLbls>
            <c:dLbl>
              <c:idx val="0"/>
              <c:layout>
                <c:manualLayout>
                  <c:x val="-1.4124293785310734E-3"/>
                  <c:y val="-0.16666666666666666"/>
                </c:manualLayout>
              </c:layout>
              <c:showVal val="1"/>
            </c:dLbl>
            <c:dLbl>
              <c:idx val="1"/>
              <c:layout>
                <c:manualLayout>
                  <c:x val="-8.4745762711865239E-3"/>
                  <c:y val="9.1666666666667326E-2"/>
                </c:manualLayout>
              </c:layout>
              <c:showVal val="1"/>
            </c:dLbl>
            <c:dLbl>
              <c:idx val="2"/>
              <c:layout>
                <c:manualLayout>
                  <c:x val="5.0847457627118814E-2"/>
                  <c:y val="3.333333333333334E-2"/>
                </c:manualLayout>
              </c:layout>
              <c:showVal val="1"/>
            </c:dLbl>
            <c:dLbl>
              <c:idx val="3"/>
              <c:layout>
                <c:manualLayout>
                  <c:x val="-1.4124293785310734E-2"/>
                  <c:y val="0.11666666666666672"/>
                </c:manualLayout>
              </c:layout>
              <c:showVal val="1"/>
            </c:dLbl>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-13898.61</c:v>
                </c:pt>
                <c:pt idx="1">
                  <c:v>-13390.91</c:v>
                </c:pt>
                <c:pt idx="2">
                  <c:v>8354.2099999999537</c:v>
                </c:pt>
                <c:pt idx="3">
                  <c:v>-8635.93</c:v>
                </c:pt>
                <c:pt idx="4">
                  <c:v>7183.9299999999994</c:v>
                </c:pt>
              </c:numCache>
            </c:numRef>
          </c:val>
        </c:ser>
        <c:ser>
          <c:idx val="1"/>
          <c:order val="1"/>
          <c:tx>
            <c:strRef>
              <c:f>Лист1!#ССЫЛКА!</c:f>
              <c:strCache>
                <c:ptCount val="1"/>
                <c:pt idx="0">
                  <c:v>#REF!</c:v>
                </c:pt>
              </c:strCache>
            </c:strRef>
          </c:tx>
          <c:spPr>
            <a:ln>
              <a:solidFill>
                <a:srgbClr val="FF0000"/>
              </a:solidFill>
            </a:ln>
          </c:spPr>
          <c:marker>
            <c:symbol val="star"/>
            <c:size val="7"/>
            <c:spPr>
              <a:noFill/>
              <a:ln>
                <a:solidFill>
                  <a:srgbClr val="FF0000"/>
                </a:solidFill>
              </a:ln>
            </c:spPr>
          </c:marker>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0</c:v>
                </c:pt>
                <c:pt idx="1">
                  <c:v>0</c:v>
                </c:pt>
                <c:pt idx="2">
                  <c:v>0</c:v>
                </c:pt>
                <c:pt idx="3">
                  <c:v>0</c:v>
                </c:pt>
                <c:pt idx="4">
                  <c:v>0</c:v>
                </c:pt>
              </c:numCache>
            </c:numRef>
          </c:val>
        </c:ser>
        <c:marker val="1"/>
        <c:axId val="175525248"/>
        <c:axId val="175707648"/>
      </c:lineChart>
      <c:catAx>
        <c:axId val="175525248"/>
        <c:scaling>
          <c:orientation val="minMax"/>
        </c:scaling>
        <c:delete val="1"/>
        <c:axPos val="b"/>
        <c:numFmt formatCode="General" sourceLinked="1"/>
        <c:tickLblPos val="nextTo"/>
        <c:crossAx val="175707648"/>
        <c:crosses val="autoZero"/>
        <c:auto val="1"/>
        <c:lblAlgn val="ctr"/>
        <c:lblOffset val="100"/>
      </c:catAx>
      <c:valAx>
        <c:axId val="175707648"/>
        <c:scaling>
          <c:orientation val="minMax"/>
        </c:scaling>
        <c:delete val="1"/>
        <c:axPos val="l"/>
        <c:majorGridlines/>
        <c:numFmt formatCode="General" sourceLinked="1"/>
        <c:tickLblPos val="nextTo"/>
        <c:crossAx val="175525248"/>
        <c:crosses val="autoZero"/>
        <c:crossBetween val="between"/>
      </c:valAx>
      <c:spPr>
        <a:noFill/>
        <a:ln>
          <a:noFill/>
        </a:ln>
      </c:spPr>
    </c:plotArea>
    <c:plotVisOnly val="1"/>
  </c:chart>
  <c:spPr>
    <a:noFill/>
    <a:ln>
      <a:noFill/>
    </a:ln>
  </c:spPr>
  <c:txPr>
    <a:bodyPr/>
    <a:lstStyle/>
    <a:p>
      <a:pPr>
        <a:defRPr sz="1000"/>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963791457885962"/>
          <c:y val="4.5833333333333733E-2"/>
          <c:w val="0.84862972317140006"/>
          <c:h val="0.72765288713911103"/>
        </c:manualLayout>
      </c:layout>
      <c:barChart>
        <c:barDir val="col"/>
        <c:grouping val="stacked"/>
        <c:ser>
          <c:idx val="0"/>
          <c:order val="0"/>
          <c:tx>
            <c:strRef>
              <c:f>Лист1!$B$1</c:f>
              <c:strCache>
                <c:ptCount val="1"/>
                <c:pt idx="0">
                  <c:v>налоговые и неналоговые</c:v>
                </c:pt>
              </c:strCache>
            </c:strRef>
          </c:tx>
          <c:spPr>
            <a:solidFill>
              <a:srgbClr val="92D050"/>
            </a:solidFill>
          </c:spPr>
          <c:cat>
            <c:strRef>
              <c:f>Лист1!$A$2:$A$5</c:f>
              <c:strCache>
                <c:ptCount val="4"/>
                <c:pt idx="0">
                  <c:v>2017 год (факт)</c:v>
                </c:pt>
                <c:pt idx="1">
                  <c:v>2018год (факт)</c:v>
                </c:pt>
                <c:pt idx="2">
                  <c:v>2019 год (план)</c:v>
                </c:pt>
                <c:pt idx="3">
                  <c:v>2019 год (факт)</c:v>
                </c:pt>
              </c:strCache>
            </c:strRef>
          </c:cat>
          <c:val>
            <c:numRef>
              <c:f>Лист1!$B$2:$B$5</c:f>
              <c:numCache>
                <c:formatCode>General</c:formatCode>
                <c:ptCount val="4"/>
                <c:pt idx="0">
                  <c:v>194943.5</c:v>
                </c:pt>
                <c:pt idx="1">
                  <c:v>211006.24000000011</c:v>
                </c:pt>
                <c:pt idx="2">
                  <c:v>221856.73</c:v>
                </c:pt>
                <c:pt idx="3">
                  <c:v>228352.78</c:v>
                </c:pt>
              </c:numCache>
            </c:numRef>
          </c:val>
        </c:ser>
        <c:ser>
          <c:idx val="1"/>
          <c:order val="1"/>
          <c:tx>
            <c:strRef>
              <c:f>Лист1!$C$1</c:f>
              <c:strCache>
                <c:ptCount val="1"/>
                <c:pt idx="0">
                  <c:v>безвозмездные поступления</c:v>
                </c:pt>
              </c:strCache>
            </c:strRef>
          </c:tx>
          <c:spPr>
            <a:solidFill>
              <a:schemeClr val="accent4">
                <a:lumMod val="60000"/>
                <a:lumOff val="40000"/>
              </a:schemeClr>
            </a:solidFill>
          </c:spPr>
          <c:cat>
            <c:strRef>
              <c:f>Лист1!$A$2:$A$5</c:f>
              <c:strCache>
                <c:ptCount val="4"/>
                <c:pt idx="0">
                  <c:v>2017 год (факт)</c:v>
                </c:pt>
                <c:pt idx="1">
                  <c:v>2018год (факт)</c:v>
                </c:pt>
                <c:pt idx="2">
                  <c:v>2019 год (план)</c:v>
                </c:pt>
                <c:pt idx="3">
                  <c:v>2019 год (факт)</c:v>
                </c:pt>
              </c:strCache>
            </c:strRef>
          </c:cat>
          <c:val>
            <c:numRef>
              <c:f>Лист1!$C$2:$C$5</c:f>
              <c:numCache>
                <c:formatCode>General</c:formatCode>
                <c:ptCount val="4"/>
                <c:pt idx="0">
                  <c:v>1013244.3</c:v>
                </c:pt>
                <c:pt idx="1">
                  <c:v>1054048.6000000001</c:v>
                </c:pt>
                <c:pt idx="2">
                  <c:v>1122439.1700000011</c:v>
                </c:pt>
                <c:pt idx="3">
                  <c:v>1118476.75</c:v>
                </c:pt>
              </c:numCache>
            </c:numRef>
          </c:val>
        </c:ser>
        <c:overlap val="100"/>
        <c:axId val="175830912"/>
        <c:axId val="175832448"/>
      </c:barChart>
      <c:catAx>
        <c:axId val="175830912"/>
        <c:scaling>
          <c:orientation val="minMax"/>
        </c:scaling>
        <c:axPos val="b"/>
        <c:tickLblPos val="nextTo"/>
        <c:txPr>
          <a:bodyPr/>
          <a:lstStyle/>
          <a:p>
            <a:pPr>
              <a:defRPr sz="900"/>
            </a:pPr>
            <a:endParaRPr lang="ru-RU"/>
          </a:p>
        </c:txPr>
        <c:crossAx val="175832448"/>
        <c:crosses val="autoZero"/>
        <c:auto val="1"/>
        <c:lblAlgn val="ctr"/>
        <c:lblOffset val="100"/>
      </c:catAx>
      <c:valAx>
        <c:axId val="175832448"/>
        <c:scaling>
          <c:orientation val="minMax"/>
        </c:scaling>
        <c:axPos val="l"/>
        <c:majorGridlines/>
        <c:numFmt formatCode="General" sourceLinked="1"/>
        <c:tickLblPos val="nextTo"/>
        <c:txPr>
          <a:bodyPr/>
          <a:lstStyle/>
          <a:p>
            <a:pPr>
              <a:defRPr sz="800"/>
            </a:pPr>
            <a:endParaRPr lang="ru-RU"/>
          </a:p>
        </c:txPr>
        <c:crossAx val="175830912"/>
        <c:crosses val="autoZero"/>
        <c:crossBetween val="between"/>
      </c:valAx>
    </c:plotArea>
    <c:legend>
      <c:legendPos val="r"/>
      <c:layout>
        <c:manualLayout>
          <c:xMode val="edge"/>
          <c:yMode val="edge"/>
          <c:x val="4.5454545454545463E-2"/>
          <c:y val="0.89598261154855663"/>
          <c:w val="0.95168672312187463"/>
          <c:h val="7.0534776902887134E-2"/>
        </c:manualLayout>
      </c:layout>
      <c:txPr>
        <a:bodyPr/>
        <a:lstStyle/>
        <a:p>
          <a:pPr>
            <a:defRPr sz="1000"/>
          </a:pPr>
          <a:endParaRPr lang="ru-RU"/>
        </a:p>
      </c:txPr>
    </c:legend>
    <c:plotVisOnly val="1"/>
  </c:chart>
  <c:txPr>
    <a:bodyPr/>
    <a:lstStyle/>
    <a:p>
      <a:pPr>
        <a:defRPr sz="1400"/>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ru-RU"/>
  <c:chart>
    <c:plotArea>
      <c:layout/>
      <c:lineChart>
        <c:grouping val="standard"/>
        <c:ser>
          <c:idx val="0"/>
          <c:order val="0"/>
          <c:tx>
            <c:strRef>
              <c:f>Лист1!$B$1</c:f>
              <c:strCache>
                <c:ptCount val="1"/>
                <c:pt idx="0">
                  <c:v>Курский муниципальный район</c:v>
                </c:pt>
              </c:strCache>
            </c:strRef>
          </c:tx>
          <c:cat>
            <c:numRef>
              <c:f>Лист1!$A$2:$A$5</c:f>
              <c:numCache>
                <c:formatCode>General</c:formatCode>
                <c:ptCount val="4"/>
                <c:pt idx="0">
                  <c:v>2016</c:v>
                </c:pt>
                <c:pt idx="1">
                  <c:v>2017</c:v>
                </c:pt>
                <c:pt idx="2">
                  <c:v>2018</c:v>
                </c:pt>
                <c:pt idx="3">
                  <c:v>2019</c:v>
                </c:pt>
              </c:numCache>
            </c:numRef>
          </c:cat>
          <c:val>
            <c:numRef>
              <c:f>Лист1!$B$2:$B$5</c:f>
              <c:numCache>
                <c:formatCode>General</c:formatCode>
                <c:ptCount val="4"/>
                <c:pt idx="0">
                  <c:v>109.2</c:v>
                </c:pt>
                <c:pt idx="1">
                  <c:v>103.8</c:v>
                </c:pt>
                <c:pt idx="2">
                  <c:v>108.2</c:v>
                </c:pt>
                <c:pt idx="3">
                  <c:v>108.2</c:v>
                </c:pt>
              </c:numCache>
            </c:numRef>
          </c:val>
        </c:ser>
        <c:ser>
          <c:idx val="1"/>
          <c:order val="1"/>
          <c:tx>
            <c:strRef>
              <c:f>Лист1!$C$1</c:f>
              <c:strCache>
                <c:ptCount val="1"/>
                <c:pt idx="0">
                  <c:v> Поселения</c:v>
                </c:pt>
              </c:strCache>
            </c:strRef>
          </c:tx>
          <c:cat>
            <c:numRef>
              <c:f>Лист1!$A$2:$A$5</c:f>
              <c:numCache>
                <c:formatCode>General</c:formatCode>
                <c:ptCount val="4"/>
                <c:pt idx="0">
                  <c:v>2016</c:v>
                </c:pt>
                <c:pt idx="1">
                  <c:v>2017</c:v>
                </c:pt>
                <c:pt idx="2">
                  <c:v>2018</c:v>
                </c:pt>
                <c:pt idx="3">
                  <c:v>2019</c:v>
                </c:pt>
              </c:numCache>
            </c:numRef>
          </c:cat>
          <c:val>
            <c:numRef>
              <c:f>Лист1!$C$2:$C$5</c:f>
              <c:numCache>
                <c:formatCode>General</c:formatCode>
                <c:ptCount val="4"/>
                <c:pt idx="0">
                  <c:v>116.1</c:v>
                </c:pt>
                <c:pt idx="1">
                  <c:v>98.1</c:v>
                </c:pt>
                <c:pt idx="2">
                  <c:v>104</c:v>
                </c:pt>
                <c:pt idx="3">
                  <c:v>112.8</c:v>
                </c:pt>
              </c:numCache>
            </c:numRef>
          </c:val>
        </c:ser>
        <c:ser>
          <c:idx val="2"/>
          <c:order val="2"/>
          <c:tx>
            <c:strRef>
              <c:f>Лист1!$D$1</c:f>
              <c:strCache>
                <c:ptCount val="1"/>
                <c:pt idx="0">
                  <c:v>Консолидированный бюджет</c:v>
                </c:pt>
              </c:strCache>
            </c:strRef>
          </c:tx>
          <c:cat>
            <c:numRef>
              <c:f>Лист1!$A$2:$A$5</c:f>
              <c:numCache>
                <c:formatCode>General</c:formatCode>
                <c:ptCount val="4"/>
                <c:pt idx="0">
                  <c:v>2016</c:v>
                </c:pt>
                <c:pt idx="1">
                  <c:v>2017</c:v>
                </c:pt>
                <c:pt idx="2">
                  <c:v>2018</c:v>
                </c:pt>
                <c:pt idx="3">
                  <c:v>2019</c:v>
                </c:pt>
              </c:numCache>
            </c:numRef>
          </c:cat>
          <c:val>
            <c:numRef>
              <c:f>Лист1!$D$2:$D$5</c:f>
              <c:numCache>
                <c:formatCode>General</c:formatCode>
                <c:ptCount val="4"/>
                <c:pt idx="0">
                  <c:v>111.5</c:v>
                </c:pt>
                <c:pt idx="1">
                  <c:v>101.8</c:v>
                </c:pt>
                <c:pt idx="2">
                  <c:v>106.8</c:v>
                </c:pt>
                <c:pt idx="3">
                  <c:v>109.7</c:v>
                </c:pt>
              </c:numCache>
            </c:numRef>
          </c:val>
        </c:ser>
        <c:marker val="1"/>
        <c:axId val="177136768"/>
        <c:axId val="177138304"/>
      </c:lineChart>
      <c:catAx>
        <c:axId val="177136768"/>
        <c:scaling>
          <c:orientation val="minMax"/>
        </c:scaling>
        <c:axPos val="b"/>
        <c:numFmt formatCode="General" sourceLinked="1"/>
        <c:tickLblPos val="nextTo"/>
        <c:txPr>
          <a:bodyPr/>
          <a:lstStyle/>
          <a:p>
            <a:pPr>
              <a:defRPr b="1"/>
            </a:pPr>
            <a:endParaRPr lang="ru-RU"/>
          </a:p>
        </c:txPr>
        <c:crossAx val="177138304"/>
        <c:crosses val="autoZero"/>
        <c:auto val="1"/>
        <c:lblAlgn val="ctr"/>
        <c:lblOffset val="100"/>
      </c:catAx>
      <c:valAx>
        <c:axId val="177138304"/>
        <c:scaling>
          <c:orientation val="minMax"/>
          <c:min val="95"/>
        </c:scaling>
        <c:axPos val="l"/>
        <c:majorGridlines/>
        <c:numFmt formatCode="General" sourceLinked="1"/>
        <c:tickLblPos val="nextTo"/>
        <c:crossAx val="177136768"/>
        <c:crosses val="autoZero"/>
        <c:crossBetween val="between"/>
      </c:valAx>
    </c:plotArea>
    <c:legend>
      <c:legendPos val="r"/>
      <c:layout/>
    </c:legend>
    <c:plotVisOnly val="1"/>
  </c:chart>
  <c:txPr>
    <a:bodyPr/>
    <a:lstStyle/>
    <a:p>
      <a:pPr>
        <a:defRPr sz="1400"/>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6.5277777777777782E-2"/>
          <c:y val="0.19146921975662323"/>
          <c:w val="0.43424376640419954"/>
          <c:h val="0.64332409837660065"/>
        </c:manualLayout>
      </c:layout>
      <c:pieChart>
        <c:varyColors val="1"/>
        <c:ser>
          <c:idx val="0"/>
          <c:order val="0"/>
          <c:tx>
            <c:strRef>
              <c:f>Лист1!$B$1</c:f>
              <c:strCache>
                <c:ptCount val="1"/>
                <c:pt idx="0">
                  <c:v>Продажи</c:v>
                </c:pt>
              </c:strCache>
            </c:strRef>
          </c:tx>
          <c:explosion val="5"/>
          <c:dPt>
            <c:idx val="7"/>
            <c:explosion val="27"/>
          </c:dPt>
          <c:dPt>
            <c:idx val="9"/>
            <c:explosion val="17"/>
          </c:dPt>
          <c:dLbls>
            <c:dLbl>
              <c:idx val="0"/>
              <c:layout>
                <c:manualLayout>
                  <c:x val="-7.8582130358705524E-2"/>
                  <c:y val="0.21429715461703883"/>
                </c:manualLayout>
              </c:layout>
              <c:showVal val="1"/>
            </c:dLbl>
            <c:dLbl>
              <c:idx val="1"/>
              <c:layout>
                <c:manualLayout>
                  <c:x val="8.2953740157480707E-2"/>
                  <c:y val="7.4721575996182329E-2"/>
                </c:manualLayout>
              </c:layout>
              <c:showVal val="1"/>
            </c:dLbl>
            <c:dLbl>
              <c:idx val="2"/>
              <c:layout>
                <c:manualLayout>
                  <c:x val="2.616786964129484E-2"/>
                  <c:y val="4.0450817227392029E-2"/>
                </c:manualLayout>
              </c:layout>
              <c:showVal val="1"/>
            </c:dLbl>
            <c:dLbl>
              <c:idx val="3"/>
              <c:layout>
                <c:manualLayout>
                  <c:x val="-1.4260498687664123E-2"/>
                  <c:y val="9.2828680505845834E-2"/>
                </c:manualLayout>
              </c:layout>
              <c:showVal val="1"/>
            </c:dLbl>
            <c:dLbl>
              <c:idx val="6"/>
              <c:layout>
                <c:manualLayout>
                  <c:x val="-2.6546916010498694E-3"/>
                  <c:y val="1.1078799809114781E-3"/>
                </c:manualLayout>
              </c:layout>
              <c:showVal val="1"/>
            </c:dLbl>
            <c:dLbl>
              <c:idx val="8"/>
              <c:layout>
                <c:manualLayout>
                  <c:x val="-4.4499125109361402E-2"/>
                  <c:y val="8.9435695538059041E-3"/>
                </c:manualLayout>
              </c:layout>
              <c:showVal val="1"/>
            </c:dLbl>
            <c:dLbl>
              <c:idx val="9"/>
              <c:layout>
                <c:manualLayout>
                  <c:x val="-0.10664271653543322"/>
                  <c:y val="-2.9529050345979478E-3"/>
                </c:manualLayout>
              </c:layout>
              <c:showVal val="1"/>
            </c:dLbl>
            <c:dLbl>
              <c:idx val="10"/>
              <c:layout>
                <c:manualLayout>
                  <c:x val="-3.8467410323709615E-2"/>
                  <c:y val="-3.6892895490336454E-2"/>
                </c:manualLayout>
              </c:layout>
              <c:showVal val="1"/>
            </c:dLbl>
            <c:dLbl>
              <c:idx val="11"/>
              <c:layout>
                <c:manualLayout>
                  <c:x val="7.8574475065616822E-2"/>
                  <c:y val="-1.7828382247673726E-3"/>
                </c:manualLayout>
              </c:layout>
              <c:showVal val="1"/>
            </c:dLbl>
            <c:showVal val="1"/>
            <c:showLeaderLines val="1"/>
          </c:dLbls>
          <c:cat>
            <c:strRef>
              <c:f>Лист1!$A$2:$A$13</c:f>
              <c:strCache>
                <c:ptCount val="12"/>
                <c:pt idx="0">
                  <c:v>налог на доходы физических лиц</c:v>
                </c:pt>
                <c:pt idx="1">
                  <c:v>доходы от уплаты акцизов</c:v>
                </c:pt>
                <c:pt idx="2">
                  <c:v>единный налог на вмененный доход</c:v>
                </c:pt>
                <c:pt idx="3">
                  <c:v>единый сельскохозяйственный налог</c:v>
                </c:pt>
                <c:pt idx="4">
                  <c:v>налог, взимаемый в связи с применением патентной системы налогообложения</c:v>
                </c:pt>
                <c:pt idx="5">
                  <c:v>госпошлина</c:v>
                </c:pt>
                <c:pt idx="6">
                  <c:v>доходы от использования имущества, находящегося в муниципальной собственности</c:v>
                </c:pt>
                <c:pt idx="7">
                  <c:v>плата за негативное воздействие на окружающую среду</c:v>
                </c:pt>
                <c:pt idx="8">
                  <c:v>доходы от оказания платных услуг</c:v>
                </c:pt>
                <c:pt idx="9">
                  <c:v>доходы от продажи материальных и нематериальных активов</c:v>
                </c:pt>
                <c:pt idx="10">
                  <c:v>штрафы</c:v>
                </c:pt>
                <c:pt idx="11">
                  <c:v>прочие неналоговые</c:v>
                </c:pt>
              </c:strCache>
            </c:strRef>
          </c:cat>
          <c:val>
            <c:numRef>
              <c:f>Лист1!$B$2:$B$13</c:f>
              <c:numCache>
                <c:formatCode>General</c:formatCode>
                <c:ptCount val="12"/>
                <c:pt idx="0">
                  <c:v>60.2</c:v>
                </c:pt>
                <c:pt idx="1">
                  <c:v>2.2999999999999998</c:v>
                </c:pt>
                <c:pt idx="2">
                  <c:v>3.3</c:v>
                </c:pt>
                <c:pt idx="3">
                  <c:v>6.8</c:v>
                </c:pt>
                <c:pt idx="4">
                  <c:v>6.0000000000000032E-2</c:v>
                </c:pt>
                <c:pt idx="5">
                  <c:v>2.2000000000000002</c:v>
                </c:pt>
                <c:pt idx="6">
                  <c:v>7.2</c:v>
                </c:pt>
                <c:pt idx="7">
                  <c:v>0.1</c:v>
                </c:pt>
                <c:pt idx="8">
                  <c:v>15</c:v>
                </c:pt>
                <c:pt idx="9">
                  <c:v>1</c:v>
                </c:pt>
                <c:pt idx="10">
                  <c:v>1.9000000000000001</c:v>
                </c:pt>
                <c:pt idx="11">
                  <c:v>2.0000000000000011E-2</c:v>
                </c:pt>
              </c:numCache>
            </c:numRef>
          </c:val>
        </c:ser>
        <c:firstSliceAng val="0"/>
      </c:pieChart>
    </c:plotArea>
    <c:legend>
      <c:legendPos val="r"/>
      <c:layout>
        <c:manualLayout>
          <c:xMode val="edge"/>
          <c:yMode val="edge"/>
          <c:x val="0.53238690751891249"/>
          <c:y val="5.2826126997283514E-2"/>
          <c:w val="0.46622430008748988"/>
          <c:h val="0.82579569001243602"/>
        </c:manualLayout>
      </c:layout>
      <c:txPr>
        <a:bodyPr/>
        <a:lstStyle/>
        <a:p>
          <a:pPr>
            <a:defRPr sz="800"/>
          </a:pPr>
          <a:endParaRPr lang="ru-RU"/>
        </a:p>
      </c:txPr>
    </c:legend>
    <c:plotVisOnly val="1"/>
  </c:chart>
  <c:txPr>
    <a:bodyPr/>
    <a:lstStyle/>
    <a:p>
      <a:pPr>
        <a:defRPr sz="900">
          <a:latin typeface="Calibri" pitchFamily="34" charset="0"/>
          <a:cs typeface="Calibri" pitchFamily="34" charset="0"/>
        </a:defRPr>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3.1609125782354412E-2"/>
          <c:y val="7.4215732361812989E-2"/>
          <c:w val="0.60292607891226657"/>
          <c:h val="0.87567835270591265"/>
        </c:manualLayout>
      </c:layout>
      <c:doughnutChart>
        <c:varyColors val="1"/>
        <c:ser>
          <c:idx val="0"/>
          <c:order val="0"/>
          <c:tx>
            <c:strRef>
              <c:f>Лист1!$B$1</c:f>
              <c:strCache>
                <c:ptCount val="1"/>
                <c:pt idx="0">
                  <c:v>Продажи</c:v>
                </c:pt>
              </c:strCache>
            </c:strRef>
          </c:tx>
          <c:dPt>
            <c:idx val="0"/>
            <c:explosion val="9"/>
          </c:dPt>
          <c:dPt>
            <c:idx val="1"/>
            <c:spPr>
              <a:solidFill>
                <a:srgbClr val="FF7C80"/>
              </a:solidFill>
            </c:spPr>
          </c:dPt>
          <c:dPt>
            <c:idx val="2"/>
            <c:explosion val="23"/>
          </c:dPt>
          <c:dPt>
            <c:idx val="3"/>
            <c:explosion val="10"/>
          </c:dPt>
          <c:dPt>
            <c:idx val="4"/>
            <c:spPr>
              <a:solidFill>
                <a:srgbClr val="FF0000"/>
              </a:solidFill>
            </c:spPr>
          </c:dPt>
          <c:dLbls>
            <c:dLbl>
              <c:idx val="1"/>
              <c:layout>
                <c:manualLayout>
                  <c:x val="7.5757575757575924E-3"/>
                  <c:y val="-2.5000000000000001E-2"/>
                </c:manualLayout>
              </c:layout>
              <c:showVal val="1"/>
            </c:dLbl>
            <c:dLbl>
              <c:idx val="2"/>
              <c:layout>
                <c:manualLayout>
                  <c:x val="0"/>
                  <c:y val="0.11904761904761912"/>
                </c:manualLayout>
              </c:layout>
              <c:showVal val="1"/>
            </c:dLbl>
            <c:dLbl>
              <c:idx val="3"/>
              <c:layout>
                <c:manualLayout>
                  <c:x val="2.5250536864710091E-3"/>
                  <c:y val="4.1666666666667395E-3"/>
                </c:manualLayout>
              </c:layout>
              <c:showVal val="1"/>
            </c:dLbl>
            <c:txPr>
              <a:bodyPr/>
              <a:lstStyle/>
              <a:p>
                <a:pPr>
                  <a:defRPr sz="1100"/>
                </a:pPr>
                <a:endParaRPr lang="ru-RU"/>
              </a:p>
            </c:txPr>
            <c:showVal val="1"/>
            <c:showLeaderLines val="1"/>
          </c:dLbls>
          <c:cat>
            <c:strRef>
              <c:f>Лист1!$A$2:$A$6</c:f>
              <c:strCache>
                <c:ptCount val="5"/>
                <c:pt idx="0">
                  <c:v>дотации</c:v>
                </c:pt>
                <c:pt idx="1">
                  <c:v>субсидии</c:v>
                </c:pt>
                <c:pt idx="2">
                  <c:v>инные межбюджетные трансферты</c:v>
                </c:pt>
                <c:pt idx="3">
                  <c:v>субвенции </c:v>
                </c:pt>
                <c:pt idx="4">
                  <c:v>прочие безвозмездные поступления</c:v>
                </c:pt>
              </c:strCache>
            </c:strRef>
          </c:cat>
          <c:val>
            <c:numRef>
              <c:f>Лист1!$B$2:$B$6</c:f>
              <c:numCache>
                <c:formatCode>General</c:formatCode>
                <c:ptCount val="5"/>
                <c:pt idx="0">
                  <c:v>220969</c:v>
                </c:pt>
                <c:pt idx="1">
                  <c:v>196389.67</c:v>
                </c:pt>
                <c:pt idx="2">
                  <c:v>5985.1900000000014</c:v>
                </c:pt>
                <c:pt idx="3">
                  <c:v>696357.05</c:v>
                </c:pt>
                <c:pt idx="4">
                  <c:v>4.7</c:v>
                </c:pt>
              </c:numCache>
            </c:numRef>
          </c:val>
        </c:ser>
        <c:firstSliceAng val="0"/>
        <c:holeSize val="50"/>
      </c:doughnutChart>
    </c:plotArea>
    <c:legend>
      <c:legendPos val="r"/>
      <c:layout>
        <c:manualLayout>
          <c:xMode val="edge"/>
          <c:yMode val="edge"/>
          <c:x val="0.6213964447625866"/>
          <c:y val="0.17795603674540802"/>
          <c:w val="0.36345204008589838"/>
          <c:h val="0.62742125984251973"/>
        </c:manualLayout>
      </c:layout>
      <c:txPr>
        <a:bodyPr/>
        <a:lstStyle/>
        <a:p>
          <a:pPr>
            <a:defRPr sz="1100"/>
          </a:pPr>
          <a:endParaRPr lang="ru-RU"/>
        </a:p>
      </c:txPr>
    </c:legend>
    <c:plotVisOnly val="1"/>
  </c:chart>
  <c:txPr>
    <a:bodyPr/>
    <a:lstStyle/>
    <a:p>
      <a:pPr>
        <a:defRPr sz="900"/>
      </a:pPr>
      <a:endParaRPr lang="ru-RU"/>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ru-RU"/>
  <c:chart>
    <c:view3D>
      <c:rAngAx val="1"/>
    </c:view3D>
    <c:plotArea>
      <c:layout/>
      <c:bar3DChart>
        <c:barDir val="col"/>
        <c:grouping val="clustered"/>
        <c:ser>
          <c:idx val="0"/>
          <c:order val="0"/>
          <c:tx>
            <c:strRef>
              <c:f>Лист1!$B$20</c:f>
              <c:strCache>
                <c:ptCount val="1"/>
                <c:pt idx="0">
                  <c:v>Доходы, из них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Лист1!$C$20:$K$20</c:f>
              <c:numCache>
                <c:formatCode>#,##0.00</c:formatCode>
                <c:ptCount val="8"/>
                <c:pt idx="0">
                  <c:v>1425853.01</c:v>
                </c:pt>
                <c:pt idx="1">
                  <c:v>1450420.51</c:v>
                </c:pt>
                <c:pt idx="2">
                  <c:v>1564006.75</c:v>
                </c:pt>
                <c:pt idx="3">
                  <c:v>1572000.1800000011</c:v>
                </c:pt>
                <c:pt idx="4">
                  <c:v>7993.4299999999585</c:v>
                </c:pt>
                <c:pt idx="5" formatCode="0.00">
                  <c:v>100.51108666890379</c:v>
                </c:pt>
                <c:pt idx="6">
                  <c:v>121579.66999999995</c:v>
                </c:pt>
                <c:pt idx="7" formatCode="0.00">
                  <c:v>108.3823738813508</c:v>
                </c:pt>
              </c:numCache>
            </c:numRef>
          </c:val>
        </c:ser>
        <c:ser>
          <c:idx val="1"/>
          <c:order val="1"/>
          <c:tx>
            <c:strRef>
              <c:f>Лист1!$B$21</c:f>
              <c:strCache>
                <c:ptCount val="1"/>
                <c:pt idx="0">
                  <c:v>Налоговые и неналоговые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Лист1!$C$21:$K$21</c:f>
              <c:numCache>
                <c:formatCode>General</c:formatCode>
                <c:ptCount val="8"/>
                <c:pt idx="0">
                  <c:v>283433.12</c:v>
                </c:pt>
                <c:pt idx="1">
                  <c:v>312368.55</c:v>
                </c:pt>
                <c:pt idx="2">
                  <c:v>328148.94</c:v>
                </c:pt>
                <c:pt idx="3">
                  <c:v>342667.2200000002</c:v>
                </c:pt>
                <c:pt idx="4" formatCode="#,##0.00">
                  <c:v>14518.279999999961</c:v>
                </c:pt>
                <c:pt idx="5" formatCode="0.00">
                  <c:v>104.42429587003998</c:v>
                </c:pt>
                <c:pt idx="6" formatCode="#,##0.00">
                  <c:v>30298.669999999896</c:v>
                </c:pt>
                <c:pt idx="7" formatCode="0.00">
                  <c:v>109.69965446265317</c:v>
                </c:pt>
              </c:numCache>
            </c:numRef>
          </c:val>
        </c:ser>
        <c:ser>
          <c:idx val="2"/>
          <c:order val="2"/>
          <c:tx>
            <c:strRef>
              <c:f>Лист1!$B$22</c:f>
              <c:strCache>
                <c:ptCount val="1"/>
                <c:pt idx="0">
                  <c:v>Безвозмездные поступления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Лист1!$C$22:$K$22</c:f>
              <c:numCache>
                <c:formatCode>General</c:formatCode>
                <c:ptCount val="8"/>
                <c:pt idx="0">
                  <c:v>1142419.5900000001</c:v>
                </c:pt>
                <c:pt idx="1">
                  <c:v>1138051.96</c:v>
                </c:pt>
                <c:pt idx="2">
                  <c:v>1235857.81</c:v>
                </c:pt>
                <c:pt idx="3">
                  <c:v>1229332.96</c:v>
                </c:pt>
                <c:pt idx="4" formatCode="#,##0.00">
                  <c:v>-6524.8500000000931</c:v>
                </c:pt>
                <c:pt idx="5" formatCode="0.00">
                  <c:v>99.472038777664125</c:v>
                </c:pt>
                <c:pt idx="6" formatCode="#,##0.00">
                  <c:v>91281</c:v>
                </c:pt>
                <c:pt idx="7" formatCode="0.00">
                  <c:v>108.02081128176259</c:v>
                </c:pt>
              </c:numCache>
            </c:numRef>
          </c:val>
        </c:ser>
        <c:ser>
          <c:idx val="3"/>
          <c:order val="3"/>
          <c:tx>
            <c:strRef>
              <c:f>Лист1!$B$23</c:f>
              <c:strCache>
                <c:ptCount val="1"/>
                <c:pt idx="0">
                  <c:v>Расходы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Лист1!$C$23:$K$23</c:f>
              <c:numCache>
                <c:formatCode>General</c:formatCode>
                <c:ptCount val="8"/>
                <c:pt idx="0">
                  <c:v>1491703.87</c:v>
                </c:pt>
                <c:pt idx="1">
                  <c:v>1454443.6900000011</c:v>
                </c:pt>
                <c:pt idx="2">
                  <c:v>1626684.49</c:v>
                </c:pt>
                <c:pt idx="3">
                  <c:v>1540621.11</c:v>
                </c:pt>
                <c:pt idx="4" formatCode="#,##0.00">
                  <c:v>-86063.38</c:v>
                </c:pt>
                <c:pt idx="5" formatCode="0.00">
                  <c:v>94.70927641290784</c:v>
                </c:pt>
                <c:pt idx="6" formatCode="#,##0.00">
                  <c:v>86177.420000000158</c:v>
                </c:pt>
                <c:pt idx="7" formatCode="0.00">
                  <c:v>105.925112164363</c:v>
                </c:pt>
              </c:numCache>
            </c:numRef>
          </c:val>
        </c:ser>
        <c:ser>
          <c:idx val="4"/>
          <c:order val="4"/>
          <c:tx>
            <c:strRef>
              <c:f>Лист1!$B$24</c:f>
              <c:strCache>
                <c:ptCount val="1"/>
                <c:pt idx="0">
                  <c:v>Дефицит «-»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Лист1!$C$24:$K$24</c:f>
              <c:numCache>
                <c:formatCode>#,##0.00</c:formatCode>
                <c:ptCount val="8"/>
                <c:pt idx="0">
                  <c:v>-65850.860000000102</c:v>
                </c:pt>
                <c:pt idx="1">
                  <c:v>-4023.1799999999348</c:v>
                </c:pt>
                <c:pt idx="2">
                  <c:v>-62677.739999999991</c:v>
                </c:pt>
              </c:numCache>
            </c:numRef>
          </c:val>
        </c:ser>
        <c:ser>
          <c:idx val="5"/>
          <c:order val="5"/>
          <c:tx>
            <c:strRef>
              <c:f>Лист1!$B$25</c:f>
              <c:strCache>
                <c:ptCount val="1"/>
                <c:pt idx="0">
                  <c:v>Профицит «+» </c:v>
                </c:pt>
              </c:strCache>
            </c:strRef>
          </c:tx>
          <c:cat>
            <c:multiLvlStrRef>
              <c:f>Лист1!$C$18:$K$19</c:f>
              <c:multiLvlStrCache>
                <c:ptCount val="8"/>
                <c:lvl>
                  <c:pt idx="0">
                    <c:v>план </c:v>
                  </c:pt>
                  <c:pt idx="1">
                    <c:v>исполнение </c:v>
                  </c:pt>
                  <c:pt idx="2">
                    <c:v>план </c:v>
                  </c:pt>
                  <c:pt idx="3">
                    <c:v>исполнение </c:v>
                  </c:pt>
                  <c:pt idx="4">
                    <c:v>абс. </c:v>
                  </c:pt>
                  <c:pt idx="5">
                    <c:v>% </c:v>
                  </c:pt>
                  <c:pt idx="6">
                    <c:v>абс. </c:v>
                  </c:pt>
                  <c:pt idx="7">
                    <c:v>% </c:v>
                  </c:pt>
                </c:lvl>
                <c:lvl>
                  <c:pt idx="0">
                    <c:v>2018 год </c:v>
                  </c:pt>
                  <c:pt idx="2">
                    <c:v>2019 год </c:v>
                  </c:pt>
                  <c:pt idx="4">
                    <c:v>Отклонение исполнения  к плану 2019 года </c:v>
                  </c:pt>
                  <c:pt idx="6">
                    <c:v>Отклонение исполнения 2019 к 2018</c:v>
                  </c:pt>
                </c:lvl>
              </c:multiLvlStrCache>
            </c:multiLvlStrRef>
          </c:cat>
          <c:val>
            <c:numRef>
              <c:f>Лист1!$C$25:$K$25</c:f>
              <c:numCache>
                <c:formatCode>General</c:formatCode>
                <c:ptCount val="8"/>
                <c:pt idx="3" formatCode="#,##0.00">
                  <c:v>31379.069999999832</c:v>
                </c:pt>
              </c:numCache>
            </c:numRef>
          </c:val>
        </c:ser>
        <c:shape val="cone"/>
        <c:axId val="128643456"/>
        <c:axId val="128644992"/>
        <c:axId val="0"/>
      </c:bar3DChart>
      <c:catAx>
        <c:axId val="128643456"/>
        <c:scaling>
          <c:orientation val="minMax"/>
        </c:scaling>
        <c:axPos val="b"/>
        <c:tickLblPos val="nextTo"/>
        <c:crossAx val="128644992"/>
        <c:crosses val="autoZero"/>
        <c:auto val="1"/>
        <c:lblAlgn val="ctr"/>
        <c:lblOffset val="100"/>
      </c:catAx>
      <c:valAx>
        <c:axId val="128644992"/>
        <c:scaling>
          <c:orientation val="minMax"/>
        </c:scaling>
        <c:axPos val="l"/>
        <c:majorGridlines/>
        <c:numFmt formatCode="#,##0.00" sourceLinked="1"/>
        <c:tickLblPos val="nextTo"/>
        <c:crossAx val="128643456"/>
        <c:crosses val="autoZero"/>
        <c:crossBetween val="between"/>
      </c:valAx>
    </c:plotArea>
    <c:legend>
      <c:legendPos val="r"/>
    </c:legend>
    <c:plotVisOnly val="1"/>
  </c:chart>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3.76775077028417E-2"/>
          <c:y val="2.9255319148936192E-2"/>
          <c:w val="0.92319205751455302"/>
          <c:h val="0.73134549338248189"/>
        </c:manualLayout>
      </c:layout>
      <c:barChart>
        <c:barDir val="bar"/>
        <c:grouping val="clustered"/>
        <c:ser>
          <c:idx val="0"/>
          <c:order val="0"/>
          <c:tx>
            <c:strRef>
              <c:f>Лист1!$B$1</c:f>
              <c:strCache>
                <c:ptCount val="1"/>
                <c:pt idx="0">
                  <c:v>доходы</c:v>
                </c:pt>
              </c:strCache>
            </c:strRef>
          </c:tx>
          <c:dLbls>
            <c:txPr>
              <a:bodyPr/>
              <a:lstStyle/>
              <a:p>
                <a:pPr>
                  <a:defRPr sz="1200">
                    <a:solidFill>
                      <a:schemeClr val="accent1">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1492388.9</c:v>
                </c:pt>
                <c:pt idx="1">
                  <c:v>1314600.22</c:v>
                </c:pt>
                <c:pt idx="2">
                  <c:v>1353078.04</c:v>
                </c:pt>
                <c:pt idx="3">
                  <c:v>1450420.51</c:v>
                </c:pt>
                <c:pt idx="4">
                  <c:v>1572000.1800000011</c:v>
                </c:pt>
              </c:numCache>
            </c:numRef>
          </c:val>
        </c:ser>
        <c:ser>
          <c:idx val="1"/>
          <c:order val="1"/>
          <c:tx>
            <c:strRef>
              <c:f>Лист1!$C$1</c:f>
              <c:strCache>
                <c:ptCount val="1"/>
                <c:pt idx="0">
                  <c:v>расходы</c:v>
                </c:pt>
              </c:strCache>
            </c:strRef>
          </c:tx>
          <c:dLbls>
            <c:txPr>
              <a:bodyPr/>
              <a:lstStyle/>
              <a:p>
                <a:pPr>
                  <a:defRPr sz="1200">
                    <a:solidFill>
                      <a:srgbClr val="C00000"/>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1430875.07</c:v>
                </c:pt>
                <c:pt idx="1">
                  <c:v>1356399.04</c:v>
                </c:pt>
                <c:pt idx="2">
                  <c:v>1337751.51</c:v>
                </c:pt>
                <c:pt idx="3">
                  <c:v>1454443.6900000011</c:v>
                </c:pt>
                <c:pt idx="4">
                  <c:v>1540621.11</c:v>
                </c:pt>
              </c:numCache>
            </c:numRef>
          </c:val>
        </c:ser>
        <c:ser>
          <c:idx val="2"/>
          <c:order val="2"/>
          <c:tx>
            <c:strRef>
              <c:f>Лист1!$D$1</c:f>
              <c:strCache>
                <c:ptCount val="1"/>
                <c:pt idx="0">
                  <c:v>дефицит</c:v>
                </c:pt>
              </c:strCache>
            </c:strRef>
          </c:tx>
          <c:dLbls>
            <c:dLbl>
              <c:idx val="1"/>
              <c:layout>
                <c:manualLayout>
                  <c:x val="-2.7777777777778091E-3"/>
                  <c:y val="-2.1428571428571491E-2"/>
                </c:manualLayout>
              </c:layout>
              <c:showVal val="1"/>
            </c:dLbl>
            <c:dLbl>
              <c:idx val="3"/>
              <c:layout>
                <c:manualLayout>
                  <c:x val="5.5555555555555558E-3"/>
                  <c:y val="-1.4285714285714285E-2"/>
                </c:manualLayout>
              </c:layout>
              <c:showVal val="1"/>
            </c:dLbl>
            <c:txPr>
              <a:bodyPr/>
              <a:lstStyle/>
              <a:p>
                <a:pPr>
                  <a:defRPr sz="1200">
                    <a:solidFill>
                      <a:schemeClr val="accent3">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pt idx="1">
                  <c:v>-41798.810000000012</c:v>
                </c:pt>
                <c:pt idx="3">
                  <c:v>-4023.18</c:v>
                </c:pt>
              </c:numCache>
            </c:numRef>
          </c:val>
        </c:ser>
        <c:ser>
          <c:idx val="3"/>
          <c:order val="3"/>
          <c:tx>
            <c:strRef>
              <c:f>Лист1!$E$1</c:f>
              <c:strCache>
                <c:ptCount val="1"/>
                <c:pt idx="0">
                  <c:v>профицит</c:v>
                </c:pt>
              </c:strCache>
            </c:strRef>
          </c:tx>
          <c:dLbls>
            <c:txPr>
              <a:bodyPr/>
              <a:lstStyle/>
              <a:p>
                <a:pPr>
                  <a:defRPr sz="1200">
                    <a:solidFill>
                      <a:schemeClr val="accent4">
                        <a:lumMod val="50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Лист1!$E$2:$E$6</c:f>
              <c:numCache>
                <c:formatCode>General</c:formatCode>
                <c:ptCount val="5"/>
                <c:pt idx="0">
                  <c:v>21328.14</c:v>
                </c:pt>
                <c:pt idx="2">
                  <c:v>15324.53</c:v>
                </c:pt>
                <c:pt idx="4">
                  <c:v>31379.07</c:v>
                </c:pt>
              </c:numCache>
            </c:numRef>
          </c:val>
        </c:ser>
        <c:axId val="177937792"/>
        <c:axId val="177943680"/>
      </c:barChart>
      <c:catAx>
        <c:axId val="177937792"/>
        <c:scaling>
          <c:orientation val="minMax"/>
        </c:scaling>
        <c:axPos val="l"/>
        <c:numFmt formatCode="General" sourceLinked="1"/>
        <c:tickLblPos val="nextTo"/>
        <c:txPr>
          <a:bodyPr/>
          <a:lstStyle/>
          <a:p>
            <a:pPr>
              <a:defRPr sz="1400"/>
            </a:pPr>
            <a:endParaRPr lang="ru-RU"/>
          </a:p>
        </c:txPr>
        <c:crossAx val="177943680"/>
        <c:crosses val="autoZero"/>
        <c:auto val="1"/>
        <c:lblAlgn val="ctr"/>
        <c:lblOffset val="100"/>
      </c:catAx>
      <c:valAx>
        <c:axId val="177943680"/>
        <c:scaling>
          <c:orientation val="minMax"/>
        </c:scaling>
        <c:axPos val="b"/>
        <c:majorGridlines/>
        <c:numFmt formatCode="General" sourceLinked="1"/>
        <c:tickLblPos val="nextTo"/>
        <c:txPr>
          <a:bodyPr/>
          <a:lstStyle/>
          <a:p>
            <a:pPr>
              <a:defRPr sz="1200"/>
            </a:pPr>
            <a:endParaRPr lang="ru-RU"/>
          </a:p>
        </c:txPr>
        <c:crossAx val="177937792"/>
        <c:crosses val="autoZero"/>
        <c:crossBetween val="between"/>
      </c:valAx>
    </c:plotArea>
    <c:legend>
      <c:legendPos val="r"/>
      <c:layout>
        <c:manualLayout>
          <c:xMode val="edge"/>
          <c:yMode val="edge"/>
          <c:x val="0.2083485107839782"/>
          <c:y val="0.90239403585190148"/>
          <c:w val="0.61049206892616659"/>
          <c:h val="7.5531077232367239E-2"/>
        </c:manualLayout>
      </c:layout>
      <c:txPr>
        <a:bodyPr/>
        <a:lstStyle/>
        <a:p>
          <a:pPr>
            <a:defRPr sz="1400"/>
          </a:pPr>
          <a:endParaRPr lang="ru-RU"/>
        </a:p>
      </c:txPr>
    </c:legend>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4722534683164624E-2"/>
          <c:y val="4.7356892888388964E-2"/>
          <c:w val="0.88896292650918662"/>
          <c:h val="0.67351981983331732"/>
        </c:manualLayout>
      </c:layout>
      <c:lineChart>
        <c:grouping val="standard"/>
        <c:ser>
          <c:idx val="0"/>
          <c:order val="0"/>
          <c:tx>
            <c:strRef>
              <c:f>Лист1!$B$1</c:f>
              <c:strCache>
                <c:ptCount val="1"/>
                <c:pt idx="0">
                  <c:v>семена подсолнечника</c:v>
                </c:pt>
              </c:strCache>
            </c:strRef>
          </c:tx>
          <c:spPr>
            <a:ln>
              <a:solidFill>
                <a:srgbClr val="33CCCC"/>
              </a:solidFill>
            </a:ln>
          </c:spPr>
          <c:marker>
            <c:spPr>
              <a:solidFill>
                <a:srgbClr val="00B0F0"/>
              </a:solidFill>
              <a:ln>
                <a:solidFill>
                  <a:srgbClr val="33CCCC"/>
                </a:solidFill>
              </a:ln>
            </c:spPr>
          </c:marke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Лист1!$B$2:$B$9</c:f>
              <c:numCache>
                <c:formatCode>General</c:formatCode>
                <c:ptCount val="8"/>
                <c:pt idx="0">
                  <c:v>8.4</c:v>
                </c:pt>
                <c:pt idx="1">
                  <c:v>17.600000000000001</c:v>
                </c:pt>
                <c:pt idx="2">
                  <c:v>16.399999999999999</c:v>
                </c:pt>
                <c:pt idx="3">
                  <c:v>16.899999999999999</c:v>
                </c:pt>
                <c:pt idx="4">
                  <c:v>17.75</c:v>
                </c:pt>
                <c:pt idx="5">
                  <c:v>17.75</c:v>
                </c:pt>
                <c:pt idx="6">
                  <c:v>17.77</c:v>
                </c:pt>
                <c:pt idx="7">
                  <c:v>17.79</c:v>
                </c:pt>
              </c:numCache>
            </c:numRef>
          </c:val>
        </c:ser>
        <c:ser>
          <c:idx val="1"/>
          <c:order val="1"/>
          <c:tx>
            <c:strRef>
              <c:f>Лист1!$C$1</c:f>
              <c:strCache>
                <c:ptCount val="1"/>
                <c:pt idx="0">
                  <c:v>картофель</c:v>
                </c:pt>
              </c:strCache>
            </c:strRef>
          </c:tx>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Лист1!$C$2:$C$9</c:f>
              <c:numCache>
                <c:formatCode>General</c:formatCode>
                <c:ptCount val="8"/>
                <c:pt idx="0">
                  <c:v>9.5</c:v>
                </c:pt>
                <c:pt idx="1">
                  <c:v>5.1599999999999993</c:v>
                </c:pt>
                <c:pt idx="2">
                  <c:v>7.3</c:v>
                </c:pt>
                <c:pt idx="3">
                  <c:v>9.4</c:v>
                </c:pt>
                <c:pt idx="4">
                  <c:v>8.83</c:v>
                </c:pt>
                <c:pt idx="5">
                  <c:v>8.83</c:v>
                </c:pt>
                <c:pt idx="6">
                  <c:v>8.84</c:v>
                </c:pt>
                <c:pt idx="7">
                  <c:v>8.8500000000000014</c:v>
                </c:pt>
              </c:numCache>
            </c:numRef>
          </c:val>
        </c:ser>
        <c:ser>
          <c:idx val="2"/>
          <c:order val="2"/>
          <c:tx>
            <c:strRef>
              <c:f>Лист1!$D$1</c:f>
              <c:strCache>
                <c:ptCount val="1"/>
                <c:pt idx="0">
                  <c:v>овощи</c:v>
                </c:pt>
              </c:strCache>
            </c:strRef>
          </c:tx>
          <c:spPr>
            <a:ln>
              <a:solidFill>
                <a:srgbClr val="FF0000"/>
              </a:solidFill>
            </a:ln>
          </c:spPr>
          <c:marker>
            <c:spPr>
              <a:solidFill>
                <a:srgbClr val="FF0000"/>
              </a:solidFill>
              <a:ln>
                <a:solidFill>
                  <a:srgbClr val="FF0000"/>
                </a:solidFill>
              </a:ln>
            </c:spPr>
          </c:marke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Лист1!$D$2:$D$9</c:f>
              <c:numCache>
                <c:formatCode>General</c:formatCode>
                <c:ptCount val="8"/>
                <c:pt idx="0">
                  <c:v>14.09</c:v>
                </c:pt>
                <c:pt idx="1">
                  <c:v>13.870000000000001</c:v>
                </c:pt>
                <c:pt idx="2">
                  <c:v>10.3</c:v>
                </c:pt>
                <c:pt idx="3">
                  <c:v>10.5</c:v>
                </c:pt>
                <c:pt idx="4">
                  <c:v>11.03</c:v>
                </c:pt>
                <c:pt idx="5">
                  <c:v>11.03</c:v>
                </c:pt>
                <c:pt idx="6">
                  <c:v>11.04</c:v>
                </c:pt>
                <c:pt idx="7">
                  <c:v>11.05</c:v>
                </c:pt>
              </c:numCache>
            </c:numRef>
          </c:val>
        </c:ser>
        <c:ser>
          <c:idx val="3"/>
          <c:order val="3"/>
          <c:tx>
            <c:strRef>
              <c:f>Лист1!$E$1</c:f>
              <c:strCache>
                <c:ptCount val="1"/>
                <c:pt idx="0">
                  <c:v>скот и птица на убой (в живом весе)</c:v>
                </c:pt>
              </c:strCache>
            </c:strRef>
          </c:tx>
          <c:spPr>
            <a:ln>
              <a:solidFill>
                <a:srgbClr val="FFC000"/>
              </a:solidFill>
            </a:ln>
          </c:spPr>
          <c:marker>
            <c:symbol val="circle"/>
            <c:size val="7"/>
            <c:spPr>
              <a:solidFill>
                <a:srgbClr val="FFC000"/>
              </a:solidFill>
              <a:ln>
                <a:solidFill>
                  <a:srgbClr val="FFC000"/>
                </a:solidFill>
              </a:ln>
            </c:spPr>
          </c:marke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Лист1!$E$2:$E$9</c:f>
              <c:numCache>
                <c:formatCode>General</c:formatCode>
                <c:ptCount val="8"/>
                <c:pt idx="0">
                  <c:v>7.41</c:v>
                </c:pt>
                <c:pt idx="1">
                  <c:v>7.42</c:v>
                </c:pt>
                <c:pt idx="2">
                  <c:v>7.3</c:v>
                </c:pt>
                <c:pt idx="3">
                  <c:v>7.5</c:v>
                </c:pt>
                <c:pt idx="4">
                  <c:v>7.88</c:v>
                </c:pt>
                <c:pt idx="5">
                  <c:v>7.88</c:v>
                </c:pt>
                <c:pt idx="6">
                  <c:v>7.89</c:v>
                </c:pt>
                <c:pt idx="7">
                  <c:v>7.9</c:v>
                </c:pt>
              </c:numCache>
            </c:numRef>
          </c:val>
        </c:ser>
        <c:ser>
          <c:idx val="4"/>
          <c:order val="4"/>
          <c:tx>
            <c:strRef>
              <c:f>Лист1!$F$1</c:f>
              <c:strCache>
                <c:ptCount val="1"/>
                <c:pt idx="0">
                  <c:v>молоко</c:v>
                </c:pt>
              </c:strCache>
            </c:strRef>
          </c:tx>
          <c:spPr>
            <a:ln>
              <a:solidFill>
                <a:srgbClr val="669900"/>
              </a:solidFill>
            </a:ln>
          </c:spPr>
          <c:marker>
            <c:spPr>
              <a:solidFill>
                <a:srgbClr val="669900"/>
              </a:solidFill>
              <a:ln>
                <a:solidFill>
                  <a:srgbClr val="669900"/>
                </a:solidFill>
              </a:ln>
            </c:spPr>
          </c:marke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Лист1!$F$2:$F$9</c:f>
              <c:numCache>
                <c:formatCode>General</c:formatCode>
                <c:ptCount val="8"/>
                <c:pt idx="0">
                  <c:v>18.8</c:v>
                </c:pt>
                <c:pt idx="1">
                  <c:v>19.79</c:v>
                </c:pt>
                <c:pt idx="2">
                  <c:v>24.5</c:v>
                </c:pt>
                <c:pt idx="3">
                  <c:v>25</c:v>
                </c:pt>
                <c:pt idx="4">
                  <c:v>26.27</c:v>
                </c:pt>
                <c:pt idx="5">
                  <c:v>26.27</c:v>
                </c:pt>
                <c:pt idx="6">
                  <c:v>26.3</c:v>
                </c:pt>
                <c:pt idx="7">
                  <c:v>26.330000000000002</c:v>
                </c:pt>
              </c:numCache>
            </c:numRef>
          </c:val>
        </c:ser>
        <c:ser>
          <c:idx val="5"/>
          <c:order val="5"/>
          <c:tx>
            <c:strRef>
              <c:f>Лист1!$G$1</c:f>
              <c:strCache>
                <c:ptCount val="1"/>
                <c:pt idx="0">
                  <c:v>яйца (млн. шт.)</c:v>
                </c:pt>
              </c:strCache>
            </c:strRef>
          </c:tx>
          <c:spPr>
            <a:ln>
              <a:solidFill>
                <a:srgbClr val="7030A0"/>
              </a:solidFill>
            </a:ln>
          </c:spPr>
          <c:marker>
            <c:spPr>
              <a:solidFill>
                <a:srgbClr val="7030A0"/>
              </a:solidFill>
              <a:ln>
                <a:solidFill>
                  <a:srgbClr val="7030A0"/>
                </a:solidFill>
              </a:ln>
            </c:spPr>
          </c:marker>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Лист1!$G$2:$G$9</c:f>
              <c:numCache>
                <c:formatCode>General</c:formatCode>
                <c:ptCount val="8"/>
                <c:pt idx="0">
                  <c:v>21.7</c:v>
                </c:pt>
                <c:pt idx="1">
                  <c:v>22</c:v>
                </c:pt>
                <c:pt idx="2">
                  <c:v>20.9</c:v>
                </c:pt>
                <c:pt idx="3">
                  <c:v>21.7</c:v>
                </c:pt>
                <c:pt idx="4">
                  <c:v>22.8</c:v>
                </c:pt>
                <c:pt idx="5">
                  <c:v>22.8</c:v>
                </c:pt>
                <c:pt idx="6">
                  <c:v>22.830000000000002</c:v>
                </c:pt>
                <c:pt idx="7">
                  <c:v>22.85</c:v>
                </c:pt>
              </c:numCache>
            </c:numRef>
          </c:val>
        </c:ser>
        <c:marker val="1"/>
        <c:axId val="167254656"/>
        <c:axId val="167276928"/>
      </c:lineChart>
      <c:catAx>
        <c:axId val="167254656"/>
        <c:scaling>
          <c:orientation val="minMax"/>
        </c:scaling>
        <c:axPos val="b"/>
        <c:numFmt formatCode="General" sourceLinked="1"/>
        <c:tickLblPos val="nextTo"/>
        <c:crossAx val="167276928"/>
        <c:crosses val="autoZero"/>
        <c:auto val="1"/>
        <c:lblAlgn val="ctr"/>
        <c:lblOffset val="100"/>
      </c:catAx>
      <c:valAx>
        <c:axId val="167276928"/>
        <c:scaling>
          <c:orientation val="minMax"/>
          <c:max val="55"/>
          <c:min val="0"/>
        </c:scaling>
        <c:axPos val="l"/>
        <c:majorGridlines/>
        <c:numFmt formatCode="General" sourceLinked="1"/>
        <c:tickLblPos val="nextTo"/>
        <c:crossAx val="167254656"/>
        <c:crosses val="autoZero"/>
        <c:crossBetween val="between"/>
        <c:majorUnit val="5"/>
        <c:minorUnit val="1"/>
      </c:valAx>
      <c:spPr>
        <a:ln>
          <a:noFill/>
        </a:ln>
      </c:spPr>
    </c:plotArea>
    <c:legend>
      <c:legendPos val="r"/>
      <c:layout>
        <c:manualLayout>
          <c:xMode val="edge"/>
          <c:yMode val="edge"/>
          <c:x val="0"/>
          <c:y val="0.83221316085489316"/>
          <c:w val="1"/>
          <c:h val="0.16778683914510817"/>
        </c:manualLayout>
      </c:layout>
    </c:legend>
    <c:plotVisOnly val="1"/>
  </c:chart>
  <c:txPr>
    <a:bodyPr/>
    <a:lstStyle/>
    <a:p>
      <a:pPr>
        <a:defRPr sz="1100">
          <a:latin typeface="Calibri" pitchFamily="34" charset="0"/>
          <a:cs typeface="Calibri" pitchFamily="34" charset="0"/>
        </a:defRPr>
      </a:pPr>
      <a:endParaRPr lang="ru-RU"/>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5.2478260869565224E-2"/>
          <c:y val="9.7126436781609829E-2"/>
          <c:w val="0.69646376811593669"/>
          <c:h val="0.73040229885057473"/>
        </c:manualLayout>
      </c:layout>
      <c:lineChart>
        <c:grouping val="standard"/>
        <c:ser>
          <c:idx val="0"/>
          <c:order val="0"/>
          <c:tx>
            <c:strRef>
              <c:f>Лист1!$B$1</c:f>
              <c:strCache>
                <c:ptCount val="1"/>
                <c:pt idx="0">
                  <c:v>бюджет района</c:v>
                </c:pt>
              </c:strCache>
            </c:strRef>
          </c:tx>
          <c:dLbls>
            <c:dLbl>
              <c:idx val="0"/>
              <c:layout>
                <c:manualLayout>
                  <c:x val="-5.6763232720909884E-2"/>
                  <c:y val="5.0446558763487651E-2"/>
                </c:manualLayout>
              </c:layout>
              <c:showVal val="1"/>
            </c:dLbl>
            <c:dLbl>
              <c:idx val="1"/>
              <c:layout>
                <c:manualLayout>
                  <c:x val="-9.4202974628171496E-2"/>
                  <c:y val="4.1187664041994802E-2"/>
                </c:manualLayout>
              </c:layout>
              <c:showVal val="1"/>
            </c:dLbl>
            <c:dLbl>
              <c:idx val="2"/>
              <c:layout>
                <c:manualLayout>
                  <c:x val="-5.1630468066491693E-2"/>
                  <c:y val="4.661563137941091E-2"/>
                </c:manualLayout>
              </c:layout>
              <c:showVal val="1"/>
            </c:dLbl>
            <c:dLbl>
              <c:idx val="3"/>
              <c:layout>
                <c:manualLayout>
                  <c:x val="-5.8514545056867887E-2"/>
                  <c:y val="-4.8850976961213183E-2"/>
                </c:manualLayout>
              </c:layout>
              <c:showVal val="1"/>
            </c:dLbl>
            <c:txPr>
              <a:bodyPr/>
              <a:lstStyle/>
              <a:p>
                <a:pPr>
                  <a:defRPr sz="1100" b="1">
                    <a:solidFill>
                      <a:schemeClr val="accent1">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104.4</c:v>
                </c:pt>
                <c:pt idx="1">
                  <c:v>113.7</c:v>
                </c:pt>
                <c:pt idx="2">
                  <c:v>109.8</c:v>
                </c:pt>
                <c:pt idx="3">
                  <c:v>112.1</c:v>
                </c:pt>
                <c:pt idx="4">
                  <c:v>102.9</c:v>
                </c:pt>
              </c:numCache>
            </c:numRef>
          </c:val>
        </c:ser>
        <c:ser>
          <c:idx val="1"/>
          <c:order val="1"/>
          <c:tx>
            <c:strRef>
              <c:f>Лист1!$C$1</c:f>
              <c:strCache>
                <c:ptCount val="1"/>
                <c:pt idx="0">
                  <c:v>бюджеты поселений</c:v>
                </c:pt>
              </c:strCache>
            </c:strRef>
          </c:tx>
          <c:dLbls>
            <c:dLbl>
              <c:idx val="0"/>
              <c:layout>
                <c:manualLayout>
                  <c:x val="-6.4975831146107013E-2"/>
                  <c:y val="-5.8269539224263631E-2"/>
                </c:manualLayout>
              </c:layout>
              <c:showVal val="1"/>
            </c:dLbl>
            <c:dLbl>
              <c:idx val="1"/>
              <c:layout>
                <c:manualLayout>
                  <c:x val="9.7222222222222224E-3"/>
                  <c:y val="1.0695902595508894E-2"/>
                </c:manualLayout>
              </c:layout>
              <c:showVal val="1"/>
            </c:dLbl>
            <c:dLbl>
              <c:idx val="2"/>
              <c:layout>
                <c:manualLayout>
                  <c:x val="-7.6147419072615921E-2"/>
                  <c:y val="1.7879848352289299E-2"/>
                </c:manualLayout>
              </c:layout>
              <c:showVal val="1"/>
            </c:dLbl>
            <c:dLbl>
              <c:idx val="3"/>
              <c:layout>
                <c:manualLayout>
                  <c:x val="-7.3731846019247593E-2"/>
                  <c:y val="-2.4585156022163896E-2"/>
                </c:manualLayout>
              </c:layout>
              <c:showVal val="1"/>
            </c:dLbl>
            <c:txPr>
              <a:bodyPr/>
              <a:lstStyle/>
              <a:p>
                <a:pPr>
                  <a:defRPr sz="1100" b="1">
                    <a:solidFill>
                      <a:schemeClr val="accent2">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Лист1!$C$2:$C$6</c:f>
              <c:numCache>
                <c:formatCode>General</c:formatCode>
                <c:ptCount val="5"/>
                <c:pt idx="0">
                  <c:v>107.7</c:v>
                </c:pt>
                <c:pt idx="1">
                  <c:v>109.9</c:v>
                </c:pt>
                <c:pt idx="2">
                  <c:v>117.1</c:v>
                </c:pt>
                <c:pt idx="3">
                  <c:v>106.6</c:v>
                </c:pt>
                <c:pt idx="4">
                  <c:v>108.1</c:v>
                </c:pt>
              </c:numCache>
            </c:numRef>
          </c:val>
        </c:ser>
        <c:ser>
          <c:idx val="2"/>
          <c:order val="2"/>
          <c:tx>
            <c:strRef>
              <c:f>Лист1!$D$1</c:f>
              <c:strCache>
                <c:ptCount val="1"/>
                <c:pt idx="0">
                  <c:v>консолидированный бюджет</c:v>
                </c:pt>
              </c:strCache>
            </c:strRef>
          </c:tx>
          <c:dLbls>
            <c:dLbl>
              <c:idx val="0"/>
              <c:layout>
                <c:manualLayout>
                  <c:x val="-6.4009623797025433E-2"/>
                  <c:y val="1.2771216097987753E-2"/>
                </c:manualLayout>
              </c:layout>
              <c:showVal val="1"/>
            </c:dLbl>
            <c:dLbl>
              <c:idx val="1"/>
              <c:layout>
                <c:manualLayout>
                  <c:x val="-4.4867125984251993E-2"/>
                  <c:y val="-0.12468066491688599"/>
                </c:manualLayout>
              </c:layout>
              <c:showVal val="1"/>
            </c:dLbl>
            <c:dLbl>
              <c:idx val="2"/>
              <c:layout>
                <c:manualLayout>
                  <c:x val="-1.932381889763796E-2"/>
                  <c:y val="-5.0287255759696704E-2"/>
                </c:manualLayout>
              </c:layout>
              <c:showVal val="1"/>
            </c:dLbl>
            <c:dLbl>
              <c:idx val="3"/>
              <c:layout>
                <c:manualLayout>
                  <c:x val="3.3574912510936201E-2"/>
                  <c:y val="-1.931722076407116E-2"/>
                </c:manualLayout>
              </c:layout>
              <c:showVal val="1"/>
            </c:dLbl>
            <c:txPr>
              <a:bodyPr/>
              <a:lstStyle/>
              <a:p>
                <a:pPr>
                  <a:defRPr sz="1100" b="1">
                    <a:solidFill>
                      <a:schemeClr val="accent3">
                        <a:lumMod val="75000"/>
                      </a:schemeClr>
                    </a:solidFill>
                  </a:defRPr>
                </a:pPr>
                <a:endParaRPr lang="ru-RU"/>
              </a:p>
            </c:txPr>
            <c:showVal val="1"/>
          </c:dLbls>
          <c:cat>
            <c:numRef>
              <c:f>Лист1!$A$2:$A$6</c:f>
              <c:numCache>
                <c:formatCode>General</c:formatCode>
                <c:ptCount val="5"/>
                <c:pt idx="0">
                  <c:v>2015</c:v>
                </c:pt>
                <c:pt idx="1">
                  <c:v>2016</c:v>
                </c:pt>
                <c:pt idx="2">
                  <c:v>2017</c:v>
                </c:pt>
                <c:pt idx="3">
                  <c:v>2018</c:v>
                </c:pt>
                <c:pt idx="4">
                  <c:v>2019</c:v>
                </c:pt>
              </c:numCache>
            </c:numRef>
          </c:cat>
          <c:val>
            <c:numRef>
              <c:f>Лист1!$D$2:$D$6</c:f>
              <c:numCache>
                <c:formatCode>General</c:formatCode>
                <c:ptCount val="5"/>
                <c:pt idx="0">
                  <c:v>105.5</c:v>
                </c:pt>
                <c:pt idx="1">
                  <c:v>112.3</c:v>
                </c:pt>
                <c:pt idx="2">
                  <c:v>112.1</c:v>
                </c:pt>
                <c:pt idx="3">
                  <c:v>110.2</c:v>
                </c:pt>
                <c:pt idx="4">
                  <c:v>104.6</c:v>
                </c:pt>
              </c:numCache>
            </c:numRef>
          </c:val>
        </c:ser>
        <c:marker val="1"/>
        <c:axId val="177986944"/>
        <c:axId val="178009216"/>
      </c:lineChart>
      <c:catAx>
        <c:axId val="177986944"/>
        <c:scaling>
          <c:orientation val="minMax"/>
        </c:scaling>
        <c:axPos val="b"/>
        <c:numFmt formatCode="General" sourceLinked="1"/>
        <c:tickLblPos val="nextTo"/>
        <c:txPr>
          <a:bodyPr/>
          <a:lstStyle/>
          <a:p>
            <a:pPr>
              <a:defRPr sz="1200"/>
            </a:pPr>
            <a:endParaRPr lang="ru-RU"/>
          </a:p>
        </c:txPr>
        <c:crossAx val="178009216"/>
        <c:crosses val="autoZero"/>
        <c:auto val="1"/>
        <c:lblAlgn val="ctr"/>
        <c:lblOffset val="100"/>
      </c:catAx>
      <c:valAx>
        <c:axId val="178009216"/>
        <c:scaling>
          <c:orientation val="minMax"/>
          <c:min val="100"/>
        </c:scaling>
        <c:axPos val="l"/>
        <c:majorGridlines/>
        <c:numFmt formatCode="General" sourceLinked="1"/>
        <c:tickLblPos val="nextTo"/>
        <c:txPr>
          <a:bodyPr/>
          <a:lstStyle/>
          <a:p>
            <a:pPr>
              <a:defRPr sz="1200"/>
            </a:pPr>
            <a:endParaRPr lang="ru-RU"/>
          </a:p>
        </c:txPr>
        <c:crossAx val="177986944"/>
        <c:crosses val="autoZero"/>
        <c:crossBetween val="between"/>
      </c:valAx>
    </c:plotArea>
    <c:legend>
      <c:legendPos val="r"/>
      <c:txPr>
        <a:bodyPr/>
        <a:lstStyle/>
        <a:p>
          <a:pPr>
            <a:defRPr sz="1000"/>
          </a:pPr>
          <a:endParaRPr lang="ru-RU"/>
        </a:p>
      </c:txPr>
    </c:legend>
    <c:plotVisOnly val="1"/>
  </c:chart>
  <c:txPr>
    <a:bodyPr/>
    <a:lstStyle/>
    <a:p>
      <a:pPr>
        <a:defRPr sz="1800"/>
      </a:pPr>
      <a:endParaRPr lang="ru-RU"/>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963791457885962"/>
          <c:y val="4.5833333333333733E-2"/>
          <c:w val="0.84862972317140006"/>
          <c:h val="0.72765288713911103"/>
        </c:manualLayout>
      </c:layout>
      <c:barChart>
        <c:barDir val="col"/>
        <c:grouping val="stacked"/>
        <c:ser>
          <c:idx val="0"/>
          <c:order val="0"/>
          <c:tx>
            <c:strRef>
              <c:f>Лист1!$B$1</c:f>
              <c:strCache>
                <c:ptCount val="1"/>
                <c:pt idx="0">
                  <c:v>прочие расходы</c:v>
                </c:pt>
              </c:strCache>
            </c:strRef>
          </c:tx>
          <c:spPr>
            <a:solidFill>
              <a:srgbClr val="92D050"/>
            </a:solidFill>
          </c:spPr>
          <c:cat>
            <c:strRef>
              <c:f>Лист1!$A$2:$A$5</c:f>
              <c:strCache>
                <c:ptCount val="4"/>
                <c:pt idx="0">
                  <c:v>2017 год (факт)</c:v>
                </c:pt>
                <c:pt idx="1">
                  <c:v>2018год (факт)</c:v>
                </c:pt>
                <c:pt idx="2">
                  <c:v>2019 год (план)</c:v>
                </c:pt>
                <c:pt idx="3">
                  <c:v>2019 год (факт)</c:v>
                </c:pt>
              </c:strCache>
            </c:strRef>
          </c:cat>
          <c:val>
            <c:numRef>
              <c:f>Лист1!$B$2:$B$5</c:f>
              <c:numCache>
                <c:formatCode>General</c:formatCode>
                <c:ptCount val="4"/>
                <c:pt idx="0">
                  <c:v>194943.5</c:v>
                </c:pt>
                <c:pt idx="1">
                  <c:v>211006.24000000011</c:v>
                </c:pt>
                <c:pt idx="2">
                  <c:v>221856.73</c:v>
                </c:pt>
                <c:pt idx="3">
                  <c:v>228352.78</c:v>
                </c:pt>
              </c:numCache>
            </c:numRef>
          </c:val>
        </c:ser>
        <c:ser>
          <c:idx val="1"/>
          <c:order val="1"/>
          <c:tx>
            <c:strRef>
              <c:f>Лист1!$C$1</c:f>
              <c:strCache>
                <c:ptCount val="1"/>
                <c:pt idx="0">
                  <c:v>расходы на социально-культурную сферу</c:v>
                </c:pt>
              </c:strCache>
            </c:strRef>
          </c:tx>
          <c:spPr>
            <a:solidFill>
              <a:schemeClr val="accent4">
                <a:lumMod val="60000"/>
                <a:lumOff val="40000"/>
              </a:schemeClr>
            </a:solidFill>
          </c:spPr>
          <c:cat>
            <c:strRef>
              <c:f>Лист1!$A$2:$A$5</c:f>
              <c:strCache>
                <c:ptCount val="4"/>
                <c:pt idx="0">
                  <c:v>2017 год (факт)</c:v>
                </c:pt>
                <c:pt idx="1">
                  <c:v>2018год (факт)</c:v>
                </c:pt>
                <c:pt idx="2">
                  <c:v>2019 год (план)</c:v>
                </c:pt>
                <c:pt idx="3">
                  <c:v>2019 год (факт)</c:v>
                </c:pt>
              </c:strCache>
            </c:strRef>
          </c:cat>
          <c:val>
            <c:numRef>
              <c:f>Лист1!$C$2:$C$5</c:f>
              <c:numCache>
                <c:formatCode>General</c:formatCode>
                <c:ptCount val="4"/>
                <c:pt idx="0">
                  <c:v>1013244.3</c:v>
                </c:pt>
                <c:pt idx="1">
                  <c:v>1054048.6000000001</c:v>
                </c:pt>
                <c:pt idx="2">
                  <c:v>1122439.1700000011</c:v>
                </c:pt>
                <c:pt idx="3">
                  <c:v>1118476.75</c:v>
                </c:pt>
              </c:numCache>
            </c:numRef>
          </c:val>
        </c:ser>
        <c:overlap val="100"/>
        <c:axId val="179365376"/>
        <c:axId val="179366912"/>
      </c:barChart>
      <c:catAx>
        <c:axId val="179365376"/>
        <c:scaling>
          <c:orientation val="minMax"/>
        </c:scaling>
        <c:axPos val="b"/>
        <c:tickLblPos val="nextTo"/>
        <c:txPr>
          <a:bodyPr/>
          <a:lstStyle/>
          <a:p>
            <a:pPr>
              <a:defRPr sz="900"/>
            </a:pPr>
            <a:endParaRPr lang="ru-RU"/>
          </a:p>
        </c:txPr>
        <c:crossAx val="179366912"/>
        <c:crosses val="autoZero"/>
        <c:auto val="1"/>
        <c:lblAlgn val="ctr"/>
        <c:lblOffset val="100"/>
      </c:catAx>
      <c:valAx>
        <c:axId val="179366912"/>
        <c:scaling>
          <c:orientation val="minMax"/>
        </c:scaling>
        <c:axPos val="l"/>
        <c:majorGridlines/>
        <c:numFmt formatCode="General" sourceLinked="1"/>
        <c:tickLblPos val="nextTo"/>
        <c:txPr>
          <a:bodyPr/>
          <a:lstStyle/>
          <a:p>
            <a:pPr>
              <a:defRPr sz="800"/>
            </a:pPr>
            <a:endParaRPr lang="ru-RU"/>
          </a:p>
        </c:txPr>
        <c:crossAx val="179365376"/>
        <c:crosses val="autoZero"/>
        <c:crossBetween val="between"/>
      </c:valAx>
    </c:plotArea>
    <c:legend>
      <c:legendPos val="r"/>
      <c:layout>
        <c:manualLayout>
          <c:xMode val="edge"/>
          <c:yMode val="edge"/>
          <c:x val="4.5454545454545463E-2"/>
          <c:y val="0.89598261154855663"/>
          <c:w val="0.95168672312187463"/>
          <c:h val="7.0534776902887134E-2"/>
        </c:manualLayout>
      </c:layout>
      <c:txPr>
        <a:bodyPr/>
        <a:lstStyle/>
        <a:p>
          <a:pPr>
            <a:defRPr sz="1000"/>
          </a:pPr>
          <a:endParaRPr lang="ru-RU"/>
        </a:p>
      </c:txPr>
    </c:legend>
    <c:plotVisOnly val="1"/>
  </c:chart>
  <c:txPr>
    <a:bodyPr/>
    <a:lstStyle/>
    <a:p>
      <a:pPr>
        <a:defRPr sz="1400"/>
      </a:pPr>
      <a:endParaRPr lang="ru-RU"/>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7.2663057259608935E-2"/>
          <c:y val="6.1111111111111123E-2"/>
          <c:w val="0.65510950537319501"/>
          <c:h val="0.77212029746282085"/>
        </c:manualLayout>
      </c:layout>
      <c:bar3DChart>
        <c:barDir val="col"/>
        <c:grouping val="clustered"/>
        <c:ser>
          <c:idx val="0"/>
          <c:order val="0"/>
          <c:tx>
            <c:strRef>
              <c:f>Лист1!$B$1</c:f>
              <c:strCache>
                <c:ptCount val="1"/>
                <c:pt idx="0">
                  <c:v>расходы бюджета всего</c:v>
                </c:pt>
              </c:strCache>
            </c:strRef>
          </c:tx>
          <c:spPr>
            <a:solidFill>
              <a:srgbClr val="92D050"/>
            </a:solidFill>
          </c:spPr>
          <c:dLbls>
            <c:dLbl>
              <c:idx val="0"/>
              <c:layout>
                <c:manualLayout>
                  <c:x val="-7.2859235039991494E-3"/>
                  <c:y val="-6.3491619106277999E-2"/>
                </c:manualLayout>
              </c:layout>
              <c:showVal val="1"/>
            </c:dLbl>
            <c:dLbl>
              <c:idx val="1"/>
              <c:layout>
                <c:manualLayout>
                  <c:x val="-2.9143694015996446E-3"/>
                  <c:y val="-2.9629422249596388E-2"/>
                </c:manualLayout>
              </c:layout>
              <c:showVal val="1"/>
            </c:dLbl>
            <c:dLbl>
              <c:idx val="2"/>
              <c:layout>
                <c:manualLayout>
                  <c:x val="-4.3715541023994713E-2"/>
                  <c:y val="-2.116420632476515E-2"/>
                </c:manualLayout>
              </c:layout>
              <c:showVal val="1"/>
            </c:dLbl>
            <c:dLbl>
              <c:idx val="4"/>
              <c:layout>
                <c:manualLayout>
                  <c:x val="1.4571847007998223E-3"/>
                  <c:y val="-2.2791863268920562E-2"/>
                </c:manualLayout>
              </c:layout>
              <c:showVal val="1"/>
            </c:dLbl>
            <c:showVal val="1"/>
          </c:dLbls>
          <c:cat>
            <c:strRef>
              <c:f>Лист1!$A$2:$A$4</c:f>
              <c:strCache>
                <c:ptCount val="3"/>
                <c:pt idx="0">
                  <c:v>2017  год (факт)</c:v>
                </c:pt>
                <c:pt idx="1">
                  <c:v>2018  год (факт)</c:v>
                </c:pt>
                <c:pt idx="2">
                  <c:v>2019 год (факт)</c:v>
                </c:pt>
              </c:strCache>
            </c:strRef>
          </c:cat>
          <c:val>
            <c:numRef>
              <c:f>Лист1!$B$2:$B$4</c:f>
              <c:numCache>
                <c:formatCode>General</c:formatCode>
                <c:ptCount val="3"/>
                <c:pt idx="0">
                  <c:v>1199833.5900000001</c:v>
                </c:pt>
                <c:pt idx="1">
                  <c:v>1273690.78</c:v>
                </c:pt>
                <c:pt idx="2">
                  <c:v>1339645.6000000001</c:v>
                </c:pt>
              </c:numCache>
            </c:numRef>
          </c:val>
        </c:ser>
        <c:ser>
          <c:idx val="1"/>
          <c:order val="1"/>
          <c:tx>
            <c:strRef>
              <c:f>Лист1!$C$1</c:f>
              <c:strCache>
                <c:ptCount val="1"/>
                <c:pt idx="0">
                  <c:v>расходы на социально-культурную сферу</c:v>
                </c:pt>
              </c:strCache>
            </c:strRef>
          </c:tx>
          <c:spPr>
            <a:solidFill>
              <a:schemeClr val="accent4">
                <a:lumMod val="60000"/>
                <a:lumOff val="40000"/>
              </a:schemeClr>
            </a:solidFill>
          </c:spPr>
          <c:dLbls>
            <c:dLbl>
              <c:idx val="0"/>
              <c:layout>
                <c:manualLayout>
                  <c:x val="3.0600878716796436E-2"/>
                  <c:y val="-5.1118918969362707E-2"/>
                </c:manualLayout>
              </c:layout>
              <c:showVal val="1"/>
            </c:dLbl>
            <c:dLbl>
              <c:idx val="1"/>
              <c:layout>
                <c:manualLayout>
                  <c:x val="2.6229209875444012E-2"/>
                  <c:y val="-5.5026069892107593E-2"/>
                </c:manualLayout>
              </c:layout>
              <c:showVal val="1"/>
            </c:dLbl>
            <c:dLbl>
              <c:idx val="2"/>
              <c:layout>
                <c:manualLayout>
                  <c:x val="4.9544279827194004E-2"/>
                  <c:y val="-2.6699142379872722E-2"/>
                </c:manualLayout>
              </c:layout>
              <c:showVal val="1"/>
            </c:dLbl>
            <c:dLbl>
              <c:idx val="3"/>
              <c:layout>
                <c:manualLayout>
                  <c:x val="3.2058063417596212E-2"/>
                  <c:y val="-3.6466981230272477E-2"/>
                </c:manualLayout>
              </c:layout>
              <c:showVal val="1"/>
            </c:dLbl>
            <c:dLbl>
              <c:idx val="4"/>
              <c:layout>
                <c:manualLayout>
                  <c:x val="2.7686509315196631E-2"/>
                  <c:y val="-9.1167453075681228E-3"/>
                </c:manualLayout>
              </c:layout>
              <c:showVal val="1"/>
            </c:dLbl>
            <c:showVal val="1"/>
          </c:dLbls>
          <c:cat>
            <c:strRef>
              <c:f>Лист1!$A$2:$A$4</c:f>
              <c:strCache>
                <c:ptCount val="3"/>
                <c:pt idx="0">
                  <c:v>2017  год (факт)</c:v>
                </c:pt>
                <c:pt idx="1">
                  <c:v>2018  год (факт)</c:v>
                </c:pt>
                <c:pt idx="2">
                  <c:v>2019 год (факт)</c:v>
                </c:pt>
              </c:strCache>
            </c:strRef>
          </c:cat>
          <c:val>
            <c:numRef>
              <c:f>Лист1!$C$2:$C$4</c:f>
              <c:numCache>
                <c:formatCode>General</c:formatCode>
                <c:ptCount val="3"/>
                <c:pt idx="0">
                  <c:v>1022799.57</c:v>
                </c:pt>
                <c:pt idx="1">
                  <c:v>1081357.4000000004</c:v>
                </c:pt>
                <c:pt idx="2">
                  <c:v>1122378.24</c:v>
                </c:pt>
              </c:numCache>
            </c:numRef>
          </c:val>
        </c:ser>
        <c:shape val="box"/>
        <c:axId val="179844224"/>
        <c:axId val="179845760"/>
        <c:axId val="0"/>
      </c:bar3DChart>
      <c:catAx>
        <c:axId val="179844224"/>
        <c:scaling>
          <c:orientation val="minMax"/>
        </c:scaling>
        <c:axPos val="b"/>
        <c:tickLblPos val="nextTo"/>
        <c:crossAx val="179845760"/>
        <c:crosses val="autoZero"/>
        <c:auto val="1"/>
        <c:lblAlgn val="ctr"/>
        <c:lblOffset val="100"/>
      </c:catAx>
      <c:valAx>
        <c:axId val="179845760"/>
        <c:scaling>
          <c:orientation val="minMax"/>
        </c:scaling>
        <c:axPos val="l"/>
        <c:majorGridlines/>
        <c:numFmt formatCode="General" sourceLinked="1"/>
        <c:tickLblPos val="nextTo"/>
        <c:crossAx val="179844224"/>
        <c:crosses val="autoZero"/>
        <c:crossBetween val="between"/>
      </c:valAx>
    </c:plotArea>
    <c:legend>
      <c:legendPos val="r"/>
      <c:layout>
        <c:manualLayout>
          <c:xMode val="edge"/>
          <c:yMode val="edge"/>
          <c:x val="0.74011587162663472"/>
          <c:y val="0.46397637795275909"/>
          <c:w val="0.25827795649007113"/>
          <c:h val="0.25863735783027125"/>
        </c:manualLayout>
      </c:layout>
      <c:txPr>
        <a:bodyPr/>
        <a:lstStyle/>
        <a:p>
          <a:pPr>
            <a:defRPr sz="1000"/>
          </a:pPr>
          <a:endParaRPr lang="ru-RU"/>
        </a:p>
      </c:txPr>
    </c:legend>
    <c:plotVisOnly val="1"/>
  </c:chart>
  <c:txPr>
    <a:bodyPr/>
    <a:lstStyle/>
    <a:p>
      <a:pPr>
        <a:defRPr sz="900"/>
      </a:pPr>
      <a:endParaRPr lang="ru-RU"/>
    </a:p>
  </c:txPr>
  <c:externalData r:id="rId1"/>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4.3815789473684211E-2"/>
          <c:y val="5.2173913043478515E-2"/>
          <c:w val="0.7059356725146243"/>
          <c:h val="0.81534782608695655"/>
        </c:manualLayout>
      </c:layout>
      <c:lineChart>
        <c:grouping val="standard"/>
        <c:ser>
          <c:idx val="0"/>
          <c:order val="0"/>
          <c:tx>
            <c:strRef>
              <c:f>Лист1!$B$1</c:f>
              <c:strCache>
                <c:ptCount val="1"/>
                <c:pt idx="0">
                  <c:v>образование</c:v>
                </c:pt>
              </c:strCache>
            </c:strRef>
          </c:tx>
          <c:dLbls>
            <c:dLbl>
              <c:idx val="0"/>
              <c:layout>
                <c:manualLayout>
                  <c:x val="-2.0467836257309982E-2"/>
                  <c:y val="7.3913043478260873E-2"/>
                </c:manualLayout>
              </c:layout>
              <c:showVal val="1"/>
            </c:dLbl>
            <c:dLbl>
              <c:idx val="1"/>
              <c:layout>
                <c:manualLayout>
                  <c:x val="-1.4621034212828738E-3"/>
                  <c:y val="8.6956521739130543E-2"/>
                </c:manualLayout>
              </c:layout>
              <c:showVal val="1"/>
            </c:dLbl>
            <c:txPr>
              <a:bodyPr/>
              <a:lstStyle/>
              <a:p>
                <a:pPr>
                  <a:defRPr>
                    <a:solidFill>
                      <a:schemeClr val="accent1">
                        <a:lumMod val="75000"/>
                      </a:schemeClr>
                    </a:solidFill>
                  </a:defRPr>
                </a:pPr>
                <a:endParaRPr lang="ru-RU"/>
              </a:p>
            </c:txPr>
            <c:showVal val="1"/>
          </c:dLbls>
          <c:cat>
            <c:strRef>
              <c:f>Лист1!$A$2:$A$4</c:f>
              <c:strCache>
                <c:ptCount val="3"/>
                <c:pt idx="0">
                  <c:v>2017 год </c:v>
                </c:pt>
                <c:pt idx="1">
                  <c:v>2018 год</c:v>
                </c:pt>
                <c:pt idx="2">
                  <c:v>2019 год</c:v>
                </c:pt>
              </c:strCache>
            </c:strRef>
          </c:cat>
          <c:val>
            <c:numRef>
              <c:f>Лист1!$B$2:$B$4</c:f>
              <c:numCache>
                <c:formatCode>General</c:formatCode>
                <c:ptCount val="3"/>
                <c:pt idx="0">
                  <c:v>62.5</c:v>
                </c:pt>
                <c:pt idx="1">
                  <c:v>63.9</c:v>
                </c:pt>
                <c:pt idx="2">
                  <c:v>64</c:v>
                </c:pt>
              </c:numCache>
            </c:numRef>
          </c:val>
        </c:ser>
        <c:ser>
          <c:idx val="1"/>
          <c:order val="1"/>
          <c:tx>
            <c:strRef>
              <c:f>Лист1!$C$1</c:f>
              <c:strCache>
                <c:ptCount val="1"/>
                <c:pt idx="0">
                  <c:v>культура</c:v>
                </c:pt>
              </c:strCache>
            </c:strRef>
          </c:tx>
          <c:dLbls>
            <c:dLbl>
              <c:idx val="0"/>
              <c:layout>
                <c:manualLayout>
                  <c:x val="-3.8011695906432746E-2"/>
                  <c:y val="4.3478260869565313E-3"/>
                </c:manualLayout>
              </c:layout>
              <c:showVal val="1"/>
            </c:dLbl>
            <c:dLbl>
              <c:idx val="1"/>
              <c:layout>
                <c:manualLayout>
                  <c:x val="5.8479532163742158E-3"/>
                  <c:y val="-6.9565217391304432E-2"/>
                </c:manualLayout>
              </c:layout>
              <c:showVal val="1"/>
            </c:dLbl>
            <c:dLbl>
              <c:idx val="2"/>
              <c:layout>
                <c:manualLayout>
                  <c:x val="-1.7543859649122945E-2"/>
                  <c:y val="-0.1"/>
                </c:manualLayout>
              </c:layout>
              <c:showVal val="1"/>
            </c:dLbl>
            <c:txPr>
              <a:bodyPr/>
              <a:lstStyle/>
              <a:p>
                <a:pPr>
                  <a:defRPr>
                    <a:solidFill>
                      <a:srgbClr val="C00000"/>
                    </a:solidFill>
                  </a:defRPr>
                </a:pPr>
                <a:endParaRPr lang="ru-RU"/>
              </a:p>
            </c:txPr>
            <c:showVal val="1"/>
          </c:dLbls>
          <c:cat>
            <c:strRef>
              <c:f>Лист1!$A$2:$A$4</c:f>
              <c:strCache>
                <c:ptCount val="3"/>
                <c:pt idx="0">
                  <c:v>2017 год </c:v>
                </c:pt>
                <c:pt idx="1">
                  <c:v>2018 год</c:v>
                </c:pt>
                <c:pt idx="2">
                  <c:v>2019 год</c:v>
                </c:pt>
              </c:strCache>
            </c:strRef>
          </c:cat>
          <c:val>
            <c:numRef>
              <c:f>Лист1!$C$2:$C$4</c:f>
              <c:numCache>
                <c:formatCode>General</c:formatCode>
                <c:ptCount val="3"/>
                <c:pt idx="0">
                  <c:v>5</c:v>
                </c:pt>
                <c:pt idx="1">
                  <c:v>5.0999999999999996</c:v>
                </c:pt>
                <c:pt idx="2">
                  <c:v>4.9000000000000004</c:v>
                </c:pt>
              </c:numCache>
            </c:numRef>
          </c:val>
        </c:ser>
        <c:ser>
          <c:idx val="2"/>
          <c:order val="2"/>
          <c:tx>
            <c:strRef>
              <c:f>Лист1!$D$1</c:f>
              <c:strCache>
                <c:ptCount val="1"/>
                <c:pt idx="0">
                  <c:v>социальная политика </c:v>
                </c:pt>
              </c:strCache>
            </c:strRef>
          </c:tx>
          <c:dLbls>
            <c:dLbl>
              <c:idx val="0"/>
              <c:layout>
                <c:manualLayout>
                  <c:x val="-2.9239766081871547E-3"/>
                  <c:y val="-4.3478260869565223E-2"/>
                </c:manualLayout>
              </c:layout>
              <c:showVal val="1"/>
            </c:dLbl>
            <c:dLbl>
              <c:idx val="1"/>
              <c:layout>
                <c:manualLayout>
                  <c:x val="-1.4619883040936209E-3"/>
                  <c:y val="-3.4782608695652174E-2"/>
                </c:manualLayout>
              </c:layout>
              <c:showVal val="1"/>
            </c:dLbl>
            <c:dLbl>
              <c:idx val="2"/>
              <c:layout>
                <c:manualLayout>
                  <c:x val="0"/>
                  <c:y val="-3.4782608695652174E-2"/>
                </c:manualLayout>
              </c:layout>
              <c:showVal val="1"/>
            </c:dLbl>
            <c:txPr>
              <a:bodyPr/>
              <a:lstStyle/>
              <a:p>
                <a:pPr>
                  <a:defRPr>
                    <a:solidFill>
                      <a:schemeClr val="accent3">
                        <a:lumMod val="50000"/>
                      </a:schemeClr>
                    </a:solidFill>
                  </a:defRPr>
                </a:pPr>
                <a:endParaRPr lang="ru-RU"/>
              </a:p>
            </c:txPr>
            <c:showVal val="1"/>
          </c:dLbls>
          <c:cat>
            <c:strRef>
              <c:f>Лист1!$A$2:$A$4</c:f>
              <c:strCache>
                <c:ptCount val="3"/>
                <c:pt idx="0">
                  <c:v>2017 год </c:v>
                </c:pt>
                <c:pt idx="1">
                  <c:v>2018 год</c:v>
                </c:pt>
                <c:pt idx="2">
                  <c:v>2019 год</c:v>
                </c:pt>
              </c:strCache>
            </c:strRef>
          </c:cat>
          <c:val>
            <c:numRef>
              <c:f>Лист1!$D$2:$D$4</c:f>
              <c:numCache>
                <c:formatCode>General</c:formatCode>
                <c:ptCount val="3"/>
                <c:pt idx="0">
                  <c:v>32.1</c:v>
                </c:pt>
                <c:pt idx="1">
                  <c:v>30.5</c:v>
                </c:pt>
                <c:pt idx="2">
                  <c:v>30.5</c:v>
                </c:pt>
              </c:numCache>
            </c:numRef>
          </c:val>
        </c:ser>
        <c:ser>
          <c:idx val="3"/>
          <c:order val="3"/>
          <c:tx>
            <c:strRef>
              <c:f>Лист1!$E$1</c:f>
              <c:strCache>
                <c:ptCount val="1"/>
                <c:pt idx="0">
                  <c:v>физическая культура и спорт</c:v>
                </c:pt>
              </c:strCache>
            </c:strRef>
          </c:tx>
          <c:dLbls>
            <c:dLbl>
              <c:idx val="0"/>
              <c:layout>
                <c:manualLayout>
                  <c:x val="-7.3099415204678372E-2"/>
                  <c:y val="3.0434782608695692E-2"/>
                </c:manualLayout>
              </c:layout>
              <c:showVal val="1"/>
            </c:dLbl>
            <c:dLbl>
              <c:idx val="1"/>
              <c:layout>
                <c:manualLayout>
                  <c:x val="-8.040935672514625E-2"/>
                  <c:y val="3.0434782608695692E-2"/>
                </c:manualLayout>
              </c:layout>
              <c:showVal val="1"/>
            </c:dLbl>
            <c:dLbl>
              <c:idx val="2"/>
              <c:layout>
                <c:manualLayout>
                  <c:x val="7.3099415204678523E-3"/>
                  <c:y val="-1.7391304347826087E-2"/>
                </c:manualLayout>
              </c:layout>
              <c:showVal val="1"/>
            </c:dLbl>
            <c:txPr>
              <a:bodyPr/>
              <a:lstStyle/>
              <a:p>
                <a:pPr>
                  <a:defRPr>
                    <a:solidFill>
                      <a:srgbClr val="7030A0"/>
                    </a:solidFill>
                  </a:defRPr>
                </a:pPr>
                <a:endParaRPr lang="ru-RU"/>
              </a:p>
            </c:txPr>
            <c:showVal val="1"/>
          </c:dLbls>
          <c:cat>
            <c:strRef>
              <c:f>Лист1!$A$2:$A$4</c:f>
              <c:strCache>
                <c:ptCount val="3"/>
                <c:pt idx="0">
                  <c:v>2017 год </c:v>
                </c:pt>
                <c:pt idx="1">
                  <c:v>2018 год</c:v>
                </c:pt>
                <c:pt idx="2">
                  <c:v>2019 год</c:v>
                </c:pt>
              </c:strCache>
            </c:strRef>
          </c:cat>
          <c:val>
            <c:numRef>
              <c:f>Лист1!$E$2:$E$4</c:f>
              <c:numCache>
                <c:formatCode>General</c:formatCode>
                <c:ptCount val="3"/>
                <c:pt idx="0">
                  <c:v>0.5</c:v>
                </c:pt>
                <c:pt idx="1">
                  <c:v>0.5</c:v>
                </c:pt>
                <c:pt idx="2">
                  <c:v>0.60000000000000064</c:v>
                </c:pt>
              </c:numCache>
            </c:numRef>
          </c:val>
        </c:ser>
        <c:marker val="1"/>
        <c:axId val="180041600"/>
        <c:axId val="180043136"/>
      </c:lineChart>
      <c:catAx>
        <c:axId val="180041600"/>
        <c:scaling>
          <c:orientation val="minMax"/>
        </c:scaling>
        <c:axPos val="b"/>
        <c:tickLblPos val="nextTo"/>
        <c:crossAx val="180043136"/>
        <c:crosses val="autoZero"/>
        <c:auto val="1"/>
        <c:lblAlgn val="ctr"/>
        <c:lblOffset val="100"/>
      </c:catAx>
      <c:valAx>
        <c:axId val="180043136"/>
        <c:scaling>
          <c:orientation val="minMax"/>
        </c:scaling>
        <c:delete val="1"/>
        <c:axPos val="l"/>
        <c:majorGridlines/>
        <c:numFmt formatCode="General" sourceLinked="1"/>
        <c:tickLblPos val="nextTo"/>
        <c:crossAx val="180041600"/>
        <c:crosses val="autoZero"/>
        <c:crossBetween val="between"/>
      </c:valAx>
    </c:plotArea>
    <c:legend>
      <c:legendPos val="r"/>
    </c:legend>
    <c:plotVisOnly val="1"/>
  </c:chart>
  <c:txPr>
    <a:bodyPr/>
    <a:lstStyle/>
    <a:p>
      <a:pPr>
        <a:defRPr sz="1000"/>
      </a:pPr>
      <a:endParaRPr lang="ru-RU"/>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24258530183727"/>
          <c:y val="6.3157894736842107E-2"/>
          <c:w val="0.8397963692038497"/>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639127.71</c:v>
                </c:pt>
                <c:pt idx="1">
                  <c:v>690789.22</c:v>
                </c:pt>
                <c:pt idx="2">
                  <c:v>719042.35000000044</c:v>
                </c:pt>
              </c:numCache>
            </c:numRef>
          </c:val>
        </c:ser>
        <c:overlap val="100"/>
        <c:axId val="179940736"/>
        <c:axId val="179942528"/>
      </c:barChart>
      <c:catAx>
        <c:axId val="179940736"/>
        <c:scaling>
          <c:orientation val="minMax"/>
        </c:scaling>
        <c:axPos val="b"/>
        <c:tickLblPos val="nextTo"/>
        <c:crossAx val="179942528"/>
        <c:crosses val="autoZero"/>
        <c:auto val="1"/>
        <c:lblAlgn val="ctr"/>
        <c:lblOffset val="100"/>
      </c:catAx>
      <c:valAx>
        <c:axId val="179942528"/>
        <c:scaling>
          <c:orientation val="minMax"/>
        </c:scaling>
        <c:axPos val="l"/>
        <c:majorGridlines/>
        <c:numFmt formatCode="General" sourceLinked="1"/>
        <c:tickLblPos val="nextTo"/>
        <c:txPr>
          <a:bodyPr/>
          <a:lstStyle/>
          <a:p>
            <a:pPr>
              <a:defRPr sz="900"/>
            </a:pPr>
            <a:endParaRPr lang="ru-RU"/>
          </a:p>
        </c:txPr>
        <c:crossAx val="179940736"/>
        <c:crosses val="autoZero"/>
        <c:crossBetween val="between"/>
      </c:valAx>
    </c:plotArea>
    <c:plotVisOnly val="1"/>
  </c:chart>
  <c:txPr>
    <a:bodyPr/>
    <a:lstStyle/>
    <a:p>
      <a:pPr>
        <a:defRPr sz="1000"/>
      </a:pPr>
      <a:endParaRPr lang="ru-RU"/>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6.2128034776902888E-2"/>
          <c:y val="0.1"/>
          <c:w val="0.93452380952380965"/>
          <c:h val="0.63765944881890146"/>
        </c:manualLayout>
      </c:layout>
      <c:lineChart>
        <c:grouping val="standard"/>
        <c:ser>
          <c:idx val="0"/>
          <c:order val="0"/>
          <c:tx>
            <c:strRef>
              <c:f>Лист1!$B$1</c:f>
              <c:strCache>
                <c:ptCount val="1"/>
                <c:pt idx="0">
                  <c:v>2017</c:v>
                </c:pt>
              </c:strCache>
            </c:strRef>
          </c:tx>
          <c:dLbls>
            <c:dLbl>
              <c:idx val="0"/>
              <c:layout>
                <c:manualLayout>
                  <c:x val="-0.15625000000000044"/>
                  <c:y val="2.5000000000000001E-2"/>
                </c:manualLayout>
              </c:layout>
              <c:showVal val="1"/>
            </c:dLbl>
            <c:dLbl>
              <c:idx val="1"/>
              <c:layout>
                <c:manualLayout>
                  <c:x val="-1.3020833333333405E-2"/>
                  <c:y val="0.11562532808399013"/>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11799.64000000001</c:v>
                </c:pt>
                <c:pt idx="1">
                  <c:v>12743.07</c:v>
                </c:pt>
                <c:pt idx="2">
                  <c:v>13263.38</c:v>
                </c:pt>
              </c:numCache>
            </c:numRef>
          </c:val>
        </c:ser>
        <c:marker val="1"/>
        <c:axId val="180142464"/>
        <c:axId val="180144000"/>
      </c:lineChart>
      <c:catAx>
        <c:axId val="180142464"/>
        <c:scaling>
          <c:orientation val="minMax"/>
        </c:scaling>
        <c:axPos val="b"/>
        <c:numFmt formatCode="General" sourceLinked="1"/>
        <c:tickLblPos val="nextTo"/>
        <c:crossAx val="180144000"/>
        <c:crosses val="autoZero"/>
        <c:auto val="1"/>
        <c:lblAlgn val="ctr"/>
        <c:lblOffset val="100"/>
      </c:catAx>
      <c:valAx>
        <c:axId val="180144000"/>
        <c:scaling>
          <c:orientation val="minMax"/>
        </c:scaling>
        <c:delete val="1"/>
        <c:axPos val="l"/>
        <c:majorGridlines/>
        <c:numFmt formatCode="General" sourceLinked="1"/>
        <c:tickLblPos val="nextTo"/>
        <c:crossAx val="180142464"/>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41E-2"/>
          <c:w val="0.8664969743365416"/>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64907.729999999996</c:v>
                </c:pt>
                <c:pt idx="1">
                  <c:v>72363.360000000001</c:v>
                </c:pt>
                <c:pt idx="2">
                  <c:v>69728.5</c:v>
                </c:pt>
              </c:numCache>
            </c:numRef>
          </c:val>
        </c:ser>
        <c:overlap val="100"/>
        <c:axId val="180151808"/>
        <c:axId val="180153344"/>
      </c:barChart>
      <c:catAx>
        <c:axId val="180151808"/>
        <c:scaling>
          <c:orientation val="minMax"/>
        </c:scaling>
        <c:axPos val="b"/>
        <c:tickLblPos val="nextTo"/>
        <c:crossAx val="180153344"/>
        <c:crosses val="autoZero"/>
        <c:auto val="1"/>
        <c:lblAlgn val="ctr"/>
        <c:lblOffset val="100"/>
      </c:catAx>
      <c:valAx>
        <c:axId val="180153344"/>
        <c:scaling>
          <c:orientation val="minMax"/>
        </c:scaling>
        <c:axPos val="l"/>
        <c:majorGridlines/>
        <c:numFmt formatCode="General" sourceLinked="1"/>
        <c:tickLblPos val="nextTo"/>
        <c:txPr>
          <a:bodyPr/>
          <a:lstStyle/>
          <a:p>
            <a:pPr>
              <a:defRPr sz="900"/>
            </a:pPr>
            <a:endParaRPr lang="ru-RU"/>
          </a:p>
        </c:txPr>
        <c:crossAx val="180151808"/>
        <c:crosses val="autoZero"/>
        <c:crossBetween val="between"/>
      </c:valAx>
    </c:plotArea>
    <c:plotVisOnly val="1"/>
  </c:chart>
  <c:txPr>
    <a:bodyPr/>
    <a:lstStyle/>
    <a:p>
      <a:pPr>
        <a:defRPr sz="1000"/>
      </a:pPr>
      <a:endParaRPr lang="ru-RU"/>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1967"/>
          <c:h val="0.72127649909145952"/>
        </c:manualLayout>
      </c:layout>
      <c:lineChart>
        <c:grouping val="standard"/>
        <c:ser>
          <c:idx val="0"/>
          <c:order val="0"/>
          <c:tx>
            <c:strRef>
              <c:f>Лист1!$B$1</c:f>
              <c:strCache>
                <c:ptCount val="1"/>
                <c:pt idx="0">
                  <c:v>2017</c:v>
                </c:pt>
              </c:strCache>
            </c:strRef>
          </c:tx>
          <c:dLbls>
            <c:dLbl>
              <c:idx val="1"/>
              <c:layout>
                <c:manualLayout>
                  <c:x val="0"/>
                  <c:y val="1.5625E-2"/>
                </c:manualLayout>
              </c:layout>
              <c:showVal val="1"/>
            </c:dLbl>
            <c:showVal val="1"/>
          </c:dLbls>
          <c:cat>
            <c:strRef>
              <c:f>Лист1!$A$2:$A$4</c:f>
              <c:strCache>
                <c:ptCount val="3"/>
                <c:pt idx="0">
                  <c:v>2017/2018</c:v>
                </c:pt>
                <c:pt idx="1">
                  <c:v>2018/2019</c:v>
                </c:pt>
                <c:pt idx="2">
                  <c:v>2019/2020</c:v>
                </c:pt>
              </c:strCache>
            </c:strRef>
          </c:cat>
          <c:val>
            <c:numRef>
              <c:f>Лист1!$B$2:$B$4</c:f>
              <c:numCache>
                <c:formatCode>General</c:formatCode>
                <c:ptCount val="3"/>
                <c:pt idx="0">
                  <c:v>2385</c:v>
                </c:pt>
                <c:pt idx="1">
                  <c:v>2357</c:v>
                </c:pt>
                <c:pt idx="2">
                  <c:v>2238</c:v>
                </c:pt>
              </c:numCache>
            </c:numRef>
          </c:val>
        </c:ser>
        <c:marker val="1"/>
        <c:axId val="180563328"/>
        <c:axId val="180565120"/>
      </c:lineChart>
      <c:catAx>
        <c:axId val="180563328"/>
        <c:scaling>
          <c:orientation val="minMax"/>
        </c:scaling>
        <c:axPos val="b"/>
        <c:numFmt formatCode="General" sourceLinked="1"/>
        <c:tickLblPos val="nextTo"/>
        <c:crossAx val="180565120"/>
        <c:crosses val="autoZero"/>
        <c:auto val="1"/>
        <c:lblAlgn val="ctr"/>
        <c:lblOffset val="100"/>
      </c:catAx>
      <c:valAx>
        <c:axId val="180565120"/>
        <c:scaling>
          <c:orientation val="minMax"/>
        </c:scaling>
        <c:delete val="1"/>
        <c:axPos val="l"/>
        <c:majorGridlines/>
        <c:numFmt formatCode="General" sourceLinked="1"/>
        <c:tickLblPos val="nextTo"/>
        <c:crossAx val="180563328"/>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55E-2"/>
          <c:w val="0.76927475211432272"/>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273760.08</c:v>
                </c:pt>
                <c:pt idx="1">
                  <c:v>259462.2</c:v>
                </c:pt>
                <c:pt idx="2">
                  <c:v>262444.08</c:v>
                </c:pt>
              </c:numCache>
            </c:numRef>
          </c:val>
        </c:ser>
        <c:overlap val="100"/>
        <c:axId val="180696960"/>
        <c:axId val="180698496"/>
      </c:barChart>
      <c:catAx>
        <c:axId val="180696960"/>
        <c:scaling>
          <c:orientation val="minMax"/>
        </c:scaling>
        <c:axPos val="b"/>
        <c:tickLblPos val="nextTo"/>
        <c:crossAx val="180698496"/>
        <c:crosses val="autoZero"/>
        <c:auto val="1"/>
        <c:lblAlgn val="ctr"/>
        <c:lblOffset val="100"/>
      </c:catAx>
      <c:valAx>
        <c:axId val="180698496"/>
        <c:scaling>
          <c:orientation val="minMax"/>
        </c:scaling>
        <c:axPos val="l"/>
        <c:majorGridlines/>
        <c:numFmt formatCode="General" sourceLinked="1"/>
        <c:tickLblPos val="nextTo"/>
        <c:txPr>
          <a:bodyPr/>
          <a:lstStyle/>
          <a:p>
            <a:pPr>
              <a:defRPr sz="900"/>
            </a:pPr>
            <a:endParaRPr lang="ru-RU"/>
          </a:p>
        </c:txPr>
        <c:crossAx val="180696960"/>
        <c:crosses val="autoZero"/>
        <c:crossBetween val="between"/>
      </c:valAx>
    </c:plotArea>
    <c:plotVisOnly val="1"/>
  </c:chart>
  <c:txPr>
    <a:bodyPr/>
    <a:lstStyle/>
    <a:p>
      <a:pPr>
        <a:defRPr sz="1000"/>
      </a:pPr>
      <a:endParaRPr lang="ru-RU"/>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2034"/>
          <c:h val="0.72127649909145952"/>
        </c:manualLayout>
      </c:layout>
      <c:lineChart>
        <c:grouping val="standard"/>
        <c:ser>
          <c:idx val="0"/>
          <c:order val="0"/>
          <c:tx>
            <c:strRef>
              <c:f>Лист1!$B$1</c:f>
              <c:strCache>
                <c:ptCount val="1"/>
                <c:pt idx="0">
                  <c:v>2017</c:v>
                </c:pt>
              </c:strCache>
            </c:strRef>
          </c:tx>
          <c:dLbls>
            <c:dLbl>
              <c:idx val="1"/>
              <c:layout>
                <c:manualLayout>
                  <c:x val="0"/>
                  <c:y val="1.5625E-2"/>
                </c:manualLayout>
              </c:layout>
              <c:showVal val="1"/>
            </c:dLbl>
            <c:showVal val="1"/>
          </c:dLbls>
          <c:cat>
            <c:strRef>
              <c:f>Лист1!$A$2:$A$4</c:f>
              <c:strCache>
                <c:ptCount val="3"/>
                <c:pt idx="0">
                  <c:v>2017/2018</c:v>
                </c:pt>
                <c:pt idx="1">
                  <c:v>2018/2019</c:v>
                </c:pt>
                <c:pt idx="2">
                  <c:v>2019/2020</c:v>
                </c:pt>
              </c:strCache>
            </c:strRef>
          </c:cat>
          <c:val>
            <c:numRef>
              <c:f>Лист1!$B$2:$B$4</c:f>
              <c:numCache>
                <c:formatCode>General</c:formatCode>
                <c:ptCount val="3"/>
                <c:pt idx="0">
                  <c:v>6278</c:v>
                </c:pt>
                <c:pt idx="1">
                  <c:v>3647</c:v>
                </c:pt>
                <c:pt idx="2">
                  <c:v>6349</c:v>
                </c:pt>
              </c:numCache>
            </c:numRef>
          </c:val>
        </c:ser>
        <c:marker val="1"/>
        <c:axId val="180726400"/>
        <c:axId val="180732288"/>
      </c:lineChart>
      <c:catAx>
        <c:axId val="180726400"/>
        <c:scaling>
          <c:orientation val="minMax"/>
        </c:scaling>
        <c:axPos val="b"/>
        <c:numFmt formatCode="General" sourceLinked="1"/>
        <c:tickLblPos val="nextTo"/>
        <c:crossAx val="180732288"/>
        <c:crosses val="autoZero"/>
        <c:auto val="1"/>
        <c:lblAlgn val="ctr"/>
        <c:lblOffset val="100"/>
      </c:catAx>
      <c:valAx>
        <c:axId val="180732288"/>
        <c:scaling>
          <c:orientation val="minMax"/>
        </c:scaling>
        <c:delete val="1"/>
        <c:axPos val="l"/>
        <c:majorGridlines/>
        <c:numFmt formatCode="General" sourceLinked="1"/>
        <c:tickLblPos val="nextTo"/>
        <c:crossAx val="180726400"/>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обрабатывающие производства</c:v>
                </c:pt>
              </c:strCache>
            </c:strRef>
          </c:tx>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Лист1!$B$2:$B$9</c:f>
              <c:numCache>
                <c:formatCode>General</c:formatCode>
                <c:ptCount val="8"/>
                <c:pt idx="0">
                  <c:v>132.5</c:v>
                </c:pt>
                <c:pt idx="1">
                  <c:v>276</c:v>
                </c:pt>
                <c:pt idx="2">
                  <c:v>205.9</c:v>
                </c:pt>
                <c:pt idx="3">
                  <c:v>216.6</c:v>
                </c:pt>
                <c:pt idx="4">
                  <c:v>35</c:v>
                </c:pt>
                <c:pt idx="5">
                  <c:v>35</c:v>
                </c:pt>
                <c:pt idx="6">
                  <c:v>35.04</c:v>
                </c:pt>
                <c:pt idx="7">
                  <c:v>35.07</c:v>
                </c:pt>
              </c:numCache>
            </c:numRef>
          </c:val>
        </c:ser>
        <c:ser>
          <c:idx val="1"/>
          <c:order val="1"/>
          <c:tx>
            <c:strRef>
              <c:f>Лист1!$C$1</c:f>
              <c:strCache>
                <c:ptCount val="1"/>
                <c:pt idx="0">
                  <c:v>производство пищевых продуктов</c:v>
                </c:pt>
              </c:strCache>
            </c:strRef>
          </c:tx>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Лист1!$C$2:$C$9</c:f>
              <c:numCache>
                <c:formatCode>General</c:formatCode>
                <c:ptCount val="8"/>
                <c:pt idx="0">
                  <c:v>132.5</c:v>
                </c:pt>
                <c:pt idx="1">
                  <c:v>276</c:v>
                </c:pt>
                <c:pt idx="2">
                  <c:v>181.7</c:v>
                </c:pt>
                <c:pt idx="3">
                  <c:v>276</c:v>
                </c:pt>
                <c:pt idx="4">
                  <c:v>280</c:v>
                </c:pt>
                <c:pt idx="5">
                  <c:v>280.02999999999969</c:v>
                </c:pt>
                <c:pt idx="6">
                  <c:v>280.31</c:v>
                </c:pt>
                <c:pt idx="7">
                  <c:v>280.58999999999969</c:v>
                </c:pt>
              </c:numCache>
            </c:numRef>
          </c:val>
        </c:ser>
        <c:ser>
          <c:idx val="2"/>
          <c:order val="2"/>
          <c:tx>
            <c:strRef>
              <c:f>Лист1!$D$1</c:f>
              <c:strCache>
                <c:ptCount val="1"/>
                <c:pt idx="0">
                  <c:v>обеспечение электрической энергиеей, газом и паром</c:v>
                </c:pt>
              </c:strCache>
            </c:strRef>
          </c:tx>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Лист1!$D$2:$D$9</c:f>
              <c:numCache>
                <c:formatCode>General</c:formatCode>
                <c:ptCount val="8"/>
                <c:pt idx="0">
                  <c:v>163</c:v>
                </c:pt>
                <c:pt idx="1">
                  <c:v>165</c:v>
                </c:pt>
                <c:pt idx="2">
                  <c:v>246.73</c:v>
                </c:pt>
                <c:pt idx="3">
                  <c:v>243.86</c:v>
                </c:pt>
                <c:pt idx="4">
                  <c:v>270.19</c:v>
                </c:pt>
                <c:pt idx="5">
                  <c:v>270.22000000000003</c:v>
                </c:pt>
                <c:pt idx="6">
                  <c:v>270.48999999999955</c:v>
                </c:pt>
                <c:pt idx="7">
                  <c:v>270.76</c:v>
                </c:pt>
              </c:numCache>
            </c:numRef>
          </c:val>
        </c:ser>
        <c:ser>
          <c:idx val="3"/>
          <c:order val="3"/>
          <c:tx>
            <c:strRef>
              <c:f>Лист1!$E$1</c:f>
              <c:strCache>
                <c:ptCount val="1"/>
                <c:pt idx="0">
                  <c:v>водоснабжение</c:v>
                </c:pt>
              </c:strCache>
            </c:strRef>
          </c:tx>
          <c:cat>
            <c:numRef>
              <c:f>Лист1!$A$2:$A$9</c:f>
              <c:numCache>
                <c:formatCode>General</c:formatCode>
                <c:ptCount val="8"/>
                <c:pt idx="0">
                  <c:v>2015</c:v>
                </c:pt>
                <c:pt idx="1">
                  <c:v>2016</c:v>
                </c:pt>
                <c:pt idx="2">
                  <c:v>2017</c:v>
                </c:pt>
                <c:pt idx="3">
                  <c:v>2018</c:v>
                </c:pt>
                <c:pt idx="4">
                  <c:v>2019</c:v>
                </c:pt>
                <c:pt idx="5">
                  <c:v>2020</c:v>
                </c:pt>
                <c:pt idx="6">
                  <c:v>2021</c:v>
                </c:pt>
                <c:pt idx="7">
                  <c:v>2022</c:v>
                </c:pt>
              </c:numCache>
            </c:numRef>
          </c:cat>
          <c:val>
            <c:numRef>
              <c:f>Лист1!$E$2:$E$9</c:f>
              <c:numCache>
                <c:formatCode>General</c:formatCode>
                <c:ptCount val="8"/>
                <c:pt idx="0">
                  <c:v>64.97</c:v>
                </c:pt>
                <c:pt idx="1">
                  <c:v>59</c:v>
                </c:pt>
                <c:pt idx="2">
                  <c:v>59.9</c:v>
                </c:pt>
                <c:pt idx="3">
                  <c:v>62.17</c:v>
                </c:pt>
                <c:pt idx="4">
                  <c:v>62.91</c:v>
                </c:pt>
                <c:pt idx="5">
                  <c:v>62.92</c:v>
                </c:pt>
                <c:pt idx="6">
                  <c:v>62.98</c:v>
                </c:pt>
                <c:pt idx="7">
                  <c:v>63.04</c:v>
                </c:pt>
              </c:numCache>
            </c:numRef>
          </c:val>
        </c:ser>
        <c:shape val="cylinder"/>
        <c:axId val="167483648"/>
        <c:axId val="167497728"/>
        <c:axId val="0"/>
      </c:bar3DChart>
      <c:catAx>
        <c:axId val="167483648"/>
        <c:scaling>
          <c:orientation val="minMax"/>
        </c:scaling>
        <c:axPos val="b"/>
        <c:numFmt formatCode="General" sourceLinked="1"/>
        <c:tickLblPos val="nextTo"/>
        <c:crossAx val="167497728"/>
        <c:crosses val="autoZero"/>
        <c:auto val="1"/>
        <c:lblAlgn val="ctr"/>
        <c:lblOffset val="100"/>
      </c:catAx>
      <c:valAx>
        <c:axId val="167497728"/>
        <c:scaling>
          <c:orientation val="minMax"/>
        </c:scaling>
        <c:axPos val="l"/>
        <c:majorGridlines/>
        <c:numFmt formatCode="General" sourceLinked="1"/>
        <c:tickLblPos val="nextTo"/>
        <c:crossAx val="167483648"/>
        <c:crosses val="autoZero"/>
        <c:crossBetween val="between"/>
      </c:valAx>
    </c:plotArea>
    <c:legend>
      <c:legendPos val="r"/>
      <c:layout>
        <c:manualLayout>
          <c:xMode val="edge"/>
          <c:yMode val="edge"/>
          <c:x val="0.68062977213075748"/>
          <c:y val="0.24839327516492896"/>
          <c:w val="0.26065810665712225"/>
          <c:h val="0.69690714336383663"/>
        </c:manualLayout>
      </c:layout>
    </c:legend>
    <c:plotVisOnly val="1"/>
  </c:chart>
  <c:txPr>
    <a:bodyPr/>
    <a:lstStyle/>
    <a:p>
      <a:pPr>
        <a:defRPr sz="1000"/>
      </a:pPr>
      <a:endParaRPr lang="ru-RU"/>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3350302566345867"/>
          <c:y val="3.1578947368421269E-2"/>
          <c:w val="0.8664969743365416"/>
          <c:h val="0.77647368421052665"/>
        </c:manualLayout>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13171.9</c:v>
                </c:pt>
                <c:pt idx="1">
                  <c:v>15996.869999999932</c:v>
                </c:pt>
                <c:pt idx="2">
                  <c:v>15670.849999999962</c:v>
                </c:pt>
              </c:numCache>
            </c:numRef>
          </c:val>
        </c:ser>
        <c:overlap val="100"/>
        <c:axId val="180806016"/>
        <c:axId val="180807552"/>
      </c:barChart>
      <c:catAx>
        <c:axId val="180806016"/>
        <c:scaling>
          <c:orientation val="minMax"/>
        </c:scaling>
        <c:axPos val="b"/>
        <c:tickLblPos val="nextTo"/>
        <c:crossAx val="180807552"/>
        <c:crosses val="autoZero"/>
        <c:auto val="1"/>
        <c:lblAlgn val="ctr"/>
        <c:lblOffset val="100"/>
      </c:catAx>
      <c:valAx>
        <c:axId val="180807552"/>
        <c:scaling>
          <c:orientation val="minMax"/>
        </c:scaling>
        <c:axPos val="l"/>
        <c:majorGridlines/>
        <c:numFmt formatCode="General" sourceLinked="1"/>
        <c:tickLblPos val="nextTo"/>
        <c:txPr>
          <a:bodyPr/>
          <a:lstStyle/>
          <a:p>
            <a:pPr>
              <a:defRPr sz="900"/>
            </a:pPr>
            <a:endParaRPr lang="ru-RU"/>
          </a:p>
        </c:txPr>
        <c:crossAx val="180806016"/>
        <c:crosses val="autoZero"/>
        <c:crossBetween val="between"/>
      </c:valAx>
    </c:plotArea>
    <c:plotVisOnly val="1"/>
  </c:chart>
  <c:txPr>
    <a:bodyPr/>
    <a:lstStyle/>
    <a:p>
      <a:pPr>
        <a:defRPr sz="1000"/>
      </a:pPr>
      <a:endParaRPr lang="ru-RU"/>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2034"/>
          <c:h val="0.72127649909145952"/>
        </c:manualLayout>
      </c:layout>
      <c:lineChart>
        <c:grouping val="standard"/>
        <c:ser>
          <c:idx val="0"/>
          <c:order val="0"/>
          <c:tx>
            <c:strRef>
              <c:f>Лист1!$B$1</c:f>
              <c:strCache>
                <c:ptCount val="1"/>
                <c:pt idx="0">
                  <c:v>2017</c:v>
                </c:pt>
              </c:strCache>
            </c:strRef>
          </c:tx>
          <c:dLbls>
            <c:dLbl>
              <c:idx val="0"/>
              <c:layout>
                <c:manualLayout>
                  <c:x val="-4.5045045045044836E-3"/>
                  <c:y val="5.3030303030302997E-2"/>
                </c:manualLayout>
              </c:layout>
              <c:showVal val="1"/>
            </c:dLbl>
            <c:dLbl>
              <c:idx val="1"/>
              <c:layout>
                <c:manualLayout>
                  <c:x val="-1.1261261261261327E-2"/>
                  <c:y val="0.15198818897637914"/>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300</c:v>
                </c:pt>
                <c:pt idx="1">
                  <c:v>354</c:v>
                </c:pt>
                <c:pt idx="2">
                  <c:v>368</c:v>
                </c:pt>
              </c:numCache>
            </c:numRef>
          </c:val>
        </c:ser>
        <c:marker val="1"/>
        <c:axId val="180835456"/>
        <c:axId val="180836992"/>
      </c:lineChart>
      <c:catAx>
        <c:axId val="180835456"/>
        <c:scaling>
          <c:orientation val="minMax"/>
        </c:scaling>
        <c:axPos val="b"/>
        <c:numFmt formatCode="General" sourceLinked="1"/>
        <c:tickLblPos val="nextTo"/>
        <c:crossAx val="180836992"/>
        <c:crosses val="autoZero"/>
        <c:auto val="1"/>
        <c:lblAlgn val="ctr"/>
        <c:lblOffset val="100"/>
      </c:catAx>
      <c:valAx>
        <c:axId val="180836992"/>
        <c:scaling>
          <c:orientation val="minMax"/>
        </c:scaling>
        <c:delete val="1"/>
        <c:axPos val="l"/>
        <c:majorGridlines/>
        <c:numFmt formatCode="General" sourceLinked="1"/>
        <c:tickLblPos val="nextTo"/>
        <c:crossAx val="180835456"/>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327911.63</c:v>
                </c:pt>
                <c:pt idx="1">
                  <c:v>330161.09999999998</c:v>
                </c:pt>
                <c:pt idx="2">
                  <c:v>342286.75</c:v>
                </c:pt>
              </c:numCache>
            </c:numRef>
          </c:val>
        </c:ser>
        <c:overlap val="100"/>
        <c:axId val="180867072"/>
        <c:axId val="180868608"/>
      </c:barChart>
      <c:catAx>
        <c:axId val="180867072"/>
        <c:scaling>
          <c:orientation val="minMax"/>
        </c:scaling>
        <c:axPos val="b"/>
        <c:tickLblPos val="nextTo"/>
        <c:crossAx val="180868608"/>
        <c:crosses val="autoZero"/>
        <c:auto val="1"/>
        <c:lblAlgn val="ctr"/>
        <c:lblOffset val="100"/>
      </c:catAx>
      <c:valAx>
        <c:axId val="180868608"/>
        <c:scaling>
          <c:orientation val="minMax"/>
        </c:scaling>
        <c:axPos val="l"/>
        <c:majorGridlines/>
        <c:numFmt formatCode="General" sourceLinked="1"/>
        <c:tickLblPos val="nextTo"/>
        <c:txPr>
          <a:bodyPr/>
          <a:lstStyle/>
          <a:p>
            <a:pPr>
              <a:defRPr sz="900"/>
            </a:pPr>
            <a:endParaRPr lang="ru-RU"/>
          </a:p>
        </c:txPr>
        <c:crossAx val="180867072"/>
        <c:crosses val="autoZero"/>
        <c:crossBetween val="between"/>
      </c:valAx>
    </c:plotArea>
    <c:plotVisOnly val="1"/>
  </c:chart>
  <c:txPr>
    <a:bodyPr/>
    <a:lstStyle/>
    <a:p>
      <a:pPr>
        <a:defRPr sz="1000"/>
      </a:pPr>
      <a:endParaRPr lang="ru-RU"/>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21"/>
          <c:h val="0.72127649909145952"/>
        </c:manualLayout>
      </c:layout>
      <c:lineChart>
        <c:grouping val="standard"/>
        <c:ser>
          <c:idx val="0"/>
          <c:order val="0"/>
          <c:tx>
            <c:strRef>
              <c:f>Лист1!$B$1</c:f>
              <c:strCache>
                <c:ptCount val="1"/>
                <c:pt idx="0">
                  <c:v>2017</c:v>
                </c:pt>
              </c:strCache>
            </c:strRef>
          </c:tx>
          <c:dLbls>
            <c:dLbl>
              <c:idx val="0"/>
              <c:layout>
                <c:manualLayout>
                  <c:x val="0"/>
                  <c:y val="5.7347811362289391E-2"/>
                </c:manualLayout>
              </c:layout>
              <c:showVal val="1"/>
            </c:dLbl>
            <c:dLbl>
              <c:idx val="1"/>
              <c:layout>
                <c:manualLayout>
                  <c:x val="9.8039215686274508E-3"/>
                  <c:y val="4.3402760138853733E-2"/>
                </c:manualLayout>
              </c:layout>
              <c:showVal val="1"/>
            </c:dLbl>
            <c:dLbl>
              <c:idx val="2"/>
              <c:layout>
                <c:manualLayout>
                  <c:x val="0"/>
                  <c:y val="-1.0752688172043012E-2"/>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6053.9299999999994</c:v>
                </c:pt>
                <c:pt idx="1">
                  <c:v>6090.52</c:v>
                </c:pt>
                <c:pt idx="2">
                  <c:v>6313.9699999999993</c:v>
                </c:pt>
              </c:numCache>
            </c:numRef>
          </c:val>
        </c:ser>
        <c:marker val="1"/>
        <c:axId val="181228288"/>
        <c:axId val="181229824"/>
      </c:lineChart>
      <c:catAx>
        <c:axId val="181228288"/>
        <c:scaling>
          <c:orientation val="minMax"/>
        </c:scaling>
        <c:axPos val="b"/>
        <c:numFmt formatCode="General" sourceLinked="1"/>
        <c:tickLblPos val="nextTo"/>
        <c:crossAx val="181229824"/>
        <c:crosses val="autoZero"/>
        <c:auto val="1"/>
        <c:lblAlgn val="ctr"/>
        <c:lblOffset val="100"/>
      </c:catAx>
      <c:valAx>
        <c:axId val="181229824"/>
        <c:scaling>
          <c:orientation val="minMax"/>
        </c:scaling>
        <c:delete val="1"/>
        <c:axPos val="l"/>
        <c:majorGridlines/>
        <c:numFmt formatCode="General" sourceLinked="1"/>
        <c:tickLblPos val="nextTo"/>
        <c:crossAx val="181228288"/>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50923.74</c:v>
                </c:pt>
                <c:pt idx="1">
                  <c:v>54973.01</c:v>
                </c:pt>
                <c:pt idx="2">
                  <c:v>54545.65</c:v>
                </c:pt>
              </c:numCache>
            </c:numRef>
          </c:val>
        </c:ser>
        <c:overlap val="100"/>
        <c:axId val="181241728"/>
        <c:axId val="181243264"/>
      </c:barChart>
      <c:catAx>
        <c:axId val="181241728"/>
        <c:scaling>
          <c:orientation val="minMax"/>
        </c:scaling>
        <c:axPos val="b"/>
        <c:tickLblPos val="nextTo"/>
        <c:crossAx val="181243264"/>
        <c:crosses val="autoZero"/>
        <c:auto val="1"/>
        <c:lblAlgn val="ctr"/>
        <c:lblOffset val="100"/>
      </c:catAx>
      <c:valAx>
        <c:axId val="181243264"/>
        <c:scaling>
          <c:orientation val="minMax"/>
        </c:scaling>
        <c:axPos val="l"/>
        <c:majorGridlines/>
        <c:numFmt formatCode="General" sourceLinked="1"/>
        <c:tickLblPos val="nextTo"/>
        <c:txPr>
          <a:bodyPr/>
          <a:lstStyle/>
          <a:p>
            <a:pPr>
              <a:defRPr sz="900"/>
            </a:pPr>
            <a:endParaRPr lang="ru-RU"/>
          </a:p>
        </c:txPr>
        <c:crossAx val="181241728"/>
        <c:crosses val="autoZero"/>
        <c:crossBetween val="between"/>
      </c:valAx>
    </c:plotArea>
    <c:plotVisOnly val="1"/>
  </c:chart>
  <c:txPr>
    <a:bodyPr/>
    <a:lstStyle/>
    <a:p>
      <a:pPr>
        <a:defRPr sz="1000"/>
      </a:pPr>
      <a:endParaRPr lang="ru-RU"/>
    </a:p>
  </c:txPr>
  <c:externalData r:id="rId1"/>
</c:chartSpace>
</file>

<file path=ppt/charts/chart4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21"/>
          <c:h val="0.72127649909145952"/>
        </c:manualLayout>
      </c:layout>
      <c:lineChart>
        <c:grouping val="standard"/>
        <c:ser>
          <c:idx val="0"/>
          <c:order val="0"/>
          <c:tx>
            <c:strRef>
              <c:f>Лист1!$B$1</c:f>
              <c:strCache>
                <c:ptCount val="1"/>
                <c:pt idx="0">
                  <c:v>2017</c:v>
                </c:pt>
              </c:strCache>
            </c:strRef>
          </c:tx>
          <c:dLbls>
            <c:dLbl>
              <c:idx val="0"/>
              <c:layout>
                <c:manualLayout>
                  <c:x val="0"/>
                  <c:y val="5.3418635170603905E-2"/>
                </c:manualLayout>
              </c:layout>
              <c:showVal val="1"/>
            </c:dLbl>
            <c:dLbl>
              <c:idx val="1"/>
              <c:layout>
                <c:manualLayout>
                  <c:x val="-6.5217391304347824E-2"/>
                  <c:y val="0.14596709065213134"/>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940.16</c:v>
                </c:pt>
                <c:pt idx="1">
                  <c:v>1014.09</c:v>
                </c:pt>
                <c:pt idx="2">
                  <c:v>1006.1700000000005</c:v>
                </c:pt>
              </c:numCache>
            </c:numRef>
          </c:val>
        </c:ser>
        <c:marker val="1"/>
        <c:axId val="181689344"/>
        <c:axId val="181691136"/>
      </c:lineChart>
      <c:catAx>
        <c:axId val="181689344"/>
        <c:scaling>
          <c:orientation val="minMax"/>
        </c:scaling>
        <c:axPos val="b"/>
        <c:numFmt formatCode="General" sourceLinked="1"/>
        <c:tickLblPos val="nextTo"/>
        <c:crossAx val="181691136"/>
        <c:crosses val="autoZero"/>
        <c:auto val="1"/>
        <c:lblAlgn val="ctr"/>
        <c:lblOffset val="100"/>
      </c:catAx>
      <c:valAx>
        <c:axId val="181691136"/>
        <c:scaling>
          <c:orientation val="minMax"/>
        </c:scaling>
        <c:delete val="1"/>
        <c:axPos val="l"/>
        <c:majorGridlines/>
        <c:numFmt formatCode="General" sourceLinked="1"/>
        <c:tickLblPos val="nextTo"/>
        <c:crossAx val="181689344"/>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2D050"/>
            </a:solidFill>
          </c:spPr>
          <c:dLbls>
            <c:showVal val="1"/>
          </c:dLbls>
          <c:cat>
            <c:strRef>
              <c:f>Лист1!$A$2:$A$4</c:f>
              <c:strCache>
                <c:ptCount val="3"/>
                <c:pt idx="0">
                  <c:v>2017 год</c:v>
                </c:pt>
                <c:pt idx="1">
                  <c:v>2018 год</c:v>
                </c:pt>
                <c:pt idx="2">
                  <c:v>2019 год</c:v>
                </c:pt>
              </c:strCache>
            </c:strRef>
          </c:cat>
          <c:val>
            <c:numRef>
              <c:f>Лист1!$B$2:$B$4</c:f>
              <c:numCache>
                <c:formatCode>General</c:formatCode>
                <c:ptCount val="3"/>
                <c:pt idx="0">
                  <c:v>4836.4699999999993</c:v>
                </c:pt>
                <c:pt idx="1">
                  <c:v>5434.07</c:v>
                </c:pt>
                <c:pt idx="2">
                  <c:v>6863.49</c:v>
                </c:pt>
              </c:numCache>
            </c:numRef>
          </c:val>
        </c:ser>
        <c:overlap val="100"/>
        <c:axId val="181745152"/>
        <c:axId val="181746688"/>
      </c:barChart>
      <c:catAx>
        <c:axId val="181745152"/>
        <c:scaling>
          <c:orientation val="minMax"/>
        </c:scaling>
        <c:axPos val="b"/>
        <c:tickLblPos val="nextTo"/>
        <c:crossAx val="181746688"/>
        <c:crosses val="autoZero"/>
        <c:auto val="1"/>
        <c:lblAlgn val="ctr"/>
        <c:lblOffset val="100"/>
      </c:catAx>
      <c:valAx>
        <c:axId val="181746688"/>
        <c:scaling>
          <c:orientation val="minMax"/>
        </c:scaling>
        <c:axPos val="l"/>
        <c:majorGridlines/>
        <c:numFmt formatCode="General" sourceLinked="1"/>
        <c:tickLblPos val="nextTo"/>
        <c:txPr>
          <a:bodyPr/>
          <a:lstStyle/>
          <a:p>
            <a:pPr>
              <a:defRPr sz="900"/>
            </a:pPr>
            <a:endParaRPr lang="ru-RU"/>
          </a:p>
        </c:txPr>
        <c:crossAx val="181745152"/>
        <c:crosses val="autoZero"/>
        <c:crossBetween val="between"/>
      </c:valAx>
    </c:plotArea>
    <c:plotVisOnly val="1"/>
  </c:chart>
  <c:txPr>
    <a:bodyPr/>
    <a:lstStyle/>
    <a:p>
      <a:pPr>
        <a:defRPr sz="1000"/>
      </a:pPr>
      <a:endParaRPr lang="ru-RU"/>
    </a:p>
  </c:txPr>
  <c:externalData r:id="rId1"/>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
          <c:y val="9.4988069673109063E-2"/>
          <c:w val="0.91269841269842034"/>
          <c:h val="0.72127649909145952"/>
        </c:manualLayout>
      </c:layout>
      <c:lineChart>
        <c:grouping val="standard"/>
        <c:ser>
          <c:idx val="0"/>
          <c:order val="0"/>
          <c:tx>
            <c:strRef>
              <c:f>Лист1!$B$1</c:f>
              <c:strCache>
                <c:ptCount val="1"/>
                <c:pt idx="0">
                  <c:v>2017</c:v>
                </c:pt>
              </c:strCache>
            </c:strRef>
          </c:tx>
          <c:dLbls>
            <c:dLbl>
              <c:idx val="0"/>
              <c:layout>
                <c:manualLayout>
                  <c:x val="0"/>
                  <c:y val="0.1111111111111111"/>
                </c:manualLayout>
              </c:layout>
              <c:showVal val="1"/>
            </c:dLbl>
            <c:dLbl>
              <c:idx val="1"/>
              <c:layout>
                <c:manualLayout>
                  <c:x val="0"/>
                  <c:y val="4.3402777777777783E-2"/>
                </c:manualLayout>
              </c:layout>
              <c:showVal val="1"/>
            </c:dLbl>
            <c:showVal val="1"/>
          </c:dLbls>
          <c:cat>
            <c:numRef>
              <c:f>Лист1!$A$2:$A$4</c:f>
              <c:numCache>
                <c:formatCode>General</c:formatCode>
                <c:ptCount val="3"/>
                <c:pt idx="0">
                  <c:v>2017</c:v>
                </c:pt>
                <c:pt idx="1">
                  <c:v>2018</c:v>
                </c:pt>
                <c:pt idx="2">
                  <c:v>2019</c:v>
                </c:pt>
              </c:numCache>
            </c:numRef>
          </c:cat>
          <c:val>
            <c:numRef>
              <c:f>Лист1!$B$2:$B$4</c:f>
              <c:numCache>
                <c:formatCode>General</c:formatCode>
                <c:ptCount val="3"/>
                <c:pt idx="0">
                  <c:v>89.29</c:v>
                </c:pt>
                <c:pt idx="1">
                  <c:v>100.24000000000002</c:v>
                </c:pt>
                <c:pt idx="2">
                  <c:v>126.61</c:v>
                </c:pt>
              </c:numCache>
            </c:numRef>
          </c:val>
        </c:ser>
        <c:marker val="1"/>
        <c:axId val="184060544"/>
        <c:axId val="184062336"/>
      </c:lineChart>
      <c:catAx>
        <c:axId val="184060544"/>
        <c:scaling>
          <c:orientation val="minMax"/>
        </c:scaling>
        <c:axPos val="b"/>
        <c:numFmt formatCode="General" sourceLinked="1"/>
        <c:tickLblPos val="nextTo"/>
        <c:crossAx val="184062336"/>
        <c:crosses val="autoZero"/>
        <c:auto val="1"/>
        <c:lblAlgn val="ctr"/>
        <c:lblOffset val="100"/>
      </c:catAx>
      <c:valAx>
        <c:axId val="184062336"/>
        <c:scaling>
          <c:orientation val="minMax"/>
        </c:scaling>
        <c:delete val="1"/>
        <c:axPos val="l"/>
        <c:majorGridlines/>
        <c:numFmt formatCode="General" sourceLinked="1"/>
        <c:tickLblPos val="nextTo"/>
        <c:crossAx val="184060544"/>
        <c:crosses val="autoZero"/>
        <c:crossBetween val="between"/>
      </c:valAx>
    </c:plotArea>
    <c:plotVisOnly val="1"/>
  </c:chart>
  <c:txPr>
    <a:bodyPr/>
    <a:lstStyle/>
    <a:p>
      <a:pPr>
        <a:defRPr sz="1000">
          <a:latin typeface="Calibri" pitchFamily="34" charset="0"/>
          <a:cs typeface="Calibri" pitchFamily="34" charset="0"/>
        </a:defRPr>
      </a:pPr>
      <a:endParaRPr lang="ru-RU"/>
    </a:p>
  </c:txPr>
  <c:externalData r:id="rId1"/>
</c:chartSpace>
</file>

<file path=ppt/charts/chart48.xml><?xml version="1.0" encoding="utf-8"?>
<c:chartSpace xmlns:c="http://schemas.openxmlformats.org/drawingml/2006/chart" xmlns:a="http://schemas.openxmlformats.org/drawingml/2006/main" xmlns:r="http://schemas.openxmlformats.org/officeDocument/2006/relationships">
  <c:date1904 val="1"/>
  <c:lang val="ru-RU"/>
  <c:chart>
    <c:view3D>
      <c:perspective val="0"/>
    </c:view3D>
    <c:plotArea>
      <c:layout>
        <c:manualLayout>
          <c:layoutTarget val="inner"/>
          <c:xMode val="edge"/>
          <c:yMode val="edge"/>
          <c:x val="9.4899748356198202E-2"/>
          <c:y val="4.1263440860215064E-2"/>
          <c:w val="0.65715913088183564"/>
          <c:h val="0.83235458470916857"/>
        </c:manualLayout>
      </c:layout>
      <c:bar3DChart>
        <c:barDir val="col"/>
        <c:grouping val="stacked"/>
        <c:ser>
          <c:idx val="0"/>
          <c:order val="0"/>
          <c:tx>
            <c:strRef>
              <c:f>Лист1!$B$1</c:f>
              <c:strCache>
                <c:ptCount val="1"/>
                <c:pt idx="0">
                  <c:v>непрограммная часть</c:v>
                </c:pt>
              </c:strCache>
            </c:strRef>
          </c:tx>
          <c:dLbls>
            <c:dLbl>
              <c:idx val="0"/>
              <c:layout>
                <c:manualLayout>
                  <c:x val="-8.1944553805774284E-2"/>
                  <c:y val="6.7567567567567571E-3"/>
                </c:manualLayout>
              </c:layout>
              <c:showVal val="1"/>
            </c:dLbl>
            <c:dLbl>
              <c:idx val="1"/>
              <c:layout>
                <c:manualLayout>
                  <c:x val="-9.5833333333333368E-2"/>
                  <c:y val="-2.2522522522522592E-3"/>
                </c:manualLayout>
              </c:layout>
              <c:showVal val="1"/>
            </c:dLbl>
            <c:showVal val="1"/>
          </c:dLbls>
          <c:cat>
            <c:numRef>
              <c:f>Лист1!$A$2:$A$3</c:f>
              <c:numCache>
                <c:formatCode>General</c:formatCode>
                <c:ptCount val="2"/>
                <c:pt idx="0">
                  <c:v>2018</c:v>
                </c:pt>
                <c:pt idx="1">
                  <c:v>2019</c:v>
                </c:pt>
              </c:numCache>
            </c:numRef>
          </c:cat>
          <c:val>
            <c:numRef>
              <c:f>Лист1!$B$2:$B$3</c:f>
              <c:numCache>
                <c:formatCode>General</c:formatCode>
                <c:ptCount val="2"/>
                <c:pt idx="0">
                  <c:v>55256.86</c:v>
                </c:pt>
                <c:pt idx="1">
                  <c:v>65009.69</c:v>
                </c:pt>
              </c:numCache>
            </c:numRef>
          </c:val>
        </c:ser>
        <c:ser>
          <c:idx val="1"/>
          <c:order val="1"/>
          <c:tx>
            <c:strRef>
              <c:f>Лист1!$C$1</c:f>
              <c:strCache>
                <c:ptCount val="1"/>
                <c:pt idx="0">
                  <c:v>программная часть</c:v>
                </c:pt>
              </c:strCache>
            </c:strRef>
          </c:tx>
          <c:dLbls>
            <c:dLbl>
              <c:idx val="0"/>
              <c:layout>
                <c:manualLayout>
                  <c:x val="7.3611111111111113E-2"/>
                  <c:y val="-0.3693693693693792"/>
                </c:manualLayout>
              </c:layout>
              <c:showVal val="1"/>
            </c:dLbl>
            <c:dLbl>
              <c:idx val="1"/>
              <c:layout>
                <c:manualLayout>
                  <c:x val="0.14027777777777778"/>
                  <c:y val="-0.35360360360360382"/>
                </c:manualLayout>
              </c:layout>
              <c:showVal val="1"/>
            </c:dLbl>
            <c:showVal val="1"/>
          </c:dLbls>
          <c:cat>
            <c:numRef>
              <c:f>Лист1!$A$2:$A$3</c:f>
              <c:numCache>
                <c:formatCode>General</c:formatCode>
                <c:ptCount val="2"/>
                <c:pt idx="0">
                  <c:v>2018</c:v>
                </c:pt>
                <c:pt idx="1">
                  <c:v>2019</c:v>
                </c:pt>
              </c:numCache>
            </c:numRef>
          </c:cat>
          <c:val>
            <c:numRef>
              <c:f>Лист1!$C$2:$C$3</c:f>
              <c:numCache>
                <c:formatCode>General</c:formatCode>
                <c:ptCount val="2"/>
                <c:pt idx="0">
                  <c:v>1218433.92</c:v>
                </c:pt>
                <c:pt idx="1">
                  <c:v>1274635.9099999999</c:v>
                </c:pt>
              </c:numCache>
            </c:numRef>
          </c:val>
        </c:ser>
        <c:shape val="cylinder"/>
        <c:axId val="206361728"/>
        <c:axId val="206363264"/>
        <c:axId val="0"/>
      </c:bar3DChart>
      <c:catAx>
        <c:axId val="206361728"/>
        <c:scaling>
          <c:orientation val="minMax"/>
        </c:scaling>
        <c:axPos val="b"/>
        <c:numFmt formatCode="General" sourceLinked="1"/>
        <c:tickLblPos val="nextTo"/>
        <c:crossAx val="206363264"/>
        <c:crosses val="autoZero"/>
        <c:auto val="1"/>
        <c:lblAlgn val="ctr"/>
        <c:lblOffset val="100"/>
      </c:catAx>
      <c:valAx>
        <c:axId val="206363264"/>
        <c:scaling>
          <c:orientation val="minMax"/>
        </c:scaling>
        <c:axPos val="l"/>
        <c:majorGridlines/>
        <c:numFmt formatCode="General" sourceLinked="1"/>
        <c:tickLblPos val="nextTo"/>
        <c:txPr>
          <a:bodyPr/>
          <a:lstStyle/>
          <a:p>
            <a:pPr>
              <a:defRPr sz="800"/>
            </a:pPr>
            <a:endParaRPr lang="ru-RU"/>
          </a:p>
        </c:txPr>
        <c:crossAx val="206361728"/>
        <c:crosses val="autoZero"/>
        <c:crossBetween val="between"/>
        <c:majorUnit val="100000"/>
      </c:valAx>
    </c:plotArea>
    <c:legend>
      <c:legendPos val="r"/>
      <c:layout>
        <c:manualLayout>
          <c:xMode val="edge"/>
          <c:yMode val="edge"/>
          <c:x val="0.63748153259193163"/>
          <c:y val="0.80677842689019108"/>
          <c:w val="0.36093263342082282"/>
          <c:h val="0.14280797561595127"/>
        </c:manualLayout>
      </c:layout>
    </c:legend>
    <c:plotVisOnly val="1"/>
  </c:chart>
  <c:txPr>
    <a:bodyPr/>
    <a:lstStyle/>
    <a:p>
      <a:pPr>
        <a:defRPr sz="1100">
          <a:latin typeface="Calibri" pitchFamily="34" charset="0"/>
          <a:cs typeface="Calibri" pitchFamily="34" charset="0"/>
        </a:defRPr>
      </a:pPr>
      <a:endParaRPr lang="ru-RU"/>
    </a:p>
  </c:txPr>
  <c:externalData r:id="rId1"/>
</c:chartSpace>
</file>

<file path=ppt/charts/chart49.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0"/>
      <c:rotY val="210"/>
      <c:perspective val="30"/>
    </c:view3D>
    <c:plotArea>
      <c:layout>
        <c:manualLayout>
          <c:layoutTarget val="inner"/>
          <c:xMode val="edge"/>
          <c:yMode val="edge"/>
          <c:x val="4.4947506561679785E-5"/>
          <c:y val="9.4383798616082093E-2"/>
          <c:w val="0.99995516185476541"/>
          <c:h val="0.90561618751144457"/>
        </c:manualLayout>
      </c:layout>
      <c:pie3DChart>
        <c:varyColors val="1"/>
        <c:ser>
          <c:idx val="0"/>
          <c:order val="0"/>
          <c:tx>
            <c:strRef>
              <c:f>Лист1!$B$1</c:f>
              <c:strCache>
                <c:ptCount val="1"/>
                <c:pt idx="0">
                  <c:v>Продажи</c:v>
                </c:pt>
              </c:strCache>
            </c:strRef>
          </c:tx>
          <c:explosion val="25"/>
          <c:dPt>
            <c:idx val="0"/>
            <c:spPr>
              <a:solidFill>
                <a:srgbClr val="92D050"/>
              </a:solidFill>
            </c:spPr>
          </c:dPt>
          <c:dPt>
            <c:idx val="1"/>
            <c:spPr>
              <a:solidFill>
                <a:schemeClr val="tx2">
                  <a:lumMod val="40000"/>
                  <a:lumOff val="60000"/>
                </a:schemeClr>
              </a:solidFill>
            </c:spPr>
          </c:dPt>
          <c:dPt>
            <c:idx val="2"/>
            <c:explosion val="40"/>
            <c:spPr>
              <a:solidFill>
                <a:srgbClr val="FF99CC"/>
              </a:solidFill>
            </c:spPr>
          </c:dPt>
          <c:dPt>
            <c:idx val="3"/>
            <c:explosion val="40"/>
            <c:spPr>
              <a:solidFill>
                <a:srgbClr val="FF0000"/>
              </a:solidFill>
            </c:spPr>
          </c:dPt>
          <c:dPt>
            <c:idx val="4"/>
            <c:explosion val="29"/>
          </c:dPt>
          <c:dPt>
            <c:idx val="5"/>
            <c:explosion val="2"/>
            <c:spPr>
              <a:solidFill>
                <a:srgbClr val="FFFF00"/>
              </a:solidFill>
            </c:spPr>
          </c:dPt>
          <c:dPt>
            <c:idx val="6"/>
            <c:spPr>
              <a:solidFill>
                <a:schemeClr val="accent4">
                  <a:lumMod val="60000"/>
                  <a:lumOff val="40000"/>
                </a:schemeClr>
              </a:solidFill>
            </c:spPr>
          </c:dPt>
          <c:dPt>
            <c:idx val="7"/>
            <c:spPr>
              <a:solidFill>
                <a:srgbClr val="FFC000"/>
              </a:solidFill>
            </c:spPr>
          </c:dPt>
          <c:dPt>
            <c:idx val="8"/>
            <c:spPr>
              <a:solidFill>
                <a:srgbClr val="00FF00"/>
              </a:solidFill>
            </c:spPr>
          </c:dPt>
          <c:dPt>
            <c:idx val="10"/>
            <c:spPr>
              <a:solidFill>
                <a:schemeClr val="accent2">
                  <a:lumMod val="20000"/>
                  <a:lumOff val="80000"/>
                </a:schemeClr>
              </a:solidFill>
            </c:spPr>
          </c:dPt>
          <c:dPt>
            <c:idx val="11"/>
            <c:explosion val="50"/>
            <c:spPr>
              <a:solidFill>
                <a:srgbClr val="FF66FF"/>
              </a:solidFill>
            </c:spPr>
          </c:dPt>
          <c:dPt>
            <c:idx val="12"/>
            <c:spPr>
              <a:solidFill>
                <a:srgbClr val="9999FF"/>
              </a:solidFill>
            </c:spPr>
          </c:dPt>
          <c:cat>
            <c:strRef>
              <c:f>Лист1!$A$2:$A$18</c:f>
              <c:strCache>
                <c:ptCount val="14"/>
                <c:pt idx="0">
                  <c:v>Развитие образования </c:v>
                </c:pt>
                <c:pt idx="1">
                  <c:v>Социальная поддержка граждан </c:v>
                </c:pt>
                <c:pt idx="2">
                  <c:v>Сохранение и развитие культуры </c:v>
                </c:pt>
                <c:pt idx="3">
                  <c:v>Развитие физической культуры и спорта </c:v>
                </c:pt>
                <c:pt idx="4">
                  <c:v>Молодежная политика </c:v>
                </c:pt>
                <c:pt idx="5">
                  <c:v>Управление имуществом </c:v>
                </c:pt>
                <c:pt idx="6">
                  <c:v>Управление финансами </c:v>
                </c:pt>
                <c:pt idx="7">
                  <c:v>Защита населения и территории Курского района от чрезвычайных ситуаций</c:v>
                </c:pt>
                <c:pt idx="8">
                  <c:v>Развитие малого и среднего бизнеса, потребительского рынка, снижение административных барьеров </c:v>
                </c:pt>
                <c:pt idx="9">
                  <c:v>Развитие коммунального хозяйства, транспортной системы и обеспечение безопасности дорожного движения </c:v>
                </c:pt>
                <c:pt idx="10">
                  <c:v>Развитие сельского хозяйства </c:v>
                </c:pt>
                <c:pt idx="11">
                  <c:v>Межнациональные отношения и поддержка казачества </c:v>
                </c:pt>
                <c:pt idx="12">
                  <c:v>Энергосбережение</c:v>
                </c:pt>
                <c:pt idx="13">
                  <c:v>Профилактика правонарушений</c:v>
                </c:pt>
              </c:strCache>
            </c:strRef>
          </c:cat>
          <c:val>
            <c:numRef>
              <c:f>Лист1!$B$2:$B$18</c:f>
              <c:numCache>
                <c:formatCode>General</c:formatCode>
                <c:ptCount val="17"/>
                <c:pt idx="0">
                  <c:v>53.1</c:v>
                </c:pt>
                <c:pt idx="1">
                  <c:v>23.7</c:v>
                </c:pt>
                <c:pt idx="2">
                  <c:v>5.4</c:v>
                </c:pt>
                <c:pt idx="3">
                  <c:v>1.1000000000000001</c:v>
                </c:pt>
                <c:pt idx="4">
                  <c:v>0.2</c:v>
                </c:pt>
                <c:pt idx="5">
                  <c:v>0.1</c:v>
                </c:pt>
                <c:pt idx="6">
                  <c:v>4.8</c:v>
                </c:pt>
                <c:pt idx="7">
                  <c:v>0.30000000000000032</c:v>
                </c:pt>
                <c:pt idx="8">
                  <c:v>1</c:v>
                </c:pt>
                <c:pt idx="9">
                  <c:v>1</c:v>
                </c:pt>
                <c:pt idx="10">
                  <c:v>1</c:v>
                </c:pt>
                <c:pt idx="11">
                  <c:v>4.0000000000000022E-2</c:v>
                </c:pt>
                <c:pt idx="12">
                  <c:v>1</c:v>
                </c:pt>
                <c:pt idx="13">
                  <c:v>1</c:v>
                </c:pt>
              </c:numCache>
            </c:numRef>
          </c:val>
        </c:ser>
      </c:pie3DChart>
    </c:plotArea>
    <c:plotVisOnly val="1"/>
  </c:chart>
  <c:txPr>
    <a:bodyPr/>
    <a:lstStyle/>
    <a:p>
      <a:pPr>
        <a:defRPr sz="1100">
          <a:solidFill>
            <a:schemeClr val="tx1"/>
          </a:solidFill>
        </a:defRPr>
      </a:pPr>
      <a:endParaRPr lang="ru-RU"/>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9.6266732283464565E-2"/>
          <c:y val="0.15195851877211136"/>
          <c:w val="0.92073832790445154"/>
          <c:h val="0.57263513513513564"/>
        </c:manualLayout>
      </c:layout>
      <c:bar3DChart>
        <c:barDir val="col"/>
        <c:grouping val="clustered"/>
        <c:ser>
          <c:idx val="0"/>
          <c:order val="0"/>
          <c:tx>
            <c:strRef>
              <c:f>Sheet1!#ССЫЛКА!</c:f>
              <c:strCache>
                <c:ptCount val="1"/>
                <c:pt idx="0">
                  <c:v>#REF!</c:v>
                </c:pt>
              </c:strCache>
            </c:strRef>
          </c:tx>
          <c:spPr>
            <a:solidFill>
              <a:schemeClr val="accent1"/>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Sheet1!#ССЫЛКА!</c:f>
              <c:numCache>
                <c:formatCode>General</c:formatCode>
                <c:ptCount val="1"/>
                <c:pt idx="0">
                  <c:v>1</c:v>
                </c:pt>
              </c:numCache>
            </c:numRef>
          </c:val>
        </c:ser>
        <c:ser>
          <c:idx val="1"/>
          <c:order val="1"/>
          <c:tx>
            <c:strRef>
              <c:f>Sheet1!$A$2</c:f>
              <c:strCache>
                <c:ptCount val="1"/>
                <c:pt idx="0">
                  <c:v>Продукция растениеводства</c:v>
                </c:pt>
              </c:strCache>
            </c:strRef>
          </c:tx>
          <c:spPr>
            <a:solidFill>
              <a:srgbClr val="00CC99"/>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2244.2399999999998</c:v>
                </c:pt>
                <c:pt idx="1">
                  <c:v>2718.06</c:v>
                </c:pt>
                <c:pt idx="2">
                  <c:v>2901</c:v>
                </c:pt>
                <c:pt idx="3">
                  <c:v>2950</c:v>
                </c:pt>
                <c:pt idx="4">
                  <c:v>2980</c:v>
                </c:pt>
                <c:pt idx="5">
                  <c:v>2980.3</c:v>
                </c:pt>
                <c:pt idx="6">
                  <c:v>2983.2799999999997</c:v>
                </c:pt>
                <c:pt idx="7">
                  <c:v>2986.2599999999998</c:v>
                </c:pt>
              </c:numCache>
            </c:numRef>
          </c:val>
        </c:ser>
        <c:ser>
          <c:idx val="2"/>
          <c:order val="2"/>
          <c:tx>
            <c:strRef>
              <c:f>Sheet1!$A$3</c:f>
              <c:strCache>
                <c:ptCount val="1"/>
                <c:pt idx="0">
                  <c:v>Продукция животноводства</c:v>
                </c:pt>
              </c:strCache>
            </c:strRef>
          </c:tx>
          <c:spPr>
            <a:solidFill>
              <a:srgbClr val="9999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Sheet1!$B$3:$I$3</c:f>
              <c:numCache>
                <c:formatCode>General</c:formatCode>
                <c:ptCount val="8"/>
                <c:pt idx="0">
                  <c:v>1459.1799999999998</c:v>
                </c:pt>
                <c:pt idx="1">
                  <c:v>1468.12</c:v>
                </c:pt>
                <c:pt idx="2">
                  <c:v>1390</c:v>
                </c:pt>
                <c:pt idx="3">
                  <c:v>1900</c:v>
                </c:pt>
                <c:pt idx="4">
                  <c:v>1417</c:v>
                </c:pt>
                <c:pt idx="5">
                  <c:v>1417.1399999999999</c:v>
                </c:pt>
                <c:pt idx="6">
                  <c:v>1418.56</c:v>
                </c:pt>
                <c:pt idx="7">
                  <c:v>1419.98</c:v>
                </c:pt>
              </c:numCache>
            </c:numRef>
          </c:val>
        </c:ser>
        <c:gapDepth val="0"/>
        <c:shape val="box"/>
        <c:axId val="167462400"/>
        <c:axId val="167463936"/>
        <c:axId val="0"/>
      </c:bar3DChart>
      <c:catAx>
        <c:axId val="167462400"/>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7463936"/>
        <c:crosses val="autoZero"/>
        <c:auto val="1"/>
        <c:lblAlgn val="ctr"/>
        <c:lblOffset val="100"/>
        <c:tickLblSkip val="1"/>
        <c:tickMarkSkip val="1"/>
      </c:catAx>
      <c:valAx>
        <c:axId val="167463936"/>
        <c:scaling>
          <c:orientation val="minMax"/>
          <c:max val="4000"/>
          <c:min val="0"/>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7462400"/>
        <c:crosses val="autoZero"/>
        <c:crossBetween val="between"/>
        <c:majorUnit val="400"/>
        <c:minorUnit val="200"/>
      </c:valAx>
      <c:spPr>
        <a:noFill/>
        <a:ln w="25454">
          <a:noFill/>
        </a:ln>
      </c:spPr>
    </c:plotArea>
    <c:legend>
      <c:legendPos val="r"/>
      <c:legendEntry>
        <c:idx val="0"/>
        <c:delete val="1"/>
      </c:legendEntry>
      <c:layout>
        <c:manualLayout>
          <c:xMode val="edge"/>
          <c:yMode val="edge"/>
          <c:x val="0"/>
          <c:y val="0.82697763323063445"/>
          <c:w val="1"/>
          <c:h val="5.0697579469233013E-2"/>
        </c:manualLayout>
      </c:layout>
      <c:spPr>
        <a:noFill/>
        <a:ln w="3182">
          <a:noFill/>
          <a:prstDash val="solid"/>
        </a:ln>
      </c:spPr>
    </c:legend>
    <c:plotVisOnly val="1"/>
    <c:dispBlanksAs val="gap"/>
  </c:chart>
  <c:spPr>
    <a:noFill/>
    <a:ln>
      <a:noFill/>
    </a:ln>
  </c:spPr>
  <c:txPr>
    <a:bodyPr/>
    <a:lstStyle/>
    <a:p>
      <a:pPr>
        <a:defRPr sz="11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186630577427821"/>
          <c:y val="3.157037401574804E-2"/>
          <c:w val="0.73365987339818528"/>
          <c:h val="0.93060925196850752"/>
        </c:manualLayout>
      </c:layout>
      <c:lineChart>
        <c:grouping val="standard"/>
        <c:ser>
          <c:idx val="0"/>
          <c:order val="0"/>
          <c:tx>
            <c:strRef>
              <c:f>Лист1!$B$1</c:f>
              <c:strCache>
                <c:ptCount val="1"/>
                <c:pt idx="0">
                  <c:v>доходы</c:v>
                </c:pt>
              </c:strCache>
            </c:strRef>
          </c:tx>
          <c:cat>
            <c:strRef>
              <c:f>Лист1!$A$2:$A$5</c:f>
              <c:strCache>
                <c:ptCount val="4"/>
                <c:pt idx="0">
                  <c:v>2016 год</c:v>
                </c:pt>
                <c:pt idx="1">
                  <c:v>2017 год</c:v>
                </c:pt>
                <c:pt idx="2">
                  <c:v>2018 год</c:v>
                </c:pt>
                <c:pt idx="3">
                  <c:v>2019 год</c:v>
                </c:pt>
              </c:strCache>
            </c:strRef>
          </c:cat>
          <c:val>
            <c:numRef>
              <c:f>Лист1!$B$2:$B$5</c:f>
              <c:numCache>
                <c:formatCode>General</c:formatCode>
                <c:ptCount val="4"/>
                <c:pt idx="0">
                  <c:v>169427.03</c:v>
                </c:pt>
                <c:pt idx="1">
                  <c:v>209703.72</c:v>
                </c:pt>
                <c:pt idx="2">
                  <c:v>250966.49</c:v>
                </c:pt>
                <c:pt idx="3">
                  <c:v>318107.31</c:v>
                </c:pt>
              </c:numCache>
            </c:numRef>
          </c:val>
        </c:ser>
        <c:ser>
          <c:idx val="1"/>
          <c:order val="1"/>
          <c:tx>
            <c:strRef>
              <c:f>Лист1!$C$1</c:f>
              <c:strCache>
                <c:ptCount val="1"/>
                <c:pt idx="0">
                  <c:v>расходы</c:v>
                </c:pt>
              </c:strCache>
            </c:strRef>
          </c:tx>
          <c:cat>
            <c:strRef>
              <c:f>Лист1!$A$2:$A$5</c:f>
              <c:strCache>
                <c:ptCount val="4"/>
                <c:pt idx="0">
                  <c:v>2016 год</c:v>
                </c:pt>
                <c:pt idx="1">
                  <c:v>2017 год</c:v>
                </c:pt>
                <c:pt idx="2">
                  <c:v>2018 год</c:v>
                </c:pt>
                <c:pt idx="3">
                  <c:v>2019 год</c:v>
                </c:pt>
              </c:strCache>
            </c:strRef>
          </c:cat>
          <c:val>
            <c:numRef>
              <c:f>Лист1!$C$2:$C$5</c:f>
              <c:numCache>
                <c:formatCode>General</c:formatCode>
                <c:ptCount val="4"/>
                <c:pt idx="0">
                  <c:v>197834.93</c:v>
                </c:pt>
                <c:pt idx="1">
                  <c:v>202731.4</c:v>
                </c:pt>
                <c:pt idx="2">
                  <c:v>246353.73</c:v>
                </c:pt>
                <c:pt idx="3">
                  <c:v>293912.17</c:v>
                </c:pt>
              </c:numCache>
            </c:numRef>
          </c:val>
        </c:ser>
        <c:ser>
          <c:idx val="2"/>
          <c:order val="2"/>
          <c:tx>
            <c:strRef>
              <c:f>Лист1!$D$1</c:f>
              <c:strCache>
                <c:ptCount val="1"/>
                <c:pt idx="0">
                  <c:v>источники</c:v>
                </c:pt>
              </c:strCache>
            </c:strRef>
          </c:tx>
          <c:cat>
            <c:strRef>
              <c:f>Лист1!$A$2:$A$5</c:f>
              <c:strCache>
                <c:ptCount val="4"/>
                <c:pt idx="0">
                  <c:v>2016 год</c:v>
                </c:pt>
                <c:pt idx="1">
                  <c:v>2017 год</c:v>
                </c:pt>
                <c:pt idx="2">
                  <c:v>2018 год</c:v>
                </c:pt>
                <c:pt idx="3">
                  <c:v>2019 год</c:v>
                </c:pt>
              </c:strCache>
            </c:strRef>
          </c:cat>
          <c:val>
            <c:numRef>
              <c:f>Лист1!$D$2:$D$5</c:f>
              <c:numCache>
                <c:formatCode>General</c:formatCode>
                <c:ptCount val="4"/>
                <c:pt idx="0">
                  <c:v>-28407.9</c:v>
                </c:pt>
                <c:pt idx="1">
                  <c:v>6972.3200000000024</c:v>
                </c:pt>
                <c:pt idx="2">
                  <c:v>4612.75</c:v>
                </c:pt>
                <c:pt idx="3">
                  <c:v>24195.14</c:v>
                </c:pt>
              </c:numCache>
            </c:numRef>
          </c:val>
        </c:ser>
        <c:marker val="1"/>
        <c:axId val="184799616"/>
        <c:axId val="184801152"/>
      </c:lineChart>
      <c:catAx>
        <c:axId val="184799616"/>
        <c:scaling>
          <c:orientation val="minMax"/>
        </c:scaling>
        <c:axPos val="b"/>
        <c:tickLblPos val="nextTo"/>
        <c:crossAx val="184801152"/>
        <c:crosses val="autoZero"/>
        <c:auto val="1"/>
        <c:lblAlgn val="ctr"/>
        <c:lblOffset val="100"/>
      </c:catAx>
      <c:valAx>
        <c:axId val="184801152"/>
        <c:scaling>
          <c:orientation val="minMax"/>
        </c:scaling>
        <c:axPos val="l"/>
        <c:majorGridlines/>
        <c:numFmt formatCode="General" sourceLinked="1"/>
        <c:tickLblPos val="nextTo"/>
        <c:crossAx val="184799616"/>
        <c:crosses val="autoZero"/>
        <c:crossBetween val="between"/>
      </c:valAx>
    </c:plotArea>
    <c:legend>
      <c:legendPos val="r"/>
      <c:layout>
        <c:manualLayout>
          <c:xMode val="edge"/>
          <c:yMode val="edge"/>
          <c:x val="0.74749987133961449"/>
          <c:y val="0.54877117633023165"/>
          <c:w val="0.21377463846430991"/>
          <c:h val="0.1780377594846099"/>
        </c:manualLayout>
      </c:layout>
      <c:txPr>
        <a:bodyPr/>
        <a:lstStyle/>
        <a:p>
          <a:pPr>
            <a:defRPr sz="800"/>
          </a:pPr>
          <a:endParaRPr lang="ru-RU"/>
        </a:p>
      </c:txPr>
    </c:legend>
    <c:plotVisOnly val="1"/>
  </c:chart>
  <c:txPr>
    <a:bodyPr/>
    <a:lstStyle/>
    <a:p>
      <a:pPr>
        <a:defRPr sz="1000">
          <a:latin typeface="Calibri" pitchFamily="34" charset="0"/>
          <a:cs typeface="Calibri" pitchFamily="34" charset="0"/>
        </a:defRPr>
      </a:pPr>
      <a:endParaRPr lang="ru-RU"/>
    </a:p>
  </c:txPr>
  <c:externalData r:id="rId1"/>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0.11475530065049282"/>
          <c:y val="2.2759435159802888E-2"/>
          <c:w val="0.57742520256821794"/>
          <c:h val="0.81497863540161464"/>
        </c:manualLayout>
      </c:layout>
      <c:bar3DChart>
        <c:barDir val="col"/>
        <c:grouping val="stacked"/>
        <c:ser>
          <c:idx val="0"/>
          <c:order val="0"/>
          <c:tx>
            <c:strRef>
              <c:f>Лист1!$B$1</c:f>
              <c:strCache>
                <c:ptCount val="1"/>
                <c:pt idx="0">
                  <c:v>налоговые и неналоговые</c:v>
                </c:pt>
              </c:strCache>
            </c:strRef>
          </c:tx>
          <c:spPr>
            <a:solidFill>
              <a:srgbClr val="FF7C80"/>
            </a:solidFill>
          </c:spPr>
          <c:cat>
            <c:strRef>
              <c:f>Лист1!$A$2:$A$5</c:f>
              <c:strCache>
                <c:ptCount val="4"/>
                <c:pt idx="0">
                  <c:v>2016  (отчет)</c:v>
                </c:pt>
                <c:pt idx="1">
                  <c:v>2017  (отчет)</c:v>
                </c:pt>
                <c:pt idx="2">
                  <c:v>2018  (отчет)</c:v>
                </c:pt>
                <c:pt idx="3">
                  <c:v>2019 (отчет)</c:v>
                </c:pt>
              </c:strCache>
            </c:strRef>
          </c:cat>
          <c:val>
            <c:numRef>
              <c:f>Лист1!$B$2:$B$5</c:f>
              <c:numCache>
                <c:formatCode>General</c:formatCode>
                <c:ptCount val="4"/>
                <c:pt idx="0">
                  <c:v>99301.22</c:v>
                </c:pt>
                <c:pt idx="1">
                  <c:v>97447.28</c:v>
                </c:pt>
                <c:pt idx="2">
                  <c:v>101362.31</c:v>
                </c:pt>
                <c:pt idx="3">
                  <c:v>114314.45</c:v>
                </c:pt>
              </c:numCache>
            </c:numRef>
          </c:val>
        </c:ser>
        <c:ser>
          <c:idx val="1"/>
          <c:order val="1"/>
          <c:tx>
            <c:strRef>
              <c:f>Лист1!$C$1</c:f>
              <c:strCache>
                <c:ptCount val="1"/>
                <c:pt idx="0">
                  <c:v>дотации</c:v>
                </c:pt>
              </c:strCache>
            </c:strRef>
          </c:tx>
          <c:spPr>
            <a:solidFill>
              <a:schemeClr val="accent1">
                <a:lumMod val="75000"/>
              </a:schemeClr>
            </a:solidFill>
          </c:spPr>
          <c:cat>
            <c:strRef>
              <c:f>Лист1!$A$2:$A$5</c:f>
              <c:strCache>
                <c:ptCount val="4"/>
                <c:pt idx="0">
                  <c:v>2016  (отчет)</c:v>
                </c:pt>
                <c:pt idx="1">
                  <c:v>2017  (отчет)</c:v>
                </c:pt>
                <c:pt idx="2">
                  <c:v>2018  (отчет)</c:v>
                </c:pt>
                <c:pt idx="3">
                  <c:v>2019 (отчет)</c:v>
                </c:pt>
              </c:strCache>
            </c:strRef>
          </c:cat>
          <c:val>
            <c:numRef>
              <c:f>Лист1!$C$2:$C$5</c:f>
              <c:numCache>
                <c:formatCode>General</c:formatCode>
                <c:ptCount val="4"/>
                <c:pt idx="0">
                  <c:v>58732.29</c:v>
                </c:pt>
                <c:pt idx="1">
                  <c:v>64635.729999999996</c:v>
                </c:pt>
                <c:pt idx="2">
                  <c:v>67399.239999999991</c:v>
                </c:pt>
                <c:pt idx="3">
                  <c:v>83700.27</c:v>
                </c:pt>
              </c:numCache>
            </c:numRef>
          </c:val>
        </c:ser>
        <c:ser>
          <c:idx val="2"/>
          <c:order val="2"/>
          <c:tx>
            <c:strRef>
              <c:f>Лист1!$D$1</c:f>
              <c:strCache>
                <c:ptCount val="1"/>
                <c:pt idx="0">
                  <c:v>субсидии</c:v>
                </c:pt>
              </c:strCache>
            </c:strRef>
          </c:tx>
          <c:spPr>
            <a:solidFill>
              <a:srgbClr val="FFCC99"/>
            </a:solidFill>
          </c:spPr>
          <c:cat>
            <c:strRef>
              <c:f>Лист1!$A$2:$A$5</c:f>
              <c:strCache>
                <c:ptCount val="4"/>
                <c:pt idx="0">
                  <c:v>2016  (отчет)</c:v>
                </c:pt>
                <c:pt idx="1">
                  <c:v>2017  (отчет)</c:v>
                </c:pt>
                <c:pt idx="2">
                  <c:v>2018  (отчет)</c:v>
                </c:pt>
                <c:pt idx="3">
                  <c:v>2019 (отчет)</c:v>
                </c:pt>
              </c:strCache>
            </c:strRef>
          </c:cat>
          <c:val>
            <c:numRef>
              <c:f>Лист1!$D$2:$D$5</c:f>
              <c:numCache>
                <c:formatCode>General</c:formatCode>
                <c:ptCount val="4"/>
                <c:pt idx="0">
                  <c:v>19442.609999999913</c:v>
                </c:pt>
                <c:pt idx="1">
                  <c:v>44757.89</c:v>
                </c:pt>
                <c:pt idx="2">
                  <c:v>79568.63</c:v>
                </c:pt>
                <c:pt idx="3">
                  <c:v>102601.32</c:v>
                </c:pt>
              </c:numCache>
            </c:numRef>
          </c:val>
        </c:ser>
        <c:ser>
          <c:idx val="3"/>
          <c:order val="3"/>
          <c:tx>
            <c:strRef>
              <c:f>Лист1!$E$1</c:f>
              <c:strCache>
                <c:ptCount val="1"/>
                <c:pt idx="0">
                  <c:v>иные МБТ</c:v>
                </c:pt>
              </c:strCache>
            </c:strRef>
          </c:tx>
          <c:spPr>
            <a:solidFill>
              <a:srgbClr val="FF66FF"/>
            </a:solidFill>
          </c:spPr>
          <c:cat>
            <c:strRef>
              <c:f>Лист1!$A$2:$A$5</c:f>
              <c:strCache>
                <c:ptCount val="4"/>
                <c:pt idx="0">
                  <c:v>2016  (отчет)</c:v>
                </c:pt>
                <c:pt idx="1">
                  <c:v>2017  (отчет)</c:v>
                </c:pt>
                <c:pt idx="2">
                  <c:v>2018  (отчет)</c:v>
                </c:pt>
                <c:pt idx="3">
                  <c:v>2019 (отчет)</c:v>
                </c:pt>
              </c:strCache>
            </c:strRef>
          </c:cat>
          <c:val>
            <c:numRef>
              <c:f>Лист1!$E$2:$E$5</c:f>
              <c:numCache>
                <c:formatCode>General</c:formatCode>
                <c:ptCount val="4"/>
                <c:pt idx="0">
                  <c:v>3264.9700000000012</c:v>
                </c:pt>
                <c:pt idx="1">
                  <c:v>499</c:v>
                </c:pt>
                <c:pt idx="2">
                  <c:v>846</c:v>
                </c:pt>
                <c:pt idx="3">
                  <c:v>14152.3</c:v>
                </c:pt>
              </c:numCache>
            </c:numRef>
          </c:val>
        </c:ser>
        <c:ser>
          <c:idx val="4"/>
          <c:order val="4"/>
          <c:tx>
            <c:strRef>
              <c:f>Лист1!$F$1</c:f>
              <c:strCache>
                <c:ptCount val="1"/>
                <c:pt idx="0">
                  <c:v>субвенции</c:v>
                </c:pt>
              </c:strCache>
            </c:strRef>
          </c:tx>
          <c:spPr>
            <a:solidFill>
              <a:srgbClr val="FF0000"/>
            </a:solidFill>
          </c:spPr>
          <c:cat>
            <c:strRef>
              <c:f>Лист1!$A$2:$A$5</c:f>
              <c:strCache>
                <c:ptCount val="4"/>
                <c:pt idx="0">
                  <c:v>2016  (отчет)</c:v>
                </c:pt>
                <c:pt idx="1">
                  <c:v>2017  (отчет)</c:v>
                </c:pt>
                <c:pt idx="2">
                  <c:v>2018  (отчет)</c:v>
                </c:pt>
                <c:pt idx="3">
                  <c:v>2019 (отчет)</c:v>
                </c:pt>
              </c:strCache>
            </c:strRef>
          </c:cat>
          <c:val>
            <c:numRef>
              <c:f>Лист1!$F$2:$F$5</c:f>
              <c:numCache>
                <c:formatCode>General</c:formatCode>
                <c:ptCount val="4"/>
                <c:pt idx="0">
                  <c:v>1859.8899999999999</c:v>
                </c:pt>
                <c:pt idx="1">
                  <c:v>1770.11</c:v>
                </c:pt>
                <c:pt idx="2">
                  <c:v>1926.91</c:v>
                </c:pt>
                <c:pt idx="3">
                  <c:v>2205.8000000000002</c:v>
                </c:pt>
              </c:numCache>
            </c:numRef>
          </c:val>
        </c:ser>
        <c:ser>
          <c:idx val="5"/>
          <c:order val="5"/>
          <c:tx>
            <c:strRef>
              <c:f>Лист1!$G$1</c:f>
              <c:strCache>
                <c:ptCount val="1"/>
                <c:pt idx="0">
                  <c:v>прочие безвозмездные поступления</c:v>
                </c:pt>
              </c:strCache>
            </c:strRef>
          </c:tx>
          <c:spPr>
            <a:solidFill>
              <a:srgbClr val="00B050"/>
            </a:solidFill>
          </c:spPr>
          <c:cat>
            <c:strRef>
              <c:f>Лист1!$A$2:$A$5</c:f>
              <c:strCache>
                <c:ptCount val="4"/>
                <c:pt idx="0">
                  <c:v>2016  (отчет)</c:v>
                </c:pt>
                <c:pt idx="1">
                  <c:v>2017  (отчет)</c:v>
                </c:pt>
                <c:pt idx="2">
                  <c:v>2018  (отчет)</c:v>
                </c:pt>
                <c:pt idx="3">
                  <c:v>2019 (отчет)</c:v>
                </c:pt>
              </c:strCache>
            </c:strRef>
          </c:cat>
          <c:val>
            <c:numRef>
              <c:f>Лист1!$G$2:$G$5</c:f>
              <c:numCache>
                <c:formatCode>General</c:formatCode>
                <c:ptCount val="4"/>
                <c:pt idx="0">
                  <c:v>45.91</c:v>
                </c:pt>
                <c:pt idx="1">
                  <c:v>1229.71</c:v>
                </c:pt>
                <c:pt idx="2">
                  <c:v>536.41</c:v>
                </c:pt>
                <c:pt idx="3">
                  <c:v>1175</c:v>
                </c:pt>
              </c:numCache>
            </c:numRef>
          </c:val>
        </c:ser>
        <c:shape val="cylinder"/>
        <c:axId val="184878592"/>
        <c:axId val="184880128"/>
        <c:axId val="0"/>
      </c:bar3DChart>
      <c:catAx>
        <c:axId val="184878592"/>
        <c:scaling>
          <c:orientation val="minMax"/>
        </c:scaling>
        <c:axPos val="b"/>
        <c:tickLblPos val="nextTo"/>
        <c:txPr>
          <a:bodyPr/>
          <a:lstStyle/>
          <a:p>
            <a:pPr>
              <a:defRPr sz="800"/>
            </a:pPr>
            <a:endParaRPr lang="ru-RU"/>
          </a:p>
        </c:txPr>
        <c:crossAx val="184880128"/>
        <c:crosses val="autoZero"/>
        <c:auto val="1"/>
        <c:lblAlgn val="ctr"/>
        <c:lblOffset val="100"/>
      </c:catAx>
      <c:valAx>
        <c:axId val="184880128"/>
        <c:scaling>
          <c:orientation val="minMax"/>
        </c:scaling>
        <c:axPos val="l"/>
        <c:majorGridlines/>
        <c:numFmt formatCode="General" sourceLinked="1"/>
        <c:tickLblPos val="nextTo"/>
        <c:crossAx val="184878592"/>
        <c:crosses val="autoZero"/>
        <c:crossBetween val="between"/>
      </c:valAx>
    </c:plotArea>
    <c:legend>
      <c:legendPos val="r"/>
      <c:layout>
        <c:manualLayout>
          <c:xMode val="edge"/>
          <c:yMode val="edge"/>
          <c:x val="0.74832052132657834"/>
          <c:y val="0.11256900260508916"/>
          <c:w val="0.23636856464400519"/>
          <c:h val="0.80141496782317667"/>
        </c:manualLayout>
      </c:layout>
    </c:legend>
    <c:plotVisOnly val="1"/>
  </c:chart>
  <c:txPr>
    <a:bodyPr/>
    <a:lstStyle/>
    <a:p>
      <a:pPr>
        <a:defRPr sz="1000"/>
      </a:pPr>
      <a:endParaRPr lang="ru-RU"/>
    </a:p>
  </c:txPr>
  <c:externalData r:id="rId1"/>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bar"/>
        <c:grouping val="clustered"/>
        <c:ser>
          <c:idx val="0"/>
          <c:order val="0"/>
          <c:tx>
            <c:strRef>
              <c:f>Лист1!$B$1</c:f>
              <c:strCache>
                <c:ptCount val="1"/>
                <c:pt idx="0">
                  <c:v>2016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Лист1!$B$2:$B$13</c:f>
              <c:numCache>
                <c:formatCode>General</c:formatCode>
                <c:ptCount val="12"/>
                <c:pt idx="0">
                  <c:v>8372.1200000000008</c:v>
                </c:pt>
                <c:pt idx="1">
                  <c:v>3841.67</c:v>
                </c:pt>
                <c:pt idx="2">
                  <c:v>7921.35</c:v>
                </c:pt>
                <c:pt idx="3">
                  <c:v>9863.2400000000089</c:v>
                </c:pt>
                <c:pt idx="4">
                  <c:v>5598.28</c:v>
                </c:pt>
                <c:pt idx="5">
                  <c:v>6797.38</c:v>
                </c:pt>
                <c:pt idx="6">
                  <c:v>8263.5400000000009</c:v>
                </c:pt>
                <c:pt idx="7">
                  <c:v>7854.55</c:v>
                </c:pt>
                <c:pt idx="8">
                  <c:v>24041.08</c:v>
                </c:pt>
                <c:pt idx="9">
                  <c:v>7093.89</c:v>
                </c:pt>
                <c:pt idx="10">
                  <c:v>4798.05</c:v>
                </c:pt>
                <c:pt idx="11">
                  <c:v>4856.07</c:v>
                </c:pt>
              </c:numCache>
            </c:numRef>
          </c:val>
        </c:ser>
        <c:ser>
          <c:idx val="1"/>
          <c:order val="1"/>
          <c:tx>
            <c:strRef>
              <c:f>Лист1!$C$1</c:f>
              <c:strCache>
                <c:ptCount val="1"/>
                <c:pt idx="0">
                  <c:v>2017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Лист1!$C$2:$C$13</c:f>
              <c:numCache>
                <c:formatCode>General</c:formatCode>
                <c:ptCount val="12"/>
                <c:pt idx="0">
                  <c:v>7667.21</c:v>
                </c:pt>
                <c:pt idx="1">
                  <c:v>3914.9700000000012</c:v>
                </c:pt>
                <c:pt idx="2">
                  <c:v>8209.31</c:v>
                </c:pt>
                <c:pt idx="3">
                  <c:v>11008.14000000001</c:v>
                </c:pt>
                <c:pt idx="4">
                  <c:v>4730.42</c:v>
                </c:pt>
                <c:pt idx="5">
                  <c:v>7208.78</c:v>
                </c:pt>
                <c:pt idx="6">
                  <c:v>8208.8599999999296</c:v>
                </c:pt>
                <c:pt idx="7">
                  <c:v>7855.1100000000024</c:v>
                </c:pt>
                <c:pt idx="8">
                  <c:v>23505.91</c:v>
                </c:pt>
                <c:pt idx="9">
                  <c:v>4914.6500000000024</c:v>
                </c:pt>
                <c:pt idx="10">
                  <c:v>5357.54</c:v>
                </c:pt>
                <c:pt idx="11">
                  <c:v>4866.38</c:v>
                </c:pt>
              </c:numCache>
            </c:numRef>
          </c:val>
        </c:ser>
        <c:ser>
          <c:idx val="2"/>
          <c:order val="2"/>
          <c:tx>
            <c:strRef>
              <c:f>Лист1!$D$1</c:f>
              <c:strCache>
                <c:ptCount val="1"/>
                <c:pt idx="0">
                  <c:v>2018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Лист1!$D$2:$D$13</c:f>
              <c:numCache>
                <c:formatCode>General</c:formatCode>
                <c:ptCount val="12"/>
                <c:pt idx="0">
                  <c:v>8133</c:v>
                </c:pt>
                <c:pt idx="1">
                  <c:v>4903</c:v>
                </c:pt>
                <c:pt idx="2">
                  <c:v>7781</c:v>
                </c:pt>
                <c:pt idx="3">
                  <c:v>11780</c:v>
                </c:pt>
                <c:pt idx="4">
                  <c:v>3826</c:v>
                </c:pt>
                <c:pt idx="5">
                  <c:v>6552</c:v>
                </c:pt>
                <c:pt idx="6">
                  <c:v>10315</c:v>
                </c:pt>
                <c:pt idx="7">
                  <c:v>7595</c:v>
                </c:pt>
                <c:pt idx="8">
                  <c:v>24689</c:v>
                </c:pt>
                <c:pt idx="9">
                  <c:v>5427</c:v>
                </c:pt>
                <c:pt idx="10">
                  <c:v>4527</c:v>
                </c:pt>
                <c:pt idx="11">
                  <c:v>5835</c:v>
                </c:pt>
              </c:numCache>
            </c:numRef>
          </c:val>
        </c:ser>
        <c:ser>
          <c:idx val="3"/>
          <c:order val="3"/>
          <c:tx>
            <c:strRef>
              <c:f>Лист1!$E$1</c:f>
              <c:strCache>
                <c:ptCount val="1"/>
                <c:pt idx="0">
                  <c:v>2019 год</c:v>
                </c:pt>
              </c:strCache>
            </c:strRef>
          </c:tx>
          <c:cat>
            <c:strRef>
              <c:f>Лист1!$A$2:$A$13</c:f>
              <c:strCache>
                <c:ptCount val="12"/>
                <c:pt idx="0">
                  <c:v>с. Эдиссия</c:v>
                </c:pt>
                <c:pt idx="1">
                  <c:v>ст. Стодеревская</c:v>
                </c:pt>
                <c:pt idx="2">
                  <c:v>Серноводский сс</c:v>
                </c:pt>
                <c:pt idx="3">
                  <c:v>Русский сс</c:v>
                </c:pt>
                <c:pt idx="4">
                  <c:v>Рощинский сс</c:v>
                </c:pt>
                <c:pt idx="5">
                  <c:v>Ростовановский сс</c:v>
                </c:pt>
                <c:pt idx="6">
                  <c:v>Полтавский сс</c:v>
                </c:pt>
                <c:pt idx="7">
                  <c:v>Мирненский сс</c:v>
                </c:pt>
                <c:pt idx="8">
                  <c:v>Курский сс</c:v>
                </c:pt>
                <c:pt idx="9">
                  <c:v>Кановский сс</c:v>
                </c:pt>
                <c:pt idx="10">
                  <c:v>Галюгаевский сс</c:v>
                </c:pt>
                <c:pt idx="11">
                  <c:v>Балтийский сс</c:v>
                </c:pt>
              </c:strCache>
            </c:strRef>
          </c:cat>
          <c:val>
            <c:numRef>
              <c:f>Лист1!$E$2:$E$13</c:f>
              <c:numCache>
                <c:formatCode>General</c:formatCode>
                <c:ptCount val="12"/>
                <c:pt idx="0">
                  <c:v>8532.93</c:v>
                </c:pt>
                <c:pt idx="1">
                  <c:v>5260.1500000000024</c:v>
                </c:pt>
                <c:pt idx="2">
                  <c:v>8723.7800000000007</c:v>
                </c:pt>
                <c:pt idx="3">
                  <c:v>11799.43</c:v>
                </c:pt>
                <c:pt idx="4">
                  <c:v>4209.1400000000003</c:v>
                </c:pt>
                <c:pt idx="5">
                  <c:v>7078.71</c:v>
                </c:pt>
                <c:pt idx="6">
                  <c:v>11643.81</c:v>
                </c:pt>
                <c:pt idx="7">
                  <c:v>8381.1</c:v>
                </c:pt>
                <c:pt idx="8">
                  <c:v>26782.49</c:v>
                </c:pt>
                <c:pt idx="9">
                  <c:v>5819.92</c:v>
                </c:pt>
                <c:pt idx="10">
                  <c:v>9107.09</c:v>
                </c:pt>
                <c:pt idx="11">
                  <c:v>6975.9</c:v>
                </c:pt>
              </c:numCache>
            </c:numRef>
          </c:val>
        </c:ser>
        <c:axId val="184920704"/>
        <c:axId val="184926592"/>
      </c:barChart>
      <c:catAx>
        <c:axId val="184920704"/>
        <c:scaling>
          <c:orientation val="minMax"/>
        </c:scaling>
        <c:axPos val="l"/>
        <c:tickLblPos val="nextTo"/>
        <c:crossAx val="184926592"/>
        <c:crosses val="autoZero"/>
        <c:auto val="1"/>
        <c:lblAlgn val="ctr"/>
        <c:lblOffset val="100"/>
      </c:catAx>
      <c:valAx>
        <c:axId val="184926592"/>
        <c:scaling>
          <c:orientation val="minMax"/>
        </c:scaling>
        <c:axPos val="b"/>
        <c:majorGridlines/>
        <c:numFmt formatCode="General" sourceLinked="1"/>
        <c:tickLblPos val="nextTo"/>
        <c:crossAx val="184920704"/>
        <c:crosses val="autoZero"/>
        <c:crossBetween val="between"/>
      </c:valAx>
    </c:plotArea>
    <c:legend>
      <c:legendPos val="r"/>
      <c:layout>
        <c:manualLayout>
          <c:xMode val="edge"/>
          <c:yMode val="edge"/>
          <c:x val="0.88898203457326452"/>
          <c:y val="0.49988458173497868"/>
          <c:w val="0.10405308172685312"/>
          <c:h val="0.34440742984050082"/>
        </c:manualLayout>
      </c:layout>
      <c:txPr>
        <a:bodyPr/>
        <a:lstStyle/>
        <a:p>
          <a:pPr>
            <a:defRPr sz="1400"/>
          </a:pPr>
          <a:endParaRPr lang="ru-RU"/>
        </a:p>
      </c:txPr>
    </c:legend>
    <c:plotVisOnly val="1"/>
  </c:chart>
  <c:txPr>
    <a:bodyPr/>
    <a:lstStyle/>
    <a:p>
      <a:pPr>
        <a:defRPr sz="1100">
          <a:latin typeface="Calibri" pitchFamily="34" charset="0"/>
          <a:cs typeface="Calibri" pitchFamily="34" charset="0"/>
        </a:defRPr>
      </a:pPr>
      <a:endParaRPr lang="ru-RU"/>
    </a:p>
  </c:txPr>
  <c:externalData r:id="rId1"/>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20"/>
      <c:depthPercent val="100"/>
      <c:perspective val="30"/>
    </c:view3D>
    <c:plotArea>
      <c:layout>
        <c:manualLayout>
          <c:layoutTarget val="inner"/>
          <c:xMode val="edge"/>
          <c:yMode val="edge"/>
          <c:x val="0"/>
          <c:y val="0"/>
          <c:w val="1"/>
          <c:h val="1"/>
        </c:manualLayout>
      </c:layout>
      <c:pie3DChart>
        <c:varyColors val="1"/>
        <c:ser>
          <c:idx val="0"/>
          <c:order val="0"/>
          <c:tx>
            <c:strRef>
              <c:f>Лист1!$B$1</c:f>
              <c:strCache>
                <c:ptCount val="1"/>
                <c:pt idx="0">
                  <c:v>Продажи</c:v>
                </c:pt>
              </c:strCache>
            </c:strRef>
          </c:tx>
          <c:explosion val="25"/>
          <c:dPt>
            <c:idx val="2"/>
            <c:explosion val="60"/>
          </c:dPt>
          <c:dPt>
            <c:idx val="3"/>
            <c:explosion val="33"/>
          </c:dPt>
          <c:dPt>
            <c:idx val="6"/>
            <c:spPr>
              <a:solidFill>
                <a:srgbClr val="CCECFF"/>
              </a:solidFill>
            </c:spPr>
          </c:dPt>
          <c:dLbls>
            <c:dLbl>
              <c:idx val="1"/>
              <c:dLblPos val="bestFit"/>
              <c:showVal val="1"/>
            </c:dLbl>
            <c:showVal val="1"/>
            <c:showLeaderLines val="1"/>
          </c:dLbls>
          <c:cat>
            <c:strRef>
              <c:f>Лист1!$A$2:$A$9</c:f>
              <c:strCache>
                <c:ptCount val="8"/>
                <c:pt idx="0">
                  <c:v>общегосударственные вопросы </c:v>
                </c:pt>
                <c:pt idx="1">
                  <c:v>национальная оборона </c:v>
                </c:pt>
                <c:pt idx="2">
                  <c:v>национальная безопасность</c:v>
                </c:pt>
                <c:pt idx="3">
                  <c:v>национальная экономика</c:v>
                </c:pt>
                <c:pt idx="4">
                  <c:v>жилищно-коммунальное хозяйство </c:v>
                </c:pt>
                <c:pt idx="5">
                  <c:v>культура, кинематография </c:v>
                </c:pt>
                <c:pt idx="6">
                  <c:v>социальная политика </c:v>
                </c:pt>
                <c:pt idx="7">
                  <c:v>физическая культура и спорт </c:v>
                </c:pt>
              </c:strCache>
            </c:strRef>
          </c:cat>
          <c:val>
            <c:numRef>
              <c:f>Лист1!$B$2:$B$9</c:f>
              <c:numCache>
                <c:formatCode>General</c:formatCode>
                <c:ptCount val="8"/>
                <c:pt idx="0">
                  <c:v>23.5</c:v>
                </c:pt>
                <c:pt idx="1">
                  <c:v>0.8</c:v>
                </c:pt>
                <c:pt idx="2">
                  <c:v>0.60000000000000064</c:v>
                </c:pt>
                <c:pt idx="3">
                  <c:v>19.5</c:v>
                </c:pt>
                <c:pt idx="4">
                  <c:v>12</c:v>
                </c:pt>
                <c:pt idx="5">
                  <c:v>30.5</c:v>
                </c:pt>
                <c:pt idx="6">
                  <c:v>11.3</c:v>
                </c:pt>
                <c:pt idx="7">
                  <c:v>1.9000000000000001</c:v>
                </c:pt>
              </c:numCache>
            </c:numRef>
          </c:val>
        </c:ser>
      </c:pie3DChart>
      <c:spPr>
        <a:noFill/>
        <a:ln w="25400">
          <a:noFill/>
        </a:ln>
      </c:spPr>
    </c:plotArea>
    <c:plotVisOnly val="1"/>
  </c:chart>
  <c:txPr>
    <a:bodyPr/>
    <a:lstStyle/>
    <a:p>
      <a:pPr>
        <a:defRPr sz="1000"/>
      </a:pPr>
      <a:endParaRPr lang="ru-RU"/>
    </a:p>
  </c:txPr>
  <c:externalData r:id="rId1"/>
</c:chartSpace>
</file>

<file path=ppt/charts/chart5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40"/>
      <c:depthPercent val="100"/>
      <c:perspective val="30"/>
    </c:view3D>
    <c:plotArea>
      <c:layout>
        <c:manualLayout>
          <c:layoutTarget val="inner"/>
          <c:xMode val="edge"/>
          <c:yMode val="edge"/>
          <c:x val="0"/>
          <c:y val="0"/>
          <c:w val="1"/>
          <c:h val="1"/>
        </c:manualLayout>
      </c:layout>
      <c:pie3DChart>
        <c:varyColors val="1"/>
        <c:ser>
          <c:idx val="0"/>
          <c:order val="0"/>
          <c:tx>
            <c:strRef>
              <c:f>Лист1!$B$1</c:f>
              <c:strCache>
                <c:ptCount val="1"/>
                <c:pt idx="0">
                  <c:v>Продажи</c:v>
                </c:pt>
              </c:strCache>
            </c:strRef>
          </c:tx>
          <c:explosion val="25"/>
          <c:dPt>
            <c:idx val="2"/>
            <c:explosion val="60"/>
          </c:dPt>
          <c:dPt>
            <c:idx val="3"/>
            <c:explosion val="33"/>
          </c:dPt>
          <c:dPt>
            <c:idx val="6"/>
            <c:spPr>
              <a:solidFill>
                <a:srgbClr val="CCECFF"/>
              </a:solidFill>
            </c:spPr>
          </c:dPt>
          <c:dLbls>
            <c:dLbl>
              <c:idx val="1"/>
              <c:layout>
                <c:manualLayout>
                  <c:x val="6.5888257023427724E-2"/>
                  <c:y val="7.4916785969935965E-2"/>
                </c:manualLayout>
              </c:layout>
              <c:dLblPos val="bestFit"/>
              <c:showVal val="1"/>
            </c:dLbl>
            <c:showVal val="1"/>
            <c:showLeaderLines val="1"/>
          </c:dLbls>
          <c:cat>
            <c:strRef>
              <c:f>Лист1!$A$2:$A$9</c:f>
              <c:strCache>
                <c:ptCount val="8"/>
                <c:pt idx="0">
                  <c:v>общегосударственные вопросы </c:v>
                </c:pt>
                <c:pt idx="1">
                  <c:v>национальная оборона </c:v>
                </c:pt>
                <c:pt idx="2">
                  <c:v>национальная безопасность</c:v>
                </c:pt>
                <c:pt idx="3">
                  <c:v>национальная экономика</c:v>
                </c:pt>
                <c:pt idx="4">
                  <c:v>жилищно-коммунальное хозяйство </c:v>
                </c:pt>
                <c:pt idx="5">
                  <c:v>культура, кинематография </c:v>
                </c:pt>
                <c:pt idx="6">
                  <c:v>социальная политика </c:v>
                </c:pt>
                <c:pt idx="7">
                  <c:v>физическая культура и спорт </c:v>
                </c:pt>
              </c:strCache>
            </c:strRef>
          </c:cat>
          <c:val>
            <c:numRef>
              <c:f>Лист1!$B$2:$B$9</c:f>
              <c:numCache>
                <c:formatCode>General</c:formatCode>
                <c:ptCount val="8"/>
                <c:pt idx="0">
                  <c:v>18.399999999999999</c:v>
                </c:pt>
                <c:pt idx="1">
                  <c:v>0.60000000000000064</c:v>
                </c:pt>
                <c:pt idx="2">
                  <c:v>0.30000000000000032</c:v>
                </c:pt>
                <c:pt idx="3">
                  <c:v>35.5</c:v>
                </c:pt>
                <c:pt idx="4">
                  <c:v>8.2000000000000011</c:v>
                </c:pt>
                <c:pt idx="5">
                  <c:v>29.1</c:v>
                </c:pt>
                <c:pt idx="6">
                  <c:v>6.1</c:v>
                </c:pt>
                <c:pt idx="7">
                  <c:v>1.8</c:v>
                </c:pt>
              </c:numCache>
            </c:numRef>
          </c:val>
        </c:ser>
      </c:pie3DChart>
      <c:spPr>
        <a:noFill/>
        <a:ln w="25400">
          <a:noFill/>
        </a:ln>
      </c:spPr>
    </c:plotArea>
    <c:plotVisOnly val="1"/>
  </c:chart>
  <c:txPr>
    <a:bodyPr/>
    <a:lstStyle/>
    <a:p>
      <a:pPr>
        <a:defRPr sz="1000"/>
      </a:pPr>
      <a:endParaRPr lang="ru-RU"/>
    </a:p>
  </c:txPr>
  <c:externalData r:id="rId1"/>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6133098579135722E-2"/>
          <c:y val="3.8647072499474001E-2"/>
          <c:w val="0.40288081973179757"/>
          <c:h val="0.94589409850074169"/>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explosion val="39"/>
            <c:spPr>
              <a:solidFill>
                <a:schemeClr val="accent1">
                  <a:lumMod val="75000"/>
                </a:schemeClr>
              </a:solidFill>
              <a:scene3d>
                <a:camera prst="orthographicFront"/>
                <a:lightRig rig="threePt" dir="t"/>
              </a:scene3d>
              <a:sp3d>
                <a:bevelT w="0"/>
                <a:bevelB h="0"/>
              </a:sp3d>
            </c:spPr>
          </c:dPt>
          <c:dPt>
            <c:idx val="1"/>
            <c:spPr>
              <a:solidFill>
                <a:srgbClr val="CC99FF"/>
              </a:solidFill>
              <a:scene3d>
                <a:camera prst="orthographicFront"/>
                <a:lightRig rig="threePt" dir="t"/>
              </a:scene3d>
              <a:sp3d>
                <a:bevelT w="0"/>
                <a:bevelB h="0"/>
              </a:sp3d>
            </c:spPr>
          </c:dPt>
          <c:dPt>
            <c:idx val="2"/>
            <c:explosion val="63"/>
            <c:spPr>
              <a:solidFill>
                <a:srgbClr val="92D050"/>
              </a:solidFill>
              <a:scene3d>
                <a:camera prst="orthographicFront"/>
                <a:lightRig rig="threePt" dir="t"/>
              </a:scene3d>
              <a:sp3d>
                <a:bevelT w="0"/>
                <a:bevelB h="0"/>
              </a:sp3d>
            </c:spPr>
          </c:dPt>
          <c:dLbls>
            <c:dLbl>
              <c:idx val="0"/>
              <c:layout>
                <c:manualLayout>
                  <c:x val="-7.4422301256234807E-2"/>
                  <c:y val="0.26930132179074312"/>
                </c:manualLayout>
              </c:layout>
              <c:showVal val="1"/>
            </c:dLbl>
            <c:showVal val="1"/>
            <c:showLeaderLines val="1"/>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498.82</c:v>
                </c:pt>
                <c:pt idx="1">
                  <c:v>25832.16</c:v>
                </c:pt>
                <c:pt idx="2">
                  <c:v>1385.84</c:v>
                </c:pt>
              </c:numCache>
            </c:numRef>
          </c:val>
        </c:ser>
        <c:firstSliceAng val="87"/>
      </c:pieChart>
    </c:plotArea>
    <c:legend>
      <c:legendPos val="r"/>
    </c:legend>
    <c:plotVisOnly val="1"/>
  </c:chart>
  <c:txPr>
    <a:bodyPr/>
    <a:lstStyle/>
    <a:p>
      <a:pPr>
        <a:defRPr sz="900"/>
      </a:pPr>
      <a:endParaRPr lang="ru-RU"/>
    </a:p>
  </c:txPr>
  <c:externalData r:id="rId1"/>
</c:chartSpace>
</file>

<file path=ppt/charts/chart5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7.6133098579135722E-2"/>
          <c:y val="3.8647072499474022E-2"/>
          <c:w val="0.40288081973179768"/>
          <c:h val="0.94589409850074191"/>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explosion val="39"/>
            <c:spPr>
              <a:solidFill>
                <a:schemeClr val="accent1">
                  <a:lumMod val="75000"/>
                </a:schemeClr>
              </a:solidFill>
              <a:scene3d>
                <a:camera prst="orthographicFront"/>
                <a:lightRig rig="threePt" dir="t"/>
              </a:scene3d>
              <a:sp3d>
                <a:bevelT w="0"/>
                <a:bevelB h="0"/>
              </a:sp3d>
            </c:spPr>
          </c:dPt>
          <c:dPt>
            <c:idx val="1"/>
            <c:spPr>
              <a:solidFill>
                <a:srgbClr val="CC99FF"/>
              </a:solidFill>
              <a:scene3d>
                <a:camera prst="orthographicFront"/>
                <a:lightRig rig="threePt" dir="t"/>
              </a:scene3d>
              <a:sp3d>
                <a:bevelT w="0"/>
                <a:bevelB h="0"/>
              </a:sp3d>
            </c:spPr>
          </c:dPt>
          <c:dPt>
            <c:idx val="2"/>
            <c:explosion val="63"/>
            <c:spPr>
              <a:solidFill>
                <a:srgbClr val="92D050"/>
              </a:solidFill>
              <a:scene3d>
                <a:camera prst="orthographicFront"/>
                <a:lightRig rig="threePt" dir="t"/>
              </a:scene3d>
              <a:sp3d>
                <a:bevelT w="0"/>
                <a:bevelB h="0"/>
              </a:sp3d>
            </c:spPr>
          </c:dPt>
          <c:dLbls>
            <c:dLbl>
              <c:idx val="0"/>
              <c:layout>
                <c:manualLayout>
                  <c:x val="-7.4067098143045934E-2"/>
                  <c:y val="0.2933312802710043"/>
                </c:manualLayout>
              </c:layout>
              <c:showVal val="1"/>
            </c:dLbl>
            <c:dLbl>
              <c:idx val="2"/>
              <c:layout>
                <c:manualLayout>
                  <c:x val="1.5070760659592933E-2"/>
                  <c:y val="-0.17004711899768371"/>
                </c:manualLayout>
              </c:layout>
              <c:showVal val="1"/>
            </c:dLbl>
            <c:showVal val="1"/>
            <c:showLeaderLines val="1"/>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730.24</c:v>
                </c:pt>
                <c:pt idx="1">
                  <c:v>16956.689999999926</c:v>
                </c:pt>
                <c:pt idx="2">
                  <c:v>930.9</c:v>
                </c:pt>
              </c:numCache>
            </c:numRef>
          </c:val>
        </c:ser>
        <c:firstSliceAng val="87"/>
      </c:pieChart>
    </c:plotArea>
    <c:legend>
      <c:legendPos val="r"/>
    </c:legend>
    <c:plotVisOnly val="1"/>
  </c:chart>
  <c:txPr>
    <a:bodyPr/>
    <a:lstStyle/>
    <a:p>
      <a:pPr>
        <a:defRPr sz="900"/>
      </a:pPr>
      <a:endParaRPr lang="ru-RU"/>
    </a:p>
  </c:txPr>
  <c:externalData r:id="rId1"/>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tx>
            <c:strRef>
              <c:f>Лист1!$B$1</c:f>
              <c:strCache>
                <c:ptCount val="1"/>
                <c:pt idx="0">
                  <c:v>краевой бюджет</c:v>
                </c:pt>
              </c:strCache>
            </c:strRef>
          </c:tx>
          <c:spPr>
            <a:solidFill>
              <a:srgbClr val="99CCFF"/>
            </a:solidFill>
          </c:spPr>
          <c:cat>
            <c:strRef>
              <c:f>Лист1!$A$2:$A$4</c:f>
              <c:strCache>
                <c:ptCount val="3"/>
                <c:pt idx="0">
                  <c:v>2017 (факт)</c:v>
                </c:pt>
                <c:pt idx="1">
                  <c:v>2018 (факт)</c:v>
                </c:pt>
                <c:pt idx="2">
                  <c:v>2019 (факт)</c:v>
                </c:pt>
              </c:strCache>
            </c:strRef>
          </c:cat>
          <c:val>
            <c:numRef>
              <c:f>Лист1!$B$2:$B$4</c:f>
              <c:numCache>
                <c:formatCode>General</c:formatCode>
                <c:ptCount val="3"/>
                <c:pt idx="0">
                  <c:v>8044.9299999999994</c:v>
                </c:pt>
                <c:pt idx="1">
                  <c:v>9375.75</c:v>
                </c:pt>
                <c:pt idx="2">
                  <c:v>11710.69</c:v>
                </c:pt>
              </c:numCache>
            </c:numRef>
          </c:val>
        </c:ser>
        <c:ser>
          <c:idx val="1"/>
          <c:order val="1"/>
          <c:tx>
            <c:strRef>
              <c:f>Лист1!$C$1</c:f>
              <c:strCache>
                <c:ptCount val="1"/>
                <c:pt idx="0">
                  <c:v>местный бюджет</c:v>
                </c:pt>
              </c:strCache>
            </c:strRef>
          </c:tx>
          <c:spPr>
            <a:solidFill>
              <a:schemeClr val="accent3">
                <a:lumMod val="75000"/>
              </a:schemeClr>
            </a:solidFill>
          </c:spPr>
          <c:cat>
            <c:strRef>
              <c:f>Лист1!$A$2:$A$4</c:f>
              <c:strCache>
                <c:ptCount val="3"/>
                <c:pt idx="0">
                  <c:v>2017 (факт)</c:v>
                </c:pt>
                <c:pt idx="1">
                  <c:v>2018 (факт)</c:v>
                </c:pt>
                <c:pt idx="2">
                  <c:v>2019 (факт)</c:v>
                </c:pt>
              </c:strCache>
            </c:strRef>
          </c:cat>
          <c:val>
            <c:numRef>
              <c:f>Лист1!$C$2:$C$4</c:f>
              <c:numCache>
                <c:formatCode>General</c:formatCode>
                <c:ptCount val="3"/>
                <c:pt idx="0">
                  <c:v>2311.67</c:v>
                </c:pt>
                <c:pt idx="1">
                  <c:v>2875.82</c:v>
                </c:pt>
                <c:pt idx="2">
                  <c:v>3313.22</c:v>
                </c:pt>
              </c:numCache>
            </c:numRef>
          </c:val>
        </c:ser>
        <c:ser>
          <c:idx val="2"/>
          <c:order val="2"/>
          <c:tx>
            <c:strRef>
              <c:f>Лист1!$D$1</c:f>
              <c:strCache>
                <c:ptCount val="1"/>
                <c:pt idx="0">
                  <c:v>организации и население</c:v>
                </c:pt>
              </c:strCache>
            </c:strRef>
          </c:tx>
          <c:spPr>
            <a:solidFill>
              <a:srgbClr val="FF5050"/>
            </a:solidFill>
          </c:spPr>
          <c:cat>
            <c:strRef>
              <c:f>Лист1!$A$2:$A$4</c:f>
              <c:strCache>
                <c:ptCount val="3"/>
                <c:pt idx="0">
                  <c:v>2017 (факт)</c:v>
                </c:pt>
                <c:pt idx="1">
                  <c:v>2018 (факт)</c:v>
                </c:pt>
                <c:pt idx="2">
                  <c:v>2019 (факт)</c:v>
                </c:pt>
              </c:strCache>
            </c:strRef>
          </c:cat>
          <c:val>
            <c:numRef>
              <c:f>Лист1!$D$2:$D$4</c:f>
              <c:numCache>
                <c:formatCode>General</c:formatCode>
                <c:ptCount val="3"/>
                <c:pt idx="0">
                  <c:v>850.55</c:v>
                </c:pt>
                <c:pt idx="1">
                  <c:v>569.45999999999947</c:v>
                </c:pt>
                <c:pt idx="2">
                  <c:v>1057.4000000000001</c:v>
                </c:pt>
              </c:numCache>
            </c:numRef>
          </c:val>
        </c:ser>
        <c:shape val="cylinder"/>
        <c:axId val="212302464"/>
        <c:axId val="212324736"/>
        <c:axId val="0"/>
      </c:bar3DChart>
      <c:catAx>
        <c:axId val="212302464"/>
        <c:scaling>
          <c:orientation val="minMax"/>
        </c:scaling>
        <c:axPos val="b"/>
        <c:tickLblPos val="nextTo"/>
        <c:txPr>
          <a:bodyPr/>
          <a:lstStyle/>
          <a:p>
            <a:pPr>
              <a:defRPr sz="800"/>
            </a:pPr>
            <a:endParaRPr lang="ru-RU"/>
          </a:p>
        </c:txPr>
        <c:crossAx val="212324736"/>
        <c:crosses val="autoZero"/>
        <c:auto val="1"/>
        <c:lblAlgn val="ctr"/>
        <c:lblOffset val="100"/>
      </c:catAx>
      <c:valAx>
        <c:axId val="212324736"/>
        <c:scaling>
          <c:orientation val="minMax"/>
        </c:scaling>
        <c:axPos val="l"/>
        <c:majorGridlines/>
        <c:numFmt formatCode="General" sourceLinked="1"/>
        <c:tickLblPos val="nextTo"/>
        <c:txPr>
          <a:bodyPr/>
          <a:lstStyle/>
          <a:p>
            <a:pPr>
              <a:defRPr sz="800"/>
            </a:pPr>
            <a:endParaRPr lang="ru-RU"/>
          </a:p>
        </c:txPr>
        <c:crossAx val="212302464"/>
        <c:crosses val="autoZero"/>
        <c:crossBetween val="between"/>
      </c:valAx>
    </c:plotArea>
    <c:legend>
      <c:legendPos val="r"/>
      <c:layout>
        <c:manualLayout>
          <c:xMode val="edge"/>
          <c:yMode val="edge"/>
          <c:x val="0.70381002007102045"/>
          <c:y val="8.2893466603195923E-2"/>
          <c:w val="0.28196776692143338"/>
          <c:h val="0.20282573253489139"/>
        </c:manualLayout>
      </c:layout>
      <c:txPr>
        <a:bodyPr/>
        <a:lstStyle/>
        <a:p>
          <a:pPr>
            <a:defRPr sz="900"/>
          </a:pPr>
          <a:endParaRPr lang="ru-RU"/>
        </a:p>
      </c:txPr>
    </c:legend>
    <c:plotVisOnly val="1"/>
  </c:chart>
  <c:txPr>
    <a:bodyPr/>
    <a:lstStyle/>
    <a:p>
      <a:pPr>
        <a:defRPr sz="1100"/>
      </a:pPr>
      <a:endParaRPr lang="ru-RU"/>
    </a:p>
  </c:txPr>
  <c:externalData r:id="rId1"/>
</c:chartSpace>
</file>

<file path=ppt/charts/chart58.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5.4137931034483187E-2"/>
          <c:y val="7.8947368421052475E-2"/>
        </c:manualLayout>
      </c:layout>
    </c:title>
    <c:plotArea>
      <c:layout/>
      <c:doughnutChart>
        <c:varyColors val="1"/>
        <c:ser>
          <c:idx val="0"/>
          <c:order val="0"/>
          <c:tx>
            <c:strRef>
              <c:f>Лист1!$B$1</c:f>
              <c:strCache>
                <c:ptCount val="1"/>
                <c:pt idx="0">
                  <c:v>2018 год</c:v>
                </c:pt>
              </c:strCache>
            </c:strRef>
          </c:tx>
          <c:dLbls>
            <c:showVal val="1"/>
            <c:showLeaderLines val="1"/>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10984.32</c:v>
                </c:pt>
                <c:pt idx="1">
                  <c:v>30481.45</c:v>
                </c:pt>
                <c:pt idx="2">
                  <c:v>10621.76</c:v>
                </c:pt>
              </c:numCache>
            </c:numRef>
          </c:val>
        </c:ser>
        <c:firstSliceAng val="0"/>
        <c:holeSize val="50"/>
      </c:doughnutChart>
    </c:plotArea>
    <c:legend>
      <c:legendPos val="r"/>
      <c:layout>
        <c:manualLayout>
          <c:xMode val="edge"/>
          <c:yMode val="edge"/>
          <c:x val="0.63744388632455795"/>
          <c:y val="0.35340447575632117"/>
          <c:w val="0.34531473436510246"/>
          <c:h val="0.39691877331123443"/>
        </c:manualLayout>
      </c:layout>
    </c:legend>
    <c:plotVisOnly val="1"/>
  </c:chart>
  <c:txPr>
    <a:bodyPr/>
    <a:lstStyle/>
    <a:p>
      <a:pPr>
        <a:defRPr sz="1000">
          <a:latin typeface="Calibri" pitchFamily="34" charset="0"/>
          <a:cs typeface="Calibri" pitchFamily="34" charset="0"/>
        </a:defRPr>
      </a:pPr>
      <a:endParaRPr lang="ru-RU"/>
    </a:p>
  </c:txPr>
  <c:externalData r:id="rId1"/>
</c:chartSpace>
</file>

<file path=ppt/charts/chart59.xml><?xml version="1.0" encoding="utf-8"?>
<c:chartSpace xmlns:c="http://schemas.openxmlformats.org/drawingml/2006/chart" xmlns:a="http://schemas.openxmlformats.org/drawingml/2006/main" xmlns:r="http://schemas.openxmlformats.org/officeDocument/2006/relationships">
  <c:date1904 val="1"/>
  <c:lang val="ru-RU"/>
  <c:chart>
    <c:title>
      <c:layout>
        <c:manualLayout>
          <c:xMode val="edge"/>
          <c:yMode val="edge"/>
          <c:x val="7.5272727272727311E-2"/>
          <c:y val="0.10714285714285714"/>
        </c:manualLayout>
      </c:layout>
    </c:title>
    <c:plotArea>
      <c:layout/>
      <c:doughnutChart>
        <c:varyColors val="1"/>
        <c:ser>
          <c:idx val="0"/>
          <c:order val="0"/>
          <c:tx>
            <c:strRef>
              <c:f>Лист1!$B$1</c:f>
              <c:strCache>
                <c:ptCount val="1"/>
                <c:pt idx="0">
                  <c:v>2019 год</c:v>
                </c:pt>
              </c:strCache>
            </c:strRef>
          </c:tx>
          <c:dLbls>
            <c:showVal val="1"/>
            <c:showLeaderLines val="1"/>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24188.04</c:v>
                </c:pt>
                <c:pt idx="1">
                  <c:v>34511.83</c:v>
                </c:pt>
                <c:pt idx="2">
                  <c:v>35243.950000000012</c:v>
                </c:pt>
              </c:numCache>
            </c:numRef>
          </c:val>
        </c:ser>
        <c:firstSliceAng val="0"/>
        <c:holeSize val="50"/>
      </c:doughnutChart>
    </c:plotArea>
    <c:legend>
      <c:legendPos val="r"/>
      <c:layout>
        <c:manualLayout>
          <c:xMode val="edge"/>
          <c:yMode val="edge"/>
          <c:x val="0.59645597709377263"/>
          <c:y val="0.35078669853768435"/>
          <c:w val="0.38536220472441218"/>
          <c:h val="0.40400660854893139"/>
        </c:manualLayout>
      </c:layout>
    </c:legend>
    <c:plotVisOnly val="1"/>
  </c:chart>
  <c:txPr>
    <a:bodyPr/>
    <a:lstStyle/>
    <a:p>
      <a:pPr>
        <a:defRPr sz="1000">
          <a:latin typeface="Calibri" pitchFamily="34" charset="0"/>
          <a:cs typeface="Calibri" pitchFamily="34" charset="0"/>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4299788481066701E-2"/>
          <c:y val="0.13252596142873438"/>
          <c:w val="0.92073832790445154"/>
          <c:h val="0.59437435809654227"/>
        </c:manualLayout>
      </c:layout>
      <c:bar3DChart>
        <c:barDir val="col"/>
        <c:grouping val="stacked"/>
        <c:ser>
          <c:idx val="0"/>
          <c:order val="0"/>
          <c:tx>
            <c:strRef>
              <c:f>Sheet1!$A$2</c:f>
              <c:strCache>
                <c:ptCount val="1"/>
                <c:pt idx="0">
                  <c:v>продукция сельского хозяйства</c:v>
                </c:pt>
              </c:strCache>
            </c:strRef>
          </c:tx>
          <c:spPr>
            <a:solidFill>
              <a:schemeClr val="accent2">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3703.42</c:v>
                </c:pt>
                <c:pt idx="1">
                  <c:v>4186.18</c:v>
                </c:pt>
                <c:pt idx="2">
                  <c:v>4291</c:v>
                </c:pt>
                <c:pt idx="3">
                  <c:v>4850</c:v>
                </c:pt>
                <c:pt idx="4">
                  <c:v>4397</c:v>
                </c:pt>
                <c:pt idx="5">
                  <c:v>4397.4399999999996</c:v>
                </c:pt>
                <c:pt idx="6">
                  <c:v>4401.84</c:v>
                </c:pt>
                <c:pt idx="7">
                  <c:v>4406.24</c:v>
                </c:pt>
              </c:numCache>
            </c:numRef>
          </c:val>
        </c:ser>
        <c:gapDepth val="0"/>
        <c:shape val="cylinder"/>
        <c:axId val="167573376"/>
        <c:axId val="167574912"/>
        <c:axId val="0"/>
      </c:bar3DChart>
      <c:catAx>
        <c:axId val="16757337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7574912"/>
        <c:crosses val="autoZero"/>
        <c:auto val="1"/>
        <c:lblAlgn val="ctr"/>
        <c:lblOffset val="100"/>
        <c:tickLblSkip val="1"/>
        <c:tickMarkSkip val="1"/>
      </c:catAx>
      <c:valAx>
        <c:axId val="167574912"/>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7573376"/>
        <c:crosses val="autoZero"/>
        <c:crossBetween val="between"/>
      </c:valAx>
      <c:spPr>
        <a:noFill/>
        <a:ln w="25454">
          <a:noFill/>
        </a:ln>
      </c:spPr>
    </c:plotArea>
    <c:legend>
      <c:legendPos val="r"/>
      <c:layout>
        <c:manualLayout>
          <c:xMode val="edge"/>
          <c:yMode val="edge"/>
          <c:x val="0.13579055957178604"/>
          <c:y val="0.8495073034349"/>
          <c:w val="0.64976859242766061"/>
          <c:h val="9.2560908101780748E-2"/>
        </c:manualLayout>
      </c:layout>
      <c:spPr>
        <a:noFill/>
        <a:ln w="3182">
          <a:solidFill>
            <a:schemeClr val="tx1"/>
          </a:solidFill>
          <a:prstDash val="solid"/>
        </a:ln>
      </c:spPr>
    </c:legend>
    <c:plotVisOnly val="1"/>
    <c:dispBlanksAs val="gap"/>
  </c:chart>
  <c:spPr>
    <a:noFill/>
    <a:ln>
      <a:noFill/>
    </a:ln>
  </c:spPr>
  <c:txPr>
    <a:bodyPr/>
    <a:lstStyle/>
    <a:p>
      <a:pPr>
        <a:defRPr sz="11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60.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stacked"/>
        <c:ser>
          <c:idx val="0"/>
          <c:order val="0"/>
          <c:tx>
            <c:strRef>
              <c:f>Лист1!$B$1</c:f>
              <c:strCache>
                <c:ptCount val="1"/>
                <c:pt idx="0">
                  <c:v>Дотации</c:v>
                </c:pt>
              </c:strCache>
            </c:strRef>
          </c:tx>
          <c:spPr>
            <a:solidFill>
              <a:srgbClr val="FFCCFF"/>
            </a:solidFill>
          </c:spPr>
          <c:cat>
            <c:strRef>
              <c:f>Лист1!$A$2:$A$5</c:f>
              <c:strCache>
                <c:ptCount val="4"/>
                <c:pt idx="0">
                  <c:v>2016 (отчет)</c:v>
                </c:pt>
                <c:pt idx="1">
                  <c:v>2017 (отчет)</c:v>
                </c:pt>
                <c:pt idx="2">
                  <c:v>2018 (отчет)</c:v>
                </c:pt>
                <c:pt idx="3">
                  <c:v>2019 (отчет)</c:v>
                </c:pt>
              </c:strCache>
            </c:strRef>
          </c:cat>
          <c:val>
            <c:numRef>
              <c:f>Лист1!$B$2:$B$5</c:f>
              <c:numCache>
                <c:formatCode>General</c:formatCode>
                <c:ptCount val="4"/>
                <c:pt idx="0">
                  <c:v>219041.28</c:v>
                </c:pt>
                <c:pt idx="1">
                  <c:v>185668.75</c:v>
                </c:pt>
                <c:pt idx="2">
                  <c:v>197785.23</c:v>
                </c:pt>
                <c:pt idx="3">
                  <c:v>223703.47999999998</c:v>
                </c:pt>
              </c:numCache>
            </c:numRef>
          </c:val>
        </c:ser>
        <c:ser>
          <c:idx val="1"/>
          <c:order val="1"/>
          <c:tx>
            <c:strRef>
              <c:f>Лист1!$C$1</c:f>
              <c:strCache>
                <c:ptCount val="1"/>
                <c:pt idx="0">
                  <c:v>Субсидии</c:v>
                </c:pt>
              </c:strCache>
            </c:strRef>
          </c:tx>
          <c:spPr>
            <a:solidFill>
              <a:srgbClr val="FF0000"/>
            </a:solidFill>
          </c:spPr>
          <c:cat>
            <c:strRef>
              <c:f>Лист1!$A$2:$A$5</c:f>
              <c:strCache>
                <c:ptCount val="4"/>
                <c:pt idx="0">
                  <c:v>2016 (отчет)</c:v>
                </c:pt>
                <c:pt idx="1">
                  <c:v>2017 (отчет)</c:v>
                </c:pt>
                <c:pt idx="2">
                  <c:v>2018 (отчет)</c:v>
                </c:pt>
                <c:pt idx="3">
                  <c:v>2019 (отчет)</c:v>
                </c:pt>
              </c:strCache>
            </c:strRef>
          </c:cat>
          <c:val>
            <c:numRef>
              <c:f>Лист1!$C$2:$C$5</c:f>
              <c:numCache>
                <c:formatCode>General</c:formatCode>
                <c:ptCount val="4"/>
                <c:pt idx="0">
                  <c:v>84363.239999999991</c:v>
                </c:pt>
                <c:pt idx="1">
                  <c:v>184418.88999999966</c:v>
                </c:pt>
                <c:pt idx="2">
                  <c:v>237330.47999999998</c:v>
                </c:pt>
                <c:pt idx="3">
                  <c:v>298990.99000000022</c:v>
                </c:pt>
              </c:numCache>
            </c:numRef>
          </c:val>
        </c:ser>
        <c:ser>
          <c:idx val="2"/>
          <c:order val="2"/>
          <c:tx>
            <c:strRef>
              <c:f>Лист1!$D$1</c:f>
              <c:strCache>
                <c:ptCount val="1"/>
                <c:pt idx="0">
                  <c:v>Субвенции</c:v>
                </c:pt>
              </c:strCache>
            </c:strRef>
          </c:tx>
          <c:spPr>
            <a:solidFill>
              <a:schemeClr val="accent6">
                <a:lumMod val="60000"/>
                <a:lumOff val="40000"/>
              </a:schemeClr>
            </a:solidFill>
          </c:spPr>
          <c:cat>
            <c:strRef>
              <c:f>Лист1!$A$2:$A$5</c:f>
              <c:strCache>
                <c:ptCount val="4"/>
                <c:pt idx="0">
                  <c:v>2016 (отчет)</c:v>
                </c:pt>
                <c:pt idx="1">
                  <c:v>2017 (отчет)</c:v>
                </c:pt>
                <c:pt idx="2">
                  <c:v>2018 (отчет)</c:v>
                </c:pt>
                <c:pt idx="3">
                  <c:v>2019 (отчет)</c:v>
                </c:pt>
              </c:strCache>
            </c:strRef>
          </c:cat>
          <c:val>
            <c:numRef>
              <c:f>Лист1!$D$2:$D$5</c:f>
              <c:numCache>
                <c:formatCode>General</c:formatCode>
                <c:ptCount val="4"/>
                <c:pt idx="0">
                  <c:v>744797.01</c:v>
                </c:pt>
                <c:pt idx="1">
                  <c:v>596201.69999999809</c:v>
                </c:pt>
                <c:pt idx="2">
                  <c:v>709142.22</c:v>
                </c:pt>
                <c:pt idx="3">
                  <c:v>698562.84000000043</c:v>
                </c:pt>
              </c:numCache>
            </c:numRef>
          </c:val>
        </c:ser>
        <c:ser>
          <c:idx val="3"/>
          <c:order val="3"/>
          <c:tx>
            <c:strRef>
              <c:f>Лист1!$E$1</c:f>
              <c:strCache>
                <c:ptCount val="1"/>
                <c:pt idx="0">
                  <c:v>Иные МБТ</c:v>
                </c:pt>
              </c:strCache>
            </c:strRef>
          </c:tx>
          <c:spPr>
            <a:solidFill>
              <a:srgbClr val="92D050"/>
            </a:solidFill>
          </c:spPr>
          <c:cat>
            <c:strRef>
              <c:f>Лист1!$A$2:$A$5</c:f>
              <c:strCache>
                <c:ptCount val="4"/>
                <c:pt idx="0">
                  <c:v>2016 (отчет)</c:v>
                </c:pt>
                <c:pt idx="1">
                  <c:v>2017 (отчет)</c:v>
                </c:pt>
                <c:pt idx="2">
                  <c:v>2018 (отчет)</c:v>
                </c:pt>
                <c:pt idx="3">
                  <c:v>2019 (отчет)</c:v>
                </c:pt>
              </c:strCache>
            </c:strRef>
          </c:cat>
          <c:val>
            <c:numRef>
              <c:f>Лист1!$E$2:$E$5</c:f>
              <c:numCache>
                <c:formatCode>General</c:formatCode>
                <c:ptCount val="4"/>
                <c:pt idx="0">
                  <c:v>11568.449999999983</c:v>
                </c:pt>
                <c:pt idx="1">
                  <c:v>2981.4100000000012</c:v>
                </c:pt>
                <c:pt idx="2">
                  <c:v>4374.07</c:v>
                </c:pt>
                <c:pt idx="3">
                  <c:v>8166.63</c:v>
                </c:pt>
              </c:numCache>
            </c:numRef>
          </c:val>
        </c:ser>
        <c:shape val="cylinder"/>
        <c:axId val="212882176"/>
        <c:axId val="212883712"/>
        <c:axId val="0"/>
      </c:bar3DChart>
      <c:catAx>
        <c:axId val="212882176"/>
        <c:scaling>
          <c:orientation val="minMax"/>
        </c:scaling>
        <c:axPos val="b"/>
        <c:tickLblPos val="nextTo"/>
        <c:crossAx val="212883712"/>
        <c:crosses val="autoZero"/>
        <c:auto val="1"/>
        <c:lblAlgn val="ctr"/>
        <c:lblOffset val="100"/>
      </c:catAx>
      <c:valAx>
        <c:axId val="212883712"/>
        <c:scaling>
          <c:orientation val="minMax"/>
        </c:scaling>
        <c:axPos val="l"/>
        <c:majorGridlines/>
        <c:numFmt formatCode="General" sourceLinked="1"/>
        <c:tickLblPos val="nextTo"/>
        <c:crossAx val="212882176"/>
        <c:crosses val="autoZero"/>
        <c:crossBetween val="between"/>
      </c:valAx>
    </c:plotArea>
    <c:legend>
      <c:legendPos val="r"/>
    </c:legend>
    <c:plotVisOnly val="1"/>
  </c:chart>
  <c:txPr>
    <a:bodyPr/>
    <a:lstStyle/>
    <a:p>
      <a:pPr>
        <a:defRPr sz="1000"/>
      </a:pPr>
      <a:endParaRPr lang="ru-RU"/>
    </a:p>
  </c:txPr>
  <c:externalData r:id="rId1"/>
</c:chartSpace>
</file>

<file path=ppt/charts/chart6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11627766841644796"/>
          <c:y val="4.8309742532183467E-2"/>
          <c:w val="0.85059262904636856"/>
          <c:h val="0.66737610923634549"/>
        </c:manualLayout>
      </c:layout>
      <c:barChart>
        <c:barDir val="col"/>
        <c:grouping val="clustered"/>
        <c:ser>
          <c:idx val="0"/>
          <c:order val="0"/>
          <c:tx>
            <c:strRef>
              <c:f>Лист1!$B$1</c:f>
              <c:strCache>
                <c:ptCount val="1"/>
                <c:pt idx="0">
                  <c:v>процент исполнения</c:v>
                </c:pt>
              </c:strCache>
            </c:strRef>
          </c:tx>
          <c:spPr>
            <a:solidFill>
              <a:schemeClr val="accent5">
                <a:lumMod val="75000"/>
              </a:schemeClr>
            </a:solidFill>
          </c:spPr>
          <c:dPt>
            <c:idx val="8"/>
            <c:spPr>
              <a:solidFill>
                <a:srgbClr val="FF0000"/>
              </a:solidFill>
            </c:spPr>
          </c:dPt>
          <c:dLbls>
            <c:dLbl>
              <c:idx val="8"/>
              <c:spPr/>
              <c:txPr>
                <a:bodyPr/>
                <a:lstStyle/>
                <a:p>
                  <a:pPr>
                    <a:defRPr sz="1800" b="1"/>
                  </a:pPr>
                  <a:endParaRPr lang="ru-RU"/>
                </a:p>
              </c:txPr>
            </c:dLbl>
            <c:txPr>
              <a:bodyPr/>
              <a:lstStyle/>
              <a:p>
                <a:pPr>
                  <a:defRPr sz="800"/>
                </a:pPr>
                <a:endParaRPr lang="ru-RU"/>
              </a:p>
            </c:txPr>
            <c:showVal val="1"/>
          </c:dLbls>
          <c:cat>
            <c:strRef>
              <c:f>Лист1!$A$2:$A$17</c:f>
              <c:strCache>
                <c:ptCount val="16"/>
                <c:pt idx="0">
                  <c:v>Александровский район</c:v>
                </c:pt>
                <c:pt idx="1">
                  <c:v>Андроповский район</c:v>
                </c:pt>
                <c:pt idx="2">
                  <c:v>Апанасенковский район</c:v>
                </c:pt>
                <c:pt idx="3">
                  <c:v>Арзгирский район</c:v>
                </c:pt>
                <c:pt idx="4">
                  <c:v>Буденовский район</c:v>
                </c:pt>
                <c:pt idx="5">
                  <c:v>Грачевский район</c:v>
                </c:pt>
                <c:pt idx="6">
                  <c:v>Кочубеевский район</c:v>
                </c:pt>
                <c:pt idx="7">
                  <c:v>Красногвардейский район</c:v>
                </c:pt>
                <c:pt idx="8">
                  <c:v>Курский район</c:v>
                </c:pt>
                <c:pt idx="9">
                  <c:v>Левокумский район</c:v>
                </c:pt>
                <c:pt idx="10">
                  <c:v>Новоселецкий район</c:v>
                </c:pt>
                <c:pt idx="11">
                  <c:v>Предгорный район</c:v>
                </c:pt>
                <c:pt idx="12">
                  <c:v>Степновский район</c:v>
                </c:pt>
                <c:pt idx="13">
                  <c:v>Труновский район</c:v>
                </c:pt>
                <c:pt idx="14">
                  <c:v>Туркменский район</c:v>
                </c:pt>
                <c:pt idx="15">
                  <c:v>Шпаковский район</c:v>
                </c:pt>
              </c:strCache>
            </c:strRef>
          </c:cat>
          <c:val>
            <c:numRef>
              <c:f>Лист1!$B$2:$B$17</c:f>
              <c:numCache>
                <c:formatCode>General</c:formatCode>
                <c:ptCount val="16"/>
                <c:pt idx="0">
                  <c:v>100.9</c:v>
                </c:pt>
                <c:pt idx="1">
                  <c:v>104.7</c:v>
                </c:pt>
                <c:pt idx="2">
                  <c:v>113.4</c:v>
                </c:pt>
                <c:pt idx="3">
                  <c:v>106.8</c:v>
                </c:pt>
                <c:pt idx="4">
                  <c:v>105.7</c:v>
                </c:pt>
                <c:pt idx="5">
                  <c:v>107.2</c:v>
                </c:pt>
                <c:pt idx="6">
                  <c:v>101.3</c:v>
                </c:pt>
                <c:pt idx="7">
                  <c:v>107</c:v>
                </c:pt>
                <c:pt idx="8">
                  <c:v>104.4</c:v>
                </c:pt>
                <c:pt idx="9">
                  <c:v>105.4</c:v>
                </c:pt>
                <c:pt idx="10">
                  <c:v>101.6</c:v>
                </c:pt>
                <c:pt idx="11">
                  <c:v>100</c:v>
                </c:pt>
                <c:pt idx="12">
                  <c:v>93</c:v>
                </c:pt>
                <c:pt idx="13">
                  <c:v>98.9</c:v>
                </c:pt>
                <c:pt idx="14">
                  <c:v>111.6</c:v>
                </c:pt>
                <c:pt idx="15">
                  <c:v>105.3</c:v>
                </c:pt>
              </c:numCache>
            </c:numRef>
          </c:val>
        </c:ser>
        <c:axId val="214702336"/>
        <c:axId val="214773760"/>
      </c:barChart>
      <c:catAx>
        <c:axId val="214702336"/>
        <c:scaling>
          <c:orientation val="minMax"/>
        </c:scaling>
        <c:axPos val="b"/>
        <c:tickLblPos val="nextTo"/>
        <c:txPr>
          <a:bodyPr rot="-5400000" vert="horz" anchor="t" anchorCtr="1"/>
          <a:lstStyle/>
          <a:p>
            <a:pPr>
              <a:defRPr sz="1100" b="0"/>
            </a:pPr>
            <a:endParaRPr lang="ru-RU"/>
          </a:p>
        </c:txPr>
        <c:crossAx val="214773760"/>
        <c:crosses val="autoZero"/>
        <c:auto val="1"/>
        <c:lblAlgn val="ctr"/>
        <c:lblOffset val="100"/>
      </c:catAx>
      <c:valAx>
        <c:axId val="214773760"/>
        <c:scaling>
          <c:orientation val="minMax"/>
          <c:max val="120"/>
          <c:min val="90"/>
        </c:scaling>
        <c:axPos val="l"/>
        <c:majorGridlines/>
        <c:numFmt formatCode="General" sourceLinked="1"/>
        <c:tickLblPos val="nextTo"/>
        <c:txPr>
          <a:bodyPr/>
          <a:lstStyle/>
          <a:p>
            <a:pPr>
              <a:defRPr sz="1400"/>
            </a:pPr>
            <a:endParaRPr lang="ru-RU"/>
          </a:p>
        </c:txPr>
        <c:crossAx val="214702336"/>
        <c:crosses val="autoZero"/>
        <c:crossBetween val="between"/>
        <c:majorUnit val="5"/>
        <c:minorUnit val="5"/>
      </c:valAx>
    </c:plotArea>
    <c:plotVisOnly val="1"/>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7.9261631094939805E-2"/>
          <c:y val="0.12165639806711756"/>
          <c:w val="0.92073832790445154"/>
          <c:h val="0.64300554097404494"/>
        </c:manualLayout>
      </c:layout>
      <c:bar3DChart>
        <c:barDir val="col"/>
        <c:grouping val="stacked"/>
        <c:ser>
          <c:idx val="0"/>
          <c:order val="0"/>
          <c:tx>
            <c:strRef>
              <c:f>Sheet1!$A$2</c:f>
              <c:strCache>
                <c:ptCount val="1"/>
                <c:pt idx="0">
                  <c:v>Объем выполненных работ по виду "Строительство"</c:v>
                </c:pt>
              </c:strCache>
            </c:strRef>
          </c:tx>
          <c:spPr>
            <a:solidFill>
              <a:srgbClr val="66CC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2459.12</c:v>
                </c:pt>
                <c:pt idx="1">
                  <c:v>4699.9299999999994</c:v>
                </c:pt>
                <c:pt idx="2">
                  <c:v>5001.1000000000004</c:v>
                </c:pt>
                <c:pt idx="3">
                  <c:v>2600</c:v>
                </c:pt>
                <c:pt idx="4">
                  <c:v>3550</c:v>
                </c:pt>
                <c:pt idx="5">
                  <c:v>3550.36</c:v>
                </c:pt>
                <c:pt idx="6">
                  <c:v>3553.9100000000003</c:v>
                </c:pt>
                <c:pt idx="7">
                  <c:v>3557.46</c:v>
                </c:pt>
              </c:numCache>
            </c:numRef>
          </c:val>
        </c:ser>
        <c:gapDepth val="0"/>
        <c:shape val="cylinder"/>
        <c:axId val="167697024"/>
        <c:axId val="167698816"/>
        <c:axId val="0"/>
      </c:bar3DChart>
      <c:catAx>
        <c:axId val="167697024"/>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7698816"/>
        <c:crosses val="autoZero"/>
        <c:auto val="1"/>
        <c:lblAlgn val="ctr"/>
        <c:lblOffset val="100"/>
        <c:tickLblSkip val="1"/>
        <c:tickMarkSkip val="1"/>
      </c:catAx>
      <c:valAx>
        <c:axId val="167698816"/>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7697024"/>
        <c:crosses val="autoZero"/>
        <c:crossBetween val="between"/>
      </c:valAx>
      <c:spPr>
        <a:noFill/>
        <a:ln w="25454">
          <a:noFill/>
        </a:ln>
      </c:spPr>
    </c:plotArea>
    <c:legend>
      <c:legendPos val="r"/>
      <c:layout>
        <c:manualLayout>
          <c:xMode val="edge"/>
          <c:yMode val="edge"/>
          <c:x val="0"/>
          <c:y val="0.83139145345916576"/>
          <c:w val="0.9984437021328926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3.2039370078740935E-2"/>
          <c:y val="0.11054534849810442"/>
          <c:w val="0.96796052055992998"/>
          <c:h val="0.61901168176234866"/>
        </c:manualLayout>
      </c:layout>
      <c:bar3DChart>
        <c:barDir val="col"/>
        <c:grouping val="stacked"/>
        <c:ser>
          <c:idx val="0"/>
          <c:order val="0"/>
          <c:tx>
            <c:strRef>
              <c:f>Sheet1!$A$2</c:f>
              <c:strCache>
                <c:ptCount val="1"/>
                <c:pt idx="0">
                  <c:v>Ввод в действие жилых домов</c:v>
                </c:pt>
              </c:strCache>
            </c:strRef>
          </c:tx>
          <c:spPr>
            <a:solidFill>
              <a:srgbClr val="CC00FF"/>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2.4</c:v>
                </c:pt>
                <c:pt idx="1">
                  <c:v>5.9</c:v>
                </c:pt>
                <c:pt idx="2">
                  <c:v>4.7</c:v>
                </c:pt>
                <c:pt idx="3">
                  <c:v>6.6</c:v>
                </c:pt>
                <c:pt idx="4">
                  <c:v>6.9</c:v>
                </c:pt>
                <c:pt idx="5">
                  <c:v>6.9</c:v>
                </c:pt>
                <c:pt idx="6">
                  <c:v>6.91</c:v>
                </c:pt>
                <c:pt idx="7">
                  <c:v>6.91</c:v>
                </c:pt>
              </c:numCache>
            </c:numRef>
          </c:val>
        </c:ser>
        <c:gapDepth val="0"/>
        <c:shape val="cylinder"/>
        <c:axId val="167822848"/>
        <c:axId val="167824384"/>
        <c:axId val="0"/>
      </c:bar3DChart>
      <c:catAx>
        <c:axId val="167822848"/>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7824384"/>
        <c:crosses val="autoZero"/>
        <c:auto val="1"/>
        <c:lblAlgn val="ctr"/>
        <c:lblOffset val="100"/>
        <c:tickLblSkip val="1"/>
        <c:tickMarkSkip val="1"/>
      </c:catAx>
      <c:valAx>
        <c:axId val="167824384"/>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7822848"/>
        <c:crosses val="autoZero"/>
        <c:crossBetween val="between"/>
      </c:valAx>
      <c:spPr>
        <a:noFill/>
        <a:ln w="25454">
          <a:noFill/>
        </a:ln>
      </c:spPr>
    </c:plotArea>
    <c:legend>
      <c:legendPos val="r"/>
      <c:layout>
        <c:manualLayout>
          <c:xMode val="edge"/>
          <c:yMode val="edge"/>
          <c:x val="0"/>
          <c:y val="0.83139145345916621"/>
          <c:w val="0.99844370213289269"/>
          <c:h val="0.16860867698797088"/>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chart>
    <c:autoTitleDeleted val="1"/>
    <c:view3D>
      <c:hPercent val="48"/>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5.1700064884467802E-2"/>
          <c:y val="2.5564887722368038E-2"/>
          <c:w val="0.89548711838651751"/>
          <c:h val="0.75465796654377593"/>
        </c:manualLayout>
      </c:layout>
      <c:bar3DChart>
        <c:barDir val="col"/>
        <c:grouping val="stacked"/>
        <c:ser>
          <c:idx val="0"/>
          <c:order val="0"/>
          <c:tx>
            <c:strRef>
              <c:f>Sheet1!$A$2</c:f>
              <c:strCache>
                <c:ptCount val="1"/>
                <c:pt idx="0">
                  <c:v>число малых и средних предприятий, включая микропредприятия</c:v>
                </c:pt>
              </c:strCache>
            </c:strRef>
          </c:tx>
          <c:spPr>
            <a:solidFill>
              <a:schemeClr val="accent6">
                <a:lumMod val="60000"/>
                <a:lumOff val="40000"/>
              </a:schemeClr>
            </a:solidFill>
            <a:ln w="12727">
              <a:solidFill>
                <a:schemeClr val="tx1"/>
              </a:solidFill>
              <a:prstDash val="solid"/>
            </a:ln>
          </c:spPr>
          <c:cat>
            <c:numRef>
              <c:f>Sheet1!$B$1:$I$1</c:f>
              <c:numCache>
                <c:formatCode>General</c:formatCode>
                <c:ptCount val="8"/>
                <c:pt idx="0">
                  <c:v>2015</c:v>
                </c:pt>
                <c:pt idx="1">
                  <c:v>2016</c:v>
                </c:pt>
                <c:pt idx="2">
                  <c:v>2017</c:v>
                </c:pt>
                <c:pt idx="3">
                  <c:v>2018</c:v>
                </c:pt>
                <c:pt idx="4">
                  <c:v>2019</c:v>
                </c:pt>
                <c:pt idx="5">
                  <c:v>2020</c:v>
                </c:pt>
                <c:pt idx="6">
                  <c:v>2021</c:v>
                </c:pt>
                <c:pt idx="7">
                  <c:v>2022</c:v>
                </c:pt>
              </c:numCache>
            </c:numRef>
          </c:cat>
          <c:val>
            <c:numRef>
              <c:f>Sheet1!$B$2:$I$2</c:f>
              <c:numCache>
                <c:formatCode>General</c:formatCode>
                <c:ptCount val="8"/>
                <c:pt idx="0">
                  <c:v>1600</c:v>
                </c:pt>
                <c:pt idx="1">
                  <c:v>1614</c:v>
                </c:pt>
                <c:pt idx="2">
                  <c:v>1885</c:v>
                </c:pt>
                <c:pt idx="3">
                  <c:v>1869</c:v>
                </c:pt>
                <c:pt idx="4">
                  <c:v>1890</c:v>
                </c:pt>
                <c:pt idx="5">
                  <c:v>1890.1899999999998</c:v>
                </c:pt>
                <c:pt idx="6">
                  <c:v>1892.08</c:v>
                </c:pt>
                <c:pt idx="7">
                  <c:v>1893.97</c:v>
                </c:pt>
              </c:numCache>
            </c:numRef>
          </c:val>
        </c:ser>
        <c:gapDepth val="0"/>
        <c:shape val="cylinder"/>
        <c:axId val="168103296"/>
        <c:axId val="168109184"/>
        <c:axId val="0"/>
      </c:bar3DChart>
      <c:catAx>
        <c:axId val="168103296"/>
        <c:scaling>
          <c:orientation val="minMax"/>
        </c:scaling>
        <c:axPos val="b"/>
        <c:numFmt formatCode="General" sourceLinked="1"/>
        <c:tickLblPos val="low"/>
        <c:spPr>
          <a:ln w="3182">
            <a:solidFill>
              <a:schemeClr val="tx1"/>
            </a:solidFill>
            <a:prstDash val="solid"/>
          </a:ln>
        </c:spPr>
        <c:txPr>
          <a:bodyPr rot="0" vert="horz"/>
          <a:lstStyle/>
          <a:p>
            <a:pPr>
              <a:defRPr/>
            </a:pPr>
            <a:endParaRPr lang="ru-RU"/>
          </a:p>
        </c:txPr>
        <c:crossAx val="168109184"/>
        <c:crosses val="autoZero"/>
        <c:auto val="1"/>
        <c:lblAlgn val="ctr"/>
        <c:lblOffset val="100"/>
        <c:tickLblSkip val="1"/>
        <c:tickMarkSkip val="1"/>
      </c:catAx>
      <c:valAx>
        <c:axId val="168109184"/>
        <c:scaling>
          <c:orientation val="minMax"/>
        </c:scaling>
        <c:axPos val="l"/>
        <c:majorGridlines>
          <c:spPr>
            <a:ln w="3182">
              <a:solidFill>
                <a:schemeClr val="tx1"/>
              </a:solidFill>
              <a:prstDash val="solid"/>
            </a:ln>
          </c:spPr>
        </c:majorGridlines>
        <c:numFmt formatCode="General" sourceLinked="1"/>
        <c:tickLblPos val="nextTo"/>
        <c:spPr>
          <a:ln w="3182">
            <a:solidFill>
              <a:schemeClr val="tx1"/>
            </a:solidFill>
            <a:prstDash val="solid"/>
          </a:ln>
        </c:spPr>
        <c:txPr>
          <a:bodyPr rot="0" vert="horz"/>
          <a:lstStyle/>
          <a:p>
            <a:pPr>
              <a:defRPr/>
            </a:pPr>
            <a:endParaRPr lang="ru-RU"/>
          </a:p>
        </c:txPr>
        <c:crossAx val="168103296"/>
        <c:crosses val="autoZero"/>
        <c:crossBetween val="between"/>
      </c:valAx>
      <c:spPr>
        <a:noFill/>
        <a:ln w="25454">
          <a:noFill/>
        </a:ln>
      </c:spPr>
    </c:plotArea>
    <c:legend>
      <c:legendPos val="r"/>
      <c:layout>
        <c:manualLayout>
          <c:xMode val="edge"/>
          <c:yMode val="edge"/>
          <c:x val="0"/>
          <c:y val="0.82725694161859065"/>
          <c:w val="1"/>
          <c:h val="0.11486232654498912"/>
        </c:manualLayout>
      </c:layout>
      <c:spPr>
        <a:noFill/>
        <a:ln w="3182">
          <a:noFill/>
          <a:prstDash val="solid"/>
        </a:ln>
      </c:spPr>
    </c:legend>
    <c:plotVisOnly val="1"/>
    <c:dispBlanksAs val="gap"/>
  </c:chart>
  <c:spPr>
    <a:noFill/>
    <a:ln>
      <a:noFill/>
    </a:ln>
  </c:spPr>
  <c:txPr>
    <a:bodyPr/>
    <a:lstStyle/>
    <a:p>
      <a:pPr>
        <a:defRPr sz="1200" b="1" i="0" u="none" strike="noStrike" baseline="0">
          <a:solidFill>
            <a:schemeClr val="tx1"/>
          </a:solidFill>
          <a:latin typeface="Calibri" pitchFamily="34" charset="0"/>
          <a:ea typeface="Arial"/>
          <a:cs typeface="Calibri" pitchFamily="34" charset="0"/>
        </a:defRPr>
      </a:pPr>
      <a:endParaRPr lang="ru-RU"/>
    </a:p>
  </c:txPr>
  <c:externalData r:id="rId1"/>
  <c:userShapes r:id="rId2"/>
</c:chartSpace>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51D06B5-4A59-4CD6-830F-8FB6BCB6A4E1}">
      <dsp:nvSpPr>
        <dsp:cNvPr id="0" name=""/>
        <dsp:cNvSpPr/>
      </dsp:nvSpPr>
      <dsp:spPr>
        <a:xfrm rot="16200000">
          <a:off x="-281887" y="283372"/>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283372"/>
        <a:ext cx="1879252" cy="1315476"/>
      </dsp:txXfrm>
    </dsp:sp>
    <dsp:sp modelId="{31FC3404-07CD-44D4-9F9B-7F1061ED9CE6}">
      <dsp:nvSpPr>
        <dsp:cNvPr id="0" name=""/>
        <dsp:cNvSpPr/>
      </dsp:nvSpPr>
      <dsp:spPr>
        <a:xfrm rot="5400000">
          <a:off x="4025686" y="-2046203"/>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211 006,24 </a:t>
          </a:r>
          <a:endParaRPr lang="ru-RU" sz="3400" kern="1200" dirty="0">
            <a:latin typeface="Calibri" pitchFamily="34" charset="0"/>
            <a:cs typeface="Calibri" pitchFamily="34" charset="0"/>
          </a:endParaRPr>
        </a:p>
      </dsp:txBody>
      <dsp:txXfrm rot="5400000">
        <a:off x="4025686" y="-2046203"/>
        <a:ext cx="1221514" cy="6685523"/>
      </dsp:txXfrm>
    </dsp:sp>
    <dsp:sp modelId="{44252A41-0E0E-43C7-9EBA-3BE059FA583A}">
      <dsp:nvSpPr>
        <dsp:cNvPr id="0" name=""/>
        <dsp:cNvSpPr/>
      </dsp:nvSpPr>
      <dsp:spPr>
        <a:xfrm rot="16200000">
          <a:off x="-281887" y="1971161"/>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1971161"/>
        <a:ext cx="1879252" cy="1315476"/>
      </dsp:txXfrm>
    </dsp:sp>
    <dsp:sp modelId="{91430E59-2EC4-421D-8276-6A8E67318C2E}">
      <dsp:nvSpPr>
        <dsp:cNvPr id="0" name=""/>
        <dsp:cNvSpPr/>
      </dsp:nvSpPr>
      <dsp:spPr>
        <a:xfrm rot="5400000">
          <a:off x="4025686" y="-369810"/>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+ 16 062,74</a:t>
          </a:r>
          <a:endParaRPr lang="ru-RU" sz="3400" kern="1200" dirty="0">
            <a:latin typeface="Calibri" pitchFamily="34" charset="0"/>
            <a:cs typeface="Calibri" pitchFamily="34" charset="0"/>
          </a:endParaRPr>
        </a:p>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+ 8,2%</a:t>
          </a:r>
          <a:endParaRPr lang="ru-RU" sz="3400" kern="1200" dirty="0">
            <a:latin typeface="Calibri" pitchFamily="34" charset="0"/>
            <a:cs typeface="Calibri" pitchFamily="34" charset="0"/>
          </a:endParaRPr>
        </a:p>
      </dsp:txBody>
      <dsp:txXfrm rot="5400000">
        <a:off x="4025686" y="-369810"/>
        <a:ext cx="1221514" cy="6685523"/>
      </dsp:txXfrm>
    </dsp:sp>
    <dsp:sp modelId="{6506A5FC-BB32-4A16-A9A7-7E0E5C5C276E}">
      <dsp:nvSpPr>
        <dsp:cNvPr id="0" name=""/>
        <dsp:cNvSpPr/>
      </dsp:nvSpPr>
      <dsp:spPr>
        <a:xfrm rot="16200000">
          <a:off x="-281887" y="3658950"/>
          <a:ext cx="1879252" cy="1315476"/>
        </a:xfrm>
        <a:prstGeom prst="chevron">
          <a:avLst/>
        </a:prstGeom>
        <a:solidFill>
          <a:schemeClr val="accent1">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endParaRPr lang="ru-RU" sz="3700" kern="1200" dirty="0">
            <a:latin typeface="Calibri" pitchFamily="34" charset="0"/>
            <a:cs typeface="Calibri" pitchFamily="34" charset="0"/>
          </a:endParaRPr>
        </a:p>
      </dsp:txBody>
      <dsp:txXfrm rot="16200000">
        <a:off x="-281887" y="3658950"/>
        <a:ext cx="1879252" cy="1315476"/>
      </dsp:txXfrm>
    </dsp:sp>
    <dsp:sp modelId="{3FF4BCE9-08F7-4536-9CAA-832C5265CC0E}">
      <dsp:nvSpPr>
        <dsp:cNvPr id="0" name=""/>
        <dsp:cNvSpPr/>
      </dsp:nvSpPr>
      <dsp:spPr>
        <a:xfrm rot="5400000">
          <a:off x="4025686" y="1304281"/>
          <a:ext cx="1221514" cy="6685523"/>
        </a:xfrm>
        <a:prstGeom prst="round2SameRect">
          <a:avLst/>
        </a:prstGeom>
        <a:solidFill>
          <a:schemeClr val="lt1">
            <a:alpha val="90000"/>
            <a:hueOff val="0"/>
            <a:satOff val="0"/>
            <a:lumOff val="0"/>
            <a:alphaOff val="0"/>
          </a:schemeClr>
        </a:solidFill>
        <a:ln w="254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ru-RU" sz="3400" kern="1200" dirty="0" smtClean="0">
              <a:latin typeface="Calibri" pitchFamily="34" charset="0"/>
              <a:cs typeface="Calibri" pitchFamily="34" charset="0"/>
            </a:rPr>
            <a:t>194 943,50</a:t>
          </a:r>
          <a:endParaRPr lang="ru-RU" sz="3400" kern="1200" dirty="0">
            <a:latin typeface="Calibri" pitchFamily="34" charset="0"/>
            <a:cs typeface="Calibri" pitchFamily="34" charset="0"/>
          </a:endParaRPr>
        </a:p>
      </dsp:txBody>
      <dsp:txXfrm rot="5400000">
        <a:off x="4025686" y="1304281"/>
        <a:ext cx="1221514" cy="6685523"/>
      </dsp:txXfrm>
    </dsp:sp>
  </dsp:spTree>
</dsp:drawing>
</file>

<file path=ppt/drawings/_rels/drawing5.xml.rels><?xml version="1.0" encoding="UTF-8" standalone="yes"?>
<Relationships xmlns="http://schemas.openxmlformats.org/package/2006/relationships"><Relationship Id="rId13" Type="http://schemas.openxmlformats.org/officeDocument/2006/relationships/image" Target="../media/image48.png"/><Relationship Id="rId12" Type="http://schemas.microsoft.com/office/2007/relationships/hdphoto" Target="../media/hdphoto3.wdp"/><Relationship Id="rId1" Type="http://schemas.openxmlformats.org/officeDocument/2006/relationships/image" Target="../media/image47.png"/><Relationship Id="rId15" Type="http://schemas.openxmlformats.org/officeDocument/2006/relationships/image" Target="../media/image49.png"/><Relationship Id="rId14" Type="http://schemas.microsoft.com/office/2007/relationships/hdphoto" Target="../media/hdphoto4.wdp"/><Relationship Id="rId9" Type="http://schemas.microsoft.com/office/2007/relationships/hdphoto" Target="../media/hdphoto8.wdp"/></Relationships>
</file>

<file path=ppt/drawings/drawing1.xml><?xml version="1.0" encoding="utf-8"?>
<c:userShapes xmlns:c="http://schemas.openxmlformats.org/drawingml/2006/chart">
  <cdr:relSizeAnchor xmlns:cdr="http://schemas.openxmlformats.org/drawingml/2006/chartDrawing">
    <cdr:from>
      <cdr:x>0.23077</cdr:x>
      <cdr:y>0.07442</cdr:y>
    </cdr:from>
    <cdr:to>
      <cdr:x>0.39344</cdr:x>
      <cdr:y>0.16459</cdr:y>
    </cdr:to>
    <cdr:sp macro="" textlink="">
      <cdr:nvSpPr>
        <cdr:cNvPr id="2" name="Прямоугольник 1"/>
        <cdr:cNvSpPr/>
      </cdr:nvSpPr>
      <cdr:spPr>
        <a:xfrm xmlns:a="http://schemas.openxmlformats.org/drawingml/2006/main">
          <a:off x="1072662" y="228600"/>
          <a:ext cx="756138" cy="27699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единиц</a:t>
          </a:r>
          <a:endParaRPr lang="ru-RU" sz="1200" i="1" dirty="0">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0.65</cdr:x>
      <cdr:y>0</cdr:y>
    </cdr:from>
    <cdr:to>
      <cdr:x>0.89063</cdr:x>
      <cdr:y>0.08617</cdr:y>
    </cdr:to>
    <cdr:sp macro="" textlink="">
      <cdr:nvSpPr>
        <cdr:cNvPr id="2" name="Прямоугольник 1"/>
        <cdr:cNvSpPr/>
      </cdr:nvSpPr>
      <cdr:spPr>
        <a:xfrm xmlns:a="http://schemas.openxmlformats.org/drawingml/2006/main">
          <a:off x="2971800" y="-76200"/>
          <a:ext cx="1100160" cy="27699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тыс. человек</a:t>
          </a:r>
          <a:endParaRPr lang="ru-RU" sz="1200" i="1" dirty="0">
            <a:latin typeface="Calibri"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0.56364</cdr:x>
      <cdr:y>0.04631</cdr:y>
    </cdr:from>
    <cdr:to>
      <cdr:x>0.85937</cdr:x>
      <cdr:y>0.13248</cdr:y>
    </cdr:to>
    <cdr:sp macro="" textlink="">
      <cdr:nvSpPr>
        <cdr:cNvPr id="2" name="Прямоугольник 1"/>
        <cdr:cNvSpPr/>
      </cdr:nvSpPr>
      <cdr:spPr>
        <a:xfrm xmlns:a="http://schemas.openxmlformats.org/drawingml/2006/main">
          <a:off x="2362200" y="152400"/>
          <a:ext cx="1239420" cy="2835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pPr>
            <a:spcBef>
              <a:spcPct val="50000"/>
            </a:spcBef>
          </a:pPr>
          <a:r>
            <a:rPr lang="ru-RU" sz="1200" i="1" dirty="0" smtClean="0">
              <a:latin typeface="Calibri" pitchFamily="34" charset="0"/>
            </a:rPr>
            <a:t>млрд. рублей</a:t>
          </a:r>
          <a:endParaRPr lang="ru-RU" sz="1200" i="1" dirty="0">
            <a:latin typeface="Calibri"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0.90054</cdr:x>
      <cdr:y>0.13333</cdr:y>
    </cdr:from>
    <cdr:to>
      <cdr:x>0.99671</cdr:x>
      <cdr:y>0.23431</cdr:y>
    </cdr:to>
    <cdr:sp macro="" textlink="">
      <cdr:nvSpPr>
        <cdr:cNvPr id="2" name="TextBox 26"/>
        <cdr:cNvSpPr txBox="1"/>
      </cdr:nvSpPr>
      <cdr:spPr>
        <a:xfrm xmlns:a="http://schemas.openxmlformats.org/drawingml/2006/main">
          <a:off x="8054463" y="304800"/>
          <a:ext cx="86018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0.28333</cdr:x>
      <cdr:y>0.32558</cdr:y>
    </cdr:from>
    <cdr:to>
      <cdr:x>0.35755</cdr:x>
      <cdr:y>0.40445</cdr:y>
    </cdr:to>
    <cdr:pic>
      <cdr:nvPicPr>
        <cdr:cNvPr id="45" name="Picture 3" descr="D:\Users\krdoas\Pictures\учебник.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biLevel thresh="50000"/>
          <a:extLst>
            <a:ext uri="{BEBA8EAE-BF5A-486C-A8C5-ECC9F3942E4B}">
              <a14:imgProps xmlns="" xmlns:a14="http://schemas.microsoft.com/office/drawing/2010/main" xmlns:p="http://schemas.openxmlformats.org/presentationml/2006/main" xmlns:lc="http://schemas.openxmlformats.org/drawingml/2006/lockedCanvas">
                <a14:imgLayer r:embed="rId12">
                  <a14:imgEffect>
                    <a14:brightnessContrast bright="-66000"/>
                  </a14:imgEffect>
                </a14:imgLayer>
              </a14:imgProps>
            </a:ext>
          </a:extLst>
        </a:blip>
        <a:srcRect xmlns:a="http://schemas.openxmlformats.org/drawingml/2006/main" r="62010" b="10032"/>
        <a:stretch xmlns:a="http://schemas.openxmlformats.org/drawingml/2006/main">
          <a:fillRect/>
        </a:stretch>
      </cdr:blipFill>
      <cdr:spPr bwMode="auto">
        <a:xfrm xmlns:a="http://schemas.openxmlformats.org/drawingml/2006/main">
          <a:off x="1295400" y="1066800"/>
          <a:ext cx="339334" cy="258426"/>
        </a:xfrm>
        <a:prstGeom xmlns:a="http://schemas.openxmlformats.org/drawingml/2006/main" prst="rect">
          <a:avLst/>
        </a:prstGeom>
        <a:noFill xmlns:a="http://schemas.openxmlformats.org/drawingml/2006/main"/>
      </cdr:spPr>
    </cdr:pic>
  </cdr:relSizeAnchor>
  <cdr:relSizeAnchor xmlns:cdr="http://schemas.openxmlformats.org/drawingml/2006/chartDrawing">
    <cdr:from>
      <cdr:x>0.46667</cdr:x>
      <cdr:y>0.62791</cdr:y>
    </cdr:from>
    <cdr:to>
      <cdr:x>0.51667</cdr:x>
      <cdr:y>0.69768</cdr:y>
    </cdr:to>
    <cdr:grpSp>
      <cdr:nvGrpSpPr>
        <cdr:cNvPr id="47" name="Shape 448"/>
        <cdr:cNvGrpSpPr>
          <a:grpSpLocks xmlns:a="http://schemas.openxmlformats.org/drawingml/2006/main"/>
        </cdr:cNvGrpSpPr>
      </cdr:nvGrpSpPr>
      <cdr:grpSpPr bwMode="auto">
        <a:xfrm xmlns:a="http://schemas.openxmlformats.org/drawingml/2006/main">
          <a:off x="2133615" y="2057410"/>
          <a:ext cx="228600" cy="228608"/>
          <a:chOff x="-3212325" y="-3578673"/>
          <a:chExt cx="315647" cy="366280"/>
        </a:xfrm>
      </cdr:grpSpPr>
      <cdr:sp macro="" textlink="">
        <cdr:nvSpPr>
          <cdr:cNvPr id="48" name="Shape 449"/>
          <cdr:cNvSpPr>
            <a:spLocks xmlns:a="http://schemas.openxmlformats.org/drawingml/2006/main"/>
          </cdr:cNvSpPr>
        </cdr:nvSpPr>
        <cdr:spPr bwMode="auto">
          <a:xfrm xmlns:a="http://schemas.openxmlformats.org/drawingml/2006/main">
            <a:off x="-3212325" y="-3560726"/>
            <a:ext cx="299629" cy="348333"/>
          </a:xfrm>
          <a:custGeom xmlns:a="http://schemas.openxmlformats.org/drawingml/2006/main">
            <a:avLst/>
            <a:gdLst>
              <a:gd name="T0" fmla="*/ 2147483647 w 15490"/>
              <a:gd name="T1" fmla="*/ 2147483647 h 18924"/>
              <a:gd name="T2" fmla="*/ 2147483647 w 15490"/>
              <a:gd name="T3" fmla="*/ 2147483647 h 18924"/>
              <a:gd name="T4" fmla="*/ 2147483647 w 15490"/>
              <a:gd name="T5" fmla="*/ 2147483647 h 18924"/>
              <a:gd name="T6" fmla="*/ 2147483647 w 15490"/>
              <a:gd name="T7" fmla="*/ 2147483647 h 18924"/>
              <a:gd name="T8" fmla="*/ 2147483647 w 15490"/>
              <a:gd name="T9" fmla="*/ 2147483647 h 18924"/>
              <a:gd name="T10" fmla="*/ 2147483647 w 15490"/>
              <a:gd name="T11" fmla="*/ 2147483647 h 18924"/>
              <a:gd name="T12" fmla="*/ 2147483647 w 15490"/>
              <a:gd name="T13" fmla="*/ 2147483647 h 18924"/>
              <a:gd name="T14" fmla="*/ 2147483647 w 15490"/>
              <a:gd name="T15" fmla="*/ 2147483647 h 18924"/>
              <a:gd name="T16" fmla="*/ 2147483647 w 15490"/>
              <a:gd name="T17" fmla="*/ 2147483647 h 18924"/>
              <a:gd name="T18" fmla="*/ 2147483647 w 15490"/>
              <a:gd name="T19" fmla="*/ 2147483647 h 18924"/>
              <a:gd name="T20" fmla="*/ 2147483647 w 15490"/>
              <a:gd name="T21" fmla="*/ 2147483647 h 18924"/>
              <a:gd name="T22" fmla="*/ 2147483647 w 15490"/>
              <a:gd name="T23" fmla="*/ 2147483647 h 18924"/>
              <a:gd name="T24" fmla="*/ 2147483647 w 15490"/>
              <a:gd name="T25" fmla="*/ 2147483647 h 18924"/>
              <a:gd name="T26" fmla="*/ 2147483647 w 15490"/>
              <a:gd name="T27" fmla="*/ 2147483647 h 18924"/>
              <a:gd name="T28" fmla="*/ 2147483647 w 15490"/>
              <a:gd name="T29" fmla="*/ 2147483647 h 18924"/>
              <a:gd name="T30" fmla="*/ 2147483647 w 15490"/>
              <a:gd name="T31" fmla="*/ 2147483647 h 18924"/>
              <a:gd name="T32" fmla="*/ 2147483647 w 15490"/>
              <a:gd name="T33" fmla="*/ 2147483647 h 18924"/>
              <a:gd name="T34" fmla="*/ 2147483647 w 15490"/>
              <a:gd name="T35" fmla="*/ 2147483647 h 18924"/>
              <a:gd name="T36" fmla="*/ 2147483647 w 15490"/>
              <a:gd name="T37" fmla="*/ 2147483647 h 18924"/>
              <a:gd name="T38" fmla="*/ 0 w 15490"/>
              <a:gd name="T39" fmla="*/ 2147483647 h 18924"/>
              <a:gd name="T40" fmla="*/ 0 w 15490"/>
              <a:gd name="T41" fmla="*/ 2147483647 h 18924"/>
              <a:gd name="T42" fmla="*/ 0 w 15490"/>
              <a:gd name="T43" fmla="*/ 2147483647 h 18924"/>
              <a:gd name="T44" fmla="*/ 2147483647 w 15490"/>
              <a:gd name="T45" fmla="*/ 2147483647 h 18924"/>
              <a:gd name="T46" fmla="*/ 2147483647 w 15490"/>
              <a:gd name="T47" fmla="*/ 2147483647 h 18924"/>
              <a:gd name="T48" fmla="*/ 2147483647 w 15490"/>
              <a:gd name="T49" fmla="*/ 2147483647 h 18924"/>
              <a:gd name="T50" fmla="*/ 2147483647 w 15490"/>
              <a:gd name="T51" fmla="*/ 2147483647 h 18924"/>
              <a:gd name="T52" fmla="*/ 2147483647 w 15490"/>
              <a:gd name="T53" fmla="*/ 2147483647 h 18924"/>
              <a:gd name="T54" fmla="*/ 2147483647 w 15490"/>
              <a:gd name="T55" fmla="*/ 2147483647 h 18924"/>
              <a:gd name="T56" fmla="*/ 2147483647 w 15490"/>
              <a:gd name="T57" fmla="*/ 2147483647 h 18924"/>
              <a:gd name="T58" fmla="*/ 2147483647 w 15490"/>
              <a:gd name="T59" fmla="*/ 0 h 189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490"/>
              <a:gd name="T91" fmla="*/ 0 h 18924"/>
              <a:gd name="T92" fmla="*/ 15490 w 15490"/>
              <a:gd name="T93" fmla="*/ 18924 h 189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25" y="706"/>
                </a:lnTo>
                <a:lnTo>
                  <a:pt x="98" y="560"/>
                </a:lnTo>
                <a:lnTo>
                  <a:pt x="195" y="414"/>
                </a:lnTo>
                <a:lnTo>
                  <a:pt x="341" y="268"/>
                </a:lnTo>
                <a:lnTo>
                  <a:pt x="487" y="171"/>
                </a:lnTo>
                <a:lnTo>
                  <a:pt x="658" y="73"/>
                </a:lnTo>
                <a:lnTo>
                  <a:pt x="828" y="24"/>
                </a:lnTo>
                <a:lnTo>
                  <a:pt x="974"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49" name="Shape 450"/>
          <cdr:cNvSpPr>
            <a:spLocks xmlns:a="http://schemas.openxmlformats.org/drawingml/2006/main"/>
          </cdr:cNvSpPr>
        </cdr:nvSpPr>
        <cdr:spPr bwMode="auto">
          <a:xfrm xmlns:a="http://schemas.openxmlformats.org/drawingml/2006/main">
            <a:off x="-3188783" y="-3578673"/>
            <a:ext cx="292105" cy="340731"/>
          </a:xfrm>
          <a:custGeom xmlns:a="http://schemas.openxmlformats.org/drawingml/2006/main">
            <a:avLst/>
            <a:gdLst>
              <a:gd name="T0" fmla="*/ 2147483647 w 15101"/>
              <a:gd name="T1" fmla="*/ 2147483647 h 18511"/>
              <a:gd name="T2" fmla="*/ 2147483647 w 15101"/>
              <a:gd name="T3" fmla="*/ 2147483647 h 18511"/>
              <a:gd name="T4" fmla="*/ 2147483647 w 15101"/>
              <a:gd name="T5" fmla="*/ 2147483647 h 18511"/>
              <a:gd name="T6" fmla="*/ 2147483647 w 15101"/>
              <a:gd name="T7" fmla="*/ 2147483647 h 18511"/>
              <a:gd name="T8" fmla="*/ 2147483647 w 15101"/>
              <a:gd name="T9" fmla="*/ 2147483647 h 18511"/>
              <a:gd name="T10" fmla="*/ 2147483647 w 15101"/>
              <a:gd name="T11" fmla="*/ 2147483647 h 18511"/>
              <a:gd name="T12" fmla="*/ 2147483647 w 15101"/>
              <a:gd name="T13" fmla="*/ 2147483647 h 18511"/>
              <a:gd name="T14" fmla="*/ 2147483647 w 15101"/>
              <a:gd name="T15" fmla="*/ 2147483647 h 18511"/>
              <a:gd name="T16" fmla="*/ 2147483647 w 15101"/>
              <a:gd name="T17" fmla="*/ 2147483647 h 18511"/>
              <a:gd name="T18" fmla="*/ 2147483647 w 15101"/>
              <a:gd name="T19" fmla="*/ 2147483647 h 18511"/>
              <a:gd name="T20" fmla="*/ 2147483647 w 15101"/>
              <a:gd name="T21" fmla="*/ 2147483647 h 18511"/>
              <a:gd name="T22" fmla="*/ 2147483647 w 15101"/>
              <a:gd name="T23" fmla="*/ 2147483647 h 18511"/>
              <a:gd name="T24" fmla="*/ 2147483647 w 15101"/>
              <a:gd name="T25" fmla="*/ 2147483647 h 18511"/>
              <a:gd name="T26" fmla="*/ 2147483647 w 15101"/>
              <a:gd name="T27" fmla="*/ 2147483647 h 18511"/>
              <a:gd name="T28" fmla="*/ 2147483647 w 15101"/>
              <a:gd name="T29" fmla="*/ 2147483647 h 18511"/>
              <a:gd name="T30" fmla="*/ 2147483647 w 15101"/>
              <a:gd name="T31" fmla="*/ 2147483647 h 18511"/>
              <a:gd name="T32" fmla="*/ 2147483647 w 15101"/>
              <a:gd name="T33" fmla="*/ 2147483647 h 18511"/>
              <a:gd name="T34" fmla="*/ 2147483647 w 15101"/>
              <a:gd name="T35" fmla="*/ 2147483647 h 18511"/>
              <a:gd name="T36" fmla="*/ 2147483647 w 15101"/>
              <a:gd name="T37" fmla="*/ 2147483647 h 18511"/>
              <a:gd name="T38" fmla="*/ 2147483647 w 15101"/>
              <a:gd name="T39" fmla="*/ 2147483647 h 18511"/>
              <a:gd name="T40" fmla="*/ 2147483647 w 15101"/>
              <a:gd name="T41" fmla="*/ 2147483647 h 18511"/>
              <a:gd name="T42" fmla="*/ 2147483647 w 15101"/>
              <a:gd name="T43" fmla="*/ 2147483647 h 18511"/>
              <a:gd name="T44" fmla="*/ 2147483647 w 15101"/>
              <a:gd name="T45" fmla="*/ 2147483647 h 18511"/>
              <a:gd name="T46" fmla="*/ 2147483647 w 15101"/>
              <a:gd name="T47" fmla="*/ 2147483647 h 18511"/>
              <a:gd name="T48" fmla="*/ 2147483647 w 15101"/>
              <a:gd name="T49" fmla="*/ 2147483647 h 18511"/>
              <a:gd name="T50" fmla="*/ 2147483647 w 15101"/>
              <a:gd name="T51" fmla="*/ 2147483647 h 18511"/>
              <a:gd name="T52" fmla="*/ 2147483647 w 15101"/>
              <a:gd name="T53" fmla="*/ 2147483647 h 18511"/>
              <a:gd name="T54" fmla="*/ 2147483647 w 15101"/>
              <a:gd name="T55" fmla="*/ 2147483647 h 18511"/>
              <a:gd name="T56" fmla="*/ 2147483647 w 15101"/>
              <a:gd name="T57" fmla="*/ 2147483647 h 18511"/>
              <a:gd name="T58" fmla="*/ 2147483647 w 15101"/>
              <a:gd name="T59" fmla="*/ 2147483647 h 18511"/>
              <a:gd name="T60" fmla="*/ 2147483647 w 15101"/>
              <a:gd name="T61" fmla="*/ 2147483647 h 18511"/>
              <a:gd name="T62" fmla="*/ 2147483647 w 15101"/>
              <a:gd name="T63" fmla="*/ 2147483647 h 185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01"/>
              <a:gd name="T97" fmla="*/ 0 h 18511"/>
              <a:gd name="T98" fmla="*/ 15101 w 15101"/>
              <a:gd name="T99" fmla="*/ 18511 h 185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01" h="18511" fill="none" extrusionOk="0">
                <a:moveTo>
                  <a:pt x="15101" y="3362"/>
                </a:move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0" name="Shape 451"/>
          <cdr:cNvSpPr>
            <a:spLocks xmlns:a="http://schemas.openxmlformats.org/drawingml/2006/main"/>
          </cdr:cNvSpPr>
        </cdr:nvSpPr>
        <cdr:spPr bwMode="auto">
          <a:xfrm xmlns:a="http://schemas.openxmlformats.org/drawingml/2006/main">
            <a:off x="-3140715" y="-3337928"/>
            <a:ext cx="103661" cy="18"/>
          </a:xfrm>
          <a:custGeom xmlns:a="http://schemas.openxmlformats.org/drawingml/2006/main">
            <a:avLst/>
            <a:gdLst>
              <a:gd name="T0" fmla="*/ 2147483647 w 5359"/>
              <a:gd name="T1" fmla="*/ 0 h 1"/>
              <a:gd name="T2" fmla="*/ 0 w 5359"/>
              <a:gd name="T3" fmla="*/ 0 h 1"/>
              <a:gd name="T4" fmla="*/ 0 60000 65536"/>
              <a:gd name="T5" fmla="*/ 0 60000 65536"/>
              <a:gd name="T6" fmla="*/ 0 w 5359"/>
              <a:gd name="T7" fmla="*/ 0 h 1"/>
              <a:gd name="T8" fmla="*/ 5359 w 5359"/>
              <a:gd name="T9" fmla="*/ 1 h 1"/>
            </a:gdLst>
            <a:ahLst/>
            <a:cxnLst>
              <a:cxn ang="T4">
                <a:pos x="T0" y="T1"/>
              </a:cxn>
              <a:cxn ang="T5">
                <a:pos x="T2" y="T3"/>
              </a:cxn>
            </a:cxnLst>
            <a:rect l="T6" t="T7" r="T8" b="T9"/>
            <a:pathLst>
              <a:path w="5359" h="1" fill="none" extrusionOk="0">
                <a:moveTo>
                  <a:pt x="5358" y="0"/>
                </a:moveTo>
                <a:lnTo>
                  <a:pt x="0"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1" name="Shape 452"/>
          <cdr:cNvSpPr>
            <a:spLocks xmlns:a="http://schemas.openxmlformats.org/drawingml/2006/main"/>
          </cdr:cNvSpPr>
        </cdr:nvSpPr>
        <cdr:spPr bwMode="auto">
          <a:xfrm xmlns:a="http://schemas.openxmlformats.org/drawingml/2006/main">
            <a:off x="-3140715" y="-3378276"/>
            <a:ext cx="197883" cy="18"/>
          </a:xfrm>
          <a:custGeom xmlns:a="http://schemas.openxmlformats.org/drawingml/2006/main">
            <a:avLst/>
            <a:gdLst>
              <a:gd name="T0" fmla="*/ 2147483647 w 10230"/>
              <a:gd name="T1" fmla="*/ 2147483647 h 1"/>
              <a:gd name="T2" fmla="*/ 0 w 10230"/>
              <a:gd name="T3" fmla="*/ 2147483647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1"/>
                </a:moveTo>
                <a:lnTo>
                  <a:pt x="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2" name="Shape 453"/>
          <cdr:cNvSpPr>
            <a:spLocks xmlns:a="http://schemas.openxmlformats.org/drawingml/2006/main"/>
          </cdr:cNvSpPr>
        </cdr:nvSpPr>
        <cdr:spPr bwMode="auto">
          <a:xfrm xmlns:a="http://schemas.openxmlformats.org/drawingml/2006/main">
            <a:off x="-3140715" y="-3419066"/>
            <a:ext cx="197883" cy="18"/>
          </a:xfrm>
          <a:custGeom xmlns:a="http://schemas.openxmlformats.org/drawingml/2006/main">
            <a:avLst/>
            <a:gdLst>
              <a:gd name="T0" fmla="*/ 2147483647 w 10230"/>
              <a:gd name="T1" fmla="*/ 0 h 1"/>
              <a:gd name="T2" fmla="*/ 0 w 10230"/>
              <a:gd name="T3" fmla="*/ 0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0"/>
                </a:moveTo>
                <a:lnTo>
                  <a:pt x="0" y="0"/>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3" name="Shape 454"/>
          <cdr:cNvSpPr>
            <a:spLocks xmlns:a="http://schemas.openxmlformats.org/drawingml/2006/main"/>
          </cdr:cNvSpPr>
        </cdr:nvSpPr>
        <cdr:spPr bwMode="auto">
          <a:xfrm xmlns:a="http://schemas.openxmlformats.org/drawingml/2006/main">
            <a:off x="-3140715" y="-3459874"/>
            <a:ext cx="197883" cy="18"/>
          </a:xfrm>
          <a:custGeom xmlns:a="http://schemas.openxmlformats.org/drawingml/2006/main">
            <a:avLst/>
            <a:gdLst>
              <a:gd name="T0" fmla="*/ 2147483647 w 10230"/>
              <a:gd name="T1" fmla="*/ 2147483647 h 1"/>
              <a:gd name="T2" fmla="*/ 0 w 10230"/>
              <a:gd name="T3" fmla="*/ 2147483647 h 1"/>
              <a:gd name="T4" fmla="*/ 0 60000 65536"/>
              <a:gd name="T5" fmla="*/ 0 60000 65536"/>
              <a:gd name="T6" fmla="*/ 0 w 10230"/>
              <a:gd name="T7" fmla="*/ 0 h 1"/>
              <a:gd name="T8" fmla="*/ 10230 w 10230"/>
              <a:gd name="T9" fmla="*/ 1 h 1"/>
            </a:gdLst>
            <a:ahLst/>
            <a:cxnLst>
              <a:cxn ang="T4">
                <a:pos x="T0" y="T1"/>
              </a:cxn>
              <a:cxn ang="T5">
                <a:pos x="T2" y="T3"/>
              </a:cxn>
            </a:cxnLst>
            <a:rect l="T6" t="T7" r="T8" b="T9"/>
            <a:pathLst>
              <a:path w="10230" h="1" fill="none" extrusionOk="0">
                <a:moveTo>
                  <a:pt x="10229" y="1"/>
                </a:moveTo>
                <a:lnTo>
                  <a:pt x="0" y="1"/>
                </a:lnTo>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sp macro="" textlink="">
        <cdr:nvSpPr>
          <cdr:cNvPr id="54" name="Shape 455"/>
          <cdr:cNvSpPr>
            <a:spLocks xmlns:a="http://schemas.openxmlformats.org/drawingml/2006/main"/>
          </cdr:cNvSpPr>
        </cdr:nvSpPr>
        <cdr:spPr bwMode="auto">
          <a:xfrm xmlns:a="http://schemas.openxmlformats.org/drawingml/2006/main">
            <a:off x="-2961710" y="-3578672"/>
            <a:ext cx="65032" cy="61884"/>
          </a:xfrm>
          <a:custGeom xmlns:a="http://schemas.openxmlformats.org/drawingml/2006/main">
            <a:avLst/>
            <a:gdLst>
              <a:gd name="T0" fmla="*/ 2147483647 w 3362"/>
              <a:gd name="T1" fmla="*/ 2147483647 h 3362"/>
              <a:gd name="T2" fmla="*/ 2147483647 w 3362"/>
              <a:gd name="T3" fmla="*/ 2147483647 h 3362"/>
              <a:gd name="T4" fmla="*/ 2147483647 w 3362"/>
              <a:gd name="T5" fmla="*/ 2147483647 h 3362"/>
              <a:gd name="T6" fmla="*/ 2147483647 w 3362"/>
              <a:gd name="T7" fmla="*/ 2147483647 h 3362"/>
              <a:gd name="T8" fmla="*/ 2147483647 w 3362"/>
              <a:gd name="T9" fmla="*/ 2147483647 h 3362"/>
              <a:gd name="T10" fmla="*/ 2147483647 w 3362"/>
              <a:gd name="T11" fmla="*/ 2147483647 h 3362"/>
              <a:gd name="T12" fmla="*/ 2147483647 w 3362"/>
              <a:gd name="T13" fmla="*/ 2147483647 h 3362"/>
              <a:gd name="T14" fmla="*/ 2147483647 w 3362"/>
              <a:gd name="T15" fmla="*/ 2147483647 h 3362"/>
              <a:gd name="T16" fmla="*/ 2147483647 w 3362"/>
              <a:gd name="T17" fmla="*/ 2147483647 h 3362"/>
              <a:gd name="T18" fmla="*/ 2147483647 w 3362"/>
              <a:gd name="T19" fmla="*/ 2147483647 h 3362"/>
              <a:gd name="T20" fmla="*/ 2147483647 w 3362"/>
              <a:gd name="T21" fmla="*/ 2147483647 h 3362"/>
              <a:gd name="T22" fmla="*/ 2147483647 w 3362"/>
              <a:gd name="T23" fmla="*/ 2147483647 h 3362"/>
              <a:gd name="T24" fmla="*/ 2147483647 w 3362"/>
              <a:gd name="T25" fmla="*/ 2147483647 h 3362"/>
              <a:gd name="T26" fmla="*/ 2147483647 w 3362"/>
              <a:gd name="T27" fmla="*/ 2147483647 h 33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2"/>
              <a:gd name="T43" fmla="*/ 0 h 3362"/>
              <a:gd name="T44" fmla="*/ 3362 w 3362"/>
              <a:gd name="T45" fmla="*/ 3362 h 33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2" h="3362" fill="none" extrusionOk="0">
                <a:moveTo>
                  <a:pt x="1" y="2582"/>
                </a:moveTo>
                <a:lnTo>
                  <a:pt x="1" y="1"/>
                </a:lnTo>
                <a:lnTo>
                  <a:pt x="3362" y="3362"/>
                </a:lnTo>
                <a:lnTo>
                  <a:pt x="780" y="3362"/>
                </a:lnTo>
                <a:lnTo>
                  <a:pt x="610" y="3337"/>
                </a:lnTo>
                <a:lnTo>
                  <a:pt x="464" y="3289"/>
                </a:lnTo>
                <a:lnTo>
                  <a:pt x="342" y="3216"/>
                </a:lnTo>
                <a:lnTo>
                  <a:pt x="220" y="3118"/>
                </a:lnTo>
                <a:lnTo>
                  <a:pt x="123" y="3021"/>
                </a:lnTo>
                <a:lnTo>
                  <a:pt x="50" y="2875"/>
                </a:lnTo>
                <a:lnTo>
                  <a:pt x="1" y="2729"/>
                </a:lnTo>
                <a:lnTo>
                  <a:pt x="1" y="2582"/>
                </a:lnTo>
                <a:close/>
              </a:path>
            </a:pathLst>
          </a:custGeom>
          <a:noFill xmlns:a="http://schemas.openxmlformats.org/drawingml/2006/main"/>
          <a:ln xmlns:a="http://schemas.openxmlformats.org/drawingml/2006/main" w="9525" cap="rnd" cmpd="sng">
            <a:solidFill>
              <a:srgbClr val="000000"/>
            </a:solidFill>
            <a:prstDash val="solid"/>
            <a:round/>
            <a:headEnd type="none" w="med" len="med"/>
            <a:tailEnd type="none" w="med" len="med"/>
          </a:ln>
        </cdr:spPr>
        <cdr:txBody>
          <a:bodyPr xmlns:a="http://schemas.openxmlformats.org/drawingml/2006/main" lIns="91425" tIns="91425" rIns="91425" bIns="91425" anchor="ctr"/>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endParaRPr lang="ru-RU"/>
          </a:p>
        </cdr:txBody>
      </cdr:sp>
    </cdr:grpSp>
  </cdr:relSizeAnchor>
  <cdr:relSizeAnchor xmlns:cdr="http://schemas.openxmlformats.org/drawingml/2006/chartDrawing">
    <cdr:from>
      <cdr:x>0.66667</cdr:x>
      <cdr:y>0.60465</cdr:y>
    </cdr:from>
    <cdr:to>
      <cdr:x>0.76667</cdr:x>
      <cdr:y>0.74417</cdr:y>
    </cdr:to>
    <cdr:pic>
      <cdr:nvPicPr>
        <cdr:cNvPr id="55" name="Picture 2" descr="Картинки по запросу theatre icon"/>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3" cstate="print">
          <a:duotone>
            <a:srgbClr val="808080">
              <a:shade val="45000"/>
              <a:satMod val="135000"/>
            </a:srgbClr>
            <a:prstClr val="white"/>
          </a:duotone>
          <a:extLst>
            <a:ext uri="{BEBA8EAE-BF5A-486C-A8C5-ECC9F3942E4B}">
              <a14:imgProps xmlns:p="http://schemas.openxmlformats.org/presentationml/2006/main" xmlns="" xmlns:a14="http://schemas.microsoft.com/office/drawing/2010/main" xmlns:lc="http://schemas.openxmlformats.org/drawingml/2006/lockedCanvas">
                <a14:imgLayer r:embed="rId14">
                  <a14:imgEffect>
                    <a14:brightnessContrast contrast="-69000"/>
                  </a14:imgEffect>
                </a14:imgLayer>
              </a14:imgProps>
            </a:ext>
            <a:ext uri="{28A0092B-C50C-407E-A947-70E740481C1C}">
              <a14:useLocalDpi xmlns:p="http://schemas.openxmlformats.org/presentationml/2006/main" xmlns="" xmlns:a14="http://schemas.microsoft.com/office/drawing/2010/main" xmlns:lc="http://schemas.openxmlformats.org/drawingml/2006/lockedCanvas" val="0"/>
            </a:ext>
          </a:extLst>
        </a:blip>
        <a:srcRect xmlns:a="http://schemas.openxmlformats.org/drawingml/2006/main"/>
        <a:stretch xmlns:a="http://schemas.openxmlformats.org/drawingml/2006/main">
          <a:fillRect/>
        </a:stretch>
      </cdr:blipFill>
      <cdr:spPr bwMode="auto">
        <a:xfrm xmlns:a="http://schemas.openxmlformats.org/drawingml/2006/main">
          <a:off x="3048000" y="1981200"/>
          <a:ext cx="457200" cy="457162"/>
        </a:xfrm>
        <a:prstGeom xmlns:a="http://schemas.openxmlformats.org/drawingml/2006/main" prst="rect">
          <a:avLst/>
        </a:prstGeom>
        <a:noFill xmlns:a="http://schemas.openxmlformats.org/drawingml/2006/main"/>
        <a:extLst xmlns:a="http://schemas.openxmlformats.org/drawingml/2006/main">
          <a:ext uri="{909E8E84-426E-40DD-AFC4-6F175D3DCCD1}">
            <a14:hiddenFill xmlns:r="http://schemas.openxmlformats.org/officeDocument/2006/relationships" xmlns:p="http://schemas.openxmlformats.org/presentationml/2006/main" xmlns="" xmlns:a14="http://schemas.microsoft.com/office/drawing/2010/main" xmlns:lc="http://schemas.openxmlformats.org/drawingml/2006/lockedCanvas">
              <a:solidFill>
                <a:srgbClr val="FFFFFF"/>
              </a:solidFill>
            </a14:hiddenFill>
          </a:ext>
        </a:extLst>
      </cdr:spPr>
    </cdr:pic>
  </cdr:relSizeAnchor>
  <cdr:relSizeAnchor xmlns:cdr="http://schemas.openxmlformats.org/drawingml/2006/chartDrawing">
    <cdr:from>
      <cdr:x>0.76667</cdr:x>
      <cdr:y>0.39535</cdr:y>
    </cdr:from>
    <cdr:to>
      <cdr:x>0.83334</cdr:x>
      <cdr:y>0.47588</cdr:y>
    </cdr:to>
    <cdr:pic>
      <cdr:nvPicPr>
        <cdr:cNvPr id="56" name="Picture 3" descr="D:\Users\krdoas\Desktop\ДЛЯ ПРЕЗЕНТАЦИЙ\24.10.2018 приостановление\2.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5" cstate="print">
          <a:biLevel thresh="50000"/>
          <a:extLst>
            <a:ext uri="{BEBA8EAE-BF5A-486C-A8C5-ECC9F3942E4B}">
              <a14:imgProps xmlns:p="http://schemas.openxmlformats.org/presentationml/2006/main" xmlns="" xmlns:a14="http://schemas.microsoft.com/office/drawing/2010/main" xmlns:lc="http://schemas.openxmlformats.org/drawingml/2006/lockedCanvas">
                <a14:imgLayer r:embed="rId9">
                  <a14:imgEffect>
                    <a14:brightnessContrast bright="10000"/>
                  </a14:imgEffect>
                </a14:imgLayer>
              </a14:imgProps>
            </a:ext>
            <a:ext uri="{28A0092B-C50C-407E-A947-70E740481C1C}">
              <a14:useLocalDpi xmlns:p="http://schemas.openxmlformats.org/presentationml/2006/main" xmlns="" xmlns:a14="http://schemas.microsoft.com/office/drawing/2010/main" xmlns:lc="http://schemas.openxmlformats.org/drawingml/2006/lockedCanvas" val="0"/>
            </a:ext>
          </a:extLst>
        </a:blip>
        <a:srcRect xmlns:a="http://schemas.openxmlformats.org/drawingml/2006/main"/>
        <a:stretch xmlns:a="http://schemas.openxmlformats.org/drawingml/2006/main">
          <a:fillRect/>
        </a:stretch>
      </cdr:blipFill>
      <cdr:spPr bwMode="auto">
        <a:xfrm xmlns:a="http://schemas.openxmlformats.org/drawingml/2006/main">
          <a:off x="3505200" y="1295400"/>
          <a:ext cx="304815" cy="263864"/>
        </a:xfrm>
        <a:prstGeom xmlns:a="http://schemas.openxmlformats.org/drawingml/2006/main" prst="rect">
          <a:avLst/>
        </a:prstGeom>
        <a:noFill xmlns:a="http://schemas.openxmlformats.org/drawingml/2006/main"/>
        <a:extLst xmlns:a="http://schemas.openxmlformats.org/drawingml/2006/main">
          <a:ext uri="{909E8E84-426E-40DD-AFC4-6F175D3DCCD1}">
            <a14:hiddenFill xmlns:r="http://schemas.openxmlformats.org/officeDocument/2006/relationships" xmlns:p="http://schemas.openxmlformats.org/presentationml/2006/main" xmlns="" xmlns:a14="http://schemas.microsoft.com/office/drawing/2010/main" xmlns:lc="http://schemas.openxmlformats.org/drawingml/2006/lockedCanvas">
              <a:solidFill>
                <a:srgbClr val="FFFFFF"/>
              </a:solidFill>
            </a14:hiddenFill>
          </a:ext>
        </a:extLst>
      </cdr:spPr>
    </cdr:pic>
  </cdr:relSizeAnchor>
</c:userShapes>
</file>

<file path=ppt/drawings/drawing6.xml><?xml version="1.0" encoding="utf-8"?>
<c:userShapes xmlns:c="http://schemas.openxmlformats.org/drawingml/2006/chart">
  <cdr:relSizeAnchor xmlns:cdr="http://schemas.openxmlformats.org/drawingml/2006/chartDrawing">
    <cdr:from>
      <cdr:x>0.54167</cdr:x>
      <cdr:y>0.72619</cdr:y>
    </cdr:from>
    <cdr:to>
      <cdr:x>0.58333</cdr:x>
      <cdr:y>0.91667</cdr:y>
    </cdr:to>
    <cdr:sp macro="" textlink="">
      <cdr:nvSpPr>
        <cdr:cNvPr id="2" name="TextBox 1"/>
        <cdr:cNvSpPr txBox="1"/>
      </cdr:nvSpPr>
      <cdr:spPr>
        <a:xfrm xmlns:a="http://schemas.openxmlformats.org/drawingml/2006/main" rot="16200000">
          <a:off x="4533858" y="5067342"/>
          <a:ext cx="1219224" cy="380940"/>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noFill/>
        </a:ln>
      </cdr:spPr>
      <cdr:txBody>
        <a:bodyPr xmlns:a="http://schemas.openxmlformats.org/drawingml/2006/main" wrap="square" rtlCol="0"/>
        <a:lstStyle xmlns:a="http://schemas.openxmlformats.org/drawingml/2006/main"/>
        <a:p xmlns:a="http://schemas.openxmlformats.org/drawingml/2006/main">
          <a:r>
            <a:rPr lang="ru-RU" sz="1600" dirty="0" smtClean="0"/>
            <a:t>КУРСКИЙ РАЙОН</a:t>
          </a:r>
          <a:endParaRPr lang="ru-RU"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8216D9-44A1-4ACE-B3D6-2FAD348BC494}" type="datetimeFigureOut">
              <a:rPr lang="ru-RU"/>
              <a:pPr>
                <a:defRPr/>
              </a:pPr>
              <a:t>31.07.2020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771DF00-A12A-4155-94DF-6477ECFCE24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46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p:spPr>
      </p:sp>
      <p:sp>
        <p:nvSpPr>
          <p:cNvPr id="696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4" name="Номер слайда 3"/>
          <p:cNvSpPr>
            <a:spLocks noGrp="1"/>
          </p:cNvSpPr>
          <p:nvPr>
            <p:ph type="sldNum" sz="quarter" idx="5"/>
          </p:nvPr>
        </p:nvSpPr>
        <p:spPr/>
        <p:txBody>
          <a:bodyPr/>
          <a:lstStyle/>
          <a:p>
            <a:pPr>
              <a:defRPr/>
            </a:pPr>
            <a:fld id="{253FDD47-3A53-4081-AA5F-A1CB979283B4}" type="slidenum">
              <a:rPr lang="ru-RU" smtClean="0"/>
              <a:pPr>
                <a:defRPr/>
              </a:pPr>
              <a:t>48</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596649-AAF9-454E-94F5-79E1EBF90AFE}" type="slidenum">
              <a:rPr lang="ru-RU" smtClean="0"/>
              <a:pPr fontAlgn="base">
                <a:spcBef>
                  <a:spcPct val="0"/>
                </a:spcBef>
                <a:spcAft>
                  <a:spcPct val="0"/>
                </a:spcAft>
                <a:defRPr/>
              </a:pPr>
              <a:t>75</a:t>
            </a:fld>
            <a:endParaRPr lang="ru-RU" smtClean="0"/>
          </a:p>
        </p:txBody>
      </p:sp>
      <p:sp>
        <p:nvSpPr>
          <p:cNvPr id="65539" name="Rectangle 2"/>
          <p:cNvSpPr>
            <a:spLocks noGrp="1" noRot="1" noChangeAspect="1" noChangeArrowheads="1" noTextEdit="1"/>
          </p:cNvSpPr>
          <p:nvPr>
            <p:ph type="sldImg"/>
          </p:nvPr>
        </p:nvSpPr>
        <p:spPr bwMode="auto">
          <a:xfrm>
            <a:off x="1146175" y="685800"/>
            <a:ext cx="4573588" cy="3429000"/>
          </a:xfrm>
          <a:noFill/>
          <a:ln>
            <a:solidFill>
              <a:srgbClr val="000000"/>
            </a:solidFill>
            <a:miter lim="800000"/>
            <a:headEnd/>
            <a:tailEnd/>
          </a:ln>
        </p:spPr>
      </p:sp>
      <p:sp>
        <p:nvSpPr>
          <p:cNvPr id="6554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bwMode="auto">
          <a:noFill/>
          <a:ln>
            <a:solidFill>
              <a:srgbClr val="000000"/>
            </a:solidFill>
            <a:miter lim="800000"/>
            <a:headEnd/>
            <a:tailEnd/>
          </a:ln>
        </p:spPr>
      </p:sp>
      <p:sp>
        <p:nvSpPr>
          <p:cNvPr id="665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09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84DAB3-7315-4FCB-B001-E6690EAFEBF0}" type="slidenum">
              <a:rPr lang="ru-RU" smtClean="0"/>
              <a:pPr fontAlgn="base">
                <a:spcBef>
                  <a:spcPct val="0"/>
                </a:spcBef>
                <a:spcAft>
                  <a:spcPct val="0"/>
                </a:spcAft>
                <a:defRPr/>
              </a:pPr>
              <a:t>79</a:t>
            </a:fld>
            <a:endParaRPr lang="ru-RU"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p:cNvSpPr>
          <p:nvPr>
            <p:ph type="sldImg"/>
          </p:nvPr>
        </p:nvSpPr>
        <p:spPr bwMode="auto">
          <a:noFill/>
          <a:ln>
            <a:solidFill>
              <a:srgbClr val="000000"/>
            </a:solidFill>
            <a:miter lim="800000"/>
            <a:headEnd/>
            <a:tailEnd/>
          </a:ln>
        </p:spPr>
      </p:sp>
      <p:sp>
        <p:nvSpPr>
          <p:cNvPr id="225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71D755-6B29-4872-8AF5-C16BA71823AD}" type="slidenum">
              <a:rPr lang="ru-RU" smtClean="0"/>
              <a:pPr/>
              <a:t>81</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8C0BE9-ADDF-49E6-B9E4-320BB11A698E}" type="datetimeFigureOut">
              <a:rPr lang="en-US"/>
              <a:pPr>
                <a:defRPr/>
              </a:pPr>
              <a:t>7/31/2020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93F62F-85C7-4237-BA8C-04D979DE48A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99AB46-33E0-4FF1-9A31-0F7FE4CC0A67}" type="datetimeFigureOut">
              <a:rPr lang="en-US"/>
              <a:pPr>
                <a:defRPr/>
              </a:pPr>
              <a:t>7/31/2020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A0DE0-1012-478C-8AEC-A7147E5E103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898FEF-D7DF-45F1-9183-FC603690651C}" type="datetimeFigureOut">
              <a:rPr lang="en-US"/>
              <a:pPr>
                <a:defRPr/>
              </a:pPr>
              <a:t>7/31/2020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6C4451-4037-4B62-9A9C-2C0CC58E443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31EB613B-8A83-48B4-9916-DB1CD946DE7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pic>
        <p:nvPicPr>
          <p:cNvPr id="10242" name="Picture 2" descr="D:\Users\krdoas\Desktop\ДЛЯ ПРЕЗЕНТАЦИЙ\15.03.2018 ППМИ\фон.png"/>
          <p:cNvPicPr>
            <a:picLocks noChangeAspect="1" noChangeArrowheads="1"/>
          </p:cNvPicPr>
          <p:nvPr userDrawn="1"/>
        </p:nvPicPr>
        <p:blipFill>
          <a:blip r:embed="rId2" cstate="print">
            <a:lum bright="69000" contrast="-86000"/>
          </a:blip>
          <a:srcRect/>
          <a:stretch>
            <a:fillRect/>
          </a:stretch>
        </p:blipFill>
        <p:spPr bwMode="auto">
          <a:xfrm>
            <a:off x="0" y="0"/>
            <a:ext cx="9176046" cy="6858000"/>
          </a:xfrm>
          <a:prstGeom prst="rect">
            <a:avLst/>
          </a:prstGeom>
          <a:noFill/>
        </p:spPr>
      </p:pic>
      <p:sp>
        <p:nvSpPr>
          <p:cNvPr id="10" name="Заголовок 1"/>
          <p:cNvSpPr>
            <a:spLocks noGrp="1"/>
          </p:cNvSpPr>
          <p:nvPr>
            <p:ph type="title" hasCustomPrompt="1"/>
          </p:nvPr>
        </p:nvSpPr>
        <p:spPr>
          <a:xfrm>
            <a:off x="0" y="202630"/>
            <a:ext cx="9144000" cy="778098"/>
          </a:xfrm>
        </p:spPr>
        <p:txBody>
          <a:bodyPr>
            <a:normAutofit/>
          </a:bodyPr>
          <a:lstStyle>
            <a:lvl1pPr>
              <a:defRPr kumimoji="0" lang="ru-RU" sz="3200" b="1" i="0" u="none" strike="noStrike" kern="1200" cap="none" spc="0" normalizeH="0" baseline="0" noProof="0">
                <a:ln>
                  <a:noFill/>
                </a:ln>
                <a:solidFill>
                  <a:srgbClr val="0070C0"/>
                </a:solidFill>
                <a:effectLst/>
                <a:uLnTx/>
                <a:uFillTx/>
                <a:latin typeface="Candara" pitchFamily="34" charset="0"/>
                <a:ea typeface="Tahoma" pitchFamily="34" charset="0"/>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mtClean="0"/>
              <a:t>ОБРАЗЕЦ</a:t>
            </a:r>
            <a:r>
              <a:rPr lang="en-US" smtClean="0"/>
              <a:t> </a:t>
            </a:r>
            <a:r>
              <a:rPr lang="ru-RU" smtClean="0"/>
              <a:t>ЗАГОЛОВКА</a:t>
            </a:r>
            <a:endParaRPr lang="ru-RU"/>
          </a:p>
        </p:txBody>
      </p:sp>
      <p:sp>
        <p:nvSpPr>
          <p:cNvPr id="11" name="Номер слайда 5"/>
          <p:cNvSpPr>
            <a:spLocks noGrp="1"/>
          </p:cNvSpPr>
          <p:nvPr>
            <p:ph type="sldNum" sz="quarter" idx="12"/>
          </p:nvPr>
        </p:nvSpPr>
        <p:spPr>
          <a:xfrm>
            <a:off x="8388424" y="6448251"/>
            <a:ext cx="720080" cy="365125"/>
          </a:xfrm>
        </p:spPr>
        <p:txBody>
          <a:bodyPr/>
          <a:lstStyle>
            <a:lvl1pPr algn="ctr">
              <a:defRPr kumimoji="0" lang="ru-RU" sz="2400" b="1" i="0" u="none" strike="noStrike" kern="1200" cap="none" spc="0" normalizeH="0" baseline="0" noProof="0" smtClean="0">
                <a:ln>
                  <a:noFill/>
                </a:ln>
                <a:solidFill>
                  <a:srgbClr val="0070C0"/>
                </a:solidFill>
                <a:effectLst/>
                <a:uLnTx/>
                <a:uFillTx/>
                <a:latin typeface="Candara" pitchFamily="34" charset="0"/>
                <a:ea typeface="Tahoma" pitchFamily="34" charset="0"/>
                <a:cs typeface="Tahoma" pitchFamily="34" charset="0"/>
              </a:defRPr>
            </a:lvl1pPr>
          </a:lstStyle>
          <a:p>
            <a:fld id="{26666E84-CA21-407A-9098-B0529236DD8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690766-254F-40D6-8151-25C3C920ADC6}" type="datetimeFigureOut">
              <a:rPr lang="en-US"/>
              <a:pPr>
                <a:defRPr/>
              </a:pPr>
              <a:t>7/31/2020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8EFA3C-3FEB-4B8F-957B-1AECE59A6F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A2D87F-8664-44EA-8EFF-09222C4A10B6}" type="datetimeFigureOut">
              <a:rPr lang="en-US"/>
              <a:pPr>
                <a:defRPr/>
              </a:pPr>
              <a:t>7/31/2020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CFCC13-6B7F-44E2-A432-4E5D408C003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378726-5155-488C-8EAA-0DC387B8E6AE}" type="datetimeFigureOut">
              <a:rPr lang="en-US"/>
              <a:pPr>
                <a:defRPr/>
              </a:pPr>
              <a:t>7/31/2020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153DAA-A459-4361-8F8B-3F9F33E2E6A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2CC3941-1CFD-42FF-878B-80B0E9686901}" type="datetimeFigureOut">
              <a:rPr lang="en-US"/>
              <a:pPr>
                <a:defRPr/>
              </a:pPr>
              <a:t>7/31/2020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FCFE2C-5921-4B90-B8C6-5895E9E95E6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C487A2-690E-4568-86F9-1846984F2318}" type="datetimeFigureOut">
              <a:rPr lang="en-US"/>
              <a:pPr>
                <a:defRPr/>
              </a:pPr>
              <a:t>7/31/2020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A224AF-5510-47C1-88A7-5019B125467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8E8A1F-DF28-416D-A3DD-55F60152373D}" type="datetimeFigureOut">
              <a:rPr lang="en-US"/>
              <a:pPr>
                <a:defRPr/>
              </a:pPr>
              <a:t>7/31/2020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1C28F02-9662-4EAF-A04C-AADCA716CCF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62261C-E2EF-4FE6-8197-84EBE88EF225}" type="datetimeFigureOut">
              <a:rPr lang="en-US"/>
              <a:pPr>
                <a:defRPr/>
              </a:pPr>
              <a:t>7/31/2020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5F5A94-179E-4176-8732-B36060501AC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C88AC4-7583-4430-B8CA-ED26255C7B14}" type="datetimeFigureOut">
              <a:rPr lang="en-US"/>
              <a:pPr>
                <a:defRPr/>
              </a:pPr>
              <a:t>7/31/2020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FA4110-4C1B-4CE3-A0DE-2F495CD835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D308BF-6E0F-43C6-9375-BC28A218708C}" type="datetimeFigureOut">
              <a:rPr lang="en-US"/>
              <a:pPr>
                <a:defRPr/>
              </a:pPr>
              <a:t>7/31/2020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C58EA7F-73FB-4C33-B775-4036487F7F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chart" Target="../charts/chart3.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1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2.xml"/><Relationship Id="rId5" Type="http://schemas.openxmlformats.org/officeDocument/2006/relationships/chart" Target="../charts/chart17.xm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32.png"/><Relationship Id="rId2" Type="http://schemas.openxmlformats.org/officeDocument/2006/relationships/chart" Target="../charts/chart18.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chart" Target="../charts/char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3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3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51.xml"/></Relationships>
</file>

<file path=ppt/slides/_rels/slide49.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1082;&#1091;&#1088;&#1089;&#1082;&#1080;&#1081;-&#1088;&#1072;&#1081;&#1086;&#1085;.&#1088;&#1092;/otkrytyy-byudzhet-dlya-grazhdan.html"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4.png"/><Relationship Id="rId5" Type="http://schemas.openxmlformats.org/officeDocument/2006/relationships/tags" Target="../tags/tag5.xml"/><Relationship Id="rId10" Type="http://schemas.openxmlformats.org/officeDocument/2006/relationships/image" Target="../media/image53.png"/><Relationship Id="rId4" Type="http://schemas.openxmlformats.org/officeDocument/2006/relationships/tags" Target="../tags/tag4.xml"/><Relationship Id="rId9" Type="http://schemas.openxmlformats.org/officeDocument/2006/relationships/chart" Target="../charts/chart5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5.jpeg"/><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13.xml"/><Relationship Id="rId5" Type="http://schemas.openxmlformats.org/officeDocument/2006/relationships/image" Target="../media/image67.jpeg"/><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5.jpe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1082;&#1091;&#1088;&#1089;&#1082;&#1080;&#1081;-&#1088;&#1072;&#1081;&#1086;&#1085;.&#1088;&#1092;/istoricheskaya-spravka.html"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gif"/></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52400" y="0"/>
            <a:ext cx="8001000" cy="3108543"/>
          </a:xfrm>
          <a:prstGeom prst="rect">
            <a:avLst/>
          </a:prstGeom>
          <a:noFill/>
          <a:ln w="9525">
            <a:noFill/>
            <a:miter lim="800000"/>
            <a:headEnd/>
            <a:tailEnd/>
          </a:ln>
        </p:spPr>
        <p:txBody>
          <a:bodyPr wrap="square">
            <a:spAutoFit/>
          </a:bodyPr>
          <a:lstStyle/>
          <a:p>
            <a:pPr algn="ctr"/>
            <a:r>
              <a:rPr lang="ru-RU" sz="2800" b="1"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БЮДЖЕТ ДЛЯ ГРАЖДАН </a:t>
            </a:r>
          </a:p>
          <a:p>
            <a:pPr algn="ctr"/>
            <a:r>
              <a:rPr lang="ru-RU" sz="28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к Решению совета Курского муниципального района Ставропольского края </a:t>
            </a:r>
          </a:p>
          <a:p>
            <a:pPr algn="ctr"/>
            <a:r>
              <a:rPr lang="ru-RU" sz="28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 222 от 29.05.2020</a:t>
            </a:r>
            <a:endParaRPr lang="ru-RU" sz="28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endParaRPr>
          </a:p>
          <a:p>
            <a:pPr algn="ctr"/>
            <a:r>
              <a:rPr lang="ru-RU" sz="28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«Об </a:t>
            </a:r>
            <a:r>
              <a:rPr lang="ru-RU" sz="28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исполнении бюджета</a:t>
            </a:r>
          </a:p>
          <a:p>
            <a:pPr algn="ctr"/>
            <a:r>
              <a:rPr lang="ru-RU" sz="28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Курского муниципального района</a:t>
            </a:r>
          </a:p>
          <a:p>
            <a:pPr algn="ctr"/>
            <a:r>
              <a:rPr lang="ru-RU" sz="28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Ставропольского края за </a:t>
            </a:r>
            <a:r>
              <a:rPr lang="ru-RU" sz="2800" dirty="0" smtClean="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rPr>
              <a:t>2019 год»</a:t>
            </a:r>
            <a:endParaRPr lang="ru-RU" sz="2800" dirty="0">
              <a:solidFill>
                <a:schemeClr val="accent6">
                  <a:lumMod val="75000"/>
                </a:schemeClr>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4099" name="Picture 4" descr="C:\Users\СУФД\Desktop\2453456\Coat_of_Arms_of_Kurskiy_rayon.png"/>
          <p:cNvPicPr>
            <a:picLocks noChangeAspect="1" noChangeArrowheads="1"/>
          </p:cNvPicPr>
          <p:nvPr/>
        </p:nvPicPr>
        <p:blipFill>
          <a:blip r:embed="rId2" cstate="print"/>
          <a:srcRect/>
          <a:stretch>
            <a:fillRect/>
          </a:stretch>
        </p:blipFill>
        <p:spPr bwMode="auto">
          <a:xfrm>
            <a:off x="7984548" y="0"/>
            <a:ext cx="1159452" cy="1371600"/>
          </a:xfrm>
          <a:prstGeom prst="rect">
            <a:avLst/>
          </a:prstGeom>
          <a:noFill/>
          <a:ln w="9525">
            <a:noFill/>
            <a:miter lim="800000"/>
            <a:headEnd/>
            <a:tailEnd/>
          </a:ln>
        </p:spPr>
      </p:pic>
      <p:pic>
        <p:nvPicPr>
          <p:cNvPr id="8" name="Picture 2" descr="http://itd0.mycdn.me/image?id=856306068765&amp;t=20&amp;plc=WEB&amp;tkn=*voSScq4LfN6WkR5HsMuhkanY0zw"/>
          <p:cNvPicPr>
            <a:picLocks noChangeAspect="1" noChangeArrowheads="1"/>
          </p:cNvPicPr>
          <p:nvPr/>
        </p:nvPicPr>
        <p:blipFill>
          <a:blip r:embed="rId3" cstate="print"/>
          <a:srcRect l="17969" t="38542" r="10156" b="4166"/>
          <a:stretch>
            <a:fillRect/>
          </a:stretch>
        </p:blipFill>
        <p:spPr bwMode="auto">
          <a:xfrm>
            <a:off x="1524000" y="3200400"/>
            <a:ext cx="6248400" cy="3071813"/>
          </a:xfrm>
          <a:prstGeom prst="rect">
            <a:avLst/>
          </a:prstGeom>
          <a:noFill/>
          <a:ln w="9525">
            <a:noFill/>
            <a:miter lim="800000"/>
            <a:headEnd/>
            <a:tailEnd/>
          </a:ln>
        </p:spPr>
      </p:pic>
      <p:sp>
        <p:nvSpPr>
          <p:cNvPr id="9" name="TextBox 1"/>
          <p:cNvSpPr txBox="1">
            <a:spLocks noChangeArrowheads="1"/>
          </p:cNvSpPr>
          <p:nvPr/>
        </p:nvSpPr>
        <p:spPr bwMode="auto">
          <a:xfrm>
            <a:off x="0" y="6273225"/>
            <a:ext cx="9144000" cy="584775"/>
          </a:xfrm>
          <a:prstGeom prst="rect">
            <a:avLst/>
          </a:prstGeom>
          <a:noFill/>
          <a:ln w="9525">
            <a:noFill/>
            <a:miter lim="800000"/>
            <a:headEnd/>
            <a:tailEnd/>
          </a:ln>
        </p:spPr>
        <p:txBody>
          <a:bodyPr wrap="square">
            <a:spAutoFit/>
          </a:bodyPr>
          <a:lstStyle/>
          <a:p>
            <a:pPr algn="ctr"/>
            <a:r>
              <a:rPr lang="ru-RU" sz="1600" b="1" dirty="0" smtClean="0">
                <a:latin typeface="Calibri" pitchFamily="34" charset="0"/>
                <a:cs typeface="Calibri" pitchFamily="34" charset="0"/>
              </a:rPr>
              <a:t>Ст. Курская</a:t>
            </a:r>
          </a:p>
          <a:p>
            <a:pPr algn="ctr"/>
            <a:r>
              <a:rPr lang="ru-RU" sz="1600" b="1" dirty="0" smtClean="0">
                <a:latin typeface="Calibri" pitchFamily="34" charset="0"/>
                <a:cs typeface="Calibri" pitchFamily="34" charset="0"/>
              </a:rPr>
              <a:t>2020</a:t>
            </a:r>
            <a:endParaRPr lang="ru-RU"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AutoShape 4"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8118" name="AutoShape 6"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450" name="Picture 2" descr="https://anapara.com/wp-content/uploads/2016/10/piyasa-zamanlamasi.jpg"/>
          <p:cNvPicPr>
            <a:picLocks noChangeAspect="1" noChangeArrowheads="1"/>
          </p:cNvPicPr>
          <p:nvPr/>
        </p:nvPicPr>
        <p:blipFill>
          <a:blip r:embed="rId2"/>
          <a:srcRect/>
          <a:stretch>
            <a:fillRect/>
          </a:stretch>
        </p:blipFill>
        <p:spPr bwMode="auto">
          <a:xfrm>
            <a:off x="0" y="0"/>
            <a:ext cx="9164320" cy="6858000"/>
          </a:xfrm>
          <a:prstGeom prst="rect">
            <a:avLst/>
          </a:prstGeom>
          <a:noFill/>
        </p:spPr>
      </p:pic>
      <p:sp>
        <p:nvSpPr>
          <p:cNvPr id="3" name="Прямоугольник 2"/>
          <p:cNvSpPr/>
          <p:nvPr/>
        </p:nvSpPr>
        <p:spPr>
          <a:xfrm>
            <a:off x="457200" y="0"/>
            <a:ext cx="8686800" cy="977575"/>
          </a:xfrm>
          <a:prstGeom prst="rect">
            <a:avLst/>
          </a:prstGeom>
        </p:spPr>
        <p:txBody>
          <a:bodyPr wrap="square">
            <a:spAutoFit/>
          </a:bodyPr>
          <a:lstStyle/>
          <a:p>
            <a:pPr algn="just">
              <a:lnSpc>
                <a:spcPts val="1700"/>
              </a:lnSpc>
            </a:pPr>
            <a:endParaRPr lang="ru-RU" sz="20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algn="just">
              <a:lnSpc>
                <a:spcPts val="1700"/>
              </a:lnSpc>
            </a:pPr>
            <a:r>
              <a:rPr lang="ru-RU" sz="2000" b="1" dirty="0" smtClean="0"/>
              <a:t>Раздел 1.  </a:t>
            </a:r>
            <a:r>
              <a:rPr lang="ru-RU" sz="2000" dirty="0" smtClean="0">
                <a:solidFill>
                  <a:srgbClr val="002060"/>
                </a:solidFill>
                <a:latin typeface="Calibri" pitchFamily="34" charset="0"/>
                <a:cs typeface="Calibri" pitchFamily="34" charset="0"/>
              </a:rPr>
              <a:t>ПРОГНОЗ СОЦИАЛЬНО-ЭКОНОМИЧЕСКОГО РАЗВИТИЯ КУРСКОГО МУНИЦИПАЛЬНОГО РАЙОНА СТАВРОПОЛЬСКОГО КРАЯ (постановление администрации КМР СК от 28 октября 2019 г. № 609)</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1"/>
          <a:ext cx="4572000" cy="365759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4419600" cy="31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1600" b="1" i="0" u="none" strike="noStrike" kern="0" cap="none" spc="0" normalizeH="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rPr>
              <a:t>ЧИСЛЕННОСТЬ НАСЕЛЕНИЯ</a:t>
            </a:r>
            <a:endParaRPr kumimoji="0" lang="ru-RU" sz="16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5" name="Прямоугольник 4"/>
          <p:cNvSpPr/>
          <p:nvPr/>
        </p:nvSpPr>
        <p:spPr>
          <a:xfrm>
            <a:off x="3581400" y="228600"/>
            <a:ext cx="918841" cy="246221"/>
          </a:xfrm>
          <a:prstGeom prst="rect">
            <a:avLst/>
          </a:prstGeom>
        </p:spPr>
        <p:txBody>
          <a:bodyPr wrap="none">
            <a:spAutoFit/>
          </a:bodyPr>
          <a:lstStyle/>
          <a:p>
            <a:pPr>
              <a:spcBef>
                <a:spcPct val="50000"/>
              </a:spcBef>
            </a:pPr>
            <a:r>
              <a:rPr lang="ru-RU" sz="1000" i="1" dirty="0" smtClean="0">
                <a:latin typeface="Calibri" pitchFamily="34" charset="0"/>
              </a:rPr>
              <a:t>тыс. человек</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1" y="3124200"/>
          <a:ext cx="4648199" cy="3733799"/>
        </p:xfrm>
        <a:graphic>
          <a:graphicData uri="http://schemas.openxmlformats.org/drawingml/2006/chart">
            <c:chart xmlns:c="http://schemas.openxmlformats.org/drawingml/2006/chart" xmlns:r="http://schemas.openxmlformats.org/officeDocument/2006/relationships" r:id="rId3"/>
          </a:graphicData>
        </a:graphic>
      </p:graphicFrame>
      <p:pic>
        <p:nvPicPr>
          <p:cNvPr id="233474" name="Picture 2" descr="https://image.freepik.com/free-vector/no-translate-detected_24877-36975.jpg"/>
          <p:cNvPicPr>
            <a:picLocks noChangeAspect="1" noChangeArrowheads="1"/>
          </p:cNvPicPr>
          <p:nvPr/>
        </p:nvPicPr>
        <p:blipFill>
          <a:blip r:embed="rId4" cstate="print"/>
          <a:srcRect l="5474" t="11429" r="5114" b="14286"/>
          <a:stretch>
            <a:fillRect/>
          </a:stretch>
        </p:blipFill>
        <p:spPr bwMode="auto">
          <a:xfrm>
            <a:off x="5029200" y="457200"/>
            <a:ext cx="3733800" cy="2209800"/>
          </a:xfrm>
          <a:prstGeom prst="rect">
            <a:avLst/>
          </a:prstGeom>
          <a:ln>
            <a:noFill/>
          </a:ln>
          <a:effectLst>
            <a:softEdge rad="112500"/>
          </a:effectLst>
        </p:spPr>
      </p:pic>
      <p:pic>
        <p:nvPicPr>
          <p:cNvPr id="233476" name="Picture 4" descr="https://static.seekingalpha.com/uploads/2018/9/18/saupload_Bps7AnIMhDM0nyoIuIuk5Jo-UInmz2HvwQWmR6luuwz8cE0w--aUPILcfjTB89alpjAQ9XhZNyZBHeDABlYu2iSWC-Pubz0udiymGEbL0woyGBok9wfucf1-L1KPRFhlOUBstka-.png"/>
          <p:cNvPicPr>
            <a:picLocks noChangeAspect="1" noChangeArrowheads="1"/>
          </p:cNvPicPr>
          <p:nvPr/>
        </p:nvPicPr>
        <p:blipFill>
          <a:blip r:embed="rId5" cstate="print"/>
          <a:srcRect/>
          <a:stretch>
            <a:fillRect/>
          </a:stretch>
        </p:blipFill>
        <p:spPr bwMode="auto">
          <a:xfrm>
            <a:off x="4876800" y="3886200"/>
            <a:ext cx="3974410" cy="2596463"/>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indent="-342900" algn="ctr">
              <a:spcBef>
                <a:spcPct val="20000"/>
              </a:spcBef>
              <a:defRPr/>
            </a:pPr>
            <a:r>
              <a:rPr lang="ru-RU" sz="2300" b="1" kern="0" dirty="0" smtClean="0">
                <a:effectLst>
                  <a:outerShdw blurRad="38100" dist="38100" dir="2700000" algn="tl">
                    <a:srgbClr val="FFFFFF"/>
                  </a:outerShdw>
                </a:effectLst>
                <a:latin typeface="Calibri" pitchFamily="34" charset="0"/>
                <a:cs typeface="Calibri" pitchFamily="34" charset="0"/>
              </a:rPr>
              <a:t>2.5. ПРОИЗВОДСТВО </a:t>
            </a:r>
            <a:r>
              <a:rPr lang="ru-RU" sz="2300" b="1" kern="0" dirty="0" smtClean="0">
                <a:effectLst>
                  <a:outerShdw blurRad="38100" dist="38100" dir="2700000" algn="tl">
                    <a:srgbClr val="FFFFFF"/>
                  </a:outerShdw>
                </a:effectLst>
                <a:latin typeface="Calibri" pitchFamily="34" charset="0"/>
                <a:cs typeface="Calibri" pitchFamily="34" charset="0"/>
              </a:rPr>
              <a:t>ВАЖНЕЙШИХ ВИДОВ ПРОДУКЦИИ</a:t>
            </a:r>
            <a:endParaRPr lang="ru-RU" sz="2300" kern="0" dirty="0" smtClean="0">
              <a:effectLst>
                <a:outerShdw blurRad="38100" dist="38100" dir="2700000" algn="tl">
                  <a:srgbClr val="FFFFFF"/>
                </a:outerShdw>
              </a:effectLst>
              <a:latin typeface="Calibri" pitchFamily="34" charset="0"/>
              <a:cs typeface="Calibri" pitchFamily="34" charset="0"/>
            </a:endParaRPr>
          </a:p>
        </p:txBody>
      </p:sp>
      <p:sp>
        <p:nvSpPr>
          <p:cNvPr id="5" name="Прямоугольник 4"/>
          <p:cNvSpPr/>
          <p:nvPr/>
        </p:nvSpPr>
        <p:spPr>
          <a:xfrm>
            <a:off x="4419600" y="533400"/>
            <a:ext cx="990600" cy="276999"/>
          </a:xfrm>
          <a:prstGeom prst="rect">
            <a:avLst/>
          </a:prstGeom>
        </p:spPr>
        <p:txBody>
          <a:bodyPr wrap="square">
            <a:spAutoFit/>
          </a:bodyPr>
          <a:lstStyle/>
          <a:p>
            <a:pPr>
              <a:spcBef>
                <a:spcPct val="50000"/>
              </a:spcBef>
            </a:pPr>
            <a:r>
              <a:rPr lang="ru-RU" sz="1200" i="1" dirty="0" smtClean="0">
                <a:latin typeface="Calibri" pitchFamily="34" charset="0"/>
              </a:rPr>
              <a:t>тыс. тонн</a:t>
            </a:r>
            <a:endParaRPr lang="ru-RU" sz="1200" i="1" dirty="0">
              <a:latin typeface="Calibri" pitchFamily="34" charset="0"/>
            </a:endParaRPr>
          </a:p>
        </p:txBody>
      </p:sp>
      <p:graphicFrame>
        <p:nvGraphicFramePr>
          <p:cNvPr id="7" name="Содержимое 6"/>
          <p:cNvGraphicFramePr>
            <a:graphicFrameLocks noGrp="1"/>
          </p:cNvGraphicFramePr>
          <p:nvPr>
            <p:ph/>
          </p:nvPr>
        </p:nvGraphicFramePr>
        <p:xfrm>
          <a:off x="0" y="457200"/>
          <a:ext cx="5410200" cy="2819400"/>
        </p:xfrm>
        <a:graphic>
          <a:graphicData uri="http://schemas.openxmlformats.org/drawingml/2006/chart">
            <c:chart xmlns:c="http://schemas.openxmlformats.org/drawingml/2006/chart" xmlns:r="http://schemas.openxmlformats.org/officeDocument/2006/relationships" r:id="rId2"/>
          </a:graphicData>
        </a:graphic>
      </p:graphicFrame>
      <p:pic>
        <p:nvPicPr>
          <p:cNvPr id="221186" name="Picture 2" descr="https://mshiplnr.su/uploads/posts/2016-12/1482409059_1.jpg"/>
          <p:cNvPicPr>
            <a:picLocks noChangeAspect="1" noChangeArrowheads="1"/>
          </p:cNvPicPr>
          <p:nvPr/>
        </p:nvPicPr>
        <p:blipFill>
          <a:blip r:embed="rId3" cstate="print"/>
          <a:srcRect/>
          <a:stretch>
            <a:fillRect/>
          </a:stretch>
        </p:blipFill>
        <p:spPr bwMode="auto">
          <a:xfrm>
            <a:off x="5410200" y="533400"/>
            <a:ext cx="3581400" cy="2379641"/>
          </a:xfrm>
          <a:prstGeom prst="ellipse">
            <a:avLst/>
          </a:prstGeom>
          <a:ln>
            <a:noFill/>
          </a:ln>
          <a:effectLst>
            <a:softEdge rad="112500"/>
          </a:effectLst>
        </p:spPr>
      </p:pic>
      <p:graphicFrame>
        <p:nvGraphicFramePr>
          <p:cNvPr id="13" name="Диаграмма 12"/>
          <p:cNvGraphicFramePr/>
          <p:nvPr/>
        </p:nvGraphicFramePr>
        <p:xfrm>
          <a:off x="0" y="3733800"/>
          <a:ext cx="6248400" cy="31242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2"/>
          <p:cNvSpPr txBox="1">
            <a:spLocks noChangeArrowheads="1"/>
          </p:cNvSpPr>
          <p:nvPr/>
        </p:nvSpPr>
        <p:spPr bwMode="auto">
          <a:xfrm>
            <a:off x="0" y="3505200"/>
            <a:ext cx="5486400"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1600" b="1" kern="0" dirty="0" smtClean="0">
                <a:effectLst>
                  <a:outerShdw blurRad="38100" dist="38100" dir="2700000" algn="tl">
                    <a:srgbClr val="FFFFFF"/>
                  </a:outerShdw>
                </a:effectLst>
                <a:latin typeface="Calibri" pitchFamily="34" charset="0"/>
                <a:cs typeface="Calibri" pitchFamily="34" charset="0"/>
              </a:rPr>
              <a:t>ПРОМЫШЛЕННОЕ ПРОИЗВОДСТВО</a:t>
            </a:r>
            <a:endParaRPr lang="ru-RU" sz="1600" kern="0" dirty="0" smtClean="0">
              <a:effectLst>
                <a:outerShdw blurRad="38100" dist="38100" dir="2700000" algn="tl">
                  <a:srgbClr val="FFFFFF"/>
                </a:outerShdw>
              </a:effectLst>
              <a:latin typeface="Calibri" pitchFamily="34" charset="0"/>
              <a:cs typeface="Calibri" pitchFamily="34" charset="0"/>
            </a:endParaRPr>
          </a:p>
        </p:txBody>
      </p:sp>
      <p:pic>
        <p:nvPicPr>
          <p:cNvPr id="15" name="Picture 2" descr="http://krimchel.ru/images/news/2018/1/4/%D1%82%D0%B0%D1%80%D0%B8%D1%84%D1%8B_%D0%BD%D0%B0_%D1%8D%D0%BB%D0%B5%D0%BA%D1%82%D1%80%D0%BE%D1%8D%D0%BD%D0%B5%D1%80%D0%B3%D0%B8%D1%8E_%D0%B2_%D0%9A%D1%80%D1%8B%D0%BC%D1%83.jpg"/>
          <p:cNvPicPr>
            <a:picLocks noChangeAspect="1" noChangeArrowheads="1"/>
          </p:cNvPicPr>
          <p:nvPr/>
        </p:nvPicPr>
        <p:blipFill>
          <a:blip r:embed="rId5" cstate="print"/>
          <a:srcRect/>
          <a:stretch>
            <a:fillRect/>
          </a:stretch>
        </p:blipFill>
        <p:spPr bwMode="auto">
          <a:xfrm>
            <a:off x="5943600" y="3581400"/>
            <a:ext cx="2065145" cy="1371600"/>
          </a:xfrm>
          <a:prstGeom prst="ellipse">
            <a:avLst/>
          </a:prstGeom>
          <a:ln>
            <a:noFill/>
          </a:ln>
          <a:effectLst>
            <a:softEdge rad="112500"/>
          </a:effectLst>
        </p:spPr>
      </p:pic>
      <p:pic>
        <p:nvPicPr>
          <p:cNvPr id="16" name="Picture 6" descr="https://jivi120.com/uploads/posts/water-blue-drop-rose_1920x1080.jpg"/>
          <p:cNvPicPr>
            <a:picLocks noChangeAspect="1" noChangeArrowheads="1"/>
          </p:cNvPicPr>
          <p:nvPr/>
        </p:nvPicPr>
        <p:blipFill>
          <a:blip r:embed="rId6" cstate="print"/>
          <a:srcRect/>
          <a:stretch>
            <a:fillRect/>
          </a:stretch>
        </p:blipFill>
        <p:spPr bwMode="auto">
          <a:xfrm>
            <a:off x="7128933" y="4724400"/>
            <a:ext cx="2015067" cy="1295400"/>
          </a:xfrm>
          <a:prstGeom prst="ellipse">
            <a:avLst/>
          </a:prstGeom>
          <a:ln>
            <a:noFill/>
          </a:ln>
          <a:effectLst>
            <a:softEdge rad="112500"/>
          </a:effectLst>
        </p:spPr>
      </p:pic>
      <p:pic>
        <p:nvPicPr>
          <p:cNvPr id="17" name="Picture 4" descr="https://www.b-g.by/wp-content/uploads/2018/12/gaz-1.jpg"/>
          <p:cNvPicPr>
            <a:picLocks noChangeAspect="1" noChangeArrowheads="1"/>
          </p:cNvPicPr>
          <p:nvPr/>
        </p:nvPicPr>
        <p:blipFill>
          <a:blip r:embed="rId7" cstate="print"/>
          <a:srcRect/>
          <a:stretch>
            <a:fillRect/>
          </a:stretch>
        </p:blipFill>
        <p:spPr bwMode="auto">
          <a:xfrm>
            <a:off x="5867400" y="5638800"/>
            <a:ext cx="2032000" cy="1066800"/>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3352800"/>
          <a:ext cx="50800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4953000" cy="571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2300" b="1"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2.4. СЕЛЬСКОЕ </a:t>
            </a:r>
            <a:r>
              <a:rPr kumimoji="0" lang="ru-RU" sz="2300" b="1"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ХОЗЯЙСТВО</a:t>
            </a:r>
            <a:endParaRPr kumimoji="0" lang="ru-RU" sz="23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endParaRPr>
          </a:p>
        </p:txBody>
      </p:sp>
      <p:sp>
        <p:nvSpPr>
          <p:cNvPr id="5" name="Прямоугольник 4"/>
          <p:cNvSpPr/>
          <p:nvPr/>
        </p:nvSpPr>
        <p:spPr>
          <a:xfrm>
            <a:off x="3886200" y="457200"/>
            <a:ext cx="849913" cy="246221"/>
          </a:xfrm>
          <a:prstGeom prst="rect">
            <a:avLst/>
          </a:prstGeom>
        </p:spPr>
        <p:txBody>
          <a:bodyPr wrap="none">
            <a:spAutoFit/>
          </a:bodyPr>
          <a:lstStyle/>
          <a:p>
            <a:pPr>
              <a:spcBef>
                <a:spcPct val="50000"/>
              </a:spcBef>
            </a:pPr>
            <a:r>
              <a:rPr lang="ru-RU" sz="1000" i="1" dirty="0" smtClean="0">
                <a:latin typeface="Calibri" pitchFamily="34" charset="0"/>
              </a:rPr>
              <a:t>млн. рублей</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0" y="0"/>
          <a:ext cx="4953000" cy="3499366"/>
        </p:xfrm>
        <a:graphic>
          <a:graphicData uri="http://schemas.openxmlformats.org/drawingml/2006/chart">
            <c:chart xmlns:c="http://schemas.openxmlformats.org/drawingml/2006/chart" xmlns:r="http://schemas.openxmlformats.org/officeDocument/2006/relationships" r:id="rId3"/>
          </a:graphicData>
        </a:graphic>
      </p:graphicFrame>
      <p:sp>
        <p:nvSpPr>
          <p:cNvPr id="8" name="Прямоугольник 7"/>
          <p:cNvSpPr/>
          <p:nvPr/>
        </p:nvSpPr>
        <p:spPr>
          <a:xfrm>
            <a:off x="3886200" y="3657600"/>
            <a:ext cx="849913" cy="261610"/>
          </a:xfrm>
          <a:prstGeom prst="rect">
            <a:avLst/>
          </a:prstGeom>
        </p:spPr>
        <p:txBody>
          <a:bodyPr wrap="none">
            <a:spAutoFit/>
          </a:bodyPr>
          <a:lstStyle/>
          <a:p>
            <a:pPr>
              <a:spcBef>
                <a:spcPct val="50000"/>
              </a:spcBef>
            </a:pPr>
            <a:r>
              <a:rPr lang="ru-RU" sz="1100" i="1" dirty="0" smtClean="0">
                <a:latin typeface="Calibri" pitchFamily="34" charset="0"/>
              </a:rPr>
              <a:t>тыс. тонн</a:t>
            </a:r>
            <a:endParaRPr lang="ru-RU" sz="1100" i="1" dirty="0">
              <a:latin typeface="Calibri" pitchFamily="34" charset="0"/>
            </a:endParaRPr>
          </a:p>
        </p:txBody>
      </p:sp>
      <p:pic>
        <p:nvPicPr>
          <p:cNvPr id="245762" name="Picture 2" descr="https://avatars.mds.yandex.net/get-pdb/234183/5f1483b2-8466-4acb-8503-3c54e3414a81/s1200?webp=false"/>
          <p:cNvPicPr>
            <a:picLocks noChangeAspect="1" noChangeArrowheads="1"/>
          </p:cNvPicPr>
          <p:nvPr/>
        </p:nvPicPr>
        <p:blipFill>
          <a:blip r:embed="rId4" cstate="print"/>
          <a:srcRect/>
          <a:stretch>
            <a:fillRect/>
          </a:stretch>
        </p:blipFill>
        <p:spPr bwMode="auto">
          <a:xfrm>
            <a:off x="4876800" y="228601"/>
            <a:ext cx="3174998" cy="1905000"/>
          </a:xfrm>
          <a:prstGeom prst="ellipse">
            <a:avLst/>
          </a:prstGeom>
          <a:ln>
            <a:noFill/>
          </a:ln>
          <a:effectLst>
            <a:softEdge rad="112500"/>
          </a:effectLst>
        </p:spPr>
      </p:pic>
      <p:pic>
        <p:nvPicPr>
          <p:cNvPr id="245764" name="Picture 4" descr="https://im0-tub-ru.yandex.net/i?id=6d507f9c59d91d43092761d2e50c0815-l&amp;n=13"/>
          <p:cNvPicPr>
            <a:picLocks noChangeAspect="1" noChangeArrowheads="1"/>
          </p:cNvPicPr>
          <p:nvPr/>
        </p:nvPicPr>
        <p:blipFill>
          <a:blip r:embed="rId5" cstate="print"/>
          <a:srcRect/>
          <a:stretch>
            <a:fillRect/>
          </a:stretch>
        </p:blipFill>
        <p:spPr bwMode="auto">
          <a:xfrm>
            <a:off x="5749636" y="2362200"/>
            <a:ext cx="3241964" cy="1981200"/>
          </a:xfrm>
          <a:prstGeom prst="ellipse">
            <a:avLst/>
          </a:prstGeom>
          <a:ln>
            <a:noFill/>
          </a:ln>
          <a:effectLst>
            <a:softEdge rad="112500"/>
          </a:effectLst>
        </p:spPr>
      </p:pic>
      <p:sp>
        <p:nvSpPr>
          <p:cNvPr id="245766" name="AutoShape 6" descr="https://importinfo.ru/wp-content/uploads/2017/10/%D1%8F%D1%87%D0%BC%D0%B5%D0%BD%D1%8C-3-1024x68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5768" name="AutoShape 8" descr="https://importinfo.ru/wp-content/uploads/2017/10/%D1%8F%D1%87%D0%BC%D0%B5%D0%BD%D1%8C-3-1024x68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770" name="Picture 10" descr="https://static.tildacdn.com/tild6438-3737-4564-b535-646431393637/noroot.jpg"/>
          <p:cNvPicPr>
            <a:picLocks noChangeAspect="1" noChangeArrowheads="1"/>
          </p:cNvPicPr>
          <p:nvPr/>
        </p:nvPicPr>
        <p:blipFill>
          <a:blip r:embed="rId6" cstate="print"/>
          <a:srcRect/>
          <a:stretch>
            <a:fillRect/>
          </a:stretch>
        </p:blipFill>
        <p:spPr bwMode="auto">
          <a:xfrm>
            <a:off x="4953000" y="4343400"/>
            <a:ext cx="3264694" cy="2176463"/>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0"/>
          <a:ext cx="42672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9144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2300" b="1" kern="0" dirty="0" smtClean="0">
                <a:effectLst>
                  <a:outerShdw blurRad="38100" dist="38100" dir="2700000" algn="tl">
                    <a:srgbClr val="000000">
                      <a:alpha val="43137"/>
                    </a:srgbClr>
                  </a:outerShdw>
                </a:effectLst>
                <a:latin typeface="Calibri" pitchFamily="34" charset="0"/>
                <a:cs typeface="Calibri" pitchFamily="34" charset="0"/>
              </a:rPr>
              <a:t>2.6. СТРОИТЕЛЬСТВО</a:t>
            </a:r>
            <a:endParaRPr lang="ru-RU" sz="2300" kern="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5" name="Прямоугольник 4"/>
          <p:cNvSpPr/>
          <p:nvPr/>
        </p:nvSpPr>
        <p:spPr>
          <a:xfrm>
            <a:off x="642910" y="571480"/>
            <a:ext cx="789447" cy="276999"/>
          </a:xfrm>
          <a:prstGeom prst="rect">
            <a:avLst/>
          </a:prstGeom>
        </p:spPr>
        <p:txBody>
          <a:bodyPr wrap="square">
            <a:spAutoFit/>
          </a:bodyPr>
          <a:lstStyle/>
          <a:p>
            <a:pPr>
              <a:spcBef>
                <a:spcPct val="50000"/>
              </a:spcBef>
            </a:pPr>
            <a:r>
              <a:rPr lang="ru-RU" sz="1200" i="1" dirty="0" smtClean="0">
                <a:latin typeface="Calibri" pitchFamily="34" charset="0"/>
              </a:rPr>
              <a:t>млн. руб.</a:t>
            </a:r>
            <a:endParaRPr lang="ru-RU" sz="1200" i="1" dirty="0">
              <a:latin typeface="Calibri" pitchFamily="34" charset="0"/>
            </a:endParaRPr>
          </a:p>
        </p:txBody>
      </p:sp>
      <p:graphicFrame>
        <p:nvGraphicFramePr>
          <p:cNvPr id="6" name="Object 4"/>
          <p:cNvGraphicFramePr>
            <a:graphicFrameLocks noChangeAspect="1"/>
          </p:cNvGraphicFramePr>
          <p:nvPr/>
        </p:nvGraphicFramePr>
        <p:xfrm>
          <a:off x="4572000" y="142852"/>
          <a:ext cx="4419600" cy="3438548"/>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8072462" y="285728"/>
            <a:ext cx="907300" cy="276999"/>
          </a:xfrm>
          <a:prstGeom prst="rect">
            <a:avLst/>
          </a:prstGeom>
        </p:spPr>
        <p:txBody>
          <a:bodyPr wrap="none">
            <a:spAutoFit/>
          </a:bodyPr>
          <a:lstStyle/>
          <a:p>
            <a:pPr>
              <a:spcBef>
                <a:spcPct val="50000"/>
              </a:spcBef>
            </a:pPr>
            <a:r>
              <a:rPr lang="ru-RU" sz="1200" i="1" dirty="0" smtClean="0">
                <a:latin typeface="Calibri" pitchFamily="34" charset="0"/>
              </a:rPr>
              <a:t>тыс. кв. м.</a:t>
            </a:r>
            <a:endParaRPr lang="ru-RU" sz="1200" i="1" dirty="0">
              <a:latin typeface="Calibri" pitchFamily="34" charset="0"/>
            </a:endParaRPr>
          </a:p>
        </p:txBody>
      </p:sp>
      <p:sp>
        <p:nvSpPr>
          <p:cNvPr id="218114" name="AutoShape 2" descr="https://ivteleradio.ru/images/2018/8/17/37bd9c1d657d482fb67989fa25bac89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8116" name="AutoShape 4" descr="https://ivteleradio.ru/images/2018/8/17/37bd9c1d657d482fb67989fa25bac89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8118" name="Picture 6" descr="https://master-prod.s3.eu-central-1.amazonaws.com/organization/75658organization.jpg"/>
          <p:cNvPicPr>
            <a:picLocks noChangeAspect="1" noChangeArrowheads="1"/>
          </p:cNvPicPr>
          <p:nvPr/>
        </p:nvPicPr>
        <p:blipFill>
          <a:blip r:embed="rId4" cstate="print"/>
          <a:srcRect/>
          <a:stretch>
            <a:fillRect/>
          </a:stretch>
        </p:blipFill>
        <p:spPr bwMode="auto">
          <a:xfrm>
            <a:off x="4648200" y="4038600"/>
            <a:ext cx="4192757" cy="2514600"/>
          </a:xfrm>
          <a:prstGeom prst="ellipse">
            <a:avLst/>
          </a:prstGeom>
          <a:ln>
            <a:noFill/>
          </a:ln>
          <a:effectLst>
            <a:softEdge rad="112500"/>
          </a:effectLst>
        </p:spPr>
      </p:pic>
      <p:pic>
        <p:nvPicPr>
          <p:cNvPr id="218120" name="Picture 8" descr="https://inforesist.org/wp-content/uploads/2017/02/456465.jpg"/>
          <p:cNvPicPr>
            <a:picLocks noChangeAspect="1" noChangeArrowheads="1"/>
          </p:cNvPicPr>
          <p:nvPr/>
        </p:nvPicPr>
        <p:blipFill>
          <a:blip r:embed="rId5" cstate="print"/>
          <a:srcRect/>
          <a:stretch>
            <a:fillRect/>
          </a:stretch>
        </p:blipFill>
        <p:spPr bwMode="auto">
          <a:xfrm>
            <a:off x="381000" y="3962400"/>
            <a:ext cx="3886200" cy="2565400"/>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nvGraphicFramePr>
        <p:xfrm>
          <a:off x="0" y="304800"/>
          <a:ext cx="4648200" cy="307183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txBox="1">
            <a:spLocks noChangeArrowheads="1"/>
          </p:cNvSpPr>
          <p:nvPr/>
        </p:nvSpPr>
        <p:spPr bwMode="auto">
          <a:xfrm>
            <a:off x="0" y="0"/>
            <a:ext cx="9144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indent="-342900" algn="ctr">
              <a:spcBef>
                <a:spcPct val="20000"/>
              </a:spcBef>
              <a:defRPr/>
            </a:pPr>
            <a:r>
              <a:rPr lang="ru-RU" sz="2300" b="1" kern="0" dirty="0" smtClean="0">
                <a:effectLst>
                  <a:outerShdw blurRad="38100" dist="38100" dir="2700000" algn="tl">
                    <a:srgbClr val="FFFFFF"/>
                  </a:outerShdw>
                </a:effectLst>
                <a:latin typeface="Calibri" pitchFamily="34" charset="0"/>
                <a:cs typeface="Calibri" pitchFamily="34" charset="0"/>
              </a:rPr>
              <a:t>4. </a:t>
            </a:r>
            <a:r>
              <a:rPr lang="ru-RU" sz="2300" b="1" kern="0" dirty="0" smtClean="0">
                <a:effectLst>
                  <a:outerShdw blurRad="38100" dist="38100" dir="2700000" algn="tl">
                    <a:srgbClr val="FFFFFF"/>
                  </a:outerShdw>
                </a:effectLst>
                <a:latin typeface="Calibri" pitchFamily="34" charset="0"/>
                <a:cs typeface="Calibri" pitchFamily="34" charset="0"/>
              </a:rPr>
              <a:t>МАЛОЕ </a:t>
            </a:r>
            <a:r>
              <a:rPr lang="ru-RU" sz="2300" b="1" kern="0" dirty="0" smtClean="0">
                <a:effectLst>
                  <a:outerShdw blurRad="38100" dist="38100" dir="2700000" algn="tl">
                    <a:srgbClr val="FFFFFF"/>
                  </a:outerShdw>
                </a:effectLst>
                <a:latin typeface="Calibri" pitchFamily="34" charset="0"/>
                <a:cs typeface="Calibri" pitchFamily="34" charset="0"/>
              </a:rPr>
              <a:t>И СРЕДНЕЕ ПРЕДПРИНИМАТЕЛЬСТВО</a:t>
            </a:r>
            <a:endParaRPr lang="ru-RU" sz="2300" kern="0" dirty="0" smtClean="0">
              <a:effectLst>
                <a:outerShdw blurRad="38100" dist="38100" dir="2700000" algn="tl">
                  <a:srgbClr val="FFFFFF"/>
                </a:outerShdw>
              </a:effectLst>
              <a:latin typeface="Calibri" pitchFamily="34" charset="0"/>
              <a:cs typeface="Calibri" pitchFamily="34" charset="0"/>
            </a:endParaRPr>
          </a:p>
        </p:txBody>
      </p:sp>
      <p:graphicFrame>
        <p:nvGraphicFramePr>
          <p:cNvPr id="4" name="Object 4"/>
          <p:cNvGraphicFramePr>
            <a:graphicFrameLocks noChangeAspect="1"/>
          </p:cNvGraphicFramePr>
          <p:nvPr/>
        </p:nvGraphicFramePr>
        <p:xfrm>
          <a:off x="0" y="3352800"/>
          <a:ext cx="4572000" cy="32147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Object 4"/>
          <p:cNvGraphicFramePr>
            <a:graphicFrameLocks noChangeAspect="1"/>
          </p:cNvGraphicFramePr>
          <p:nvPr/>
        </p:nvGraphicFramePr>
        <p:xfrm>
          <a:off x="4800600" y="3276600"/>
          <a:ext cx="4191000" cy="3290910"/>
        </p:xfrm>
        <a:graphic>
          <a:graphicData uri="http://schemas.openxmlformats.org/drawingml/2006/chart">
            <c:chart xmlns:c="http://schemas.openxmlformats.org/drawingml/2006/chart" xmlns:r="http://schemas.openxmlformats.org/officeDocument/2006/relationships" r:id="rId4"/>
          </a:graphicData>
        </a:graphic>
      </p:graphicFrame>
      <p:pic>
        <p:nvPicPr>
          <p:cNvPr id="218114" name="Picture 2" descr="http://www.donetskboard.com.ua/upload/avatar/KM-System_18530.jpeg"/>
          <p:cNvPicPr>
            <a:picLocks noChangeAspect="1" noChangeArrowheads="1"/>
          </p:cNvPicPr>
          <p:nvPr/>
        </p:nvPicPr>
        <p:blipFill>
          <a:blip r:embed="rId5" cstate="print"/>
          <a:srcRect/>
          <a:stretch>
            <a:fillRect/>
          </a:stretch>
        </p:blipFill>
        <p:spPr bwMode="auto">
          <a:xfrm>
            <a:off x="5486400" y="381000"/>
            <a:ext cx="3352800" cy="25146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1" y="0"/>
          <a:ext cx="568960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5334000" cy="5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2300" b="1" kern="0" dirty="0" smtClean="0">
                <a:effectLst>
                  <a:outerShdw blurRad="38100" dist="38100" dir="2700000" algn="tl">
                    <a:srgbClr val="000000">
                      <a:alpha val="43137"/>
                    </a:srgbClr>
                  </a:outerShdw>
                </a:effectLst>
                <a:latin typeface="Calibri" pitchFamily="34" charset="0"/>
                <a:cs typeface="Calibri" pitchFamily="34" charset="0"/>
              </a:rPr>
              <a:t>4. </a:t>
            </a:r>
            <a:r>
              <a:rPr kumimoji="0" lang="ru-RU" sz="2300" b="1"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rPr>
              <a:t>ИНВЕСТИЦИИ</a:t>
            </a:r>
            <a:endParaRPr kumimoji="0" lang="ru-RU" sz="23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5" name="Прямоугольник 4"/>
          <p:cNvSpPr/>
          <p:nvPr/>
        </p:nvSpPr>
        <p:spPr>
          <a:xfrm>
            <a:off x="4038600" y="304800"/>
            <a:ext cx="979884" cy="276999"/>
          </a:xfrm>
          <a:prstGeom prst="rect">
            <a:avLst/>
          </a:prstGeom>
        </p:spPr>
        <p:txBody>
          <a:bodyPr wrap="none">
            <a:spAutoFit/>
          </a:bodyPr>
          <a:lstStyle/>
          <a:p>
            <a:pPr>
              <a:spcBef>
                <a:spcPct val="50000"/>
              </a:spcBef>
            </a:pPr>
            <a:r>
              <a:rPr lang="ru-RU" sz="1200" i="1" dirty="0" smtClean="0">
                <a:latin typeface="Calibri" pitchFamily="34" charset="0"/>
              </a:rPr>
              <a:t>млн. рублей</a:t>
            </a:r>
            <a:endParaRPr lang="ru-RU" sz="1200" i="1" dirty="0">
              <a:latin typeface="Calibri" pitchFamily="34" charset="0"/>
            </a:endParaRPr>
          </a:p>
        </p:txBody>
      </p:sp>
      <p:pic>
        <p:nvPicPr>
          <p:cNvPr id="239618" name="Picture 2" descr="https://cf.ppt-online.org/files/slide/d/DhxlLvTPW5Jjt79wsa63dXbYI4Og8ArRzfUCcm/slide-6.jpg"/>
          <p:cNvPicPr>
            <a:picLocks noChangeAspect="1" noChangeArrowheads="1"/>
          </p:cNvPicPr>
          <p:nvPr/>
        </p:nvPicPr>
        <p:blipFill>
          <a:blip r:embed="rId3" cstate="print"/>
          <a:srcRect l="5000" t="60000" r="63333" b="8889"/>
          <a:stretch>
            <a:fillRect/>
          </a:stretch>
        </p:blipFill>
        <p:spPr bwMode="auto">
          <a:xfrm>
            <a:off x="5410200" y="2590800"/>
            <a:ext cx="3412673" cy="2514600"/>
          </a:xfrm>
          <a:prstGeom prst="ellipse">
            <a:avLst/>
          </a:prstGeom>
          <a:ln>
            <a:noFill/>
          </a:ln>
          <a:effectLst>
            <a:softEdge rad="112500"/>
          </a:effectLst>
        </p:spPr>
      </p:pic>
      <p:pic>
        <p:nvPicPr>
          <p:cNvPr id="6" name="Picture 2" descr="https://cf.ppt-online.org/files/slide/d/DhxlLvTPW5Jjt79wsa63dXbYI4Og8ArRzfUCcm/slide-6.jpg"/>
          <p:cNvPicPr>
            <a:picLocks noChangeAspect="1" noChangeArrowheads="1"/>
          </p:cNvPicPr>
          <p:nvPr/>
        </p:nvPicPr>
        <p:blipFill>
          <a:blip r:embed="rId3" cstate="print"/>
          <a:srcRect l="5000" t="17778" r="63333" b="48889"/>
          <a:stretch>
            <a:fillRect/>
          </a:stretch>
        </p:blipFill>
        <p:spPr bwMode="auto">
          <a:xfrm>
            <a:off x="5715000" y="136358"/>
            <a:ext cx="3048000" cy="2406316"/>
          </a:xfrm>
          <a:prstGeom prst="ellipse">
            <a:avLst/>
          </a:prstGeom>
          <a:ln>
            <a:noFill/>
          </a:ln>
          <a:effectLst>
            <a:softEdge rad="112500"/>
          </a:effectLst>
        </p:spPr>
      </p:pic>
      <p:pic>
        <p:nvPicPr>
          <p:cNvPr id="239620" name="Picture 4" descr="https://ftime.by/sites/default/files/press/18_0.jpg"/>
          <p:cNvPicPr>
            <a:picLocks noChangeAspect="1" noChangeArrowheads="1"/>
          </p:cNvPicPr>
          <p:nvPr/>
        </p:nvPicPr>
        <p:blipFill>
          <a:blip r:embed="rId4" cstate="print"/>
          <a:srcRect/>
          <a:stretch>
            <a:fillRect/>
          </a:stretch>
        </p:blipFill>
        <p:spPr bwMode="auto">
          <a:xfrm>
            <a:off x="304801" y="4267200"/>
            <a:ext cx="5867400" cy="2298732"/>
          </a:xfrm>
          <a:prstGeom prst="ellipse">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descr="https://smartprogress.do/uploadImages/000612455.jpg"/>
          <p:cNvPicPr>
            <a:picLocks noChangeAspect="1" noChangeArrowheads="1"/>
          </p:cNvPicPr>
          <p:nvPr/>
        </p:nvPicPr>
        <p:blipFill>
          <a:blip r:embed="rId2" cstate="print"/>
          <a:srcRect/>
          <a:stretch>
            <a:fillRect/>
          </a:stretch>
        </p:blipFill>
        <p:spPr bwMode="auto">
          <a:xfrm>
            <a:off x="5384678" y="4038600"/>
            <a:ext cx="3759322" cy="2590800"/>
          </a:xfrm>
          <a:prstGeom prst="ellipse">
            <a:avLst/>
          </a:prstGeom>
          <a:ln>
            <a:noFill/>
          </a:ln>
          <a:effectLst>
            <a:softEdge rad="112500"/>
          </a:effectLst>
        </p:spPr>
      </p:pic>
      <p:pic>
        <p:nvPicPr>
          <p:cNvPr id="237570" name="Picture 2" descr="https://teletype.in/files/2d/2d00c809-9b2e-40ce-b39d-54a6f48c6d03.png"/>
          <p:cNvPicPr>
            <a:picLocks noChangeAspect="1" noChangeArrowheads="1"/>
          </p:cNvPicPr>
          <p:nvPr/>
        </p:nvPicPr>
        <p:blipFill>
          <a:blip r:embed="rId3" cstate="print"/>
          <a:srcRect l="14722" r="14119"/>
          <a:stretch>
            <a:fillRect/>
          </a:stretch>
        </p:blipFill>
        <p:spPr bwMode="auto">
          <a:xfrm>
            <a:off x="6400800" y="2133600"/>
            <a:ext cx="2582045" cy="1905000"/>
          </a:xfrm>
          <a:prstGeom prst="ellipse">
            <a:avLst/>
          </a:prstGeom>
          <a:ln>
            <a:noFill/>
          </a:ln>
          <a:effectLst>
            <a:softEdge rad="112500"/>
          </a:effectLst>
        </p:spPr>
      </p:pic>
      <p:graphicFrame>
        <p:nvGraphicFramePr>
          <p:cNvPr id="3" name="Содержимое 2"/>
          <p:cNvGraphicFramePr>
            <a:graphicFrameLocks noGrp="1"/>
          </p:cNvGraphicFramePr>
          <p:nvPr>
            <p:ph/>
          </p:nvPr>
        </p:nvGraphicFramePr>
        <p:xfrm>
          <a:off x="0" y="762000"/>
          <a:ext cx="6272242"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2"/>
          <p:cNvSpPr txBox="1">
            <a:spLocks noChangeArrowheads="1"/>
          </p:cNvSpPr>
          <p:nvPr/>
        </p:nvSpPr>
        <p:spPr bwMode="auto">
          <a:xfrm>
            <a:off x="0" y="0"/>
            <a:ext cx="9144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2300" b="1" kern="0" dirty="0" smtClean="0">
                <a:effectLst>
                  <a:outerShdw blurRad="38100" dist="38100" dir="2700000" algn="tl">
                    <a:srgbClr val="FFFFFF"/>
                  </a:outerShdw>
                </a:effectLst>
                <a:latin typeface="Calibri" pitchFamily="34" charset="0"/>
                <a:cs typeface="Calibri" pitchFamily="34" charset="0"/>
              </a:rPr>
              <a:t>7. ДЕНЕЖНЫЕ </a:t>
            </a:r>
            <a:r>
              <a:rPr lang="ru-RU" sz="2300" b="1" kern="0" dirty="0" smtClean="0">
                <a:effectLst>
                  <a:outerShdw blurRad="38100" dist="38100" dir="2700000" algn="tl">
                    <a:srgbClr val="FFFFFF"/>
                  </a:outerShdw>
                </a:effectLst>
                <a:latin typeface="Calibri" pitchFamily="34" charset="0"/>
                <a:cs typeface="Calibri" pitchFamily="34" charset="0"/>
              </a:rPr>
              <a:t>ДОХОДЫ И РАСХОДЫ НАСЕЛЕНИЯ</a:t>
            </a:r>
          </a:p>
        </p:txBody>
      </p:sp>
      <p:sp>
        <p:nvSpPr>
          <p:cNvPr id="5" name="Прямоугольник 4"/>
          <p:cNvSpPr/>
          <p:nvPr/>
        </p:nvSpPr>
        <p:spPr>
          <a:xfrm>
            <a:off x="1447800" y="990600"/>
            <a:ext cx="1098506" cy="276999"/>
          </a:xfrm>
          <a:prstGeom prst="rect">
            <a:avLst/>
          </a:prstGeom>
        </p:spPr>
        <p:txBody>
          <a:bodyPr wrap="none">
            <a:spAutoFit/>
          </a:bodyPr>
          <a:lstStyle/>
          <a:p>
            <a:pPr>
              <a:spcBef>
                <a:spcPct val="50000"/>
              </a:spcBef>
            </a:pPr>
            <a:r>
              <a:rPr lang="ru-RU" sz="1200" i="1" dirty="0" smtClean="0">
                <a:latin typeface="Calibri" pitchFamily="34" charset="0"/>
              </a:rPr>
              <a:t>рублей/месяц</a:t>
            </a:r>
            <a:endParaRPr lang="ru-RU" sz="1200" i="1" dirty="0">
              <a:latin typeface="Calibri" pitchFamily="34" charset="0"/>
            </a:endParaRPr>
          </a:p>
        </p:txBody>
      </p:sp>
      <p:sp>
        <p:nvSpPr>
          <p:cNvPr id="6" name="TextBox 5"/>
          <p:cNvSpPr txBox="1"/>
          <p:nvPr/>
        </p:nvSpPr>
        <p:spPr>
          <a:xfrm>
            <a:off x="914400" y="5562600"/>
            <a:ext cx="4629176" cy="461665"/>
          </a:xfrm>
          <a:prstGeom prst="rect">
            <a:avLst/>
          </a:prstGeom>
          <a:noFill/>
        </p:spPr>
        <p:txBody>
          <a:bodyPr wrap="square" rtlCol="0">
            <a:spAutoFit/>
          </a:bodyPr>
          <a:lstStyle/>
          <a:p>
            <a:r>
              <a:rPr lang="ru-RU" sz="1200" dirty="0" smtClean="0">
                <a:latin typeface="Calibri" pitchFamily="34" charset="0"/>
                <a:cs typeface="Calibri" pitchFamily="34" charset="0"/>
              </a:rPr>
              <a:t>      денежные доходы населения</a:t>
            </a:r>
          </a:p>
          <a:p>
            <a:r>
              <a:rPr lang="ru-RU" sz="1200" dirty="0" smtClean="0">
                <a:latin typeface="Calibri" pitchFamily="34" charset="0"/>
                <a:cs typeface="Calibri" pitchFamily="34" charset="0"/>
              </a:rPr>
              <a:t>      расходы населения</a:t>
            </a:r>
          </a:p>
        </p:txBody>
      </p:sp>
      <p:sp>
        <p:nvSpPr>
          <p:cNvPr id="7" name="Прямоугольник 6"/>
          <p:cNvSpPr/>
          <p:nvPr/>
        </p:nvSpPr>
        <p:spPr>
          <a:xfrm>
            <a:off x="990600" y="5562600"/>
            <a:ext cx="142900" cy="20004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990600" y="5791200"/>
            <a:ext cx="142900" cy="1809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642918"/>
          <a:ext cx="4572000" cy="314327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1752600" y="0"/>
            <a:ext cx="5715000" cy="31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kumimoji="0" lang="ru-RU" sz="2300" b="1" i="0" u="none" strike="noStrike" kern="0" cap="none" spc="0" normalizeH="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8. ТРУД </a:t>
            </a:r>
            <a:r>
              <a:rPr kumimoji="0" lang="ru-RU" sz="2300" b="1" i="0" u="none" strike="noStrike" kern="0" cap="none" spc="0" normalizeH="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rPr>
              <a:t>И ЗАНЯТОСТЬ</a:t>
            </a:r>
            <a:endParaRPr kumimoji="0" lang="ru-RU" sz="2300" b="0" i="0" u="none" strike="noStrike" kern="0" cap="none" spc="0" normalizeH="0" baseline="0" noProof="0" dirty="0" smtClean="0">
              <a:ln>
                <a:noFill/>
              </a:ln>
              <a:solidFill>
                <a:schemeClr val="tx1"/>
              </a:solidFill>
              <a:effectLst>
                <a:outerShdw blurRad="38100" dist="38100" dir="2700000" algn="tl">
                  <a:srgbClr val="FFFFFF"/>
                </a:outerShdw>
              </a:effectLst>
              <a:uLnTx/>
              <a:uFillTx/>
              <a:latin typeface="Calibri" pitchFamily="34" charset="0"/>
              <a:cs typeface="Calibri" pitchFamily="34" charset="0"/>
            </a:endParaRPr>
          </a:p>
        </p:txBody>
      </p:sp>
      <p:sp>
        <p:nvSpPr>
          <p:cNvPr id="5" name="Прямоугольник 4"/>
          <p:cNvSpPr/>
          <p:nvPr/>
        </p:nvSpPr>
        <p:spPr>
          <a:xfrm>
            <a:off x="8143900" y="571480"/>
            <a:ext cx="849913" cy="246221"/>
          </a:xfrm>
          <a:prstGeom prst="rect">
            <a:avLst/>
          </a:prstGeom>
        </p:spPr>
        <p:txBody>
          <a:bodyPr wrap="none">
            <a:spAutoFit/>
          </a:bodyPr>
          <a:lstStyle/>
          <a:p>
            <a:pPr>
              <a:spcBef>
                <a:spcPct val="50000"/>
              </a:spcBef>
            </a:pPr>
            <a:r>
              <a:rPr lang="ru-RU" sz="1000" i="1" dirty="0" smtClean="0">
                <a:latin typeface="Calibri" pitchFamily="34" charset="0"/>
              </a:rPr>
              <a:t>млн. рублей</a:t>
            </a:r>
            <a:endParaRPr lang="ru-RU" sz="1000" i="1" dirty="0">
              <a:latin typeface="Calibri" pitchFamily="34" charset="0"/>
            </a:endParaRPr>
          </a:p>
        </p:txBody>
      </p:sp>
      <p:graphicFrame>
        <p:nvGraphicFramePr>
          <p:cNvPr id="6" name="Object 4"/>
          <p:cNvGraphicFramePr>
            <a:graphicFrameLocks noChangeAspect="1"/>
          </p:cNvGraphicFramePr>
          <p:nvPr/>
        </p:nvGraphicFramePr>
        <p:xfrm>
          <a:off x="4572000" y="3429000"/>
          <a:ext cx="4572000" cy="3357586"/>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3124200" y="533400"/>
            <a:ext cx="1183466" cy="276999"/>
          </a:xfrm>
          <a:prstGeom prst="rect">
            <a:avLst/>
          </a:prstGeom>
        </p:spPr>
        <p:txBody>
          <a:bodyPr wrap="none">
            <a:spAutoFit/>
          </a:bodyPr>
          <a:lstStyle/>
          <a:p>
            <a:pPr>
              <a:spcBef>
                <a:spcPct val="50000"/>
              </a:spcBef>
            </a:pPr>
            <a:r>
              <a:rPr lang="ru-RU" sz="1200" i="1" dirty="0" smtClean="0">
                <a:latin typeface="Calibri" pitchFamily="34" charset="0"/>
              </a:rPr>
              <a:t>рублей в месяц</a:t>
            </a:r>
            <a:endParaRPr lang="ru-RU" sz="1200" i="1" dirty="0">
              <a:latin typeface="Calibri" pitchFamily="34" charset="0"/>
            </a:endParaRPr>
          </a:p>
        </p:txBody>
      </p:sp>
      <p:graphicFrame>
        <p:nvGraphicFramePr>
          <p:cNvPr id="8" name="Object 4"/>
          <p:cNvGraphicFramePr>
            <a:graphicFrameLocks noChangeAspect="1"/>
          </p:cNvGraphicFramePr>
          <p:nvPr/>
        </p:nvGraphicFramePr>
        <p:xfrm>
          <a:off x="0" y="3124200"/>
          <a:ext cx="4572000" cy="3733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ct 4"/>
          <p:cNvGraphicFramePr>
            <a:graphicFrameLocks noChangeAspect="1"/>
          </p:cNvGraphicFramePr>
          <p:nvPr/>
        </p:nvGraphicFramePr>
        <p:xfrm>
          <a:off x="4572000" y="571480"/>
          <a:ext cx="4572000" cy="2857520"/>
        </p:xfrm>
        <a:graphic>
          <a:graphicData uri="http://schemas.openxmlformats.org/drawingml/2006/chart">
            <c:chart xmlns:c="http://schemas.openxmlformats.org/drawingml/2006/chart" xmlns:r="http://schemas.openxmlformats.org/officeDocument/2006/relationships" r:id="rId5"/>
          </a:graphicData>
        </a:graphic>
      </p:graphicFrame>
      <p:sp>
        <p:nvSpPr>
          <p:cNvPr id="10" name="Прямоугольник 9"/>
          <p:cNvSpPr/>
          <p:nvPr/>
        </p:nvSpPr>
        <p:spPr>
          <a:xfrm>
            <a:off x="3429000" y="3581400"/>
            <a:ext cx="1067023" cy="276999"/>
          </a:xfrm>
          <a:prstGeom prst="rect">
            <a:avLst/>
          </a:prstGeom>
        </p:spPr>
        <p:txBody>
          <a:bodyPr wrap="none">
            <a:spAutoFit/>
          </a:bodyPr>
          <a:lstStyle/>
          <a:p>
            <a:pPr>
              <a:spcBef>
                <a:spcPct val="50000"/>
              </a:spcBef>
            </a:pPr>
            <a:r>
              <a:rPr lang="ru-RU" sz="1200" i="1" dirty="0" smtClean="0">
                <a:latin typeface="Calibri" pitchFamily="34" charset="0"/>
              </a:rPr>
              <a:t>тыс. человек</a:t>
            </a:r>
            <a:endParaRPr lang="ru-RU" sz="1200" i="1" dirty="0">
              <a:latin typeface="Calibri" pitchFamily="34" charset="0"/>
            </a:endParaRPr>
          </a:p>
        </p:txBody>
      </p:sp>
      <p:sp>
        <p:nvSpPr>
          <p:cNvPr id="11" name="Прямоугольник 10"/>
          <p:cNvSpPr/>
          <p:nvPr/>
        </p:nvSpPr>
        <p:spPr>
          <a:xfrm>
            <a:off x="7924800" y="3581400"/>
            <a:ext cx="1067023" cy="276999"/>
          </a:xfrm>
          <a:prstGeom prst="rect">
            <a:avLst/>
          </a:prstGeom>
        </p:spPr>
        <p:txBody>
          <a:bodyPr wrap="none">
            <a:spAutoFit/>
          </a:bodyPr>
          <a:lstStyle/>
          <a:p>
            <a:pPr>
              <a:spcBef>
                <a:spcPct val="50000"/>
              </a:spcBef>
            </a:pPr>
            <a:r>
              <a:rPr lang="ru-RU" sz="1200" i="1" dirty="0" smtClean="0">
                <a:latin typeface="Calibri" pitchFamily="34" charset="0"/>
              </a:rPr>
              <a:t>тыс. человек</a:t>
            </a:r>
            <a:endParaRPr lang="ru-RU" sz="1200" i="1" dirty="0">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p:nvPr>
        </p:nvGraphicFramePr>
        <p:xfrm>
          <a:off x="0" y="0"/>
          <a:ext cx="4572000" cy="3429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2"/>
          <p:cNvSpPr txBox="1">
            <a:spLocks noChangeArrowheads="1"/>
          </p:cNvSpPr>
          <p:nvPr/>
        </p:nvSpPr>
        <p:spPr bwMode="auto">
          <a:xfrm>
            <a:off x="0" y="0"/>
            <a:ext cx="9144000"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lvl="0" indent="-342900" algn="ctr">
              <a:spcBef>
                <a:spcPct val="20000"/>
              </a:spcBef>
              <a:defRPr/>
            </a:pPr>
            <a:r>
              <a:rPr lang="ru-RU" sz="2300" b="1" kern="0" dirty="0" smtClean="0">
                <a:effectLst>
                  <a:outerShdw blurRad="38100" dist="38100" dir="2700000" algn="tl">
                    <a:srgbClr val="FFFFFF"/>
                  </a:outerShdw>
                </a:effectLst>
                <a:latin typeface="Calibri" pitchFamily="34" charset="0"/>
                <a:cs typeface="Calibri" pitchFamily="34" charset="0"/>
              </a:rPr>
              <a:t>9. РАЗВИТИЕ СОЦИАЛЬНОЙ СФЕРЫ</a:t>
            </a:r>
            <a:endParaRPr lang="ru-RU" sz="2100" kern="0" dirty="0" smtClean="0">
              <a:effectLst>
                <a:outerShdw blurRad="38100" dist="38100" dir="2700000" algn="tl">
                  <a:srgbClr val="FFFFFF"/>
                </a:outerShdw>
              </a:effectLst>
              <a:latin typeface="Calibri" pitchFamily="34" charset="0"/>
              <a:cs typeface="Calibri" pitchFamily="34" charset="0"/>
            </a:endParaRPr>
          </a:p>
        </p:txBody>
      </p:sp>
      <p:sp>
        <p:nvSpPr>
          <p:cNvPr id="5" name="Прямоугольник 4"/>
          <p:cNvSpPr/>
          <p:nvPr/>
        </p:nvSpPr>
        <p:spPr>
          <a:xfrm>
            <a:off x="500034" y="214290"/>
            <a:ext cx="899605" cy="307777"/>
          </a:xfrm>
          <a:prstGeom prst="rect">
            <a:avLst/>
          </a:prstGeom>
        </p:spPr>
        <p:txBody>
          <a:bodyPr wrap="square">
            <a:spAutoFit/>
          </a:bodyPr>
          <a:lstStyle/>
          <a:p>
            <a:pPr>
              <a:spcBef>
                <a:spcPct val="50000"/>
              </a:spcBef>
            </a:pPr>
            <a:r>
              <a:rPr lang="ru-RU" sz="1400" i="1" dirty="0" smtClean="0">
                <a:latin typeface="Calibri" pitchFamily="34" charset="0"/>
              </a:rPr>
              <a:t>единиц</a:t>
            </a:r>
            <a:endParaRPr lang="ru-RU" sz="1400" i="1" dirty="0">
              <a:latin typeface="Calibri" pitchFamily="34" charset="0"/>
            </a:endParaRPr>
          </a:p>
        </p:txBody>
      </p:sp>
      <p:graphicFrame>
        <p:nvGraphicFramePr>
          <p:cNvPr id="6" name="Object 4"/>
          <p:cNvGraphicFramePr>
            <a:graphicFrameLocks noChangeAspect="1"/>
          </p:cNvGraphicFramePr>
          <p:nvPr/>
        </p:nvGraphicFramePr>
        <p:xfrm>
          <a:off x="4714876" y="142852"/>
          <a:ext cx="4429124" cy="32861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4"/>
          <p:cNvGraphicFramePr>
            <a:graphicFrameLocks noChangeAspect="1"/>
          </p:cNvGraphicFramePr>
          <p:nvPr/>
        </p:nvGraphicFramePr>
        <p:xfrm>
          <a:off x="0" y="3276600"/>
          <a:ext cx="4419600"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3505200" y="3657600"/>
            <a:ext cx="899605" cy="307777"/>
          </a:xfrm>
          <a:prstGeom prst="rect">
            <a:avLst/>
          </a:prstGeom>
        </p:spPr>
        <p:txBody>
          <a:bodyPr wrap="square">
            <a:spAutoFit/>
          </a:bodyPr>
          <a:lstStyle/>
          <a:p>
            <a:pPr>
              <a:spcBef>
                <a:spcPct val="50000"/>
              </a:spcBef>
            </a:pPr>
            <a:r>
              <a:rPr lang="ru-RU" sz="1400" i="1" dirty="0" smtClean="0">
                <a:latin typeface="Calibri" pitchFamily="34" charset="0"/>
              </a:rPr>
              <a:t>человек</a:t>
            </a:r>
            <a:endParaRPr lang="ru-RU" sz="1400" i="1" dirty="0">
              <a:latin typeface="Calibri" pitchFamily="34" charset="0"/>
            </a:endParaRPr>
          </a:p>
        </p:txBody>
      </p:sp>
      <p:sp>
        <p:nvSpPr>
          <p:cNvPr id="10" name="Прямоугольник 9"/>
          <p:cNvSpPr/>
          <p:nvPr/>
        </p:nvSpPr>
        <p:spPr>
          <a:xfrm>
            <a:off x="8244395" y="214290"/>
            <a:ext cx="899605" cy="307777"/>
          </a:xfrm>
          <a:prstGeom prst="rect">
            <a:avLst/>
          </a:prstGeom>
        </p:spPr>
        <p:txBody>
          <a:bodyPr wrap="square">
            <a:spAutoFit/>
          </a:bodyPr>
          <a:lstStyle/>
          <a:p>
            <a:pPr>
              <a:spcBef>
                <a:spcPct val="50000"/>
              </a:spcBef>
            </a:pPr>
            <a:r>
              <a:rPr lang="ru-RU" sz="1400" i="1" dirty="0" smtClean="0">
                <a:latin typeface="Calibri" pitchFamily="34" charset="0"/>
              </a:rPr>
              <a:t>человек</a:t>
            </a:r>
            <a:endParaRPr lang="ru-RU" sz="1400" i="1" dirty="0">
              <a:latin typeface="Calibri" pitchFamily="34" charset="0"/>
            </a:endParaRPr>
          </a:p>
        </p:txBody>
      </p:sp>
      <p:pic>
        <p:nvPicPr>
          <p:cNvPr id="240642" name="Picture 2" descr="https://pokupki41.ru/files/346/34659557857df64173fa5d68e67b5ef2.png"/>
          <p:cNvPicPr>
            <a:picLocks noChangeAspect="1" noChangeArrowheads="1"/>
          </p:cNvPicPr>
          <p:nvPr/>
        </p:nvPicPr>
        <p:blipFill>
          <a:blip r:embed="rId5" cstate="print"/>
          <a:srcRect/>
          <a:stretch>
            <a:fillRect/>
          </a:stretch>
        </p:blipFill>
        <p:spPr bwMode="auto">
          <a:xfrm>
            <a:off x="5562600" y="5334000"/>
            <a:ext cx="1524000" cy="1524000"/>
          </a:xfrm>
          <a:prstGeom prst="rect">
            <a:avLst/>
          </a:prstGeom>
          <a:noFill/>
        </p:spPr>
      </p:pic>
      <p:pic>
        <p:nvPicPr>
          <p:cNvPr id="240644" name="Picture 4" descr="https://sm-news.ru/wp-content/uploads/2018/06/7df5e591b25212edd079f655b22ed92b.jpg"/>
          <p:cNvPicPr>
            <a:picLocks noChangeAspect="1" noChangeArrowheads="1"/>
          </p:cNvPicPr>
          <p:nvPr/>
        </p:nvPicPr>
        <p:blipFill>
          <a:blip r:embed="rId6" cstate="print"/>
          <a:srcRect/>
          <a:stretch>
            <a:fillRect/>
          </a:stretch>
        </p:blipFill>
        <p:spPr bwMode="auto">
          <a:xfrm>
            <a:off x="6389783" y="3505200"/>
            <a:ext cx="2754217" cy="1828800"/>
          </a:xfrm>
          <a:prstGeom prst="ellipse">
            <a:avLst/>
          </a:prstGeom>
          <a:ln>
            <a:noFill/>
          </a:ln>
          <a:effectLst>
            <a:softEdge rad="112500"/>
          </a:effectLst>
        </p:spPr>
      </p:pic>
      <p:pic>
        <p:nvPicPr>
          <p:cNvPr id="240646" name="Picture 6" descr="https://mk.kbr.ru/wp-content/uploads/2013/01/cropped-.png"/>
          <p:cNvPicPr>
            <a:picLocks noChangeAspect="1" noChangeArrowheads="1"/>
          </p:cNvPicPr>
          <p:nvPr/>
        </p:nvPicPr>
        <p:blipFill>
          <a:blip r:embed="rId7" cstate="print"/>
          <a:srcRect/>
          <a:stretch>
            <a:fillRect/>
          </a:stretch>
        </p:blipFill>
        <p:spPr bwMode="auto">
          <a:xfrm>
            <a:off x="4495800" y="3429000"/>
            <a:ext cx="2080584" cy="1714499"/>
          </a:xfrm>
          <a:prstGeom prst="rect">
            <a:avLst/>
          </a:prstGeom>
          <a:noFill/>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descr="https://city-yaroslavl.ru/upload/iblock/4c8/publ_budg.jpg"/>
          <p:cNvPicPr>
            <a:picLocks noChangeAspect="1" noChangeArrowheads="1"/>
          </p:cNvPicPr>
          <p:nvPr/>
        </p:nvPicPr>
        <p:blipFill>
          <a:blip r:embed="rId2"/>
          <a:srcRect/>
          <a:stretch>
            <a:fillRect/>
          </a:stretch>
        </p:blipFill>
        <p:spPr bwMode="auto">
          <a:xfrm>
            <a:off x="609600" y="0"/>
            <a:ext cx="7924800" cy="3065929"/>
          </a:xfrm>
          <a:prstGeom prst="rect">
            <a:avLst/>
          </a:prstGeom>
          <a:ln>
            <a:noFill/>
          </a:ln>
          <a:effectLst>
            <a:softEdge rad="112500"/>
          </a:effectLst>
        </p:spPr>
      </p:pic>
      <p:sp>
        <p:nvSpPr>
          <p:cNvPr id="4" name="Rectangle 1"/>
          <p:cNvSpPr>
            <a:spLocks noChangeArrowheads="1"/>
          </p:cNvSpPr>
          <p:nvPr/>
        </p:nvSpPr>
        <p:spPr bwMode="auto">
          <a:xfrm>
            <a:off x="190500" y="3429000"/>
            <a:ext cx="8763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b="1" dirty="0" smtClean="0"/>
              <a:t>ПОВЕСТКА ЗАСЕДАНИЯ</a:t>
            </a:r>
            <a:endParaRPr lang="ru-RU" dirty="0" smtClean="0"/>
          </a:p>
          <a:p>
            <a:r>
              <a:rPr lang="ru-RU" dirty="0" smtClean="0"/>
              <a:t> </a:t>
            </a:r>
          </a:p>
          <a:p>
            <a:r>
              <a:rPr lang="ru-RU" dirty="0" smtClean="0"/>
              <a:t>      Начало</a:t>
            </a:r>
            <a:r>
              <a:rPr lang="ru-RU" b="1" dirty="0" smtClean="0"/>
              <a:t>: 28.05.2020 в 10-30 часов</a:t>
            </a:r>
            <a:r>
              <a:rPr lang="ru-RU" dirty="0" smtClean="0"/>
              <a:t>	</a:t>
            </a:r>
          </a:p>
          <a:p>
            <a:r>
              <a:rPr lang="ru-RU" dirty="0" smtClean="0"/>
              <a:t>      Место проведения:   зал  </a:t>
            </a:r>
            <a:r>
              <a:rPr lang="ru-RU" dirty="0" err="1" smtClean="0"/>
              <a:t>межпоселенческого</a:t>
            </a:r>
            <a:r>
              <a:rPr lang="ru-RU" dirty="0" smtClean="0"/>
              <a:t>  районного дома культуры по адресу: ст. Курская, пер. Школьный,14</a:t>
            </a:r>
          </a:p>
          <a:p>
            <a:r>
              <a:rPr lang="ru-RU" dirty="0" smtClean="0"/>
              <a:t> </a:t>
            </a:r>
          </a:p>
          <a:p>
            <a:pPr algn="just"/>
            <a:r>
              <a:rPr lang="ru-RU" dirty="0" smtClean="0"/>
              <a:t>     1. Об исполнении  бюджета Курского муниципального района Ставропольского края за 2019 год </a:t>
            </a:r>
          </a:p>
          <a:p>
            <a:pPr algn="just"/>
            <a:r>
              <a:rPr lang="ru-RU" sz="1600" b="1" dirty="0" smtClean="0"/>
              <a:t>      Докладчик: Е.В. Мишина </a:t>
            </a:r>
            <a:r>
              <a:rPr lang="ru-RU" sz="1600" dirty="0" smtClean="0"/>
              <a:t>– начальник Финансового управления администрации Курского муниципального района Ставропольского края.  </a:t>
            </a:r>
          </a:p>
          <a:p>
            <a:pPr lvl="0" indent="227013" algn="ctr">
              <a:tabLst>
                <a:tab pos="3084513" algn="ctr"/>
              </a:tabLst>
            </a:pPr>
            <a:endParaRPr kumimoji="0" lang="ru-RU" b="0" i="0" u="none" strike="noStrike" cap="none" normalizeH="0" baseline="0" dirty="0" smtClean="0">
              <a:ln>
                <a:noFill/>
              </a:ln>
              <a:solidFill>
                <a:schemeClr val="tx1"/>
              </a:solidFill>
              <a:effectLst/>
              <a:latin typeface="Calibri" pitchFamily="34" charset="0"/>
              <a:cs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8839200" cy="830997"/>
          </a:xfrm>
          <a:prstGeom prst="rect">
            <a:avLst/>
          </a:prstGeom>
          <a:noFill/>
        </p:spPr>
        <p:txBody>
          <a:bodyPr wrap="square" rtlCol="0">
            <a:spAutoFit/>
          </a:bodyPr>
          <a:lstStyle/>
          <a:p>
            <a:pPr algn="ctr"/>
            <a:r>
              <a:rPr lang="ru-RU" sz="1600" b="1" dirty="0" smtClean="0"/>
              <a:t>Раздел 2.   </a:t>
            </a:r>
            <a:r>
              <a:rPr lang="ru-RU" sz="1600" dirty="0" smtClean="0"/>
              <a:t>СЕДЕНИЯ О ПЛАНИРУЕМЫХ И ФАКТИЧЕСКИХ ЗНАЧЕНИЯХ ОСНОВНЫХ ХАРАКТЕРИСТИК БЮДЖЕТА КУРСКОГО МУНИЦИПАЛЬНОГО РАЙОНА СТАВРОПОЛЬСКОГО КРАЯ ЗА 2019 ГОД</a:t>
            </a:r>
            <a:endParaRPr lang="ru-RU" sz="1600" dirty="0"/>
          </a:p>
        </p:txBody>
      </p:sp>
      <p:graphicFrame>
        <p:nvGraphicFramePr>
          <p:cNvPr id="12" name="Содержимое 11"/>
          <p:cNvGraphicFramePr>
            <a:graphicFrameLocks noGrp="1"/>
          </p:cNvGraphicFramePr>
          <p:nvPr>
            <p:ph idx="1"/>
          </p:nvPr>
        </p:nvGraphicFramePr>
        <p:xfrm>
          <a:off x="152400" y="762000"/>
          <a:ext cx="8839199" cy="2325758"/>
        </p:xfrm>
        <a:graphic>
          <a:graphicData uri="http://schemas.openxmlformats.org/drawingml/2006/table">
            <a:tbl>
              <a:tblPr/>
              <a:tblGrid>
                <a:gridCol w="1715355"/>
                <a:gridCol w="988889"/>
                <a:gridCol w="870479"/>
                <a:gridCol w="1011291"/>
                <a:gridCol w="1126502"/>
                <a:gridCol w="870479"/>
                <a:gridCol w="678461"/>
                <a:gridCol w="835275"/>
                <a:gridCol w="742468"/>
              </a:tblGrid>
              <a:tr h="563549">
                <a:tc>
                  <a:txBody>
                    <a:bodyPr/>
                    <a:lstStyle/>
                    <a:p>
                      <a:pPr algn="ctr" rtl="0" fontAlgn="t"/>
                      <a:r>
                        <a:rPr lang="ru-RU" sz="1100" b="1" i="0" u="none" strike="noStrike" dirty="0">
                          <a:solidFill>
                            <a:srgbClr val="FFFFFF"/>
                          </a:solidFill>
                          <a:latin typeface="Calibri"/>
                        </a:rPr>
                        <a:t>наименование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gridSpan="2">
                  <a:txBody>
                    <a:bodyPr/>
                    <a:lstStyle/>
                    <a:p>
                      <a:pPr algn="ctr" rtl="0" fontAlgn="t"/>
                      <a:r>
                        <a:rPr lang="ru-RU" sz="1100" b="1" i="0" u="none" strike="noStrike" dirty="0">
                          <a:solidFill>
                            <a:srgbClr val="FFFFFF"/>
                          </a:solidFill>
                          <a:latin typeface="Calibri"/>
                        </a:rPr>
                        <a:t>2018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2019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к плану 2019 года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2019 к 2018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r>
              <a:tr h="187850">
                <a:tc>
                  <a:txBody>
                    <a:bodyPr/>
                    <a:lstStyle/>
                    <a:p>
                      <a:pPr algn="ctr"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87850">
                <a:tc>
                  <a:txBody>
                    <a:bodyPr/>
                    <a:lstStyle/>
                    <a:p>
                      <a:pPr algn="l" rtl="0" fontAlgn="t"/>
                      <a:r>
                        <a:rPr lang="ru-RU" sz="1100" b="0" i="0" u="none" strike="noStrike">
                          <a:solidFill>
                            <a:srgbClr val="000000"/>
                          </a:solidFill>
                          <a:latin typeface="Calibri"/>
                        </a:rPr>
                        <a:t>Доходы, из них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1 246 002,74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1 265 054,85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1 344 295,91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1 346 829,53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2 533,62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100,19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81 774,68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106,46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384644">
                <a:tc>
                  <a:txBody>
                    <a:bodyPr/>
                    <a:lstStyle/>
                    <a:p>
                      <a:pPr algn="l" rtl="0" fontAlgn="t"/>
                      <a:r>
                        <a:rPr lang="ru-RU" sz="1100" b="0" i="0" u="none" strike="noStrike">
                          <a:solidFill>
                            <a:srgbClr val="000000"/>
                          </a:solidFill>
                          <a:latin typeface="Calibri"/>
                        </a:rPr>
                        <a:t>Налоговые и неналоговые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188307,44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211006,24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221856,73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228352,78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6 496,05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102,93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17 346,54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402535">
                <a:tc>
                  <a:txBody>
                    <a:bodyPr/>
                    <a:lstStyle/>
                    <a:p>
                      <a:pPr algn="l" rtl="0" fontAlgn="t"/>
                      <a:r>
                        <a:rPr lang="ru-RU" sz="1100" b="0" i="0" u="none" strike="noStrike">
                          <a:solidFill>
                            <a:srgbClr val="000000"/>
                          </a:solidFill>
                          <a:latin typeface="Calibri"/>
                        </a:rPr>
                        <a:t>Безвозмездные поступления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1057695,3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1054048,6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1122439,17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1118476,75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-3 962,42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99,65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64 428,15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106,11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7850">
                <a:tc>
                  <a:txBody>
                    <a:bodyPr/>
                    <a:lstStyle/>
                    <a:p>
                      <a:pPr algn="l" rtl="0" fontAlgn="t"/>
                      <a:r>
                        <a:rPr lang="ru-RU" sz="1100" b="0" i="0" u="none" strike="noStrike">
                          <a:solidFill>
                            <a:srgbClr val="000000"/>
                          </a:solidFill>
                          <a:latin typeface="Calibri"/>
                        </a:rPr>
                        <a:t>Расходы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1279525,3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1273690,78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1368968,38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1339645,6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-29 322,78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97,86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65 954,82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23630">
                <a:tc>
                  <a:txBody>
                    <a:bodyPr/>
                    <a:lstStyle/>
                    <a:p>
                      <a:pPr algn="l" rtl="0" fontAlgn="t"/>
                      <a:r>
                        <a:rPr lang="ru-RU" sz="1100" b="0" i="0" u="none" strike="noStrike" dirty="0">
                          <a:solidFill>
                            <a:srgbClr val="000000"/>
                          </a:solidFill>
                          <a:latin typeface="Calibri"/>
                        </a:rPr>
                        <a:t>Дефицит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-33522,56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-8635,93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-24672,47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-24 886,63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8 635,93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0,00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7850">
                <a:tc>
                  <a:txBody>
                    <a:bodyPr/>
                    <a:lstStyle/>
                    <a:p>
                      <a:pPr algn="l" rtl="0" fontAlgn="t"/>
                      <a:r>
                        <a:rPr lang="ru-RU" sz="1100" b="0" i="0" u="none" strike="noStrike">
                          <a:solidFill>
                            <a:srgbClr val="000000"/>
                          </a:solidFill>
                          <a:latin typeface="Calibri"/>
                        </a:rPr>
                        <a:t>Профицит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7183,93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-24 886,63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7 183,93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graphicFrame>
        <p:nvGraphicFramePr>
          <p:cNvPr id="13" name="Диаграмма 12"/>
          <p:cNvGraphicFramePr>
            <a:graphicFrameLocks/>
          </p:cNvGraphicFramePr>
          <p:nvPr/>
        </p:nvGraphicFramePr>
        <p:xfrm>
          <a:off x="152400" y="3429000"/>
          <a:ext cx="8839200" cy="2362200"/>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52400" y="5791200"/>
            <a:ext cx="8839200" cy="830997"/>
          </a:xfrm>
          <a:prstGeom prst="rect">
            <a:avLst/>
          </a:prstGeom>
          <a:noFill/>
        </p:spPr>
        <p:txBody>
          <a:bodyPr wrap="square" rtlCol="0">
            <a:spAutoFit/>
          </a:bodyPr>
          <a:lstStyle/>
          <a:p>
            <a:pPr algn="just"/>
            <a:r>
              <a:rPr lang="ru-RU" sz="1200" dirty="0" smtClean="0">
                <a:latin typeface="Calibri" pitchFamily="34" charset="0"/>
                <a:cs typeface="Calibri" pitchFamily="34" charset="0"/>
              </a:rPr>
              <a:t>    За 2019 год в бюджет Курского муниципального района Ставропольского края поступило доходов на 6,46 процента или  81 774,68 тыс. рублей больше, чем  за 2018 год. Данное увеличение обусловлено прежде всего увеличением поступлений налоговых и неналоговых доходов в сумме 17 346,54 тыс. рублей или 8,93 процента. Расходы в 2019 году выросли на 5,18 процентов  к уровню 2018 года. </a:t>
            </a:r>
            <a:endParaRPr lang="ru-RU" sz="1200" dirty="0">
              <a:latin typeface="Calibri" pitchFamily="34" charset="0"/>
              <a:cs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5" name="AutoShape 2" descr="https://avatars.mds.yandex.net/get-pdb/404799/faadcf83-c60c-4839-a31c-ffc6f8e83d8d/s1200?webp=fals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6" name="TextBox 15"/>
          <p:cNvSpPr txBox="1"/>
          <p:nvPr/>
        </p:nvSpPr>
        <p:spPr>
          <a:xfrm>
            <a:off x="381000" y="0"/>
            <a:ext cx="8610600" cy="584775"/>
          </a:xfrm>
          <a:prstGeom prst="rect">
            <a:avLst/>
          </a:prstGeom>
          <a:noFill/>
        </p:spPr>
        <p:txBody>
          <a:bodyPr wrap="square" rtlCol="0">
            <a:spAutoFit/>
          </a:bodyPr>
          <a:lstStyle/>
          <a:p>
            <a:pPr algn="ctr"/>
            <a:r>
              <a:rPr lang="ru-RU" sz="1600" dirty="0" smtClean="0"/>
              <a:t>ДИНАМИКА ДОХОДОВ, РАСХОДОВ И ДЕФИЦИТА/ПРОФИЦИТА БЮДЖЕТА КУРСКОГО МУНИЦИПАЛЬНОГО РАЙОНА СТАВРОПОЛЬСКОГО КРАЯ ЗА 2015-2019 ГОДЫ</a:t>
            </a:r>
            <a:endParaRPr lang="ru-RU" sz="1600" dirty="0"/>
          </a:p>
        </p:txBody>
      </p:sp>
      <p:graphicFrame>
        <p:nvGraphicFramePr>
          <p:cNvPr id="17" name="Таблица 16"/>
          <p:cNvGraphicFramePr>
            <a:graphicFrameLocks noGrp="1"/>
          </p:cNvGraphicFramePr>
          <p:nvPr/>
        </p:nvGraphicFramePr>
        <p:xfrm>
          <a:off x="152401" y="609600"/>
          <a:ext cx="8763000" cy="1124443"/>
        </p:xfrm>
        <a:graphic>
          <a:graphicData uri="http://schemas.openxmlformats.org/drawingml/2006/table">
            <a:tbl>
              <a:tblPr/>
              <a:tblGrid>
                <a:gridCol w="2192587"/>
                <a:gridCol w="1292781"/>
                <a:gridCol w="1292781"/>
                <a:gridCol w="1355217"/>
                <a:gridCol w="1175255"/>
                <a:gridCol w="1454379"/>
              </a:tblGrid>
              <a:tr h="186752">
                <a:tc>
                  <a:txBody>
                    <a:bodyPr/>
                    <a:lstStyle/>
                    <a:p>
                      <a:pPr algn="ctr" rtl="0" fontAlgn="t"/>
                      <a:r>
                        <a:rPr lang="ru-RU" sz="1200" b="1" i="0" u="none" strike="noStrike" dirty="0">
                          <a:solidFill>
                            <a:srgbClr val="FFFFFF"/>
                          </a:solidFill>
                          <a:latin typeface="Calibri"/>
                        </a:rPr>
                        <a:t>наименование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2015</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2016</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a:solidFill>
                            <a:srgbClr val="FFFFFF"/>
                          </a:solidFill>
                          <a:latin typeface="Calibri"/>
                        </a:rPr>
                        <a:t>2017</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2018</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a:solidFill>
                            <a:srgbClr val="FFFFFF"/>
                          </a:solidFill>
                          <a:latin typeface="Calibri"/>
                        </a:rPr>
                        <a:t>2019</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r>
              <a:tr h="186752">
                <a:tc>
                  <a:txBody>
                    <a:bodyPr/>
                    <a:lstStyle/>
                    <a:p>
                      <a:pPr algn="ctr"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86752">
                <a:tc>
                  <a:txBody>
                    <a:bodyPr/>
                    <a:lstStyle/>
                    <a:p>
                      <a:pPr algn="l" rtl="0" fontAlgn="t"/>
                      <a:r>
                        <a:rPr lang="ru-RU" sz="1200" b="0" i="0" u="none" strike="noStrike">
                          <a:solidFill>
                            <a:srgbClr val="000000"/>
                          </a:solidFill>
                          <a:latin typeface="Calibri"/>
                        </a:rPr>
                        <a:t>Доходы</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1 214 856,04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1 189 078,32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1 208 187,80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1 265 054,85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a:solidFill>
                            <a:srgbClr val="000000"/>
                          </a:solidFill>
                          <a:latin typeface="Calibri"/>
                        </a:rPr>
                        <a:t>       1 346 829,53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86752">
                <a:tc>
                  <a:txBody>
                    <a:bodyPr/>
                    <a:lstStyle/>
                    <a:p>
                      <a:pPr algn="l" rtl="0" fontAlgn="t"/>
                      <a:r>
                        <a:rPr lang="ru-RU" sz="1200" b="0" i="0" u="none" strike="noStrike">
                          <a:solidFill>
                            <a:srgbClr val="000000"/>
                          </a:solidFill>
                          <a:latin typeface="Calibri"/>
                        </a:rPr>
                        <a:t>Расходы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1 228 754,65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1 202 469,23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1 199 833,59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1 273 690,78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a:solidFill>
                            <a:srgbClr val="000000"/>
                          </a:solidFill>
                          <a:latin typeface="Calibri"/>
                        </a:rPr>
                        <a:t>       1 339 645,60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362239">
                <a:tc>
                  <a:txBody>
                    <a:bodyPr/>
                    <a:lstStyle/>
                    <a:p>
                      <a:pPr algn="l" rtl="0" fontAlgn="t"/>
                      <a:r>
                        <a:rPr lang="ru-RU" sz="1200" b="0" i="0" u="none" strike="noStrike" dirty="0">
                          <a:solidFill>
                            <a:srgbClr val="000000"/>
                          </a:solidFill>
                          <a:latin typeface="Calibri"/>
                        </a:rPr>
                        <a:t>Дефицит «-» /Профицит «+»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13 898,61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13 390,91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8 354,21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8 635,93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7 183,93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graphicFrame>
        <p:nvGraphicFramePr>
          <p:cNvPr id="18" name="Диаграмма 17"/>
          <p:cNvGraphicFramePr/>
          <p:nvPr/>
        </p:nvGraphicFramePr>
        <p:xfrm>
          <a:off x="0" y="1828800"/>
          <a:ext cx="899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Диаграмма 19"/>
          <p:cNvGraphicFramePr/>
          <p:nvPr/>
        </p:nvGraphicFramePr>
        <p:xfrm>
          <a:off x="0" y="4724400"/>
          <a:ext cx="8991600" cy="152400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10668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2015</a:t>
            </a:r>
            <a:endParaRPr lang="ru-RU" dirty="0">
              <a:latin typeface="Calibri" pitchFamily="34" charset="0"/>
              <a:cs typeface="Calibri" pitchFamily="34" charset="0"/>
            </a:endParaRPr>
          </a:p>
        </p:txBody>
      </p:sp>
      <p:sp>
        <p:nvSpPr>
          <p:cNvPr id="22" name="TextBox 21"/>
          <p:cNvSpPr txBox="1"/>
          <p:nvPr/>
        </p:nvSpPr>
        <p:spPr>
          <a:xfrm>
            <a:off x="26670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2016</a:t>
            </a:r>
            <a:endParaRPr lang="ru-RU" dirty="0">
              <a:latin typeface="Calibri" pitchFamily="34" charset="0"/>
              <a:cs typeface="Calibri" pitchFamily="34" charset="0"/>
            </a:endParaRPr>
          </a:p>
        </p:txBody>
      </p:sp>
      <p:sp>
        <p:nvSpPr>
          <p:cNvPr id="23" name="TextBox 22"/>
          <p:cNvSpPr txBox="1"/>
          <p:nvPr/>
        </p:nvSpPr>
        <p:spPr>
          <a:xfrm>
            <a:off x="43434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2017</a:t>
            </a:r>
            <a:endParaRPr lang="ru-RU" dirty="0">
              <a:latin typeface="Calibri" pitchFamily="34" charset="0"/>
              <a:cs typeface="Calibri" pitchFamily="34" charset="0"/>
            </a:endParaRPr>
          </a:p>
        </p:txBody>
      </p:sp>
      <p:sp>
        <p:nvSpPr>
          <p:cNvPr id="24" name="TextBox 23"/>
          <p:cNvSpPr txBox="1"/>
          <p:nvPr/>
        </p:nvSpPr>
        <p:spPr>
          <a:xfrm>
            <a:off x="60960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2018</a:t>
            </a:r>
            <a:endParaRPr lang="ru-RU" dirty="0">
              <a:latin typeface="Calibri" pitchFamily="34" charset="0"/>
              <a:cs typeface="Calibri" pitchFamily="34" charset="0"/>
            </a:endParaRPr>
          </a:p>
        </p:txBody>
      </p:sp>
      <p:sp>
        <p:nvSpPr>
          <p:cNvPr id="25" name="TextBox 24"/>
          <p:cNvSpPr txBox="1"/>
          <p:nvPr/>
        </p:nvSpPr>
        <p:spPr>
          <a:xfrm>
            <a:off x="7848600" y="6324600"/>
            <a:ext cx="762000" cy="369332"/>
          </a:xfrm>
          <a:prstGeom prst="rect">
            <a:avLst/>
          </a:prstGeom>
          <a:noFill/>
        </p:spPr>
        <p:txBody>
          <a:bodyPr wrap="square" rtlCol="0">
            <a:spAutoFit/>
          </a:bodyPr>
          <a:lstStyle/>
          <a:p>
            <a:r>
              <a:rPr lang="ru-RU" dirty="0" smtClean="0">
                <a:latin typeface="Calibri" pitchFamily="34" charset="0"/>
                <a:cs typeface="Calibri" pitchFamily="34" charset="0"/>
              </a:rPr>
              <a:t>2019</a:t>
            </a:r>
            <a:endParaRPr lang="ru-RU"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Овал 24"/>
          <p:cNvSpPr/>
          <p:nvPr/>
        </p:nvSpPr>
        <p:spPr>
          <a:xfrm>
            <a:off x="4114800" y="990600"/>
            <a:ext cx="2743200" cy="1981200"/>
          </a:xfrm>
          <a:prstGeom prst="ellipse">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5257800" y="19812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5257800" y="9906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0"/>
            <a:ext cx="3581400" cy="338554"/>
          </a:xfrm>
          <a:prstGeom prst="rect">
            <a:avLst/>
          </a:prstGeom>
          <a:noFill/>
        </p:spPr>
        <p:txBody>
          <a:bodyPr wrap="square" rtlCol="0">
            <a:spAutoFit/>
          </a:bodyPr>
          <a:lstStyle/>
          <a:p>
            <a:r>
              <a:rPr lang="ru-RU" sz="1600" b="1" dirty="0" smtClean="0"/>
              <a:t>Раздел 3. </a:t>
            </a:r>
            <a:r>
              <a:rPr lang="ru-RU" sz="1600" dirty="0" smtClean="0"/>
              <a:t>ДОХОДЫ</a:t>
            </a:r>
            <a:endParaRPr lang="ru-RU" sz="1600" dirty="0"/>
          </a:p>
        </p:txBody>
      </p:sp>
      <p:sp>
        <p:nvSpPr>
          <p:cNvPr id="4" name="TextBox 3"/>
          <p:cNvSpPr txBox="1"/>
          <p:nvPr/>
        </p:nvSpPr>
        <p:spPr>
          <a:xfrm>
            <a:off x="4267200" y="152400"/>
            <a:ext cx="4876800" cy="738664"/>
          </a:xfrm>
          <a:prstGeom prst="rect">
            <a:avLst/>
          </a:prstGeom>
          <a:noFill/>
        </p:spPr>
        <p:txBody>
          <a:bodyPr wrap="square" rtlCol="0">
            <a:spAutoFit/>
          </a:bodyPr>
          <a:lstStyle/>
          <a:p>
            <a:pPr algn="ctr"/>
            <a:r>
              <a:rPr lang="ru-RU" sz="1400" dirty="0" smtClean="0"/>
              <a:t>СТРУКТУРА ДОХОДОВ БЮДЖЕТА КУРСКОГО МУНИЦИПАЛЬНОГО РАЙОНА СТАВРОПОЛЬСКОГО КРАЯ ЗА 2019 ГОД</a:t>
            </a:r>
            <a:endParaRPr lang="ru-RU" sz="1400" dirty="0"/>
          </a:p>
        </p:txBody>
      </p:sp>
      <p:sp>
        <p:nvSpPr>
          <p:cNvPr id="5" name="TextBox 4"/>
          <p:cNvSpPr txBox="1"/>
          <p:nvPr/>
        </p:nvSpPr>
        <p:spPr>
          <a:xfrm>
            <a:off x="152400" y="609600"/>
            <a:ext cx="4190999" cy="3600986"/>
          </a:xfrm>
          <a:prstGeom prst="rect">
            <a:avLst/>
          </a:prstGeom>
          <a:noFill/>
        </p:spPr>
        <p:txBody>
          <a:bodyPr wrap="square" rtlCol="0">
            <a:spAutoFit/>
          </a:bodyPr>
          <a:lstStyle/>
          <a:p>
            <a:r>
              <a:rPr lang="ru-RU" sz="1200" dirty="0" smtClean="0">
                <a:latin typeface="Calibri" pitchFamily="34" charset="0"/>
                <a:cs typeface="Calibri" pitchFamily="34" charset="0"/>
              </a:rPr>
              <a:t>    За 2019 год в бюджет Курского муниципального района Ставропольского края поступило доходов 1 346 829,53 тыс. рублей или 100,2 процента к годовым назначениям, в то числе: </a:t>
            </a:r>
          </a:p>
          <a:p>
            <a:pPr>
              <a:buFont typeface="Wingdings" pitchFamily="2" charset="2"/>
              <a:buChar char="ü"/>
            </a:pPr>
            <a:r>
              <a:rPr lang="ru-RU" sz="1200" dirty="0" smtClean="0">
                <a:latin typeface="Calibri" pitchFamily="34" charset="0"/>
                <a:cs typeface="Calibri" pitchFamily="34" charset="0"/>
              </a:rPr>
              <a:t>     налоговые и неналоговые доходы – 228 352,78 тыс. рублей, что составляет 17,0 процентов в общем объеме доходов бюджета Курского муниципального района за отчетный период или 102,9 процента к годовым  плановым назначениям;</a:t>
            </a:r>
          </a:p>
          <a:p>
            <a:pPr>
              <a:buFont typeface="Wingdings" pitchFamily="2" charset="2"/>
              <a:buChar char="ü"/>
            </a:pPr>
            <a:r>
              <a:rPr lang="ru-RU" sz="1200" dirty="0" smtClean="0">
                <a:latin typeface="Calibri" pitchFamily="34" charset="0"/>
                <a:cs typeface="Calibri" pitchFamily="34" charset="0"/>
              </a:rPr>
              <a:t> безвозмездные поступления – 1 118 476,75 тыс. рублей, что составляет 83,0 процента в общем объеме доходов бюджета Курского муниципального района Ставропольского края за отчетный период или 99,7 процента к годовым плановым назначениям.</a:t>
            </a:r>
          </a:p>
          <a:p>
            <a:pPr>
              <a:buFont typeface="Wingdings" pitchFamily="2" charset="2"/>
              <a:buChar char="ü"/>
            </a:pPr>
            <a:endParaRPr lang="ru-RU" sz="1200" dirty="0" smtClean="0">
              <a:latin typeface="Calibri" pitchFamily="34" charset="0"/>
              <a:cs typeface="Calibri" pitchFamily="34" charset="0"/>
            </a:endParaRPr>
          </a:p>
          <a:p>
            <a:pPr>
              <a:buFont typeface="Wingdings" pitchFamily="2" charset="2"/>
              <a:buChar char="ü"/>
            </a:pPr>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a:latin typeface="Calibri" pitchFamily="34" charset="0"/>
              <a:cs typeface="Calibri" pitchFamily="34" charset="0"/>
            </a:endParaRPr>
          </a:p>
        </p:txBody>
      </p:sp>
      <p:sp>
        <p:nvSpPr>
          <p:cNvPr id="6" name="Прямоугольник 5"/>
          <p:cNvSpPr/>
          <p:nvPr/>
        </p:nvSpPr>
        <p:spPr>
          <a:xfrm>
            <a:off x="7924800" y="6858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
        <p:nvSpPr>
          <p:cNvPr id="9" name="Прямоугольник 8"/>
          <p:cNvSpPr/>
          <p:nvPr/>
        </p:nvSpPr>
        <p:spPr>
          <a:xfrm>
            <a:off x="5715000" y="990600"/>
            <a:ext cx="2971800" cy="990600"/>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5715000" y="1295400"/>
            <a:ext cx="1905000" cy="338554"/>
          </a:xfrm>
          <a:prstGeom prst="rect">
            <a:avLst/>
          </a:prstGeom>
          <a:noFill/>
        </p:spPr>
        <p:txBody>
          <a:bodyPr wrap="square" rtlCol="0">
            <a:spAutoFit/>
          </a:bodyPr>
          <a:lstStyle/>
          <a:p>
            <a:pPr algn="ctr"/>
            <a:r>
              <a:rPr lang="ru-RU" sz="800" dirty="0" smtClean="0"/>
              <a:t>НАЛОГОВЫЕ И НЕ НАЛОГОВЫЕ ДОХОДЫ</a:t>
            </a:r>
            <a:endParaRPr lang="ru-RU" sz="800" dirty="0"/>
          </a:p>
        </p:txBody>
      </p:sp>
      <p:sp>
        <p:nvSpPr>
          <p:cNvPr id="12" name="Скругленный прямоугольник 11"/>
          <p:cNvSpPr/>
          <p:nvPr/>
        </p:nvSpPr>
        <p:spPr>
          <a:xfrm>
            <a:off x="7696200" y="10668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221 856,73</a:t>
            </a:r>
            <a:endParaRPr lang="ru-RU" sz="900" dirty="0">
              <a:solidFill>
                <a:schemeClr val="tx1"/>
              </a:solidFill>
            </a:endParaRPr>
          </a:p>
        </p:txBody>
      </p:sp>
      <p:sp>
        <p:nvSpPr>
          <p:cNvPr id="13" name="Скругленный прямоугольник 12"/>
          <p:cNvSpPr/>
          <p:nvPr/>
        </p:nvSpPr>
        <p:spPr>
          <a:xfrm>
            <a:off x="7696200" y="12954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228 352,78</a:t>
            </a:r>
            <a:endParaRPr lang="ru-RU" sz="900" dirty="0">
              <a:solidFill>
                <a:schemeClr val="tx1"/>
              </a:solidFill>
            </a:endParaRPr>
          </a:p>
        </p:txBody>
      </p:sp>
      <p:sp>
        <p:nvSpPr>
          <p:cNvPr id="14" name="Скругленный прямоугольник 13"/>
          <p:cNvSpPr/>
          <p:nvPr/>
        </p:nvSpPr>
        <p:spPr>
          <a:xfrm>
            <a:off x="7696200" y="15240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(102,9%)</a:t>
            </a:r>
            <a:endParaRPr lang="ru-RU" sz="900" dirty="0">
              <a:solidFill>
                <a:schemeClr val="tx1"/>
              </a:solidFill>
            </a:endParaRPr>
          </a:p>
        </p:txBody>
      </p:sp>
      <p:sp>
        <p:nvSpPr>
          <p:cNvPr id="15" name="Скругленный прямоугольник 14"/>
          <p:cNvSpPr/>
          <p:nvPr/>
        </p:nvSpPr>
        <p:spPr>
          <a:xfrm>
            <a:off x="7696200" y="17526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6 496,05</a:t>
            </a:r>
            <a:endParaRPr lang="ru-RU" sz="900" dirty="0">
              <a:solidFill>
                <a:schemeClr val="tx1"/>
              </a:solidFill>
            </a:endParaRPr>
          </a:p>
        </p:txBody>
      </p:sp>
      <p:sp>
        <p:nvSpPr>
          <p:cNvPr id="16" name="Прямоугольник 15"/>
          <p:cNvSpPr/>
          <p:nvPr/>
        </p:nvSpPr>
        <p:spPr>
          <a:xfrm>
            <a:off x="5715000" y="1981200"/>
            <a:ext cx="2971800" cy="990600"/>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5715000" y="2209800"/>
            <a:ext cx="1905000" cy="338554"/>
          </a:xfrm>
          <a:prstGeom prst="rect">
            <a:avLst/>
          </a:prstGeom>
          <a:noFill/>
        </p:spPr>
        <p:txBody>
          <a:bodyPr wrap="square" rtlCol="0">
            <a:spAutoFit/>
          </a:bodyPr>
          <a:lstStyle/>
          <a:p>
            <a:pPr algn="ctr"/>
            <a:r>
              <a:rPr lang="ru-RU" sz="800" dirty="0" smtClean="0"/>
              <a:t>БЕЗВОЗМЕЗДНЫЕ ПОСТУПЛЕНИЯ</a:t>
            </a:r>
            <a:endParaRPr lang="ru-RU" sz="800" dirty="0"/>
          </a:p>
        </p:txBody>
      </p:sp>
      <p:sp>
        <p:nvSpPr>
          <p:cNvPr id="19" name="Скругленный прямоугольник 18"/>
          <p:cNvSpPr/>
          <p:nvPr/>
        </p:nvSpPr>
        <p:spPr>
          <a:xfrm>
            <a:off x="7696200" y="20574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1 122 439,17</a:t>
            </a:r>
            <a:endParaRPr lang="ru-RU" sz="900" dirty="0">
              <a:solidFill>
                <a:schemeClr val="tx1"/>
              </a:solidFill>
            </a:endParaRPr>
          </a:p>
        </p:txBody>
      </p:sp>
      <p:sp>
        <p:nvSpPr>
          <p:cNvPr id="20" name="Скругленный прямоугольник 19"/>
          <p:cNvSpPr/>
          <p:nvPr/>
        </p:nvSpPr>
        <p:spPr>
          <a:xfrm>
            <a:off x="7696200" y="22860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1 118 476,75</a:t>
            </a:r>
            <a:endParaRPr lang="ru-RU" sz="900" dirty="0">
              <a:solidFill>
                <a:schemeClr val="tx1"/>
              </a:solidFill>
            </a:endParaRPr>
          </a:p>
        </p:txBody>
      </p:sp>
      <p:sp>
        <p:nvSpPr>
          <p:cNvPr id="21" name="Скругленный прямоугольник 20"/>
          <p:cNvSpPr/>
          <p:nvPr/>
        </p:nvSpPr>
        <p:spPr>
          <a:xfrm>
            <a:off x="7696200" y="25146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(99,6%)</a:t>
            </a:r>
            <a:endParaRPr lang="ru-RU" sz="900" dirty="0">
              <a:solidFill>
                <a:schemeClr val="tx1"/>
              </a:solidFill>
            </a:endParaRPr>
          </a:p>
        </p:txBody>
      </p:sp>
      <p:sp>
        <p:nvSpPr>
          <p:cNvPr id="22" name="Скругленный прямоугольник 21"/>
          <p:cNvSpPr/>
          <p:nvPr/>
        </p:nvSpPr>
        <p:spPr>
          <a:xfrm>
            <a:off x="7696200" y="27432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- 3 962,42</a:t>
            </a:r>
            <a:endParaRPr lang="ru-RU" sz="900" dirty="0">
              <a:solidFill>
                <a:schemeClr val="tx1"/>
              </a:solidFill>
            </a:endParaRPr>
          </a:p>
        </p:txBody>
      </p:sp>
      <p:sp>
        <p:nvSpPr>
          <p:cNvPr id="26" name="Скругленный прямоугольник 25"/>
          <p:cNvSpPr/>
          <p:nvPr/>
        </p:nvSpPr>
        <p:spPr>
          <a:xfrm>
            <a:off x="4343400" y="1600200"/>
            <a:ext cx="8382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1 344 295,91</a:t>
            </a:r>
            <a:endParaRPr lang="ru-RU" sz="900" dirty="0">
              <a:solidFill>
                <a:schemeClr val="tx1"/>
              </a:solidFill>
            </a:endParaRPr>
          </a:p>
        </p:txBody>
      </p:sp>
      <p:sp>
        <p:nvSpPr>
          <p:cNvPr id="27" name="Скругленный прямоугольник 26"/>
          <p:cNvSpPr/>
          <p:nvPr/>
        </p:nvSpPr>
        <p:spPr>
          <a:xfrm>
            <a:off x="4343400" y="1828800"/>
            <a:ext cx="838200" cy="152400"/>
          </a:xfrm>
          <a:prstGeom prst="roundRect">
            <a:avLst/>
          </a:prstGeom>
          <a:solidFill>
            <a:srgbClr val="92D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1 346 829,53</a:t>
            </a:r>
            <a:endParaRPr lang="ru-RU" sz="900" dirty="0">
              <a:solidFill>
                <a:schemeClr val="tx1"/>
              </a:solidFill>
            </a:endParaRPr>
          </a:p>
        </p:txBody>
      </p:sp>
      <p:sp>
        <p:nvSpPr>
          <p:cNvPr id="28" name="Скругленный прямоугольник 27"/>
          <p:cNvSpPr/>
          <p:nvPr/>
        </p:nvSpPr>
        <p:spPr>
          <a:xfrm>
            <a:off x="4343400" y="2057400"/>
            <a:ext cx="8382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(100,2%)</a:t>
            </a:r>
            <a:endParaRPr lang="ru-RU" sz="900" dirty="0">
              <a:solidFill>
                <a:schemeClr val="tx1"/>
              </a:solidFill>
            </a:endParaRPr>
          </a:p>
        </p:txBody>
      </p:sp>
      <p:sp>
        <p:nvSpPr>
          <p:cNvPr id="29" name="Скругленный прямоугольник 28"/>
          <p:cNvSpPr/>
          <p:nvPr/>
        </p:nvSpPr>
        <p:spPr>
          <a:xfrm>
            <a:off x="4343400" y="2286000"/>
            <a:ext cx="8382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+ 2 533,62</a:t>
            </a:r>
            <a:endParaRPr lang="ru-RU" sz="900" dirty="0">
              <a:solidFill>
                <a:schemeClr val="tx1"/>
              </a:solidFill>
            </a:endParaRPr>
          </a:p>
        </p:txBody>
      </p:sp>
      <p:sp>
        <p:nvSpPr>
          <p:cNvPr id="30" name="TextBox 29"/>
          <p:cNvSpPr txBox="1"/>
          <p:nvPr/>
        </p:nvSpPr>
        <p:spPr>
          <a:xfrm rot="16200000">
            <a:off x="5262205" y="1367195"/>
            <a:ext cx="542211" cy="246221"/>
          </a:xfrm>
          <a:prstGeom prst="rect">
            <a:avLst/>
          </a:prstGeom>
          <a:noFill/>
        </p:spPr>
        <p:txBody>
          <a:bodyPr wrap="square" rtlCol="0">
            <a:spAutoFit/>
          </a:bodyPr>
          <a:lstStyle/>
          <a:p>
            <a:r>
              <a:rPr lang="ru-RU" sz="1000" dirty="0" smtClean="0"/>
              <a:t>17,0% </a:t>
            </a:r>
            <a:endParaRPr lang="ru-RU" sz="1000" dirty="0"/>
          </a:p>
        </p:txBody>
      </p:sp>
      <p:sp>
        <p:nvSpPr>
          <p:cNvPr id="31" name="TextBox 30"/>
          <p:cNvSpPr txBox="1"/>
          <p:nvPr/>
        </p:nvSpPr>
        <p:spPr>
          <a:xfrm rot="16200000">
            <a:off x="5262205" y="2357795"/>
            <a:ext cx="542211" cy="246221"/>
          </a:xfrm>
          <a:prstGeom prst="rect">
            <a:avLst/>
          </a:prstGeom>
          <a:noFill/>
        </p:spPr>
        <p:txBody>
          <a:bodyPr wrap="square" rtlCol="0">
            <a:spAutoFit/>
          </a:bodyPr>
          <a:lstStyle/>
          <a:p>
            <a:r>
              <a:rPr lang="ru-RU" sz="1000" dirty="0" smtClean="0"/>
              <a:t>83,0% </a:t>
            </a:r>
            <a:endParaRPr lang="ru-RU" sz="1000" dirty="0"/>
          </a:p>
        </p:txBody>
      </p:sp>
      <p:sp>
        <p:nvSpPr>
          <p:cNvPr id="32" name="Скругленный прямоугольник 31"/>
          <p:cNvSpPr/>
          <p:nvPr/>
        </p:nvSpPr>
        <p:spPr>
          <a:xfrm>
            <a:off x="3962400" y="3200400"/>
            <a:ext cx="76200" cy="762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3" name="TextBox 32"/>
          <p:cNvSpPr txBox="1"/>
          <p:nvPr/>
        </p:nvSpPr>
        <p:spPr>
          <a:xfrm>
            <a:off x="4114800" y="3124200"/>
            <a:ext cx="685800" cy="215444"/>
          </a:xfrm>
          <a:prstGeom prst="rect">
            <a:avLst/>
          </a:prstGeom>
          <a:noFill/>
        </p:spPr>
        <p:txBody>
          <a:bodyPr wrap="square" rtlCol="0">
            <a:spAutoFit/>
          </a:bodyPr>
          <a:lstStyle/>
          <a:p>
            <a:r>
              <a:rPr lang="ru-RU" sz="800" dirty="0" smtClean="0">
                <a:solidFill>
                  <a:schemeClr val="accent4">
                    <a:lumMod val="50000"/>
                  </a:schemeClr>
                </a:solidFill>
              </a:rPr>
              <a:t>План года</a:t>
            </a:r>
            <a:endParaRPr lang="ru-RU" sz="800" dirty="0">
              <a:solidFill>
                <a:schemeClr val="accent4">
                  <a:lumMod val="50000"/>
                </a:schemeClr>
              </a:solidFill>
            </a:endParaRPr>
          </a:p>
        </p:txBody>
      </p:sp>
      <p:sp>
        <p:nvSpPr>
          <p:cNvPr id="34" name="TextBox 33"/>
          <p:cNvSpPr txBox="1"/>
          <p:nvPr/>
        </p:nvSpPr>
        <p:spPr>
          <a:xfrm>
            <a:off x="5181600" y="3124200"/>
            <a:ext cx="1600200" cy="215444"/>
          </a:xfrm>
          <a:prstGeom prst="rect">
            <a:avLst/>
          </a:prstGeom>
          <a:noFill/>
        </p:spPr>
        <p:txBody>
          <a:bodyPr wrap="square" rtlCol="0">
            <a:spAutoFit/>
          </a:bodyPr>
          <a:lstStyle/>
          <a:p>
            <a:r>
              <a:rPr lang="ru-RU" sz="800" dirty="0" smtClean="0">
                <a:solidFill>
                  <a:schemeClr val="accent3">
                    <a:lumMod val="50000"/>
                  </a:schemeClr>
                </a:solidFill>
              </a:rPr>
              <a:t>Фактическое исполнение</a:t>
            </a:r>
            <a:endParaRPr lang="ru-RU" sz="800" dirty="0">
              <a:solidFill>
                <a:schemeClr val="accent3">
                  <a:lumMod val="50000"/>
                </a:schemeClr>
              </a:solidFill>
            </a:endParaRPr>
          </a:p>
        </p:txBody>
      </p:sp>
      <p:sp>
        <p:nvSpPr>
          <p:cNvPr id="35" name="Скругленный прямоугольник 34"/>
          <p:cNvSpPr/>
          <p:nvPr/>
        </p:nvSpPr>
        <p:spPr>
          <a:xfrm>
            <a:off x="5105400" y="3200400"/>
            <a:ext cx="76200" cy="762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6" name="TextBox 35"/>
          <p:cNvSpPr txBox="1"/>
          <p:nvPr/>
        </p:nvSpPr>
        <p:spPr>
          <a:xfrm>
            <a:off x="7010400" y="3124200"/>
            <a:ext cx="990600" cy="215444"/>
          </a:xfrm>
          <a:prstGeom prst="rect">
            <a:avLst/>
          </a:prstGeom>
          <a:noFill/>
        </p:spPr>
        <p:txBody>
          <a:bodyPr wrap="square" rtlCol="0">
            <a:spAutoFit/>
          </a:bodyPr>
          <a:lstStyle/>
          <a:p>
            <a:r>
              <a:rPr lang="ru-RU" sz="800" dirty="0" smtClean="0">
                <a:solidFill>
                  <a:schemeClr val="accent6">
                    <a:lumMod val="50000"/>
                  </a:schemeClr>
                </a:solidFill>
              </a:rPr>
              <a:t>% исполнения</a:t>
            </a:r>
            <a:endParaRPr lang="ru-RU" sz="800" dirty="0">
              <a:solidFill>
                <a:schemeClr val="accent6">
                  <a:lumMod val="50000"/>
                </a:schemeClr>
              </a:solidFill>
            </a:endParaRPr>
          </a:p>
        </p:txBody>
      </p:sp>
      <p:sp>
        <p:nvSpPr>
          <p:cNvPr id="37" name="TextBox 36"/>
          <p:cNvSpPr txBox="1"/>
          <p:nvPr/>
        </p:nvSpPr>
        <p:spPr>
          <a:xfrm>
            <a:off x="8229600" y="3124200"/>
            <a:ext cx="914400" cy="215444"/>
          </a:xfrm>
          <a:prstGeom prst="rect">
            <a:avLst/>
          </a:prstGeom>
          <a:noFill/>
        </p:spPr>
        <p:txBody>
          <a:bodyPr wrap="square" rtlCol="0">
            <a:spAutoFit/>
          </a:bodyPr>
          <a:lstStyle/>
          <a:p>
            <a:r>
              <a:rPr lang="ru-RU" sz="800" dirty="0" smtClean="0">
                <a:solidFill>
                  <a:schemeClr val="accent1">
                    <a:lumMod val="50000"/>
                  </a:schemeClr>
                </a:solidFill>
              </a:rPr>
              <a:t>Отклонение</a:t>
            </a:r>
            <a:endParaRPr lang="ru-RU" sz="800" dirty="0">
              <a:solidFill>
                <a:schemeClr val="accent1">
                  <a:lumMod val="50000"/>
                </a:schemeClr>
              </a:solidFill>
            </a:endParaRPr>
          </a:p>
        </p:txBody>
      </p:sp>
      <p:sp>
        <p:nvSpPr>
          <p:cNvPr id="38" name="Скругленный прямоугольник 37"/>
          <p:cNvSpPr/>
          <p:nvPr/>
        </p:nvSpPr>
        <p:spPr>
          <a:xfrm>
            <a:off x="8153400" y="3200400"/>
            <a:ext cx="76200" cy="762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9" name="Скругленный прямоугольник 38"/>
          <p:cNvSpPr/>
          <p:nvPr/>
        </p:nvSpPr>
        <p:spPr>
          <a:xfrm>
            <a:off x="6934200" y="3200400"/>
            <a:ext cx="76200" cy="76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40" name="TextBox 39"/>
          <p:cNvSpPr txBox="1"/>
          <p:nvPr/>
        </p:nvSpPr>
        <p:spPr>
          <a:xfrm>
            <a:off x="0" y="3352800"/>
            <a:ext cx="9144000" cy="523220"/>
          </a:xfrm>
          <a:prstGeom prst="rect">
            <a:avLst/>
          </a:prstGeom>
          <a:noFill/>
        </p:spPr>
        <p:txBody>
          <a:bodyPr wrap="square" rtlCol="0">
            <a:spAutoFit/>
          </a:bodyPr>
          <a:lstStyle/>
          <a:p>
            <a:pPr algn="ctr"/>
            <a:r>
              <a:rPr lang="ru-RU" sz="1400" dirty="0" smtClean="0"/>
              <a:t>ДОХОДЫ БЮДЖЕТА КУРСКОГО МУНИЦИПАЛЬНОГО  РАЙОНА </a:t>
            </a:r>
          </a:p>
          <a:p>
            <a:pPr algn="ctr"/>
            <a:r>
              <a:rPr lang="ru-RU" sz="1400" dirty="0" smtClean="0"/>
              <a:t>СТАВРОПОЛЬСКОГО КРАЯ ЗА 2017-2019 ГОДЫ</a:t>
            </a:r>
            <a:endParaRPr lang="ru-RU" sz="1400" dirty="0"/>
          </a:p>
        </p:txBody>
      </p:sp>
      <p:graphicFrame>
        <p:nvGraphicFramePr>
          <p:cNvPr id="41" name="Диаграмма 40"/>
          <p:cNvGraphicFramePr/>
          <p:nvPr/>
        </p:nvGraphicFramePr>
        <p:xfrm>
          <a:off x="228600" y="3733800"/>
          <a:ext cx="46482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42" name="TextBox 41"/>
          <p:cNvSpPr txBox="1"/>
          <p:nvPr/>
        </p:nvSpPr>
        <p:spPr>
          <a:xfrm>
            <a:off x="5257800" y="4191000"/>
            <a:ext cx="3733799" cy="2492990"/>
          </a:xfrm>
          <a:prstGeom prst="rect">
            <a:avLst/>
          </a:prstGeom>
          <a:noFill/>
        </p:spPr>
        <p:txBody>
          <a:bodyPr wrap="square" rtlCol="0">
            <a:spAutoFit/>
          </a:bodyPr>
          <a:lstStyle/>
          <a:p>
            <a:pPr algn="just"/>
            <a:r>
              <a:rPr lang="ru-RU" sz="1200" dirty="0" smtClean="0">
                <a:latin typeface="Calibri" pitchFamily="34" charset="0"/>
                <a:cs typeface="Calibri" pitchFamily="34" charset="0"/>
              </a:rPr>
              <a:t>     В структуре налоговых и неналоговых доходов наибольший удельный вес имеют:  </a:t>
            </a:r>
          </a:p>
          <a:p>
            <a:pPr algn="just">
              <a:buFont typeface="Wingdings" pitchFamily="2" charset="2"/>
              <a:buChar char="ü"/>
            </a:pPr>
            <a:r>
              <a:rPr lang="ru-RU" sz="1200" dirty="0" smtClean="0">
                <a:latin typeface="Calibri" pitchFamily="34" charset="0"/>
                <a:cs typeface="Calibri" pitchFamily="34" charset="0"/>
              </a:rPr>
              <a:t> 60,2% - налог на доходы физических лиц; </a:t>
            </a:r>
          </a:p>
          <a:p>
            <a:pPr algn="just">
              <a:buFont typeface="Wingdings" pitchFamily="2" charset="2"/>
              <a:buChar char="ü"/>
            </a:pPr>
            <a:r>
              <a:rPr lang="ru-RU" sz="1200" dirty="0" smtClean="0">
                <a:latin typeface="Calibri" pitchFamily="34" charset="0"/>
                <a:cs typeface="Calibri" pitchFamily="34" charset="0"/>
              </a:rPr>
              <a:t> 7,2% - доходы от использования имущества находящегося в муниципальной собственности;</a:t>
            </a:r>
          </a:p>
          <a:p>
            <a:pPr algn="just">
              <a:buFont typeface="Wingdings" pitchFamily="2" charset="2"/>
              <a:buChar char="ü"/>
            </a:pPr>
            <a:r>
              <a:rPr lang="ru-RU" sz="1200" dirty="0" smtClean="0">
                <a:latin typeface="Calibri" pitchFamily="34" charset="0"/>
                <a:cs typeface="Calibri" pitchFamily="34" charset="0"/>
              </a:rPr>
              <a:t>  6,8% - единый сельскохозяйственный налог.</a:t>
            </a:r>
          </a:p>
          <a:p>
            <a:pPr algn="just">
              <a:buFont typeface="Wingdings" pitchFamily="2" charset="2"/>
              <a:buChar char="ü"/>
            </a:pPr>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Доля безвозмездных поступлений остается стабильно высокой – 83,0%, в сравнении с 2018 годом, доля уменьшилась на 0,3%. В структуре безвозмездных поступлений за 2019 год основная доля – 62,3% или 696 357,05 тыс. рублей.</a:t>
            </a:r>
          </a:p>
          <a:p>
            <a:pPr algn="just"/>
            <a:endParaRPr lang="ru-RU" sz="1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915400" cy="738664"/>
          </a:xfrm>
          <a:prstGeom prst="rect">
            <a:avLst/>
          </a:prstGeom>
          <a:noFill/>
        </p:spPr>
        <p:txBody>
          <a:bodyPr wrap="square" rtlCol="0">
            <a:spAutoFit/>
          </a:bodyPr>
          <a:lstStyle/>
          <a:p>
            <a:pPr algn="ctr"/>
            <a:r>
              <a:rPr lang="ru-RU" sz="1400" dirty="0" smtClean="0"/>
              <a:t>ОБЪЕМ И СТРУКТУРА ДОХОДОВ ПОСТУПАЮЩИХ В БЮДЖЕТ КУРСКОГО МУНИЦИПАЛЬНОГО РАЙОНА СТАВРОПОЛЬСКОГО КРАЯ, СВЕДЕНИЯ О ПЛАНИРУЕМЫХ И ФАКТИЧЕСКИХ ЗНАЧЕНИЯХ ЗА 2019 ГОД</a:t>
            </a:r>
            <a:endParaRPr lang="ru-RU" sz="1400" dirty="0"/>
          </a:p>
        </p:txBody>
      </p:sp>
      <p:graphicFrame>
        <p:nvGraphicFramePr>
          <p:cNvPr id="4" name="Таблица 3"/>
          <p:cNvGraphicFramePr>
            <a:graphicFrameLocks noGrp="1"/>
          </p:cNvGraphicFramePr>
          <p:nvPr/>
        </p:nvGraphicFramePr>
        <p:xfrm>
          <a:off x="152401" y="685799"/>
          <a:ext cx="8839198" cy="6036976"/>
        </p:xfrm>
        <a:graphic>
          <a:graphicData uri="http://schemas.openxmlformats.org/drawingml/2006/table">
            <a:tbl>
              <a:tblPr/>
              <a:tblGrid>
                <a:gridCol w="3535680"/>
                <a:gridCol w="845488"/>
                <a:gridCol w="999214"/>
                <a:gridCol w="922351"/>
                <a:gridCol w="768626"/>
                <a:gridCol w="538038"/>
                <a:gridCol w="691763"/>
                <a:gridCol w="538038"/>
              </a:tblGrid>
              <a:tr h="224658">
                <a:tc rowSpan="3">
                  <a:txBody>
                    <a:bodyPr/>
                    <a:lstStyle/>
                    <a:p>
                      <a:pPr algn="ctr" fontAlgn="ctr"/>
                      <a:r>
                        <a:rPr lang="ru-RU" sz="1000" b="0" i="0" u="none" strike="noStrike" dirty="0">
                          <a:solidFill>
                            <a:srgbClr val="000000"/>
                          </a:solidFill>
                          <a:latin typeface="Calibri"/>
                        </a:rPr>
                        <a:t>источники доходов</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000" b="0" i="0" u="none" strike="noStrike">
                          <a:solidFill>
                            <a:srgbClr val="000000"/>
                          </a:solidFill>
                          <a:latin typeface="Calibri"/>
                        </a:rPr>
                        <a:t>2019 год</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rowSpan="2" gridSpan="2">
                  <a:txBody>
                    <a:bodyPr/>
                    <a:lstStyle/>
                    <a:p>
                      <a:pPr algn="ctr" rtl="0" fontAlgn="t"/>
                      <a:r>
                        <a:rPr lang="ru-RU" sz="1000" b="1" i="0" u="none" strike="noStrike">
                          <a:solidFill>
                            <a:srgbClr val="000000"/>
                          </a:solidFill>
                          <a:latin typeface="Calibri"/>
                        </a:rPr>
                        <a:t>Выполнение первоначального плана года/ №97</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hMerge="1">
                  <a:txBody>
                    <a:bodyPr/>
                    <a:lstStyle/>
                    <a:p>
                      <a:endParaRPr lang="ru-RU"/>
                    </a:p>
                  </a:txBody>
                  <a:tcPr/>
                </a:tc>
                <a:tc rowSpan="2" gridSpan="2">
                  <a:txBody>
                    <a:bodyPr/>
                    <a:lstStyle/>
                    <a:p>
                      <a:pPr algn="ctr" rtl="0" fontAlgn="t"/>
                      <a:r>
                        <a:rPr lang="ru-RU" sz="1000" b="1" i="0" u="none" strike="noStrike">
                          <a:solidFill>
                            <a:srgbClr val="000000"/>
                          </a:solidFill>
                          <a:latin typeface="Calibri"/>
                        </a:rPr>
                        <a:t>Выполнение уточненного плана года/ №174</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hMerge="1">
                  <a:txBody>
                    <a:bodyPr/>
                    <a:lstStyle/>
                    <a:p>
                      <a:endParaRPr lang="ru-RU"/>
                    </a:p>
                  </a:txBody>
                  <a:tcPr/>
                </a:tc>
              </a:tr>
              <a:tr h="220939">
                <a:tc vMerge="1">
                  <a:txBody>
                    <a:bodyPr/>
                    <a:lstStyle/>
                    <a:p>
                      <a:endParaRPr lang="ru-RU"/>
                    </a:p>
                  </a:txBody>
                  <a:tcPr/>
                </a:tc>
                <a:tc rowSpan="2">
                  <a:txBody>
                    <a:bodyPr/>
                    <a:lstStyle/>
                    <a:p>
                      <a:pPr algn="ctr" fontAlgn="t"/>
                      <a:r>
                        <a:rPr lang="ru-RU" sz="1000" b="1" i="0" u="none" strike="noStrike">
                          <a:solidFill>
                            <a:srgbClr val="000000"/>
                          </a:solidFill>
                          <a:latin typeface="Calibri"/>
                        </a:rPr>
                        <a:t>Первоначальный план года/№97</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a:txBody>
                    <a:bodyPr/>
                    <a:lstStyle/>
                    <a:p>
                      <a:pPr algn="ctr" rtl="0" fontAlgn="t"/>
                      <a:r>
                        <a:rPr lang="ru-RU" sz="1000" b="1" i="0" u="none" strike="noStrike">
                          <a:solidFill>
                            <a:srgbClr val="000000"/>
                          </a:solidFill>
                          <a:latin typeface="Calibri"/>
                        </a:rPr>
                        <a:t>Утвержденый план/№174</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rowSpan="2">
                  <a:txBody>
                    <a:bodyPr/>
                    <a:lstStyle/>
                    <a:p>
                      <a:pPr algn="ctr" rtl="0" fontAlgn="t"/>
                      <a:r>
                        <a:rPr lang="ru-RU" sz="1000" b="1" i="0" u="none" strike="noStrike">
                          <a:solidFill>
                            <a:srgbClr val="000000"/>
                          </a:solidFill>
                          <a:latin typeface="Calibri"/>
                        </a:rPr>
                        <a:t>отчет года </a:t>
                      </a:r>
                    </a:p>
                  </a:txBody>
                  <a:tcPr marL="3848" marR="3848" marT="384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r>
              <a:tr h="35433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000" b="1" i="0" u="none" strike="noStrike">
                          <a:solidFill>
                            <a:srgbClr val="000000"/>
                          </a:solidFill>
                          <a:latin typeface="Calibri"/>
                        </a:rPr>
                        <a:t>абс. сумма</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абс. сумма</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ctr"/>
                      <a:r>
                        <a:rPr lang="ru-RU" sz="1000" b="1" i="0" u="none" strike="noStrike">
                          <a:solidFill>
                            <a:srgbClr val="000000"/>
                          </a:solidFill>
                          <a:latin typeface="Calibri"/>
                        </a:rPr>
                        <a:t>%</a:t>
                      </a:r>
                    </a:p>
                  </a:txBody>
                  <a:tcPr marL="3848" marR="3848" marT="38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151012">
                <a:tc>
                  <a:txBody>
                    <a:bodyPr/>
                    <a:lstStyle/>
                    <a:p>
                      <a:pPr algn="l" fontAlgn="b"/>
                      <a:r>
                        <a:rPr lang="ru-RU" sz="1000" b="1" i="0" u="none" strike="noStrike" dirty="0">
                          <a:solidFill>
                            <a:srgbClr val="000000"/>
                          </a:solidFill>
                          <a:latin typeface="Calibri"/>
                        </a:rPr>
                        <a:t>НАЛОГОВЫЕ </a:t>
                      </a:r>
                      <a:r>
                        <a:rPr lang="ru-RU" sz="1000" b="1" i="0" u="none" strike="noStrike" dirty="0" smtClean="0">
                          <a:solidFill>
                            <a:srgbClr val="000000"/>
                          </a:solidFill>
                          <a:latin typeface="Calibri"/>
                        </a:rPr>
                        <a:t>ДОХОДЫ</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165 877,66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165 </a:t>
                      </a:r>
                      <a:r>
                        <a:rPr lang="ru-RU" sz="1000" b="1" i="0" u="none" strike="noStrike" dirty="0">
                          <a:solidFill>
                            <a:srgbClr val="000000"/>
                          </a:solidFill>
                          <a:latin typeface="Calibri"/>
                        </a:rPr>
                        <a:t>877,66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170 928,44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5 050,78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103,04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5 </a:t>
                      </a:r>
                      <a:r>
                        <a:rPr lang="ru-RU" sz="1000" b="1" i="0" u="none" strike="noStrike" dirty="0">
                          <a:solidFill>
                            <a:srgbClr val="000000"/>
                          </a:solidFill>
                          <a:latin typeface="Calibri"/>
                        </a:rPr>
                        <a:t>050,78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103,04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51012">
                <a:tc>
                  <a:txBody>
                    <a:bodyPr/>
                    <a:lstStyle/>
                    <a:p>
                      <a:pPr algn="l" rtl="0" fontAlgn="b"/>
                      <a:r>
                        <a:rPr lang="ru-RU" sz="1000" b="0" i="0" u="none" strike="noStrike" dirty="0">
                          <a:solidFill>
                            <a:srgbClr val="000000"/>
                          </a:solidFill>
                          <a:latin typeface="Calibri"/>
                        </a:rPr>
                        <a:t>налог на доходы физических лиц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139 </a:t>
                      </a:r>
                      <a:r>
                        <a:rPr lang="ru-RU" sz="1000" b="0" i="0" u="none" strike="noStrike" dirty="0">
                          <a:solidFill>
                            <a:srgbClr val="000000"/>
                          </a:solidFill>
                          <a:latin typeface="Calibri"/>
                        </a:rPr>
                        <a:t>052,00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134 </a:t>
                      </a:r>
                      <a:r>
                        <a:rPr lang="ru-RU" sz="1000" b="0" i="0" u="none" strike="noStrike" dirty="0">
                          <a:solidFill>
                            <a:srgbClr val="000000"/>
                          </a:solidFill>
                          <a:latin typeface="Calibri"/>
                        </a:rPr>
                        <a:t>552,00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137 512,57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1 539,43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98,89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2 960,57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102,20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доходы от уплаты акцизов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 </a:t>
                      </a:r>
                      <a:r>
                        <a:rPr lang="ru-RU" sz="1000" b="0" i="0" u="none" strike="noStrike" dirty="0">
                          <a:solidFill>
                            <a:srgbClr val="000000"/>
                          </a:solidFill>
                          <a:latin typeface="Calibri"/>
                        </a:rPr>
                        <a:t>766,16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4 766,16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5 325,58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559,42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111,74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559,42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111,74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единый налог на вмененный доход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8 290,00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7 290,00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7 457,76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832,24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89,96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167,76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102,30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единый сельскохозяйственный налог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9 173,50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14 673,50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15 </a:t>
                      </a:r>
                      <a:r>
                        <a:rPr lang="ru-RU" sz="1000" b="0" i="0" u="none" strike="noStrike" dirty="0">
                          <a:solidFill>
                            <a:srgbClr val="000000"/>
                          </a:solidFill>
                          <a:latin typeface="Calibri"/>
                        </a:rPr>
                        <a:t>526,67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6 353,17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169,26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853,17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105,81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995">
                <a:tc>
                  <a:txBody>
                    <a:bodyPr/>
                    <a:lstStyle/>
                    <a:p>
                      <a:pPr algn="l" rtl="0" fontAlgn="b"/>
                      <a:r>
                        <a:rPr lang="ru-RU" sz="1000" b="0" i="0" u="none" strike="noStrike">
                          <a:solidFill>
                            <a:srgbClr val="000000"/>
                          </a:solidFill>
                          <a:latin typeface="Calibri"/>
                        </a:rPr>
                        <a:t>налог, взимаемый в связи с применением патентной системы налогообложения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136,18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136,18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136,18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государственная пошлина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 </a:t>
                      </a:r>
                      <a:r>
                        <a:rPr lang="ru-RU" sz="1000" b="0" i="0" u="none" strike="noStrike" dirty="0">
                          <a:solidFill>
                            <a:srgbClr val="000000"/>
                          </a:solidFill>
                          <a:latin typeface="Calibri"/>
                        </a:rPr>
                        <a:t>596,00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4 596,00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4 969,68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373,68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10,13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373,68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108,13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729">
                <a:tc>
                  <a:txBody>
                    <a:bodyPr/>
                    <a:lstStyle/>
                    <a:p>
                      <a:pPr algn="l" rtl="0" fontAlgn="b"/>
                      <a:r>
                        <a:rPr lang="ru-RU" sz="1000" b="1" i="0" u="none" strike="noStrike" dirty="0">
                          <a:solidFill>
                            <a:srgbClr val="000000"/>
                          </a:solidFill>
                          <a:latin typeface="Calibri"/>
                        </a:rPr>
                        <a:t>НЕНАЛОГОВЫЕ ДОХОДЫ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42 </a:t>
                      </a:r>
                      <a:r>
                        <a:rPr lang="ru-RU" sz="1000" b="1" i="0" u="none" strike="noStrike" dirty="0">
                          <a:solidFill>
                            <a:srgbClr val="000000"/>
                          </a:solidFill>
                          <a:latin typeface="Calibri"/>
                        </a:rPr>
                        <a:t>712,17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55 </a:t>
                      </a:r>
                      <a:r>
                        <a:rPr lang="ru-RU" sz="1000" b="1" i="0" u="none" strike="noStrike" dirty="0">
                          <a:solidFill>
                            <a:srgbClr val="000000"/>
                          </a:solidFill>
                          <a:latin typeface="Calibri"/>
                        </a:rPr>
                        <a:t>979,08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57 424,34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14 712,17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134,44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  </a:t>
                      </a:r>
                      <a:r>
                        <a:rPr lang="ru-RU" sz="1000" b="1" i="0" u="none" strike="noStrike" dirty="0">
                          <a:solidFill>
                            <a:srgbClr val="000000"/>
                          </a:solidFill>
                          <a:latin typeface="Calibri"/>
                        </a:rPr>
                        <a:t>1 445,26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102,58   </a:t>
                      </a:r>
                      <a:endParaRPr lang="ru-RU" sz="1000" b="1"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298305">
                <a:tc>
                  <a:txBody>
                    <a:bodyPr/>
                    <a:lstStyle/>
                    <a:p>
                      <a:pPr algn="l" rtl="0" fontAlgn="b"/>
                      <a:r>
                        <a:rPr lang="ru-RU" sz="1000" b="0" i="0" u="none" strike="noStrike">
                          <a:solidFill>
                            <a:srgbClr val="000000"/>
                          </a:solidFill>
                          <a:latin typeface="Calibri"/>
                        </a:rPr>
                        <a:t>доходы от использования имущества, находящегося в муниципальной собственности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18 </a:t>
                      </a:r>
                      <a:r>
                        <a:rPr lang="ru-RU" sz="1000" b="0" i="0" u="none" strike="noStrike" dirty="0">
                          <a:solidFill>
                            <a:srgbClr val="000000"/>
                          </a:solidFill>
                          <a:latin typeface="Calibri"/>
                        </a:rPr>
                        <a:t>831,29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16 300,29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15 950,10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2 881,19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350,19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97,85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5598">
                <a:tc>
                  <a:txBody>
                    <a:bodyPr/>
                    <a:lstStyle/>
                    <a:p>
                      <a:pPr algn="l" rtl="0" fontAlgn="b"/>
                      <a:r>
                        <a:rPr lang="ru-RU" sz="1000" b="0" i="0" u="none" strike="noStrike">
                          <a:solidFill>
                            <a:srgbClr val="000000"/>
                          </a:solidFill>
                          <a:latin typeface="Calibri"/>
                        </a:rPr>
                        <a:t>доходы от перечисления части прибыли, остающейся после уплаты налогов и иных обязательных платежей муниципальными унитарными предприятиями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245,00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577,00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577,63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332,63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235,77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0,63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100,11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плата за негативное воздействие на окружающую среду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131,49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179,49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182,12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50,63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138,50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2,63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101,47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доходы от оказания платных услуг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20 </a:t>
                      </a:r>
                      <a:r>
                        <a:rPr lang="ru-RU" sz="1000" b="0" i="0" u="none" strike="noStrike" dirty="0">
                          <a:solidFill>
                            <a:srgbClr val="000000"/>
                          </a:solidFill>
                          <a:latin typeface="Calibri"/>
                        </a:rPr>
                        <a:t>070,00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33 </a:t>
                      </a:r>
                      <a:r>
                        <a:rPr lang="ru-RU" sz="1000" b="0" i="0" u="none" strike="noStrike" dirty="0">
                          <a:solidFill>
                            <a:srgbClr val="000000"/>
                          </a:solidFill>
                          <a:latin typeface="Calibri"/>
                        </a:rPr>
                        <a:t>268,03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34 133,95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14 063,95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170,07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865,92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102,60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012">
                <a:tc>
                  <a:txBody>
                    <a:bodyPr/>
                    <a:lstStyle/>
                    <a:p>
                      <a:pPr algn="l" rtl="0" fontAlgn="b"/>
                      <a:r>
                        <a:rPr lang="ru-RU" sz="1000" b="0" i="0" u="none" strike="noStrike">
                          <a:solidFill>
                            <a:srgbClr val="000000"/>
                          </a:solidFill>
                          <a:latin typeface="Calibri"/>
                        </a:rPr>
                        <a:t>доходы от продажи материальных и нематериальных активов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340,00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1 891,00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2 222,79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1 882,79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smtClean="0">
                          <a:solidFill>
                            <a:srgbClr val="000000"/>
                          </a:solidFill>
                          <a:latin typeface="Calibri"/>
                        </a:rPr>
                        <a:t> </a:t>
                      </a:r>
                      <a:r>
                        <a:rPr lang="ru-RU" sz="1000" b="0" i="0" u="none" strike="noStrike" dirty="0">
                          <a:solidFill>
                            <a:srgbClr val="000000"/>
                          </a:solidFill>
                          <a:latin typeface="Calibri"/>
                        </a:rPr>
                        <a:t>653,76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331,79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117,55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штрафы, санкции. возмещение ущерба</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3 </a:t>
                      </a:r>
                      <a:r>
                        <a:rPr lang="ru-RU" sz="1000" b="0" i="0" u="none" strike="noStrike" dirty="0">
                          <a:solidFill>
                            <a:srgbClr val="000000"/>
                          </a:solidFill>
                          <a:latin typeface="Calibri"/>
                        </a:rPr>
                        <a:t>094,39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3 763,27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4 306,78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1 212,39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139,18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543,51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114,44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0" i="0" u="none" strike="noStrike">
                          <a:solidFill>
                            <a:srgbClr val="000000"/>
                          </a:solidFill>
                          <a:latin typeface="Calibri"/>
                        </a:rPr>
                        <a:t>ПРОЧИЕ НЕНАЛОГОВЫЕ ДОХОДЫ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50,97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50,97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50,97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662">
                <a:tc>
                  <a:txBody>
                    <a:bodyPr/>
                    <a:lstStyle/>
                    <a:p>
                      <a:pPr algn="l" rtl="0" fontAlgn="b"/>
                      <a:r>
                        <a:rPr lang="ru-RU" sz="1000" b="1" i="0" u="none" strike="noStrike" dirty="0">
                          <a:solidFill>
                            <a:srgbClr val="000000"/>
                          </a:solidFill>
                          <a:latin typeface="Calibri"/>
                        </a:rPr>
                        <a:t>БЕЗВОЗМЕЗДНЫЕ ПОСТУПЛЕНИЯ</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a:t>
                      </a:r>
                      <a:r>
                        <a:rPr lang="ru-RU" sz="1000" b="1" i="0" u="none" strike="noStrike" dirty="0" smtClean="0">
                          <a:solidFill>
                            <a:srgbClr val="000000"/>
                          </a:solidFill>
                          <a:latin typeface="Calibri"/>
                        </a:rPr>
                        <a:t>1 </a:t>
                      </a:r>
                      <a:r>
                        <a:rPr lang="ru-RU" sz="1000" b="1" i="0" u="none" strike="noStrike" dirty="0">
                          <a:solidFill>
                            <a:srgbClr val="000000"/>
                          </a:solidFill>
                          <a:latin typeface="Calibri"/>
                        </a:rPr>
                        <a:t>096 046,74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1 122 439,17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1 118 476,75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23 658,87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102,05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ru-RU" sz="1000" b="1" i="0" u="none" strike="noStrike" dirty="0">
                          <a:solidFill>
                            <a:srgbClr val="000000"/>
                          </a:solidFill>
                          <a:latin typeface="Calibri"/>
                        </a:rPr>
                        <a:t>-      3 962,42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rtl="0" fontAlgn="b"/>
                      <a:r>
                        <a:rPr lang="ru-RU" sz="1000" b="1" i="0" u="none" strike="noStrike" dirty="0">
                          <a:solidFill>
                            <a:srgbClr val="000000"/>
                          </a:solidFill>
                          <a:latin typeface="Calibri"/>
                        </a:rPr>
                        <a:t>        99,65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204494">
                <a:tc>
                  <a:txBody>
                    <a:bodyPr/>
                    <a:lstStyle/>
                    <a:p>
                      <a:pPr algn="l" fontAlgn="b"/>
                      <a:r>
                        <a:rPr lang="ru-RU" sz="1000" b="0" i="0" u="none" strike="noStrike" dirty="0">
                          <a:solidFill>
                            <a:srgbClr val="000000"/>
                          </a:solidFill>
                          <a:latin typeface="Calibri"/>
                        </a:rPr>
                        <a:t>Дотации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220 </a:t>
                      </a:r>
                      <a:r>
                        <a:rPr lang="ru-RU" sz="1000" b="0" i="0" u="none" strike="noStrike" dirty="0">
                          <a:solidFill>
                            <a:srgbClr val="000000"/>
                          </a:solidFill>
                          <a:latin typeface="Calibri"/>
                        </a:rPr>
                        <a:t>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220 969,00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220 969,00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100,00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494">
                <a:tc>
                  <a:txBody>
                    <a:bodyPr/>
                    <a:lstStyle/>
                    <a:p>
                      <a:pPr algn="l" fontAlgn="b"/>
                      <a:r>
                        <a:rPr lang="ru-RU" sz="1000" b="0" i="0" u="none" strike="noStrike" dirty="0">
                          <a:solidFill>
                            <a:srgbClr val="000000"/>
                          </a:solidFill>
                          <a:latin typeface="Calibri"/>
                        </a:rPr>
                        <a:t>Субсидии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175 </a:t>
                      </a:r>
                      <a:r>
                        <a:rPr lang="ru-RU" sz="1000" b="0" i="0" u="none" strike="noStrike" dirty="0">
                          <a:solidFill>
                            <a:srgbClr val="000000"/>
                          </a:solidFill>
                          <a:latin typeface="Calibri"/>
                        </a:rPr>
                        <a:t>960,69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200 273,05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196 389,67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20 428,98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111,61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3 883,38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98,06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494">
                <a:tc>
                  <a:txBody>
                    <a:bodyPr/>
                    <a:lstStyle/>
                    <a:p>
                      <a:pPr algn="l" fontAlgn="b"/>
                      <a:r>
                        <a:rPr lang="ru-RU" sz="1000" b="0" i="0" u="none" strike="noStrike">
                          <a:solidFill>
                            <a:srgbClr val="000000"/>
                          </a:solidFill>
                          <a:latin typeface="Calibri"/>
                        </a:rPr>
                        <a:t>Субвенции</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697 </a:t>
                      </a:r>
                      <a:r>
                        <a:rPr lang="ru-RU" sz="1000" b="0" i="0" u="none" strike="noStrike" dirty="0">
                          <a:solidFill>
                            <a:srgbClr val="000000"/>
                          </a:solidFill>
                          <a:latin typeface="Calibri"/>
                        </a:rPr>
                        <a:t>374,14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696 361,45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696 357,05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1 017,09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99,85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4,40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61">
                <a:tc>
                  <a:txBody>
                    <a:bodyPr/>
                    <a:lstStyle/>
                    <a:p>
                      <a:pPr algn="l" fontAlgn="b"/>
                      <a:r>
                        <a:rPr lang="ru-RU" sz="1000" b="0" i="0" u="none" strike="noStrike" dirty="0">
                          <a:solidFill>
                            <a:srgbClr val="000000"/>
                          </a:solidFill>
                          <a:latin typeface="Calibri"/>
                        </a:rPr>
                        <a:t>Иные межбюджетные трансферты</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1 742,91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6 064,53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5 985,19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4 242,28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343,40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79,34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98,69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961">
                <a:tc>
                  <a:txBody>
                    <a:bodyPr/>
                    <a:lstStyle/>
                    <a:p>
                      <a:pPr algn="l" fontAlgn="b"/>
                      <a:r>
                        <a:rPr lang="ru-RU" sz="1000" b="0" i="0" u="none" strike="noStrike">
                          <a:solidFill>
                            <a:srgbClr val="000000"/>
                          </a:solidFill>
                          <a:latin typeface="Calibri"/>
                        </a:rPr>
                        <a:t>Прочие безвозмездные поступления</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4,70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4,70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4591">
                <a:tc>
                  <a:txBody>
                    <a:bodyPr/>
                    <a:lstStyle/>
                    <a:p>
                      <a:pPr algn="ctr" fontAlgn="b"/>
                      <a:r>
                        <a:rPr lang="ru-RU" sz="1000" b="0" i="0" u="none" strike="noStrike" dirty="0">
                          <a:solidFill>
                            <a:srgbClr val="000000"/>
                          </a:solidFill>
                          <a:latin typeface="Calibri"/>
                        </a:rPr>
                        <a:t>Возврат остатков субсидий, субвенций и иных </a:t>
                      </a:r>
                      <a:r>
                        <a:rPr lang="ru-RU" sz="1000" b="0" i="0" u="none" strike="noStrike" dirty="0" smtClean="0">
                          <a:solidFill>
                            <a:srgbClr val="000000"/>
                          </a:solidFill>
                          <a:latin typeface="Calibri"/>
                        </a:rPr>
                        <a:t>межбюджетных</a:t>
                      </a:r>
                      <a:r>
                        <a:rPr lang="ru-RU" sz="1000" b="0" i="0" u="none" strike="noStrike" baseline="0" dirty="0" smtClean="0">
                          <a:solidFill>
                            <a:srgbClr val="000000"/>
                          </a:solidFill>
                          <a:latin typeface="Calibri"/>
                        </a:rPr>
                        <a:t> </a:t>
                      </a:r>
                      <a:r>
                        <a:rPr lang="ru-RU" sz="1000" b="0" i="0" u="none" strike="noStrike" dirty="0" smtClean="0">
                          <a:solidFill>
                            <a:srgbClr val="000000"/>
                          </a:solidFill>
                          <a:latin typeface="Calibri"/>
                        </a:rPr>
                        <a:t>трансфертов</a:t>
                      </a:r>
                      <a:r>
                        <a:rPr lang="ru-RU" sz="1000" b="0" i="0" u="none" strike="noStrike" dirty="0">
                          <a:solidFill>
                            <a:srgbClr val="000000"/>
                          </a:solidFill>
                          <a:latin typeface="Calibri"/>
                        </a:rPr>
                        <a:t>, имеющих целевое назначение прошлых лет</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 </a:t>
                      </a:r>
                      <a:r>
                        <a:rPr lang="ru-RU" sz="1000" b="0" i="0" u="none" strike="noStrike" dirty="0">
                          <a:solidFill>
                            <a:srgbClr val="000000"/>
                          </a:solidFill>
                          <a:latin typeface="Calibri"/>
                        </a:rPr>
                        <a:t>1 228,86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a:solidFill>
                            <a:srgbClr val="000000"/>
                          </a:solidFill>
                          <a:latin typeface="Calibri"/>
                        </a:rPr>
                        <a:t>                     -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000" b="0" i="0" u="none" strike="noStrike" dirty="0">
                          <a:solidFill>
                            <a:srgbClr val="000000"/>
                          </a:solidFill>
                          <a:latin typeface="Calibri"/>
                        </a:rPr>
                        <a:t>   </a:t>
                      </a:r>
                      <a:r>
                        <a:rPr lang="ru-RU" sz="1000" b="0" i="0" u="none" strike="noStrike" dirty="0" smtClean="0">
                          <a:solidFill>
                            <a:srgbClr val="000000"/>
                          </a:solidFill>
                          <a:latin typeface="Calibri"/>
                        </a:rPr>
                        <a:t>100,00   </a:t>
                      </a:r>
                      <a:endParaRPr lang="ru-RU" sz="1000" b="0" i="0" u="none" strike="noStrike" dirty="0">
                        <a:solidFill>
                          <a:srgbClr val="000000"/>
                        </a:solidFill>
                        <a:latin typeface="Calibri"/>
                      </a:endParaRP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3646">
                <a:tc>
                  <a:txBody>
                    <a:bodyPr/>
                    <a:lstStyle/>
                    <a:p>
                      <a:pPr algn="l" fontAlgn="b"/>
                      <a:r>
                        <a:rPr lang="ru-RU" sz="1100" b="1" i="0" u="none" strike="noStrike" dirty="0">
                          <a:solidFill>
                            <a:srgbClr val="000000"/>
                          </a:solidFill>
                          <a:latin typeface="Calibri"/>
                        </a:rPr>
                        <a:t>ИТОГО:</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304 636,57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   </a:t>
                      </a:r>
                      <a:r>
                        <a:rPr lang="ru-RU" sz="1100" b="1" i="0" u="none" strike="noStrike" dirty="0">
                          <a:solidFill>
                            <a:srgbClr val="000000"/>
                          </a:solidFill>
                          <a:latin typeface="Calibri"/>
                        </a:rPr>
                        <a:t>1 344 295,91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1 346 829,53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8 </a:t>
                      </a:r>
                      <a:r>
                        <a:rPr lang="ru-RU" sz="1100" b="1" i="0" u="none" strike="noStrike" dirty="0">
                          <a:solidFill>
                            <a:srgbClr val="000000"/>
                          </a:solidFill>
                          <a:latin typeface="Calibri"/>
                        </a:rPr>
                        <a:t>709,65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0" fontAlgn="b"/>
                      <a:r>
                        <a:rPr lang="ru-RU" sz="1100" b="0" i="0" u="none" strike="noStrike" dirty="0">
                          <a:solidFill>
                            <a:srgbClr val="000000"/>
                          </a:solidFill>
                          <a:latin typeface="Calibri"/>
                        </a:rPr>
                        <a:t>    103,23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088,36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0" fontAlgn="b"/>
                      <a:r>
                        <a:rPr lang="ru-RU" sz="1100" b="0" i="0" u="none" strike="noStrike" dirty="0">
                          <a:solidFill>
                            <a:srgbClr val="000000"/>
                          </a:solidFill>
                          <a:latin typeface="Calibri"/>
                        </a:rPr>
                        <a:t>      100,19   </a:t>
                      </a:r>
                    </a:p>
                  </a:txBody>
                  <a:tcPr marL="3848" marR="3848" marT="384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81200"/>
            <a:ext cx="8610600" cy="830997"/>
          </a:xfrm>
          <a:prstGeom prst="rect">
            <a:avLst/>
          </a:prstGeom>
          <a:noFill/>
        </p:spPr>
        <p:txBody>
          <a:bodyPr wrap="square" rtlCol="0">
            <a:spAutoFit/>
          </a:bodyPr>
          <a:lstStyle/>
          <a:p>
            <a:pPr algn="ctr"/>
            <a:r>
              <a:rPr lang="ru-RU" sz="1600" dirty="0" smtClean="0"/>
              <a:t>ДИНАМИКА ПОСТУПЛЕНИЯ НАЛОГОВЫХ И НЕНАЛОГОВЫХ ДОХОДОВ КОНСОЛИДИРОВАННОГО БЮДЖЕТА  КУРСКОГО РАЙОНА СТАВРОПОЛЬСКОГО КРАЯ ЗА 2016-2019 ГОДЫ</a:t>
            </a:r>
            <a:endParaRPr lang="ru-RU" sz="1600" dirty="0"/>
          </a:p>
        </p:txBody>
      </p:sp>
      <p:sp>
        <p:nvSpPr>
          <p:cNvPr id="3" name="Прямоугольник 2"/>
          <p:cNvSpPr/>
          <p:nvPr/>
        </p:nvSpPr>
        <p:spPr>
          <a:xfrm>
            <a:off x="152400" y="838200"/>
            <a:ext cx="8763000" cy="954107"/>
          </a:xfrm>
          <a:prstGeom prst="rect">
            <a:avLst/>
          </a:prstGeom>
        </p:spPr>
        <p:txBody>
          <a:bodyPr wrap="square">
            <a:spAutoFit/>
          </a:bodyPr>
          <a:lstStyle/>
          <a:p>
            <a:pPr algn="just"/>
            <a:r>
              <a:rPr lang="ru-RU" sz="1400" dirty="0" smtClean="0">
                <a:latin typeface="Calibri" pitchFamily="34" charset="0"/>
                <a:cs typeface="Calibri" pitchFamily="34" charset="0"/>
              </a:rPr>
              <a:t> В рамках реализации налоговой  политики в 2019 году по налоговым и неналоговым доходам бюджета Курского муниципального района Ставропольского края исполнен по итогам года на 102,9 % удельный вес налоговых и неналоговых доходов в общем объеме доходов бюджета Курского муниципального района Ставропольского края за 2019 год  составил 17,0 %, что выше 2018 года на 0,3 %</a:t>
            </a:r>
            <a:endParaRPr lang="ru-RU" sz="1400" dirty="0"/>
          </a:p>
        </p:txBody>
      </p:sp>
      <p:sp>
        <p:nvSpPr>
          <p:cNvPr id="4" name="TextBox 3"/>
          <p:cNvSpPr txBox="1"/>
          <p:nvPr/>
        </p:nvSpPr>
        <p:spPr>
          <a:xfrm>
            <a:off x="228600" y="0"/>
            <a:ext cx="8610600" cy="1077218"/>
          </a:xfrm>
          <a:prstGeom prst="rect">
            <a:avLst/>
          </a:prstGeom>
          <a:noFill/>
        </p:spPr>
        <p:txBody>
          <a:bodyPr wrap="square" rtlCol="0">
            <a:spAutoFit/>
          </a:bodyPr>
          <a:lstStyle/>
          <a:p>
            <a:pPr algn="ctr"/>
            <a:r>
              <a:rPr lang="ru-RU" sz="1600" dirty="0" smtClean="0"/>
              <a:t>ОБЕСПЕЧЕНИЕ РОСТА НАЛОГОВЫХ И НЕНАЛОГОВЫХ ДОХОДОВ БЮДЖЕТА  КУРСКОГО МУНИЦИПАЛЬНОГО РАЙОНА СТАВРОПОЛЬСКОГО КРАЯ                           ЗА 2016-2019 ГОДЫ</a:t>
            </a:r>
          </a:p>
          <a:p>
            <a:pPr algn="ctr"/>
            <a:r>
              <a:rPr lang="ru-RU" sz="1600" dirty="0" smtClean="0"/>
              <a:t>  </a:t>
            </a:r>
            <a:endParaRPr lang="ru-RU" sz="1600" dirty="0"/>
          </a:p>
        </p:txBody>
      </p:sp>
      <p:graphicFrame>
        <p:nvGraphicFramePr>
          <p:cNvPr id="5" name="Диаграмма 4"/>
          <p:cNvGraphicFramePr/>
          <p:nvPr/>
        </p:nvGraphicFramePr>
        <p:xfrm>
          <a:off x="0" y="2590800"/>
          <a:ext cx="9144000" cy="3581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ChangeArrowheads="1"/>
          </p:cNvSpPr>
          <p:nvPr/>
        </p:nvSpPr>
        <p:spPr bwMode="auto">
          <a:xfrm>
            <a:off x="0" y="0"/>
            <a:ext cx="5029200" cy="43242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Налог на доходы физических лиц: </a:t>
            </a:r>
            <a:r>
              <a:rPr kumimoji="0" lang="ru-RU" sz="11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Поступление налога на доходы физических лиц в 2019 году составляет 137 512,57 тыс. руб. или 102,2% от плановых назначений. К отчету 2018 года  наблюдается  рост – 12,9% или 14 259,27 тыс. руб. в абсолютной сумме, перевыполнение за счет изменения норматива отчислений (в 2018 году – 38%, в 2019 году – 43%) (удельный вес  в общем объеме собственных доходов – 60,2%).</a:t>
            </a:r>
          </a:p>
          <a:p>
            <a:pPr algn="just"/>
            <a:r>
              <a:rPr lang="ru-RU" sz="1100" dirty="0" smtClean="0">
                <a:latin typeface="Calibri" pitchFamily="34" charset="0"/>
                <a:cs typeface="Calibri" pitchFamily="34" charset="0"/>
              </a:rPr>
              <a:t>     </a:t>
            </a:r>
            <a:r>
              <a:rPr lang="ru-RU" sz="1100" b="1" dirty="0" smtClean="0">
                <a:latin typeface="Calibri" pitchFamily="34" charset="0"/>
                <a:cs typeface="Calibri" pitchFamily="34" charset="0"/>
              </a:rPr>
              <a:t>Единый сельскохозяйственный налог: </a:t>
            </a:r>
            <a:r>
              <a:rPr lang="ru-RU" sz="1100" dirty="0" smtClean="0">
                <a:latin typeface="Calibri" pitchFamily="34" charset="0"/>
                <a:cs typeface="Calibri" pitchFamily="34" charset="0"/>
              </a:rPr>
              <a:t>Поступление единого сельскохозяйственного налога составляет 15 526,68 тыс. руб. или 105,8%, в сравнении с 2018 годом увеличение составляет 7 115,9 тыс. руб. или 84,6% (удельный вес в общем объеме собственных доходов – 6,8%),  за счет доначисления налога по акту выездной налоговой проверки за 2016, 2017 и 2018 годы по колхозу им. Ленина.</a:t>
            </a:r>
          </a:p>
          <a:p>
            <a:pPr algn="just"/>
            <a:r>
              <a:rPr lang="ru-RU" sz="1100" dirty="0" smtClean="0"/>
              <a:t>     </a:t>
            </a:r>
            <a:r>
              <a:rPr lang="ru-RU" sz="1100" b="1" dirty="0" smtClean="0">
                <a:latin typeface="Calibri" pitchFamily="34" charset="0"/>
                <a:cs typeface="Calibri" pitchFamily="34" charset="0"/>
              </a:rPr>
              <a:t>Доходы от оказания платных услуг: </a:t>
            </a:r>
            <a:r>
              <a:rPr lang="ru-RU" sz="1100" dirty="0" smtClean="0">
                <a:latin typeface="Calibri" pitchFamily="34" charset="0"/>
                <a:cs typeface="Calibri" pitchFamily="34" charset="0"/>
              </a:rPr>
              <a:t>Доходы от оказания платных услуг составляют 33 446,13 тыс. руб. или 100,7% от плановых назначений, в сравнении с прошлым годом уменьшение на 1 262,75 или 3,6% (удельный вес  в общем объеме собственных доходов – 1,5%), в связи с поступлением в первом квартале 2018 года доходов от родительской платы и  предпринимательской деятельности за 2017 год и уменьшения полученного дохода в 2019 году по сравнению с 2018 годом МКОУ СОШ № 11 ст. </a:t>
            </a:r>
            <a:r>
              <a:rPr lang="ru-RU" sz="1100" dirty="0" err="1" smtClean="0">
                <a:latin typeface="Calibri" pitchFamily="34" charset="0"/>
                <a:cs typeface="Calibri" pitchFamily="34" charset="0"/>
              </a:rPr>
              <a:t>Галюгаевской</a:t>
            </a:r>
            <a:r>
              <a:rPr lang="ru-RU" sz="1100" dirty="0" smtClean="0">
                <a:latin typeface="Calibri" pitchFamily="34" charset="0"/>
                <a:cs typeface="Calibri" pitchFamily="34" charset="0"/>
              </a:rPr>
              <a:t> (производственная бригада).</a:t>
            </a:r>
          </a:p>
          <a:p>
            <a:pPr algn="just"/>
            <a:r>
              <a:rPr lang="ru-RU" sz="1100" dirty="0" smtClean="0">
                <a:latin typeface="Calibri" pitchFamily="34" charset="0"/>
                <a:cs typeface="Calibri" pitchFamily="34" charset="0"/>
              </a:rPr>
              <a:t>      </a:t>
            </a:r>
            <a:r>
              <a:rPr lang="ru-RU" sz="1100" b="1" dirty="0" smtClean="0">
                <a:latin typeface="Calibri" pitchFamily="34" charset="0"/>
                <a:cs typeface="Calibri" pitchFamily="34" charset="0"/>
              </a:rPr>
              <a:t>Доходы  от продажи материальных и нематериальных активов: </a:t>
            </a:r>
            <a:r>
              <a:rPr lang="ru-RU" sz="1100" dirty="0" smtClean="0">
                <a:latin typeface="Calibri" pitchFamily="34" charset="0"/>
                <a:cs typeface="Calibri" pitchFamily="34" charset="0"/>
              </a:rPr>
              <a:t>Поступление доходов от продажи материальных и нематериальных активов составляет 2 222,80 тыс. руб., в сравнении с прошлым годом увеличение на 364,02 или 19,6% (удельный вес  в общем объеме собственных доходов – 1%) за счет поступления незапланированной продажи земельных участков.</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9"/>
          <p:cNvSpPr txBox="1"/>
          <p:nvPr/>
        </p:nvSpPr>
        <p:spPr>
          <a:xfrm>
            <a:off x="228600" y="4495800"/>
            <a:ext cx="8763000" cy="523220"/>
          </a:xfrm>
          <a:prstGeom prst="rect">
            <a:avLst/>
          </a:prstGeom>
          <a:noFill/>
        </p:spPr>
        <p:txBody>
          <a:bodyPr wrap="square" rtlCol="0">
            <a:spAutoFit/>
          </a:bodyPr>
          <a:lstStyle/>
          <a:p>
            <a:pPr algn="ctr"/>
            <a:r>
              <a:rPr lang="ru-RU" sz="1400" dirty="0" smtClean="0"/>
              <a:t>МЕРЫ, ПРИНЯТЫЕ КУРСКИМ РАЙОНОМ СТАВРОПОЛЬСКОГО КРАЯ В 2019 ГОДУ,</a:t>
            </a:r>
          </a:p>
          <a:p>
            <a:pPr algn="ctr"/>
            <a:r>
              <a:rPr lang="ru-RU" sz="1400" dirty="0" smtClean="0"/>
              <a:t> НАПРАВЛЕННЫЕ НА УВЕЛИЧЕНИЕ ДОХОДОВ</a:t>
            </a:r>
            <a:endParaRPr lang="ru-RU" sz="1400" dirty="0"/>
          </a:p>
        </p:txBody>
      </p:sp>
      <p:sp>
        <p:nvSpPr>
          <p:cNvPr id="86019" name="Rectangle 3"/>
          <p:cNvSpPr>
            <a:spLocks noChangeArrowheads="1"/>
          </p:cNvSpPr>
          <p:nvPr/>
        </p:nvSpPr>
        <p:spPr bwMode="auto">
          <a:xfrm>
            <a:off x="152400" y="5029200"/>
            <a:ext cx="8839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Для увеличения налогового потенциала района, </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своевременного поступления  в </a:t>
            </a: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проводился ежедневный, ежедекадный, ежемесячный анализ исполнения доходной части бюджета. Специалистами готовился материал для проведения комиссии по мобилизации налоговых и неналоговых доходов, зачисляемых в местный бюджет. Принимали участие в работе комиссии Межрайонной  ИФНС России №1  по легализации налоговой базы.</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В результате проводимых мероприятий увеличение роста налоговых и неналоговых доходов консолидированного бюджета составило – </a:t>
            </a:r>
            <a:r>
              <a:rPr kumimoji="0" lang="ru-RU"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11 032,90 </a:t>
            </a: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тыс. руб</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12" name="Диаграмма 11"/>
          <p:cNvGraphicFramePr/>
          <p:nvPr/>
        </p:nvGraphicFramePr>
        <p:xfrm>
          <a:off x="5105400" y="0"/>
          <a:ext cx="4038600" cy="4343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0"/>
            <a:ext cx="8763000" cy="738664"/>
          </a:xfrm>
          <a:prstGeom prst="rect">
            <a:avLst/>
          </a:prstGeom>
          <a:noFill/>
        </p:spPr>
        <p:txBody>
          <a:bodyPr wrap="square" rtlCol="0">
            <a:spAutoFit/>
          </a:bodyPr>
          <a:lstStyle/>
          <a:p>
            <a:pPr algn="ctr"/>
            <a:r>
              <a:rPr lang="ru-RU" sz="1400" dirty="0" smtClean="0"/>
              <a:t>БЕЗВОЗМЕЗДНЫЕ ПОСТУПЛЕНИЯ В БЮДЖЕТ КУРСКОГО МУНИЦИПАЛЬНОГО РАЙОНА СТАВРОПОЛЬСКОГО КРАЯ </a:t>
            </a:r>
          </a:p>
          <a:p>
            <a:pPr algn="ctr"/>
            <a:r>
              <a:rPr lang="ru-RU" sz="1400" dirty="0" smtClean="0"/>
              <a:t> </a:t>
            </a:r>
            <a:endParaRPr lang="ru-RU" sz="1400" dirty="0"/>
          </a:p>
        </p:txBody>
      </p:sp>
      <p:graphicFrame>
        <p:nvGraphicFramePr>
          <p:cNvPr id="14" name="Диаграмма 13"/>
          <p:cNvGraphicFramePr/>
          <p:nvPr/>
        </p:nvGraphicFramePr>
        <p:xfrm>
          <a:off x="152400" y="304800"/>
          <a:ext cx="51054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3"/>
          <p:cNvSpPr>
            <a:spLocks noChangeArrowheads="1"/>
          </p:cNvSpPr>
          <p:nvPr/>
        </p:nvSpPr>
        <p:spPr bwMode="auto">
          <a:xfrm>
            <a:off x="5410200" y="609600"/>
            <a:ext cx="3505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В 2019 году безвозмездные поступления</a:t>
            </a:r>
            <a:r>
              <a:rPr kumimoji="0" lang="ru-RU" sz="1200" b="0" i="0" u="none" strike="noStrike" cap="none" normalizeH="0" dirty="0" smtClean="0">
                <a:ln>
                  <a:noFill/>
                </a:ln>
                <a:solidFill>
                  <a:schemeClr val="tx1"/>
                </a:solidFill>
                <a:effectLst/>
                <a:latin typeface="Calibri" pitchFamily="34" charset="0"/>
                <a:ea typeface="Times New Roman" pitchFamily="18" charset="0"/>
                <a:cs typeface="Calibri" pitchFamily="34" charset="0"/>
              </a:rPr>
              <a:t> в бюджет Курского муниципального района Ставропольского края увеличились на  6,11 процентов по сравнению с 2018 годом. Основной прирост за счет увеличения   дотаций и субсидий поступивших в бюджет Курского муниципального района Ставропольского края из бюджета Ставропольского края.</a:t>
            </a:r>
            <a:endParaRPr kumimoji="0" lang="ru-RU" sz="12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16" name="Таблица 15"/>
          <p:cNvGraphicFramePr>
            <a:graphicFrameLocks noGrp="1"/>
          </p:cNvGraphicFramePr>
          <p:nvPr/>
        </p:nvGraphicFramePr>
        <p:xfrm>
          <a:off x="228600" y="3886200"/>
          <a:ext cx="8610600" cy="2829422"/>
        </p:xfrm>
        <a:graphic>
          <a:graphicData uri="http://schemas.openxmlformats.org/drawingml/2006/table">
            <a:tbl>
              <a:tblPr/>
              <a:tblGrid>
                <a:gridCol w="2743200"/>
                <a:gridCol w="914400"/>
                <a:gridCol w="1066800"/>
                <a:gridCol w="990600"/>
                <a:gridCol w="963685"/>
                <a:gridCol w="996143"/>
                <a:gridCol w="935772"/>
              </a:tblGrid>
              <a:tr h="648535">
                <a:tc>
                  <a:txBody>
                    <a:bodyPr/>
                    <a:lstStyle/>
                    <a:p>
                      <a:pPr algn="ctr" fontAlgn="ctr"/>
                      <a:r>
                        <a:rPr lang="ru-RU" sz="1100" b="0" i="0" u="none" strike="noStrike" dirty="0">
                          <a:solidFill>
                            <a:srgbClr val="000000"/>
                          </a:solidFill>
                          <a:latin typeface="Calibri"/>
                        </a:rPr>
                        <a:t>источники доходов</a:t>
                      </a:r>
                    </a:p>
                  </a:txBody>
                  <a:tcPr marL="8021" marR="8021" marT="8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a:solidFill>
                            <a:srgbClr val="000000"/>
                          </a:solidFill>
                          <a:latin typeface="Calibri"/>
                        </a:rPr>
                        <a:t>Исполнено за 2018</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Утверждено решением о бюджете в 2019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Исполнено за 2019</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Процент исполнения к плану 2019 года</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Темп к 2018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rtl="0" fontAlgn="t"/>
                      <a:r>
                        <a:rPr lang="ru-RU" sz="1100" b="1" i="0" u="none" strike="noStrike">
                          <a:solidFill>
                            <a:srgbClr val="000000"/>
                          </a:solidFill>
                          <a:latin typeface="Calibri"/>
                        </a:rPr>
                        <a:t>Отклонения к 2018 году</a:t>
                      </a:r>
                    </a:p>
                  </a:txBody>
                  <a:tcPr marL="8021" marR="8021" marT="8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345159">
                <a:tc>
                  <a:txBody>
                    <a:bodyPr/>
                    <a:lstStyle/>
                    <a:p>
                      <a:pPr algn="l" rtl="0" fontAlgn="b"/>
                      <a:r>
                        <a:rPr lang="ru-RU" sz="1100" b="1" i="0" u="none" strike="noStrike" dirty="0" smtClean="0">
                          <a:solidFill>
                            <a:srgbClr val="000000"/>
                          </a:solidFill>
                          <a:latin typeface="Calibri"/>
                        </a:rPr>
                        <a:t>  БЕЗВОЗМЕЗДНЫЕ </a:t>
                      </a:r>
                      <a:r>
                        <a:rPr lang="ru-RU" sz="1100" b="1" i="0" u="none" strike="noStrike" dirty="0">
                          <a:solidFill>
                            <a:srgbClr val="000000"/>
                          </a:solidFill>
                          <a:latin typeface="Calibri"/>
                        </a:rPr>
                        <a:t>ПОСТУПЛЕНИЯ</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a:rPr>
                        <a:t>    </a:t>
                      </a:r>
                      <a:r>
                        <a:rPr lang="ru-RU" sz="1100" b="1" i="0" u="none" strike="noStrike" dirty="0" smtClean="0">
                          <a:solidFill>
                            <a:srgbClr val="000000"/>
                          </a:solidFill>
                          <a:latin typeface="Calibri"/>
                        </a:rPr>
                        <a:t>1 </a:t>
                      </a:r>
                      <a:r>
                        <a:rPr lang="ru-RU" sz="1100" b="1" i="0" u="none" strike="noStrike" dirty="0">
                          <a:solidFill>
                            <a:srgbClr val="000000"/>
                          </a:solidFill>
                          <a:latin typeface="Calibri"/>
                        </a:rPr>
                        <a:t>054 048,60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latin typeface="Calibri"/>
                        </a:rPr>
                        <a:t>       1 122 439,17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latin typeface="Calibri"/>
                        </a:rPr>
                        <a:t>    1 118 476,75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99,65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latin typeface="Calibri"/>
                        </a:rPr>
                        <a:t>           106,11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1" i="0" u="none" strike="noStrike">
                          <a:solidFill>
                            <a:srgbClr val="000000"/>
                          </a:solidFill>
                          <a:latin typeface="Calibri"/>
                        </a:rPr>
                        <a:t>    64 428,15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Дотации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195 487,00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220 969,00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220 969,00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113,04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25 482,00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Субсидии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157 742,83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200 273,05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196 389,67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98,06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124,50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38 646,84   </a:t>
                      </a:r>
                      <a:r>
                        <a:rPr lang="ru-RU" sz="1100" b="0" i="0" u="none" strike="noStrike" dirty="0" smtClean="0">
                          <a:solidFill>
                            <a:srgbClr val="000000"/>
                          </a:solidFill>
                          <a:latin typeface="Calibri"/>
                        </a:rPr>
                        <a:t>  </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662">
                <a:tc>
                  <a:txBody>
                    <a:bodyPr/>
                    <a:lstStyle/>
                    <a:p>
                      <a:pPr algn="l" fontAlgn="b"/>
                      <a:r>
                        <a:rPr lang="ru-RU" sz="1100" b="0" i="0" u="none" strike="noStrike" dirty="0" smtClean="0">
                          <a:solidFill>
                            <a:srgbClr val="000000"/>
                          </a:solidFill>
                          <a:latin typeface="Calibri"/>
                        </a:rPr>
                        <a:t>  Субвенции</a:t>
                      </a:r>
                      <a:endParaRPr lang="ru-RU" sz="1100" b="0" i="0" u="none" strike="noStrike" dirty="0">
                        <a:solidFill>
                          <a:srgbClr val="000000"/>
                        </a:solidFill>
                        <a:latin typeface="Calibri"/>
                      </a:endParaRP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703 630,60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696 361,45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696 357,05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98,97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7 273,55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3325">
                <a:tc>
                  <a:txBody>
                    <a:bodyPr/>
                    <a:lstStyle/>
                    <a:p>
                      <a:pPr algn="l" fontAlgn="b"/>
                      <a:r>
                        <a:rPr lang="ru-RU" sz="1100" b="0" i="0" u="none" strike="noStrike" dirty="0" smtClean="0">
                          <a:solidFill>
                            <a:srgbClr val="000000"/>
                          </a:solidFill>
                          <a:latin typeface="Calibri"/>
                        </a:rPr>
                        <a:t>  Иные </a:t>
                      </a:r>
                      <a:r>
                        <a:rPr lang="ru-RU" sz="1100" b="0" i="0" u="none" strike="noStrike" dirty="0">
                          <a:solidFill>
                            <a:srgbClr val="000000"/>
                          </a:solidFill>
                          <a:latin typeface="Calibri"/>
                        </a:rPr>
                        <a:t>межбюджетные трансферты</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3 </a:t>
                      </a:r>
                      <a:r>
                        <a:rPr lang="ru-RU" sz="1100" b="0" i="0" u="none" strike="noStrike" dirty="0">
                          <a:solidFill>
                            <a:srgbClr val="000000"/>
                          </a:solidFill>
                          <a:latin typeface="Calibri"/>
                        </a:rPr>
                        <a:t>969,93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6 064,53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5 985,19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98,69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150,76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2 015,26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7749">
                <a:tc>
                  <a:txBody>
                    <a:bodyPr/>
                    <a:lstStyle/>
                    <a:p>
                      <a:pPr algn="l" fontAlgn="b"/>
                      <a:r>
                        <a:rPr lang="ru-RU" sz="1100" b="0" i="0" u="none" strike="noStrike" dirty="0" smtClean="0">
                          <a:solidFill>
                            <a:srgbClr val="000000"/>
                          </a:solidFill>
                          <a:latin typeface="Calibri"/>
                        </a:rPr>
                        <a:t>  Прочие </a:t>
                      </a:r>
                      <a:r>
                        <a:rPr lang="ru-RU" sz="1100" b="0" i="0" u="none" strike="noStrike" dirty="0">
                          <a:solidFill>
                            <a:srgbClr val="000000"/>
                          </a:solidFill>
                          <a:latin typeface="Calibri"/>
                        </a:rPr>
                        <a:t>безвозмездные поступления</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112,25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a:rPr>
                        <a:t>                            -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4,70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4,19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a:solidFill>
                            <a:srgbClr val="000000"/>
                          </a:solidFill>
                          <a:latin typeface="Calibri"/>
                        </a:rPr>
                        <a:t>-        107,55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4070">
                <a:tc>
                  <a:txBody>
                    <a:bodyPr/>
                    <a:lstStyle/>
                    <a:p>
                      <a:pPr algn="l" fontAlgn="b"/>
                      <a:r>
                        <a:rPr lang="ru-RU" sz="1100" b="0" i="0" u="none" strike="noStrike" dirty="0">
                          <a:solidFill>
                            <a:srgbClr val="000000"/>
                          </a:solidFill>
                          <a:latin typeface="Calibri"/>
                        </a:rPr>
                        <a:t>Возврат остатков субсидий, субвенций и иных межбюджетных трансфертов, имеющих целевое назначение прошлых лет</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a:rPr>
                        <a:t>-           6 894,01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a:rPr>
                        <a:t>-             1 228,86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1 228,86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050" b="1" i="0" u="none" strike="noStrike" dirty="0">
                          <a:solidFill>
                            <a:srgbClr val="000000"/>
                          </a:solidFill>
                          <a:latin typeface="Calibri"/>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latin typeface="Calibri"/>
                        </a:rPr>
                        <a:t>              17,83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1100" b="0" i="0" u="none" strike="noStrike" dirty="0">
                          <a:solidFill>
                            <a:srgbClr val="000000"/>
                          </a:solidFill>
                          <a:latin typeface="Calibri"/>
                        </a:rPr>
                        <a:t>      5 665,15   </a:t>
                      </a:r>
                    </a:p>
                  </a:txBody>
                  <a:tcPr marL="8021" marR="8021" marT="80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TextBox 16"/>
          <p:cNvSpPr txBox="1"/>
          <p:nvPr/>
        </p:nvSpPr>
        <p:spPr>
          <a:xfrm>
            <a:off x="152400" y="3276600"/>
            <a:ext cx="8763000" cy="523220"/>
          </a:xfrm>
          <a:prstGeom prst="rect">
            <a:avLst/>
          </a:prstGeom>
          <a:noFill/>
        </p:spPr>
        <p:txBody>
          <a:bodyPr wrap="square" rtlCol="0">
            <a:spAutoFit/>
          </a:bodyPr>
          <a:lstStyle/>
          <a:p>
            <a:pPr algn="ctr"/>
            <a:r>
              <a:rPr lang="ru-RU" sz="1400" dirty="0" smtClean="0"/>
              <a:t>БЕЗВОЗМЕЗДНЫЕ ПОСТУПЛЕНИЯ В БЮДЖЕТ КУРСКОГО МУНИЦИПАЛЬНОГО РАЙОНА СТАВРОПОЛЬСКОГО КРАЯ ЗА 2019 ГОД В СРАВНЕНИИ С 2018 ГОДОМ  </a:t>
            </a:r>
            <a:endParaRPr lang="ru-RU" sz="1400" dirty="0"/>
          </a:p>
        </p:txBody>
      </p:sp>
      <p:sp>
        <p:nvSpPr>
          <p:cNvPr id="19" name="Прямоугольник 18"/>
          <p:cNvSpPr/>
          <p:nvPr/>
        </p:nvSpPr>
        <p:spPr>
          <a:xfrm>
            <a:off x="7848600" y="35814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6248400" y="1295400"/>
            <a:ext cx="2667000" cy="4267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a:p>
            <a:pPr>
              <a:spcBef>
                <a:spcPct val="50000"/>
              </a:spcBef>
              <a:defRPr/>
            </a:pPr>
            <a:endParaRPr lang="ru-RU" dirty="0" smtClean="0">
              <a:latin typeface="Calibri" pitchFamily="34" charset="0"/>
              <a:cs typeface="Calibri" pitchFamily="34" charset="0"/>
            </a:endParaRPr>
          </a:p>
        </p:txBody>
      </p:sp>
      <p:sp>
        <p:nvSpPr>
          <p:cNvPr id="12" name="Скругленный прямоугольник 11"/>
          <p:cNvSpPr/>
          <p:nvPr/>
        </p:nvSpPr>
        <p:spPr>
          <a:xfrm>
            <a:off x="152400" y="1295400"/>
            <a:ext cx="2895600" cy="4191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6018" name="Rectangle 2"/>
          <p:cNvSpPr>
            <a:spLocks noChangeArrowheads="1"/>
          </p:cNvSpPr>
          <p:nvPr/>
        </p:nvSpPr>
        <p:spPr bwMode="auto">
          <a:xfrm>
            <a:off x="0" y="457200"/>
            <a:ext cx="9144000" cy="642938"/>
          </a:xfrm>
          <a:prstGeom prst="rect">
            <a:avLst/>
          </a:prstGeom>
          <a:noFill/>
          <a:ln w="9525">
            <a:noFill/>
            <a:miter lim="800000"/>
            <a:headEnd/>
            <a:tailEnd/>
          </a:ln>
        </p:spPr>
        <p:txBody>
          <a:bodyPr anchor="ctr"/>
          <a:lstStyle/>
          <a:p>
            <a:pPr algn="ctr">
              <a:defRPr/>
            </a:pPr>
            <a:r>
              <a:rPr lang="ru-RU" sz="2300" b="1" dirty="0">
                <a:solidFill>
                  <a:schemeClr val="tx2"/>
                </a:solidFill>
                <a:effectLst>
                  <a:outerShdw blurRad="38100" dist="38100" dir="2700000" algn="tl">
                    <a:srgbClr val="FFFFFF"/>
                  </a:outerShdw>
                </a:effectLst>
                <a:latin typeface="Calibri" pitchFamily="34" charset="0"/>
                <a:cs typeface="Calibri" pitchFamily="34" charset="0"/>
              </a:rPr>
              <a:t>СТРУКТУРА  КОНСОЛИДИРОВАННОГО БЮДЖЕТА </a:t>
            </a:r>
            <a:endParaRPr lang="ru-RU" sz="2300" b="1" dirty="0" smtClean="0">
              <a:solidFill>
                <a:schemeClr val="tx2"/>
              </a:solidFill>
              <a:effectLst>
                <a:outerShdw blurRad="38100" dist="38100" dir="2700000" algn="tl">
                  <a:srgbClr val="FFFFFF"/>
                </a:outerShdw>
              </a:effectLst>
              <a:latin typeface="Calibri" pitchFamily="34" charset="0"/>
              <a:cs typeface="Calibri" pitchFamily="34" charset="0"/>
            </a:endParaRPr>
          </a:p>
          <a:p>
            <a:pPr algn="ctr">
              <a:defRPr/>
            </a:pPr>
            <a:r>
              <a:rPr lang="ru-RU" sz="2300" b="1" dirty="0" smtClean="0">
                <a:solidFill>
                  <a:schemeClr val="tx2"/>
                </a:solidFill>
                <a:effectLst>
                  <a:outerShdw blurRad="38100" dist="38100" dir="2700000" algn="tl">
                    <a:srgbClr val="FFFFFF"/>
                  </a:outerShdw>
                </a:effectLst>
                <a:latin typeface="Calibri" pitchFamily="34" charset="0"/>
                <a:cs typeface="Calibri" pitchFamily="34" charset="0"/>
              </a:rPr>
              <a:t>КУРСКОГО РАЙОНА СТАВРОПОЛЬСКОГО КРАЯ</a:t>
            </a:r>
            <a:endParaRPr lang="ru-RU" sz="2100" dirty="0">
              <a:solidFill>
                <a:schemeClr val="tx2"/>
              </a:solidFill>
              <a:effectLst>
                <a:outerShdw blurRad="38100" dist="38100" dir="2700000" algn="tl">
                  <a:srgbClr val="FFFFFF"/>
                </a:outerShdw>
              </a:effectLst>
              <a:latin typeface="Calibri" pitchFamily="34" charset="0"/>
              <a:cs typeface="Calibri" pitchFamily="34" charset="0"/>
            </a:endParaRPr>
          </a:p>
        </p:txBody>
      </p:sp>
      <p:sp>
        <p:nvSpPr>
          <p:cNvPr id="123911" name="Text Box 7"/>
          <p:cNvSpPr txBox="1">
            <a:spLocks noChangeArrowheads="1"/>
          </p:cNvSpPr>
          <p:nvPr/>
        </p:nvSpPr>
        <p:spPr bwMode="auto">
          <a:xfrm>
            <a:off x="228600" y="1447800"/>
            <a:ext cx="2819400" cy="418576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500</a:t>
            </a:r>
            <a:r>
              <a:rPr lang="ru-RU" sz="1400" dirty="0">
                <a:latin typeface="Calibri" pitchFamily="34" charset="0"/>
                <a:cs typeface="Calibri" pitchFamily="34" charset="0"/>
              </a:rPr>
              <a:t> Совет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501</a:t>
            </a:r>
            <a:r>
              <a:rPr lang="ru-RU" sz="1400" dirty="0">
                <a:latin typeface="Calibri" pitchFamily="34" charset="0"/>
                <a:cs typeface="Calibri" pitchFamily="34" charset="0"/>
              </a:rPr>
              <a:t> Администрация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504</a:t>
            </a:r>
            <a:r>
              <a:rPr lang="ru-RU" sz="1400" dirty="0">
                <a:latin typeface="Calibri" pitchFamily="34" charset="0"/>
                <a:cs typeface="Calibri" pitchFamily="34" charset="0"/>
              </a:rPr>
              <a:t> Финансовое управление АКМР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506</a:t>
            </a:r>
            <a:r>
              <a:rPr lang="ru-RU" sz="1400" dirty="0">
                <a:latin typeface="Calibri" pitchFamily="34" charset="0"/>
                <a:cs typeface="Calibri" pitchFamily="34" charset="0"/>
              </a:rPr>
              <a:t> Отдел образования АКМР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507</a:t>
            </a:r>
            <a:r>
              <a:rPr lang="ru-RU" sz="1400" dirty="0">
                <a:latin typeface="Calibri" pitchFamily="34" charset="0"/>
                <a:cs typeface="Calibri" pitchFamily="34" charset="0"/>
              </a:rPr>
              <a:t> МКУ культуры «Управление культуры» КМР СК</a:t>
            </a:r>
          </a:p>
          <a:p>
            <a:pPr>
              <a:buFont typeface="Arial" pitchFamily="34" charset="0"/>
              <a:buChar char="•"/>
              <a:defRPr/>
            </a:pPr>
            <a:r>
              <a:rPr lang="ru-RU" sz="1400" dirty="0">
                <a:latin typeface="Calibri" pitchFamily="34" charset="0"/>
                <a:cs typeface="Calibri" pitchFamily="34" charset="0"/>
              </a:rPr>
              <a:t> </a:t>
            </a:r>
            <a:r>
              <a:rPr lang="ru-RU" sz="1400" i="1" dirty="0">
                <a:latin typeface="Calibri" pitchFamily="34" charset="0"/>
                <a:cs typeface="Calibri" pitchFamily="34" charset="0"/>
              </a:rPr>
              <a:t>509</a:t>
            </a:r>
            <a:r>
              <a:rPr lang="ru-RU" sz="1400" dirty="0">
                <a:latin typeface="Calibri" pitchFamily="34" charset="0"/>
                <a:cs typeface="Calibri" pitchFamily="34" charset="0"/>
              </a:rPr>
              <a:t> Управление труда и социальной защиты населения АКМР </a:t>
            </a:r>
            <a:r>
              <a:rPr lang="ru-RU" sz="1400" dirty="0" smtClean="0">
                <a:latin typeface="Calibri" pitchFamily="34" charset="0"/>
                <a:cs typeface="Calibri" pitchFamily="34" charset="0"/>
              </a:rPr>
              <a:t>СК</a:t>
            </a:r>
          </a:p>
          <a:p>
            <a:pPr>
              <a:buFont typeface="Arial" pitchFamily="34" charset="0"/>
              <a:buChar char="•"/>
              <a:defRPr/>
            </a:pPr>
            <a:r>
              <a:rPr lang="ru-RU" sz="1400" i="1" dirty="0" smtClean="0">
                <a:latin typeface="Calibri" pitchFamily="34" charset="0"/>
                <a:cs typeface="Calibri" pitchFamily="34" charset="0"/>
              </a:rPr>
              <a:t>511</a:t>
            </a:r>
            <a:r>
              <a:rPr lang="ru-RU" sz="1400" dirty="0" smtClean="0">
                <a:latin typeface="Calibri" pitchFamily="34" charset="0"/>
                <a:cs typeface="Calibri" pitchFamily="34" charset="0"/>
              </a:rPr>
              <a:t> МКУ «Комитет по физической культуре и спорту» КМР СК</a:t>
            </a:r>
          </a:p>
          <a:p>
            <a:pPr>
              <a:buFont typeface="Arial" pitchFamily="34" charset="0"/>
              <a:buChar char="•"/>
              <a:defRPr/>
            </a:pPr>
            <a:r>
              <a:rPr lang="ru-RU" sz="1400" dirty="0" smtClean="0">
                <a:latin typeface="Calibri" pitchFamily="34" charset="0"/>
                <a:cs typeface="Calibri" pitchFamily="34" charset="0"/>
              </a:rPr>
              <a:t> 522 МКУ «Центр по работе с молодежью» КМР СК </a:t>
            </a:r>
          </a:p>
          <a:p>
            <a:pPr>
              <a:buFont typeface="Arial" pitchFamily="34" charset="0"/>
              <a:buChar char="•"/>
              <a:defRPr/>
            </a:pPr>
            <a:r>
              <a:rPr lang="ru-RU" sz="1400" dirty="0" smtClean="0">
                <a:latin typeface="Calibri" pitchFamily="34" charset="0"/>
                <a:cs typeface="Calibri" pitchFamily="34" charset="0"/>
              </a:rPr>
              <a:t> </a:t>
            </a:r>
            <a:r>
              <a:rPr lang="ru-RU" sz="1400" i="1" dirty="0" smtClean="0">
                <a:latin typeface="Calibri" pitchFamily="34" charset="0"/>
                <a:cs typeface="Calibri" pitchFamily="34" charset="0"/>
              </a:rPr>
              <a:t>531 </a:t>
            </a:r>
            <a:r>
              <a:rPr lang="ru-RU" sz="1400" dirty="0" smtClean="0">
                <a:latin typeface="Calibri" pitchFamily="34" charset="0"/>
                <a:cs typeface="Calibri" pitchFamily="34" charset="0"/>
              </a:rPr>
              <a:t>Отдел сельского хозяйства и охраны окружающей среды АКМР СК</a:t>
            </a:r>
          </a:p>
          <a:p>
            <a:pPr>
              <a:buFont typeface="Arial" pitchFamily="34" charset="0"/>
              <a:buChar char="•"/>
              <a:defRPr/>
            </a:pPr>
            <a:endParaRPr lang="ru-RU" sz="1400" dirty="0">
              <a:latin typeface="Calibri" pitchFamily="34" charset="0"/>
              <a:cs typeface="Calibri" pitchFamily="34" charset="0"/>
            </a:endParaRPr>
          </a:p>
        </p:txBody>
      </p:sp>
      <p:sp>
        <p:nvSpPr>
          <p:cNvPr id="123912" name="Text Box 8"/>
          <p:cNvSpPr txBox="1">
            <a:spLocks noChangeArrowheads="1"/>
          </p:cNvSpPr>
          <p:nvPr/>
        </p:nvSpPr>
        <p:spPr bwMode="auto">
          <a:xfrm>
            <a:off x="6324600" y="1600200"/>
            <a:ext cx="2286000" cy="304698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ru-RU" sz="1600" dirty="0">
                <a:latin typeface="Calibri" pitchFamily="34" charset="0"/>
                <a:cs typeface="Calibri" pitchFamily="34" charset="0"/>
              </a:rPr>
              <a:t>МО Балтийского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Галюгаевского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a:t>
            </a:r>
            <a:r>
              <a:rPr lang="ru-RU" sz="1600" dirty="0" err="1">
                <a:latin typeface="Calibri" pitchFamily="34" charset="0"/>
                <a:cs typeface="Calibri" pitchFamily="34" charset="0"/>
              </a:rPr>
              <a:t>Кановского</a:t>
            </a:r>
            <a:r>
              <a:rPr lang="ru-RU" sz="1600" dirty="0">
                <a:latin typeface="Calibri" pitchFamily="34" charset="0"/>
                <a:cs typeface="Calibri" pitchFamily="34" charset="0"/>
              </a:rPr>
              <a:t>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Курского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a:t>
            </a:r>
            <a:r>
              <a:rPr lang="ru-RU" sz="1600" dirty="0" err="1">
                <a:latin typeface="Calibri" pitchFamily="34" charset="0"/>
                <a:cs typeface="Calibri" pitchFamily="34" charset="0"/>
              </a:rPr>
              <a:t>Мирненского</a:t>
            </a:r>
            <a:r>
              <a:rPr lang="ru-RU" sz="1600" dirty="0">
                <a:latin typeface="Calibri" pitchFamily="34" charset="0"/>
                <a:cs typeface="Calibri" pitchFamily="34" charset="0"/>
              </a:rPr>
              <a:t> с/</a:t>
            </a:r>
            <a:r>
              <a:rPr lang="ru-RU" sz="1600" dirty="0" err="1">
                <a:latin typeface="Calibri" pitchFamily="34" charset="0"/>
                <a:cs typeface="Calibri" pitchFamily="34" charset="0"/>
              </a:rPr>
              <a:t>с</a:t>
            </a:r>
            <a:endParaRPr lang="ru-RU" sz="1600" dirty="0">
              <a:latin typeface="Calibri" pitchFamily="34" charset="0"/>
              <a:cs typeface="Calibri" pitchFamily="34" charset="0"/>
            </a:endParaRPr>
          </a:p>
          <a:p>
            <a:pPr>
              <a:defRPr/>
            </a:pPr>
            <a:r>
              <a:rPr lang="ru-RU" sz="1600" dirty="0">
                <a:latin typeface="Calibri" pitchFamily="34" charset="0"/>
                <a:cs typeface="Calibri" pitchFamily="34" charset="0"/>
              </a:rPr>
              <a:t>МО Полтавского </a:t>
            </a:r>
            <a:r>
              <a:rPr lang="ru-RU" sz="1600" dirty="0" smtClean="0">
                <a:latin typeface="Calibri" pitchFamily="34" charset="0"/>
                <a:cs typeface="Calibri" pitchFamily="34" charset="0"/>
              </a:rPr>
              <a:t>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err="1" smtClean="0">
                <a:latin typeface="Calibri" pitchFamily="34" charset="0"/>
                <a:cs typeface="Calibri" pitchFamily="34" charset="0"/>
              </a:rPr>
              <a:t>Ростовановский</a:t>
            </a:r>
            <a:r>
              <a:rPr lang="ru-RU" sz="1600" dirty="0" smtClean="0">
                <a:latin typeface="Calibri" pitchFamily="34" charset="0"/>
                <a:cs typeface="Calibri" pitchFamily="34" charset="0"/>
              </a:rPr>
              <a:t>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Рощинского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Русского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Серноводского</a:t>
            </a:r>
            <a:r>
              <a:rPr lang="ru-RU" sz="1600" dirty="0" smtClean="0">
                <a:latin typeface="Calibri" pitchFamily="34" charset="0"/>
                <a:cs typeface="Calibri" pitchFamily="34" charset="0"/>
              </a:rPr>
              <a:t> с/</a:t>
            </a:r>
            <a:r>
              <a:rPr lang="ru-RU" sz="1600" dirty="0" err="1" smtClean="0">
                <a:latin typeface="Calibri" pitchFamily="34" charset="0"/>
                <a:cs typeface="Calibri" pitchFamily="34" charset="0"/>
              </a:rPr>
              <a:t>с</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ст.Стодеревской</a:t>
            </a:r>
            <a:endParaRPr lang="ru-RU" sz="1600" dirty="0" smtClean="0">
              <a:latin typeface="Calibri" pitchFamily="34" charset="0"/>
              <a:cs typeface="Calibri" pitchFamily="34" charset="0"/>
            </a:endParaRPr>
          </a:p>
          <a:p>
            <a:pPr>
              <a:defRPr/>
            </a:pPr>
            <a:r>
              <a:rPr lang="ru-RU" sz="1600" dirty="0" smtClean="0">
                <a:latin typeface="Calibri" pitchFamily="34" charset="0"/>
                <a:cs typeface="Calibri" pitchFamily="34" charset="0"/>
              </a:rPr>
              <a:t>МО </a:t>
            </a:r>
            <a:r>
              <a:rPr lang="ru-RU" sz="1600" dirty="0" err="1" smtClean="0">
                <a:latin typeface="Calibri" pitchFamily="34" charset="0"/>
                <a:cs typeface="Calibri" pitchFamily="34" charset="0"/>
              </a:rPr>
              <a:t>с.Эдиссия</a:t>
            </a:r>
            <a:endParaRPr lang="ru-RU" sz="1600" dirty="0">
              <a:latin typeface="Calibri" pitchFamily="34" charset="0"/>
              <a:cs typeface="Calibri" pitchFamily="34" charset="0"/>
            </a:endParaRPr>
          </a:p>
        </p:txBody>
      </p:sp>
      <p:sp>
        <p:nvSpPr>
          <p:cNvPr id="47111" name="Rectangle 15"/>
          <p:cNvSpPr>
            <a:spLocks noChangeArrowheads="1"/>
          </p:cNvSpPr>
          <p:nvPr/>
        </p:nvSpPr>
        <p:spPr bwMode="auto">
          <a:xfrm>
            <a:off x="3505200" y="2895600"/>
            <a:ext cx="2209800" cy="1477328"/>
          </a:xfrm>
          <a:prstGeom prst="rect">
            <a:avLst/>
          </a:prstGeom>
          <a:solidFill>
            <a:srgbClr val="FFFF00"/>
          </a:solidFill>
          <a:ln w="9525">
            <a:noFill/>
            <a:miter lim="800000"/>
            <a:headEnd/>
            <a:tailEnd/>
          </a:ln>
          <a:effectLst>
            <a:prstShdw prst="shdw17" dist="17961" dir="2700000">
              <a:srgbClr val="995C7A"/>
            </a:prstShdw>
          </a:effectLst>
        </p:spPr>
        <p:txBody>
          <a:bodyPr wrap="square">
            <a:spAutoFit/>
          </a:bodyPr>
          <a:lstStyle/>
          <a:p>
            <a:pPr algn="ctr"/>
            <a:r>
              <a:rPr lang="ru-RU" b="1" dirty="0">
                <a:solidFill>
                  <a:schemeClr val="tx2"/>
                </a:solidFill>
                <a:latin typeface="Calibri" pitchFamily="34" charset="0"/>
                <a:cs typeface="Calibri" pitchFamily="34" charset="0"/>
              </a:rPr>
              <a:t>КОНСОЛИДИРОВАННЫЙ БЮДЖЕТ КУРСКОГО </a:t>
            </a:r>
            <a:r>
              <a:rPr lang="ru-RU" b="1" dirty="0" smtClean="0">
                <a:solidFill>
                  <a:schemeClr val="tx2"/>
                </a:solidFill>
                <a:latin typeface="Calibri" pitchFamily="34" charset="0"/>
                <a:cs typeface="Calibri" pitchFamily="34" charset="0"/>
              </a:rPr>
              <a:t>РАЙОНА СТАВРОПОЛЬСКОГО КРАЯ</a:t>
            </a:r>
            <a:endParaRPr lang="ru-RU" b="1" dirty="0">
              <a:solidFill>
                <a:schemeClr val="tx2"/>
              </a:solidFill>
              <a:latin typeface="Calibri" pitchFamily="34" charset="0"/>
              <a:cs typeface="Calibri" pitchFamily="34" charset="0"/>
            </a:endParaRPr>
          </a:p>
        </p:txBody>
      </p:sp>
      <p:sp>
        <p:nvSpPr>
          <p:cNvPr id="123924" name="AutoShape 20"/>
          <p:cNvSpPr>
            <a:spLocks/>
          </p:cNvSpPr>
          <p:nvPr/>
        </p:nvSpPr>
        <p:spPr bwMode="auto">
          <a:xfrm>
            <a:off x="5867400" y="1295400"/>
            <a:ext cx="431800" cy="4324350"/>
          </a:xfrm>
          <a:prstGeom prst="leftBrace">
            <a:avLst>
              <a:gd name="adj1" fmla="val 81985"/>
              <a:gd name="adj2" fmla="val 47884"/>
            </a:avLst>
          </a:prstGeom>
          <a:noFill/>
          <a:ln w="2222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ru-RU"/>
          </a:p>
        </p:txBody>
      </p:sp>
      <p:sp>
        <p:nvSpPr>
          <p:cNvPr id="123925" name="Text Box 21"/>
          <p:cNvSpPr txBox="1">
            <a:spLocks noChangeArrowheads="1"/>
          </p:cNvSpPr>
          <p:nvPr/>
        </p:nvSpPr>
        <p:spPr bwMode="auto">
          <a:xfrm>
            <a:off x="5105400" y="5791200"/>
            <a:ext cx="403860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ru-RU" b="1" i="1" dirty="0">
                <a:latin typeface="Calibri" pitchFamily="34" charset="0"/>
                <a:cs typeface="Calibri" pitchFamily="34" charset="0"/>
              </a:rPr>
              <a:t>бюджеты сельских поселений (</a:t>
            </a:r>
            <a:r>
              <a:rPr lang="ru-RU" b="1" i="1" dirty="0" smtClean="0">
                <a:latin typeface="Calibri" pitchFamily="34" charset="0"/>
                <a:cs typeface="Calibri" pitchFamily="34" charset="0"/>
              </a:rPr>
              <a:t>201</a:t>
            </a:r>
            <a:r>
              <a:rPr lang="ru-RU" b="1" i="1" dirty="0">
                <a:latin typeface="Calibri" pitchFamily="34" charset="0"/>
                <a:cs typeface="Calibri" pitchFamily="34" charset="0"/>
              </a:rPr>
              <a:t>)</a:t>
            </a:r>
          </a:p>
        </p:txBody>
      </p:sp>
      <p:sp>
        <p:nvSpPr>
          <p:cNvPr id="123926" name="AutoShape 22"/>
          <p:cNvSpPr>
            <a:spLocks/>
          </p:cNvSpPr>
          <p:nvPr/>
        </p:nvSpPr>
        <p:spPr bwMode="auto">
          <a:xfrm rot="10800000">
            <a:off x="2971800" y="1295400"/>
            <a:ext cx="431800" cy="4267200"/>
          </a:xfrm>
          <a:prstGeom prst="leftBrace">
            <a:avLst>
              <a:gd name="adj1" fmla="val 81985"/>
              <a:gd name="adj2" fmla="val 52534"/>
            </a:avLst>
          </a:prstGeom>
          <a:noFill/>
          <a:ln w="22225">
            <a:solidFill>
              <a:schemeClr val="tx1"/>
            </a:solidFill>
            <a:round/>
            <a:headEnd/>
            <a:tailEnd/>
          </a:ln>
          <a:effectLst>
            <a:prstShdw prst="shdw17" dist="17961" dir="2700000">
              <a:schemeClr val="tx1">
                <a:gamma/>
                <a:shade val="60000"/>
                <a:invGamma/>
              </a:schemeClr>
            </a:prstShdw>
          </a:effectLst>
        </p:spPr>
        <p:txBody>
          <a:bodyPr wrap="none" anchor="ctr"/>
          <a:lstStyle/>
          <a:p>
            <a:pPr>
              <a:defRPr/>
            </a:pPr>
            <a:endParaRPr lang="ru-RU"/>
          </a:p>
        </p:txBody>
      </p:sp>
      <p:sp>
        <p:nvSpPr>
          <p:cNvPr id="123927" name="Text Box 23"/>
          <p:cNvSpPr txBox="1">
            <a:spLocks noChangeArrowheads="1"/>
          </p:cNvSpPr>
          <p:nvPr/>
        </p:nvSpPr>
        <p:spPr bwMode="auto">
          <a:xfrm>
            <a:off x="0" y="5791200"/>
            <a:ext cx="4191000" cy="36988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ru-RU" b="1" i="1" dirty="0">
                <a:latin typeface="Calibri" pitchFamily="34" charset="0"/>
                <a:cs typeface="Calibri" pitchFamily="34" charset="0"/>
              </a:rPr>
              <a:t>бюджет муниципального района</a:t>
            </a:r>
          </a:p>
        </p:txBody>
      </p:sp>
      <p:sp>
        <p:nvSpPr>
          <p:cNvPr id="14" name="TextBox 13"/>
          <p:cNvSpPr txBox="1"/>
          <p:nvPr/>
        </p:nvSpPr>
        <p:spPr>
          <a:xfrm>
            <a:off x="0" y="0"/>
            <a:ext cx="9144000" cy="338554"/>
          </a:xfrm>
          <a:prstGeom prst="rect">
            <a:avLst/>
          </a:prstGeom>
          <a:noFill/>
        </p:spPr>
        <p:txBody>
          <a:bodyPr wrap="square" rtlCol="0">
            <a:spAutoFit/>
          </a:bodyPr>
          <a:lstStyle/>
          <a:p>
            <a:r>
              <a:rPr lang="ru-RU" sz="1600" b="1" dirty="0" smtClean="0"/>
              <a:t>Раздел 4. </a:t>
            </a:r>
            <a:r>
              <a:rPr lang="ru-RU" sz="1600" dirty="0" smtClean="0"/>
              <a:t>КОНСОЛИДИРОВАННЫЙ БЮДЖЕТ</a:t>
            </a:r>
            <a:endParaRPr lang="ru-RU" sz="16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584775"/>
          </a:xfrm>
          <a:prstGeom prst="rect">
            <a:avLst/>
          </a:prstGeom>
          <a:noFill/>
        </p:spPr>
        <p:txBody>
          <a:bodyPr wrap="square" rtlCol="0">
            <a:spAutoFit/>
          </a:bodyPr>
          <a:lstStyle/>
          <a:p>
            <a:pPr algn="ctr"/>
            <a:r>
              <a:rPr lang="ru-RU" sz="1600" dirty="0" smtClean="0"/>
              <a:t>СЕДЕНИЯ О ПЛАНИРУЕМЫХ И ФАКТИЧЕСКИХ ЗНАЧЕНИЯХ ОСНОВНЫХ ХАРАКТЕРИСТИК КОНСОЛИДИРОВАННОГО БЮДЖЕТА КУРСКОГО РАЙОНА СК ЗА 2019 ГОД</a:t>
            </a:r>
            <a:endParaRPr lang="ru-RU" sz="1600" dirty="0"/>
          </a:p>
        </p:txBody>
      </p:sp>
      <p:graphicFrame>
        <p:nvGraphicFramePr>
          <p:cNvPr id="10" name="Таблица 9"/>
          <p:cNvGraphicFramePr>
            <a:graphicFrameLocks noGrp="1"/>
          </p:cNvGraphicFramePr>
          <p:nvPr/>
        </p:nvGraphicFramePr>
        <p:xfrm>
          <a:off x="152400" y="685800"/>
          <a:ext cx="8763001" cy="1895724"/>
        </p:xfrm>
        <a:graphic>
          <a:graphicData uri="http://schemas.openxmlformats.org/drawingml/2006/table">
            <a:tbl>
              <a:tblPr/>
              <a:tblGrid>
                <a:gridCol w="1700568"/>
                <a:gridCol w="980365"/>
                <a:gridCol w="862975"/>
                <a:gridCol w="1002573"/>
                <a:gridCol w="1116791"/>
                <a:gridCol w="862975"/>
                <a:gridCol w="672613"/>
                <a:gridCol w="828075"/>
                <a:gridCol w="736066"/>
              </a:tblGrid>
              <a:tr h="443948">
                <a:tc>
                  <a:txBody>
                    <a:bodyPr/>
                    <a:lstStyle/>
                    <a:p>
                      <a:pPr algn="ctr" rtl="0" fontAlgn="t"/>
                      <a:r>
                        <a:rPr lang="ru-RU" sz="1100" b="1" i="0" u="none" strike="noStrike" dirty="0">
                          <a:solidFill>
                            <a:srgbClr val="FFFFFF"/>
                          </a:solidFill>
                          <a:latin typeface="Calibri"/>
                        </a:rPr>
                        <a:t>наименование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gridSpan="2">
                  <a:txBody>
                    <a:bodyPr/>
                    <a:lstStyle/>
                    <a:p>
                      <a:pPr algn="ctr" rtl="0" fontAlgn="t"/>
                      <a:r>
                        <a:rPr lang="ru-RU" sz="1100" b="1" i="0" u="none" strike="noStrike">
                          <a:solidFill>
                            <a:srgbClr val="FFFFFF"/>
                          </a:solidFill>
                          <a:latin typeface="Calibri"/>
                        </a:rPr>
                        <a:t>2018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2019 год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к плану 2019 года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c gridSpan="2">
                  <a:txBody>
                    <a:bodyPr/>
                    <a:lstStyle/>
                    <a:p>
                      <a:pPr algn="ctr" rtl="0" fontAlgn="t"/>
                      <a:r>
                        <a:rPr lang="ru-RU" sz="1100" b="1" i="0" u="none" strike="noStrike">
                          <a:solidFill>
                            <a:srgbClr val="FFFFFF"/>
                          </a:solidFill>
                          <a:latin typeface="Calibri"/>
                        </a:rPr>
                        <a:t>Отклонение исполнения 2019 к 2018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hMerge="1">
                  <a:txBody>
                    <a:bodyPr/>
                    <a:lstStyle/>
                    <a:p>
                      <a:endParaRPr lang="ru-RU"/>
                    </a:p>
                  </a:txBody>
                  <a:tcPr/>
                </a:tc>
              </a:tr>
              <a:tr h="139148">
                <a:tc>
                  <a:txBody>
                    <a:bodyPr/>
                    <a:lstStyle/>
                    <a:p>
                      <a:pPr algn="ctr"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dirty="0">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план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исполнение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абс.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r>
              <a:tr h="139148">
                <a:tc>
                  <a:txBody>
                    <a:bodyPr/>
                    <a:lstStyle/>
                    <a:p>
                      <a:pPr algn="l" rtl="0" fontAlgn="t"/>
                      <a:r>
                        <a:rPr lang="ru-RU" sz="1100" b="0" i="0" u="none" strike="noStrike">
                          <a:solidFill>
                            <a:srgbClr val="000000"/>
                          </a:solidFill>
                          <a:latin typeface="Calibri"/>
                        </a:rPr>
                        <a:t>Доходы, из них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1 425 853,01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1 450 420,51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1 564 006,75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1 572 000,18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7 993,43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100,51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121 579,67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78296">
                <a:tc>
                  <a:txBody>
                    <a:bodyPr/>
                    <a:lstStyle/>
                    <a:p>
                      <a:pPr algn="l" rtl="0" fontAlgn="t"/>
                      <a:r>
                        <a:rPr lang="ru-RU" sz="1100" b="0" i="0" u="none" strike="noStrike">
                          <a:solidFill>
                            <a:srgbClr val="000000"/>
                          </a:solidFill>
                          <a:latin typeface="Calibri"/>
                        </a:rPr>
                        <a:t>Налоговые и неналоговые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283433,12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312368,55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328148,94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342667,22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14 518,28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104,42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30 298,67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109,70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278296">
                <a:tc>
                  <a:txBody>
                    <a:bodyPr/>
                    <a:lstStyle/>
                    <a:p>
                      <a:pPr algn="l" rtl="0" fontAlgn="t"/>
                      <a:r>
                        <a:rPr lang="ru-RU" sz="1100" b="0" i="0" u="none" strike="noStrike">
                          <a:solidFill>
                            <a:srgbClr val="000000"/>
                          </a:solidFill>
                          <a:latin typeface="Calibri"/>
                        </a:rPr>
                        <a:t>Безвозмездные поступления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1142419,59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1138051,96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1235857,81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dirty="0">
                          <a:solidFill>
                            <a:srgbClr val="000000"/>
                          </a:solidFill>
                          <a:latin typeface="Calibri"/>
                        </a:rPr>
                        <a:t>1229332,96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-6 524,85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99,47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91 281,00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108,02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Расходы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1491703,87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1454443,69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1626684,49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dirty="0">
                          <a:solidFill>
                            <a:srgbClr val="000000"/>
                          </a:solidFill>
                          <a:latin typeface="Calibri"/>
                        </a:rPr>
                        <a:t>1540621,11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100" b="0" i="0" u="none" strike="noStrike">
                          <a:solidFill>
                            <a:srgbClr val="000000"/>
                          </a:solidFill>
                          <a:latin typeface="Calibri"/>
                        </a:rPr>
                        <a:t>-86 063,38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94,71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86 177,42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105,93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Дефицит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-65 850,86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-4 023,18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-62 677,74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r h="139148">
                <a:tc>
                  <a:txBody>
                    <a:bodyPr/>
                    <a:lstStyle/>
                    <a:p>
                      <a:pPr algn="l" rtl="0" fontAlgn="t"/>
                      <a:r>
                        <a:rPr lang="ru-RU" sz="1100" b="0" i="0" u="none" strike="noStrike">
                          <a:solidFill>
                            <a:srgbClr val="000000"/>
                          </a:solidFill>
                          <a:latin typeface="Calibri"/>
                        </a:rPr>
                        <a:t>Профицит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100" b="0" i="0" u="none" strike="noStrike">
                          <a:solidFill>
                            <a:srgbClr val="000000"/>
                          </a:solidFill>
                          <a:latin typeface="Calibri"/>
                        </a:rPr>
                        <a:t>31 379,07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l" fontAlgn="t"/>
                      <a:r>
                        <a:rPr lang="ru-RU" sz="1100" b="0" i="0" u="none" strike="noStrike" dirty="0">
                          <a:solidFill>
                            <a:srgbClr val="000000"/>
                          </a:solidFill>
                          <a:latin typeface="Calibri"/>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r>
            </a:tbl>
          </a:graphicData>
        </a:graphic>
      </p:graphicFrame>
      <p:sp>
        <p:nvSpPr>
          <p:cNvPr id="11" name="TextBox 10"/>
          <p:cNvSpPr txBox="1"/>
          <p:nvPr/>
        </p:nvSpPr>
        <p:spPr>
          <a:xfrm>
            <a:off x="228600" y="2590800"/>
            <a:ext cx="8610600" cy="1015663"/>
          </a:xfrm>
          <a:prstGeom prst="rect">
            <a:avLst/>
          </a:prstGeom>
          <a:noFill/>
        </p:spPr>
        <p:txBody>
          <a:bodyPr wrap="square" rtlCol="0">
            <a:spAutoFit/>
          </a:bodyPr>
          <a:lstStyle/>
          <a:p>
            <a:pPr algn="just"/>
            <a:r>
              <a:rPr lang="ru-RU" sz="1200" dirty="0" smtClean="0">
                <a:latin typeface="Calibri" pitchFamily="34" charset="0"/>
                <a:cs typeface="Calibri" pitchFamily="34" charset="0"/>
              </a:rPr>
              <a:t>    Консолидированный бюджет по итогам 2019 года исполнен по доходам в размере 1 572 000,18 тыс. рублей, по расходам –      </a:t>
            </a:r>
            <a:r>
              <a:rPr lang="ru-RU" sz="1200" dirty="0" smtClean="0">
                <a:solidFill>
                  <a:srgbClr val="000000"/>
                </a:solidFill>
                <a:latin typeface="Calibri"/>
              </a:rPr>
              <a:t>1 540 621,11 тыс. рублей </a:t>
            </a:r>
            <a:r>
              <a:rPr lang="ru-RU" sz="1200" dirty="0" smtClean="0">
                <a:latin typeface="Calibri" pitchFamily="34" charset="0"/>
                <a:cs typeface="Calibri" pitchFamily="34" charset="0"/>
              </a:rPr>
              <a:t> с </a:t>
            </a:r>
            <a:r>
              <a:rPr lang="ru-RU" sz="1200" dirty="0" err="1" smtClean="0">
                <a:latin typeface="Calibri" pitchFamily="34" charset="0"/>
                <a:cs typeface="Calibri" pitchFamily="34" charset="0"/>
              </a:rPr>
              <a:t>профицитом</a:t>
            </a:r>
            <a:r>
              <a:rPr lang="ru-RU" sz="1200" dirty="0" smtClean="0">
                <a:latin typeface="Calibri" pitchFamily="34" charset="0"/>
                <a:cs typeface="Calibri" pitchFamily="34" charset="0"/>
              </a:rPr>
              <a:t>  31 379,07 тыс. рублей. В целом, доходы консолидированного бюджета в 2019 году увеличились на 8,4 или  процента к объему 2018 года. Выполнение плана поступления доходов обеспеченно за счет  поступления налоговых и неналоговых доходов сверх запланированной суммы на 4,4 процента или </a:t>
            </a:r>
            <a:r>
              <a:rPr lang="ru-RU" sz="1200" dirty="0" smtClean="0">
                <a:solidFill>
                  <a:srgbClr val="000000"/>
                </a:solidFill>
                <a:latin typeface="Calibri"/>
              </a:rPr>
              <a:t>14 518,28 </a:t>
            </a:r>
            <a:r>
              <a:rPr lang="ru-RU" sz="1200" dirty="0" smtClean="0">
                <a:latin typeface="Calibri" pitchFamily="34" charset="0"/>
                <a:cs typeface="Calibri" pitchFamily="34" charset="0"/>
              </a:rPr>
              <a:t>тыс. рублей. Расходы консолидированного бюджета  в 2019 году выросли на 5,9 процентов к уровню 2018 года. </a:t>
            </a:r>
            <a:endParaRPr lang="ru-RU" sz="1200" dirty="0">
              <a:latin typeface="Calibri" pitchFamily="34" charset="0"/>
              <a:cs typeface="Calibri" pitchFamily="34" charset="0"/>
            </a:endParaRPr>
          </a:p>
        </p:txBody>
      </p:sp>
      <p:graphicFrame>
        <p:nvGraphicFramePr>
          <p:cNvPr id="12" name="Диаграмма 11"/>
          <p:cNvGraphicFramePr/>
          <p:nvPr/>
        </p:nvGraphicFramePr>
        <p:xfrm>
          <a:off x="152400" y="3505200"/>
          <a:ext cx="8839200" cy="3352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610600" cy="584775"/>
          </a:xfrm>
          <a:prstGeom prst="rect">
            <a:avLst/>
          </a:prstGeom>
          <a:noFill/>
        </p:spPr>
        <p:txBody>
          <a:bodyPr wrap="square" rtlCol="0">
            <a:spAutoFit/>
          </a:bodyPr>
          <a:lstStyle/>
          <a:p>
            <a:pPr algn="ctr"/>
            <a:r>
              <a:rPr lang="ru-RU" sz="1600" dirty="0" smtClean="0"/>
              <a:t>ДИНАМИКА ИСПОЛНЕНИЯ КОНСОЛИДИРОВАННОГО БЮДЖЕТА КУРСКОГО РАЙОНА СТАВРОПОЛЬСКОГО КРАЯ ЗА 2016-2019 ГОДЫ</a:t>
            </a:r>
            <a:endParaRPr lang="ru-RU" sz="1600" dirty="0"/>
          </a:p>
        </p:txBody>
      </p:sp>
      <p:graphicFrame>
        <p:nvGraphicFramePr>
          <p:cNvPr id="3" name="Диаграмма 2"/>
          <p:cNvGraphicFramePr/>
          <p:nvPr/>
        </p:nvGraphicFramePr>
        <p:xfrm>
          <a:off x="0" y="838200"/>
          <a:ext cx="9144000" cy="533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0"/>
            <a:ext cx="8858312" cy="7032694"/>
          </a:xfrm>
          <a:prstGeom prst="rect">
            <a:avLst/>
          </a:prstGeom>
          <a:noFill/>
        </p:spPr>
        <p:txBody>
          <a:bodyPr wrap="square" rtlCol="0">
            <a:spAutoFit/>
          </a:bodyPr>
          <a:lstStyle/>
          <a:p>
            <a:r>
              <a:rPr lang="ru-RU" sz="1100" b="1" dirty="0" smtClean="0">
                <a:latin typeface="Calibri" pitchFamily="34" charset="0"/>
                <a:cs typeface="Calibri" pitchFamily="34" charset="0"/>
              </a:rPr>
              <a:t>ВВЕДЕНИЕ </a:t>
            </a:r>
            <a:r>
              <a:rPr lang="ru-RU" sz="1100" dirty="0" smtClean="0">
                <a:latin typeface="Calibri" pitchFamily="34" charset="0"/>
                <a:cs typeface="Calibri" pitchFamily="34" charset="0"/>
              </a:rPr>
              <a:t>…………………………………………………………………………………………………………………………………………………………………………..………………………….…….………3-4</a:t>
            </a:r>
          </a:p>
          <a:p>
            <a:endParaRPr lang="ru-RU" sz="1100" dirty="0" smtClean="0">
              <a:latin typeface="Calibri" pitchFamily="34" charset="0"/>
              <a:cs typeface="Calibri" pitchFamily="34" charset="0"/>
            </a:endParaRPr>
          </a:p>
          <a:p>
            <a:pPr algn="just"/>
            <a:r>
              <a:rPr lang="ru-RU" sz="1100" b="1" dirty="0" smtClean="0">
                <a:latin typeface="Calibri" pitchFamily="34" charset="0"/>
                <a:cs typeface="Calibri" pitchFamily="34" charset="0"/>
              </a:rPr>
              <a:t>Раздел 1. </a:t>
            </a:r>
            <a:r>
              <a:rPr lang="ru-RU" sz="1100" dirty="0" smtClean="0">
                <a:latin typeface="Calibri" pitchFamily="34" charset="0"/>
                <a:cs typeface="Calibri" pitchFamily="34" charset="0"/>
              </a:rPr>
              <a:t>Сведения о прогнозируемых и фактических значениях основных показателей социально-экономического развития Курского муниципального района Ставропольского края………………………………………………………………………………………………………………………………………………. 10-20  </a:t>
            </a:r>
          </a:p>
          <a:p>
            <a:pPr algn="just"/>
            <a:r>
              <a:rPr lang="ru-RU" sz="1100" b="1" dirty="0" smtClean="0">
                <a:latin typeface="Calibri" pitchFamily="34" charset="0"/>
                <a:cs typeface="Calibri" pitchFamily="34" charset="0"/>
              </a:rPr>
              <a:t>Раздел 2. </a:t>
            </a:r>
            <a:r>
              <a:rPr lang="ru-RU" sz="1100" dirty="0" smtClean="0">
                <a:latin typeface="Calibri" pitchFamily="34" charset="0"/>
                <a:cs typeface="Calibri" pitchFamily="34" charset="0"/>
              </a:rPr>
              <a:t>Сведения о планируемых и фактических значениях основных характеристик бюджета Курского муниципального района Ставропольского края за 2019 год……………………………………………………………………………………………………………………………………………………………………..………….21</a:t>
            </a:r>
          </a:p>
          <a:p>
            <a:pPr algn="just"/>
            <a:r>
              <a:rPr lang="ru-RU" sz="1100" dirty="0" smtClean="0">
                <a:latin typeface="Calibri" pitchFamily="34" charset="0"/>
                <a:cs typeface="Calibri" pitchFamily="34" charset="0"/>
              </a:rPr>
              <a:t>     Динамика доходов, расходов и дефицита/</a:t>
            </a:r>
            <a:r>
              <a:rPr lang="ru-RU" sz="1100" dirty="0" err="1" smtClean="0">
                <a:latin typeface="Calibri" pitchFamily="34" charset="0"/>
                <a:cs typeface="Calibri" pitchFamily="34" charset="0"/>
              </a:rPr>
              <a:t>профицита</a:t>
            </a:r>
            <a:r>
              <a:rPr lang="ru-RU" sz="1100" dirty="0" smtClean="0">
                <a:latin typeface="Calibri" pitchFamily="34" charset="0"/>
                <a:cs typeface="Calibri" pitchFamily="34" charset="0"/>
              </a:rPr>
              <a:t> бюджета Курского муниципального района Ставропольского края за 2015-2019 годы..22</a:t>
            </a:r>
          </a:p>
          <a:p>
            <a:pPr algn="just"/>
            <a:r>
              <a:rPr lang="ru-RU" sz="1100" b="1" dirty="0" smtClean="0">
                <a:latin typeface="Calibri" pitchFamily="34" charset="0"/>
                <a:cs typeface="Calibri" pitchFamily="34" charset="0"/>
              </a:rPr>
              <a:t>Раздел 3. </a:t>
            </a:r>
            <a:r>
              <a:rPr lang="ru-RU" sz="1100" dirty="0" smtClean="0">
                <a:latin typeface="Calibri" pitchFamily="34" charset="0"/>
                <a:cs typeface="Calibri" pitchFamily="34" charset="0"/>
              </a:rPr>
              <a:t>Доходы…………………………………………………………………………………………………………………………………………………………………………………………………….…....23</a:t>
            </a:r>
          </a:p>
          <a:p>
            <a:pPr algn="just"/>
            <a:r>
              <a:rPr lang="ru-RU" sz="1100" dirty="0" smtClean="0">
                <a:latin typeface="Calibri" pitchFamily="34" charset="0"/>
                <a:cs typeface="Calibri" pitchFamily="34" charset="0"/>
              </a:rPr>
              <a:t>     Объем и структура доходов, поступающих в бюджет Курского муниципального района Ставропольского края, сведения о планируемых и фактических значениях за 2019 год…………………………………………………………………………………………………………………………………………………………..…………………..24         </a:t>
            </a:r>
            <a:r>
              <a:rPr lang="ru-RU" sz="1100" b="1" dirty="0" smtClean="0">
                <a:latin typeface="Calibri" pitchFamily="34" charset="0"/>
                <a:cs typeface="Calibri" pitchFamily="34" charset="0"/>
              </a:rPr>
              <a:t>     </a:t>
            </a:r>
          </a:p>
          <a:p>
            <a:pPr algn="just"/>
            <a:r>
              <a:rPr lang="ru-RU" sz="1100" b="1" dirty="0" smtClean="0">
                <a:latin typeface="Calibri" pitchFamily="34" charset="0"/>
                <a:cs typeface="Calibri" pitchFamily="34" charset="0"/>
              </a:rPr>
              <a:t>     </a:t>
            </a:r>
            <a:r>
              <a:rPr lang="ru-RU" sz="1100" dirty="0" smtClean="0">
                <a:latin typeface="Calibri" pitchFamily="34" charset="0"/>
                <a:cs typeface="Calibri" pitchFamily="34" charset="0"/>
              </a:rPr>
              <a:t>Обеспечение роста налоговых и неналоговых доходов бюджета Курского муниципального района Ставропольского края за 2016-2019 годы……………………………………………………………………………………………………………………………………………………………………………………………………………………….………..25</a:t>
            </a:r>
          </a:p>
          <a:p>
            <a:pPr algn="just"/>
            <a:r>
              <a:rPr lang="ru-RU" sz="1100" dirty="0" smtClean="0">
                <a:latin typeface="Calibri" pitchFamily="34" charset="0"/>
                <a:cs typeface="Calibri" pitchFamily="34" charset="0"/>
              </a:rPr>
              <a:t>     Динамика поступления налоговых и неналоговых доходов консолидированного бюджета Курского района Ставропольского края за 2016-2019 годы…………………………………………………………………………………………………………………………………………………………………………………………………………………..25-26</a:t>
            </a:r>
          </a:p>
          <a:p>
            <a:pPr algn="just"/>
            <a:r>
              <a:rPr lang="ru-RU" sz="1100" dirty="0" smtClean="0">
                <a:latin typeface="Calibri" pitchFamily="34" charset="0"/>
                <a:cs typeface="Calibri" pitchFamily="34" charset="0"/>
              </a:rPr>
              <a:t>     Меры, принятые Курским районом Ставропольского края в 2019 году, направленные на увеличение доходов…………………………..……………………26</a:t>
            </a:r>
          </a:p>
          <a:p>
            <a:pPr algn="just"/>
            <a:r>
              <a:rPr lang="ru-RU" sz="1100" dirty="0" smtClean="0">
                <a:latin typeface="Calibri" pitchFamily="34" charset="0"/>
                <a:cs typeface="Calibri" pitchFamily="34" charset="0"/>
              </a:rPr>
              <a:t>     Безвозмездные поступления в бюджет Курского муниципального района Ставропольского края………………………………………………………….…………..27</a:t>
            </a:r>
          </a:p>
          <a:p>
            <a:pPr algn="just"/>
            <a:r>
              <a:rPr lang="ru-RU" sz="1100" dirty="0" smtClean="0">
                <a:latin typeface="Calibri" pitchFamily="34" charset="0"/>
                <a:cs typeface="Calibri" pitchFamily="34" charset="0"/>
              </a:rPr>
              <a:t>     Безвозмездные поступления в бюджет Курского муниципального района Ставропольского края за 2019 год в сравнении с 2018 годом………27</a:t>
            </a:r>
          </a:p>
          <a:p>
            <a:pPr algn="just"/>
            <a:r>
              <a:rPr lang="ru-RU" sz="1100" b="1" dirty="0" smtClean="0">
                <a:latin typeface="Calibri" pitchFamily="34" charset="0"/>
                <a:cs typeface="Calibri" pitchFamily="34" charset="0"/>
              </a:rPr>
              <a:t>Раздел 4.  </a:t>
            </a:r>
            <a:r>
              <a:rPr lang="ru-RU" sz="1100" dirty="0" smtClean="0">
                <a:latin typeface="Calibri" pitchFamily="34" charset="0"/>
                <a:cs typeface="Calibri" pitchFamily="34" charset="0"/>
              </a:rPr>
              <a:t>Консолидированный бюджет……………………………………………………………………………………………………………………………………………………………………….28</a:t>
            </a:r>
          </a:p>
          <a:p>
            <a:pPr algn="just"/>
            <a:r>
              <a:rPr lang="ru-RU" sz="1100" dirty="0" smtClean="0">
                <a:latin typeface="Calibri" pitchFamily="34" charset="0"/>
                <a:cs typeface="Calibri" pitchFamily="34" charset="0"/>
              </a:rPr>
              <a:t>     Сведения о планируемых и фактических значениях основных характеристик консолидированного бюджета Курского района Ставропольского края за 2019 год….....................................................................................................................................................................................................................29</a:t>
            </a:r>
          </a:p>
          <a:p>
            <a:pPr algn="just"/>
            <a:r>
              <a:rPr lang="ru-RU" sz="1100" dirty="0" smtClean="0">
                <a:latin typeface="Calibri" pitchFamily="34" charset="0"/>
                <a:cs typeface="Calibri" pitchFamily="34" charset="0"/>
              </a:rPr>
              <a:t>     Динамика исполнения консолидированного бюджета Курского района Ставропольского края за 2016-2019 годы…………………………………………..30</a:t>
            </a:r>
          </a:p>
          <a:p>
            <a:pPr algn="just"/>
            <a:r>
              <a:rPr lang="ru-RU" sz="1100" dirty="0" smtClean="0">
                <a:latin typeface="Calibri" pitchFamily="34" charset="0"/>
                <a:cs typeface="Calibri" pitchFamily="34" charset="0"/>
              </a:rPr>
              <a:t>     Анализ поступления налоговых и неналоговых доходов консолидированного бюджета Курского района Ставропольского края за 2016-2019 годы………………………………………………………………………………………………………………………………………………………………………………………………………………………………...31</a:t>
            </a:r>
          </a:p>
          <a:p>
            <a:pPr algn="just"/>
            <a:r>
              <a:rPr lang="ru-RU" sz="1100" b="1" dirty="0" smtClean="0">
                <a:latin typeface="Calibri" pitchFamily="34" charset="0"/>
                <a:cs typeface="Calibri" pitchFamily="34" charset="0"/>
              </a:rPr>
              <a:t>Раздел 5. </a:t>
            </a:r>
            <a:r>
              <a:rPr lang="ru-RU" sz="1100" dirty="0" smtClean="0">
                <a:latin typeface="Calibri" pitchFamily="34" charset="0"/>
                <a:cs typeface="Calibri" pitchFamily="34" charset="0"/>
              </a:rPr>
              <a:t>Расходы ……………………………………………………………………………………………………………………………………………………………………………………………….…………32</a:t>
            </a:r>
          </a:p>
          <a:p>
            <a:pPr algn="just"/>
            <a:r>
              <a:rPr lang="ru-RU" sz="1100" dirty="0" smtClean="0">
                <a:latin typeface="Calibri" pitchFamily="34" charset="0"/>
                <a:cs typeface="Calibri" pitchFamily="34" charset="0"/>
              </a:rPr>
              <a:t>     Функциональная структура расходов бюджета Курского муниципального района Ставропольского края………………………………………….………………32</a:t>
            </a:r>
          </a:p>
          <a:p>
            <a:pPr algn="just"/>
            <a:r>
              <a:rPr lang="ru-RU" sz="1100" b="1" dirty="0" smtClean="0">
                <a:latin typeface="Calibri" pitchFamily="34" charset="0"/>
                <a:cs typeface="Calibri" pitchFamily="34" charset="0"/>
              </a:rPr>
              <a:t>Раздел 6</a:t>
            </a:r>
            <a:r>
              <a:rPr lang="ru-RU" sz="1100" dirty="0" smtClean="0">
                <a:latin typeface="Calibri" pitchFamily="34" charset="0"/>
                <a:cs typeface="Calibri" pitchFamily="34" charset="0"/>
              </a:rPr>
              <a:t>. Расходы на социально-культурную сферу…………………………………………………………………………………………………………………………………………………….33</a:t>
            </a:r>
          </a:p>
          <a:p>
            <a:pPr algn="just"/>
            <a:r>
              <a:rPr lang="ru-RU" sz="1100" dirty="0" smtClean="0">
                <a:latin typeface="Calibri" pitchFamily="34" charset="0"/>
                <a:cs typeface="Calibri" pitchFamily="34" charset="0"/>
              </a:rPr>
              <a:t>     Доля расходов социальных отраслей в общей сумме расходов на отрасли социально-культурной сферы 2017-2019 годах……………………………..33</a:t>
            </a:r>
          </a:p>
          <a:p>
            <a:pPr algn="just"/>
            <a:r>
              <a:rPr lang="ru-RU" sz="1100" dirty="0" smtClean="0">
                <a:latin typeface="Calibri" pitchFamily="34" charset="0"/>
                <a:cs typeface="Calibri" pitchFamily="34" charset="0"/>
              </a:rPr>
              <a:t>Образование………………………………………………………………………………………………………………………………………………………………………….………………………………34-37</a:t>
            </a:r>
          </a:p>
          <a:p>
            <a:pPr algn="just"/>
            <a:r>
              <a:rPr lang="ru-RU" sz="1100" dirty="0" smtClean="0">
                <a:latin typeface="Calibri" pitchFamily="34" charset="0"/>
                <a:cs typeface="Calibri" pitchFamily="34" charset="0"/>
              </a:rPr>
              <a:t>     Молодежная политика и оздоровление детей…………………………………………………………………………………………………………………………………………………………38</a:t>
            </a:r>
          </a:p>
          <a:p>
            <a:r>
              <a:rPr lang="ru-RU" sz="1100" dirty="0" smtClean="0">
                <a:latin typeface="Calibri" pitchFamily="34" charset="0"/>
                <a:cs typeface="Calibri" pitchFamily="34" charset="0"/>
              </a:rPr>
              <a:t>     Социальная политика…………………………………………………………………………………………………………………..……………………………………………………………………..…….39 </a:t>
            </a:r>
          </a:p>
          <a:p>
            <a:r>
              <a:rPr lang="ru-RU" sz="1100" dirty="0" smtClean="0">
                <a:latin typeface="Calibri" pitchFamily="34" charset="0"/>
                <a:cs typeface="Calibri" pitchFamily="34" charset="0"/>
              </a:rPr>
              <a:t>     Культура и кинематография………………………………………………………………………………………………………………………………………………………………………….…………..40</a:t>
            </a:r>
          </a:p>
          <a:p>
            <a:r>
              <a:rPr lang="ru-RU" sz="1100" dirty="0" smtClean="0">
                <a:latin typeface="Calibri" pitchFamily="34" charset="0"/>
                <a:cs typeface="Calibri" pitchFamily="34" charset="0"/>
              </a:rPr>
              <a:t>     Физическая культура и спорт………………………………………………………………………………………………………………………………………………………………..…………………..41</a:t>
            </a:r>
          </a:p>
          <a:p>
            <a:pPr algn="just"/>
            <a:r>
              <a:rPr lang="ru-RU" sz="1100" b="1" dirty="0" smtClean="0">
                <a:latin typeface="Calibri" pitchFamily="34" charset="0"/>
                <a:cs typeface="Calibri" pitchFamily="34" charset="0"/>
              </a:rPr>
              <a:t>Раздел 7. </a:t>
            </a:r>
            <a:r>
              <a:rPr lang="ru-RU" sz="1100" dirty="0" smtClean="0">
                <a:latin typeface="Calibri" pitchFamily="34" charset="0"/>
                <a:cs typeface="Calibri" pitchFamily="34" charset="0"/>
              </a:rPr>
              <a:t>Муниципальные программы…………………………………………………………………………………………………………………………………………………………….…………..42</a:t>
            </a:r>
          </a:p>
          <a:p>
            <a:pPr algn="just"/>
            <a:r>
              <a:rPr lang="ru-RU" sz="1100" dirty="0" smtClean="0">
                <a:latin typeface="Calibri" pitchFamily="34" charset="0"/>
                <a:cs typeface="Calibri" pitchFamily="34" charset="0"/>
              </a:rPr>
              <a:t>     Исполнение бюджета Курского муниципального района Ставропольского края за 2019 год в разрезе муниципальных программ…….………43-47</a:t>
            </a:r>
          </a:p>
          <a:p>
            <a:pPr algn="just"/>
            <a:r>
              <a:rPr lang="ru-RU" sz="1100" b="1" dirty="0" smtClean="0">
                <a:latin typeface="Calibri" pitchFamily="34" charset="0"/>
                <a:cs typeface="Calibri" pitchFamily="34" charset="0"/>
              </a:rPr>
              <a:t>Раздел 8. </a:t>
            </a:r>
            <a:r>
              <a:rPr lang="ru-RU" sz="1100" dirty="0" smtClean="0">
                <a:latin typeface="Calibri" pitchFamily="34" charset="0"/>
                <a:cs typeface="Calibri" pitchFamily="34" charset="0"/>
              </a:rPr>
              <a:t>Муниципальные образования…………………………………………………………………………………………………………………………………..………………………………….48</a:t>
            </a:r>
          </a:p>
          <a:p>
            <a:pPr algn="just"/>
            <a:r>
              <a:rPr lang="ru-RU" sz="1100" dirty="0" smtClean="0">
                <a:latin typeface="Calibri" pitchFamily="34" charset="0"/>
                <a:cs typeface="Calibri" pitchFamily="34" charset="0"/>
              </a:rPr>
              <a:t>     Основные параметры исполнения бюджетов муниципальных образований Курского района Ставропольского края в 2019 году в сравнении с 2018 годом…………………………………………………………………………………………………………………………………………………………………………………………………………………49-51</a:t>
            </a:r>
          </a:p>
          <a:p>
            <a:pPr algn="just"/>
            <a:endParaRPr lang="ru-RU" sz="1100" dirty="0" smtClean="0">
              <a:latin typeface="Calibri" pitchFamily="34" charset="0"/>
              <a:cs typeface="Calibri" pitchFamily="34" charset="0"/>
            </a:endParaRPr>
          </a:p>
          <a:p>
            <a:pPr algn="just"/>
            <a:r>
              <a:rPr lang="ru-RU" sz="1100" dirty="0" smtClean="0">
                <a:latin typeface="Calibri" pitchFamily="34" charset="0"/>
                <a:cs typeface="Calibri" pitchFamily="34" charset="0"/>
              </a:rPr>
              <a:t>     </a:t>
            </a:r>
          </a:p>
          <a:p>
            <a:pPr algn="just"/>
            <a:r>
              <a:rPr lang="ru-RU" sz="1100" dirty="0" smtClean="0">
                <a:latin typeface="Calibri" pitchFamily="34" charset="0"/>
                <a:cs typeface="Calibri" pitchFamily="34" charset="0"/>
              </a:rPr>
              <a:t>         </a:t>
            </a:r>
            <a:endParaRPr lang="ru-RU" sz="1100" dirty="0">
              <a:latin typeface="Calibri" pitchFamily="34" charset="0"/>
              <a:cs typeface="Calibri"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0"/>
            <a:ext cx="8610600" cy="584775"/>
          </a:xfrm>
          <a:prstGeom prst="rect">
            <a:avLst/>
          </a:prstGeom>
          <a:noFill/>
        </p:spPr>
        <p:txBody>
          <a:bodyPr wrap="square" rtlCol="0">
            <a:spAutoFit/>
          </a:bodyPr>
          <a:lstStyle/>
          <a:p>
            <a:pPr algn="ctr"/>
            <a:r>
              <a:rPr lang="ru-RU" sz="1600" dirty="0" smtClean="0"/>
              <a:t>АНАЛИЗ ПОСТУПЛЕНИЯ НАЛОГОВЫХ И НЕНАЛОГОВЫХ ДОХОДОВ КОНСОЛИДИРОВАННОГО БЮДЖЕТА  КУРСКОГО РАЙОНА СК ЗА 2016-2019 ГОДЫ</a:t>
            </a:r>
            <a:endParaRPr lang="ru-RU" sz="1600" dirty="0"/>
          </a:p>
        </p:txBody>
      </p:sp>
      <p:graphicFrame>
        <p:nvGraphicFramePr>
          <p:cNvPr id="10" name="Диаграмма 9"/>
          <p:cNvGraphicFramePr/>
          <p:nvPr/>
        </p:nvGraphicFramePr>
        <p:xfrm>
          <a:off x="0" y="3886200"/>
          <a:ext cx="9144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Содержимое 6"/>
          <p:cNvGraphicFramePr>
            <a:graphicFrameLocks noGrp="1"/>
          </p:cNvGraphicFramePr>
          <p:nvPr>
            <p:ph idx="1"/>
          </p:nvPr>
        </p:nvGraphicFramePr>
        <p:xfrm>
          <a:off x="152397" y="685800"/>
          <a:ext cx="8839203" cy="2839191"/>
        </p:xfrm>
        <a:graphic>
          <a:graphicData uri="http://schemas.openxmlformats.org/drawingml/2006/table">
            <a:tbl>
              <a:tblPr/>
              <a:tblGrid>
                <a:gridCol w="810400"/>
                <a:gridCol w="576470"/>
                <a:gridCol w="584824"/>
                <a:gridCol w="419820"/>
                <a:gridCol w="576470"/>
                <a:gridCol w="584824"/>
                <a:gridCol w="419820"/>
                <a:gridCol w="570204"/>
                <a:gridCol w="618243"/>
                <a:gridCol w="419820"/>
                <a:gridCol w="570204"/>
                <a:gridCol w="609889"/>
                <a:gridCol w="469948"/>
                <a:gridCol w="568115"/>
                <a:gridCol w="620332"/>
                <a:gridCol w="419820"/>
              </a:tblGrid>
              <a:tr h="292244">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ru-RU" sz="700" b="0" i="0" u="none" strike="noStrike">
                          <a:solidFill>
                            <a:srgbClr val="000000"/>
                          </a:solidFill>
                          <a:latin typeface="Calibri"/>
                        </a:rPr>
                        <a:t>план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факт</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700" b="0" i="0" u="none" strike="noStrike">
                          <a:solidFill>
                            <a:srgbClr val="000000"/>
                          </a:solidFill>
                          <a:latin typeface="Calibri"/>
                        </a:rPr>
                        <a:t>% исполнения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700" b="0" i="0" u="none" strike="noStrike">
                          <a:solidFill>
                            <a:srgbClr val="000000"/>
                          </a:solidFill>
                          <a:latin typeface="Calibri"/>
                        </a:rPr>
                        <a:t>2015</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2016</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2017</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2018</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ctr" fontAlgn="b"/>
                      <a:r>
                        <a:rPr lang="ru-RU" sz="700" b="0" i="0" u="none" strike="noStrike">
                          <a:solidFill>
                            <a:srgbClr val="000000"/>
                          </a:solidFill>
                          <a:latin typeface="Calibri"/>
                        </a:rPr>
                        <a:t>2019</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09142">
                <a:tc>
                  <a:txBody>
                    <a:bodyPr/>
                    <a:lstStyle/>
                    <a:p>
                      <a:pPr algn="l" fontAlgn="b"/>
                      <a:r>
                        <a:rPr lang="ru-RU" sz="700" b="1" i="0" u="none" strike="noStrike" dirty="0">
                          <a:solidFill>
                            <a:srgbClr val="000000"/>
                          </a:solidFill>
                          <a:latin typeface="Calibri"/>
                        </a:rPr>
                        <a:t>Курский муниципальный район</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164 775,35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172 037,33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104,41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165 303,13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187 897,71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113,67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177 490,76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194 943,50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109,83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188 307,44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211 006,24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221 856,73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228 352,78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102,93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6898">
                <a:tc>
                  <a:txBody>
                    <a:bodyPr/>
                    <a:lstStyle/>
                    <a:p>
                      <a:pPr algn="l" fontAlgn="b"/>
                      <a:r>
                        <a:rPr lang="ru-RU" sz="700" b="0" i="0" u="none" strike="noStrike">
                          <a:solidFill>
                            <a:srgbClr val="000000"/>
                          </a:solidFill>
                          <a:latin typeface="Calibri"/>
                        </a:rPr>
                        <a:t>Балтийский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4 122,32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4 316,64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104,71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4 940,79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4 856,07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98,29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4 339,44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4 866,38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5 208,75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5 835,54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112,03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6 442,25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6 975,89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Галюгаевский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3 326,59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4 412,14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132,63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4 346,20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4 798,05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110,40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3 872,74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5 357,53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138,34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4 377,15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4 527,91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5 691,98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9 107,09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160,00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Кановский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5 296,62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4 328,17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81,72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5 608,76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7 093,89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126,48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3 582,85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4 914,65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137,17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3 774,39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5 425,18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143,74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6 119,14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5 819,92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95,11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Курский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22 743,99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24 314,65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106,91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25 795,01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24 041,08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93,20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24 578,19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23 505,91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95,64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24 981,78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24 689,17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98,83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26 249,00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26 782,49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102,03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Мирненский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5 592,00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5 853,21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104,67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6 683,14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7 854,55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5 384,96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7 855,11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145,87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7 015,99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7 596,52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108,27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8 012,52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8 381,10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Полтавский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6 608,01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7 556,62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114,36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7 532,71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8 263,54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109,70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7 004,60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8 208,86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117,19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9 617,93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10 312,32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107,22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9 522,54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11 643,84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122,28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Ростовановский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5 663,33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5 727,28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101,13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6 268,05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6 797,38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108,44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6 696,53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7 208,78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7 489,55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6 551,76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87,48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6 462,82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7 081,71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109,58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Рощинский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4 039,14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4 902,32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121,37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4 824,55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5 598,28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116,04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4 038,31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4 730,42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117,14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3 603,62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3 825,68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106,16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4 063,92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4 209,14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103,57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Русский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5 666,32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7 106,93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125,42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7 255,91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9 863,24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135,93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7 119,78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11 008,14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154,61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9 647,69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11 780,27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122,10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11 136,05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11 799,73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105,96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Серноводский сс</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6 983,35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6 602,57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94,55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5 995,20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7 921,35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132,13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6 153,66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8 209,31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133,41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7 239,95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7 782,25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7 845,40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8 723,78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111,20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ст. Стодеревская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3 710,62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3 197,93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86,18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3 910,34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3 841,67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98,24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3 629,41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3 914,96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107,87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4 567,94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4 902,00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107,31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5 963,53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5 260,15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88,21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116898">
                <a:tc>
                  <a:txBody>
                    <a:bodyPr/>
                    <a:lstStyle/>
                    <a:p>
                      <a:pPr algn="l" fontAlgn="b"/>
                      <a:r>
                        <a:rPr lang="ru-RU" sz="700" b="0" i="0" u="none" strike="noStrike">
                          <a:solidFill>
                            <a:srgbClr val="000000"/>
                          </a:solidFill>
                          <a:latin typeface="Calibri"/>
                        </a:rPr>
                        <a:t>с. Эдиссия</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5 644,60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7 180,17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127,20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7 232,99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8 372,11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115,75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6 852,02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7 667,21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dirty="0">
                          <a:solidFill>
                            <a:srgbClr val="000000"/>
                          </a:solidFill>
                          <a:latin typeface="Calibri"/>
                        </a:rPr>
                        <a:t>     111,90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dirty="0">
                          <a:solidFill>
                            <a:srgbClr val="000000"/>
                          </a:solidFill>
                          <a:latin typeface="Calibri"/>
                        </a:rPr>
                        <a:t>         7 570,93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8 132,72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107,42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0" i="0" u="none" strike="noStrike">
                          <a:solidFill>
                            <a:srgbClr val="000000"/>
                          </a:solidFill>
                          <a:latin typeface="Calibri"/>
                        </a:rPr>
                        <a:t>         8 275,76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8 532,93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0" i="0" u="none" strike="noStrike">
                          <a:solidFill>
                            <a:srgbClr val="000000"/>
                          </a:solidFill>
                          <a:latin typeface="Calibri"/>
                        </a:rPr>
                        <a:t>     103,11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33796">
                <a:tc>
                  <a:txBody>
                    <a:bodyPr/>
                    <a:lstStyle/>
                    <a:p>
                      <a:pPr algn="l" fontAlgn="b"/>
                      <a:r>
                        <a:rPr lang="ru-RU" sz="700" b="1" i="0" u="none" strike="noStrike">
                          <a:solidFill>
                            <a:srgbClr val="000000"/>
                          </a:solidFill>
                          <a:latin typeface="Calibri"/>
                        </a:rPr>
                        <a:t>Всего по поселениям</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79 396,89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85 498,63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107,69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90 393,65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99 301,21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109,85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83 252,49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97 447,26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117,05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dirty="0">
                          <a:solidFill>
                            <a:srgbClr val="000000"/>
                          </a:solidFill>
                          <a:latin typeface="Calibri"/>
                        </a:rPr>
                        <a:t>       95 095,67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101 361,32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106,59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105 784,91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114 317,77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108,07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33796">
                <a:tc>
                  <a:txBody>
                    <a:bodyPr/>
                    <a:lstStyle/>
                    <a:p>
                      <a:pPr algn="l" fontAlgn="b"/>
                      <a:r>
                        <a:rPr lang="ru-RU" sz="700" b="1" i="0" u="none" strike="noStrike">
                          <a:solidFill>
                            <a:srgbClr val="000000"/>
                          </a:solidFill>
                          <a:latin typeface="Calibri"/>
                        </a:rPr>
                        <a:t>СВОД</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244 172,24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257 535,94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105,47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255 696,78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287 198,92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112,32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260 743,25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292 390,76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112,14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a:solidFill>
                            <a:srgbClr val="000000"/>
                          </a:solidFill>
                          <a:latin typeface="Calibri"/>
                        </a:rPr>
                        <a:t>     283 403,11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312 367,56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a:solidFill>
                            <a:srgbClr val="000000"/>
                          </a:solidFill>
                          <a:latin typeface="Calibri"/>
                        </a:rPr>
                        <a:t>       110,22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ru-RU" sz="700" b="1" i="0" u="none" strike="noStrike" dirty="0">
                          <a:solidFill>
                            <a:srgbClr val="000000"/>
                          </a:solidFill>
                          <a:latin typeface="Calibri"/>
                        </a:rPr>
                        <a:t>    327 641,64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342 670,55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700" b="1" i="0" u="none" strike="noStrike" dirty="0">
                          <a:solidFill>
                            <a:srgbClr val="000000"/>
                          </a:solidFill>
                          <a:latin typeface="Calibri"/>
                        </a:rPr>
                        <a:t>     104,59   </a:t>
                      </a:r>
                    </a:p>
                  </a:txBody>
                  <a:tcPr marL="5845" marR="5845" marT="58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3581400" cy="338554"/>
          </a:xfrm>
          <a:prstGeom prst="rect">
            <a:avLst/>
          </a:prstGeom>
          <a:noFill/>
        </p:spPr>
        <p:txBody>
          <a:bodyPr wrap="square" rtlCol="0">
            <a:spAutoFit/>
          </a:bodyPr>
          <a:lstStyle/>
          <a:p>
            <a:r>
              <a:rPr lang="ru-RU" sz="1600" b="1" dirty="0" smtClean="0"/>
              <a:t>Раздел 5. </a:t>
            </a:r>
            <a:r>
              <a:rPr lang="ru-RU" sz="1600" dirty="0" smtClean="0"/>
              <a:t>РАСХОДЫ</a:t>
            </a:r>
            <a:endParaRPr lang="ru-RU" sz="1600" dirty="0"/>
          </a:p>
        </p:txBody>
      </p:sp>
      <p:sp>
        <p:nvSpPr>
          <p:cNvPr id="13" name="TextBox 12"/>
          <p:cNvSpPr txBox="1"/>
          <p:nvPr/>
        </p:nvSpPr>
        <p:spPr>
          <a:xfrm>
            <a:off x="152400" y="609600"/>
            <a:ext cx="4572000" cy="2862322"/>
          </a:xfrm>
          <a:prstGeom prst="rect">
            <a:avLst/>
          </a:prstGeom>
          <a:noFill/>
        </p:spPr>
        <p:txBody>
          <a:bodyPr wrap="square" rtlCol="0">
            <a:spAutoFit/>
          </a:bodyPr>
          <a:lstStyle/>
          <a:p>
            <a:pPr algn="just"/>
            <a:r>
              <a:rPr lang="ru-RU" sz="1200" dirty="0" smtClean="0">
                <a:latin typeface="Calibri" pitchFamily="34" charset="0"/>
                <a:cs typeface="Calibri" pitchFamily="34" charset="0"/>
              </a:rPr>
              <a:t>     Решением о бюджете Курского муниципального района Ставропольского края на 2019 год плановые показатели по расходам бюджета района утверждены в объеме 1 304 636,57 тыс. рублей. В ходе исполнения бюджета в соответствии со статьей  217 Бюджетного кодекса Российской Федерации плановые ассигнования по расходам были увеличены на сумму 322 047,92 тыс. рублей и составили           1 626 684,49 тыс. рублей. </a:t>
            </a:r>
          </a:p>
          <a:p>
            <a:pPr algn="just"/>
            <a:r>
              <a:rPr lang="ru-RU" sz="1200" dirty="0" smtClean="0">
                <a:latin typeface="Calibri" pitchFamily="34" charset="0"/>
                <a:cs typeface="Calibri" pitchFamily="34" charset="0"/>
              </a:rPr>
              <a:t>     За отчетный период расходы бюджета Курского муниципального района Ставропольского края произведены в объеме 1 540 621,11 тыс. рублей или 94,71 процента к уточненным плановым назначениям.</a:t>
            </a:r>
          </a:p>
          <a:p>
            <a:pPr algn="just"/>
            <a:r>
              <a:rPr lang="ru-RU" sz="1200" dirty="0" smtClean="0">
                <a:latin typeface="Calibri" pitchFamily="34" charset="0"/>
                <a:cs typeface="Calibri" pitchFamily="34" charset="0"/>
              </a:rPr>
              <a:t>     Освоение средств бюджета Курского муниципального района Ставропольского края за 2019 год по сравнению с 2017 годом сложилось больше на 86 177,42 тыс. рублей (2018 год – 1 454 443,69 тыс. рублей).</a:t>
            </a:r>
            <a:endParaRPr lang="ru-RU" sz="1200" dirty="0">
              <a:latin typeface="Calibri" pitchFamily="34" charset="0"/>
              <a:cs typeface="Calibri" pitchFamily="34" charset="0"/>
            </a:endParaRPr>
          </a:p>
        </p:txBody>
      </p:sp>
      <p:graphicFrame>
        <p:nvGraphicFramePr>
          <p:cNvPr id="14" name="Диаграмма 13"/>
          <p:cNvGraphicFramePr/>
          <p:nvPr/>
        </p:nvGraphicFramePr>
        <p:xfrm>
          <a:off x="4800600" y="381000"/>
          <a:ext cx="41910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Таблица 15"/>
          <p:cNvGraphicFramePr>
            <a:graphicFrameLocks noGrp="1"/>
          </p:cNvGraphicFramePr>
          <p:nvPr/>
        </p:nvGraphicFramePr>
        <p:xfrm>
          <a:off x="228601" y="4114800"/>
          <a:ext cx="8610599" cy="2605622"/>
        </p:xfrm>
        <a:graphic>
          <a:graphicData uri="http://schemas.openxmlformats.org/drawingml/2006/table">
            <a:tbl>
              <a:tblPr/>
              <a:tblGrid>
                <a:gridCol w="3362661"/>
                <a:gridCol w="954126"/>
                <a:gridCol w="1106111"/>
                <a:gridCol w="1106111"/>
                <a:gridCol w="928796"/>
                <a:gridCol w="775772"/>
                <a:gridCol w="377022"/>
              </a:tblGrid>
              <a:tr h="119311">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772" marR="4772" marT="47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fontAlgn="b"/>
                      <a:r>
                        <a:rPr lang="ru-RU" sz="1100" b="0" i="0" u="none" strike="noStrike">
                          <a:solidFill>
                            <a:srgbClr val="000000"/>
                          </a:solidFill>
                          <a:latin typeface="Calibri" pitchFamily="34" charset="0"/>
                          <a:cs typeface="Calibri" pitchFamily="34" charset="0"/>
                        </a:rPr>
                        <a:t>% исполнения</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Темп роста к 2018 году. %</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endParaRPr lang="ru-RU" sz="1100" b="0" i="0" u="none" strike="noStrike">
                        <a:solidFill>
                          <a:srgbClr val="000000"/>
                        </a:solidFill>
                        <a:latin typeface="Calibri" pitchFamily="34" charset="0"/>
                        <a:cs typeface="Calibri" pitchFamily="34" charset="0"/>
                      </a:endParaRP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6170">
                <a:tc vMerge="1">
                  <a:txBody>
                    <a:bodyPr/>
                    <a:lstStyle/>
                    <a:p>
                      <a:endParaRPr lang="ru-RU"/>
                    </a:p>
                  </a:txBody>
                  <a:tcPr/>
                </a:tc>
                <a:tc vMerge="1">
                  <a:txBody>
                    <a:bodyPr/>
                    <a:lstStyle/>
                    <a:p>
                      <a:endParaRPr lang="ru-RU"/>
                    </a:p>
                  </a:txBody>
                  <a:tcPr/>
                </a:tc>
                <a:tc>
                  <a:txBody>
                    <a:bodyPr/>
                    <a:lstStyle/>
                    <a:p>
                      <a:pPr algn="ctr" fontAlgn="t"/>
                      <a:r>
                        <a:rPr lang="ru-RU" sz="1100" b="0" i="0" u="none" strike="noStrike">
                          <a:solidFill>
                            <a:srgbClr val="000000"/>
                          </a:solidFill>
                          <a:latin typeface="Calibri" pitchFamily="34" charset="0"/>
                          <a:cs typeface="Calibri" pitchFamily="34" charset="0"/>
                        </a:rPr>
                        <a:t>Уточненный план</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Исполнение</a:t>
                      </a:r>
                    </a:p>
                  </a:txBody>
                  <a:tcPr marL="4772" marR="4772" marT="477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119311">
                <a:tc>
                  <a:txBody>
                    <a:bodyPr/>
                    <a:lstStyle/>
                    <a:p>
                      <a:pPr algn="just" fontAlgn="b"/>
                      <a:r>
                        <a:rPr lang="ru-RU" sz="1100" b="1" i="0" u="none" strike="noStrike" dirty="0" smtClean="0">
                          <a:solidFill>
                            <a:srgbClr val="000000"/>
                          </a:solidFill>
                          <a:latin typeface="Calibri" pitchFamily="34" charset="0"/>
                          <a:cs typeface="Calibri" pitchFamily="34" charset="0"/>
                        </a:rPr>
                        <a:t>  Всего расходы</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1 273 690,78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1 368 968,38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1 339 645,60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97,9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105,2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1"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baseline="0" dirty="0" smtClean="0">
                          <a:solidFill>
                            <a:srgbClr val="000000"/>
                          </a:solidFill>
                          <a:latin typeface="Calibri" pitchFamily="34" charset="0"/>
                          <a:cs typeface="Calibri" pitchFamily="34" charset="0"/>
                        </a:rPr>
                        <a:t>  О</a:t>
                      </a:r>
                      <a:r>
                        <a:rPr lang="ru-RU" sz="1100" b="0" i="0" u="none" strike="noStrike" dirty="0" smtClean="0">
                          <a:solidFill>
                            <a:srgbClr val="000000"/>
                          </a:solidFill>
                          <a:latin typeface="Calibri" pitchFamily="34" charset="0"/>
                          <a:cs typeface="Calibri" pitchFamily="34" charset="0"/>
                        </a:rPr>
                        <a:t>бщегосударственные вопросы</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91 020,21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105 576,51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105 186,55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115,6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622">
                <a:tc>
                  <a:txBody>
                    <a:bodyPr/>
                    <a:lstStyle/>
                    <a:p>
                      <a:pPr algn="just" fontAlgn="b"/>
                      <a:r>
                        <a:rPr lang="ru-RU" sz="1100" b="0" i="0" u="none" strike="noStrike" dirty="0" smtClean="0">
                          <a:solidFill>
                            <a:srgbClr val="000000"/>
                          </a:solidFill>
                          <a:latin typeface="Calibri" pitchFamily="34" charset="0"/>
                          <a:cs typeface="Calibri" pitchFamily="34" charset="0"/>
                        </a:rPr>
                        <a:t>  Национальная </a:t>
                      </a:r>
                      <a:r>
                        <a:rPr lang="ru-RU" sz="1100" b="0" i="0" u="none" strike="noStrike" dirty="0">
                          <a:solidFill>
                            <a:srgbClr val="000000"/>
                          </a:solidFill>
                          <a:latin typeface="Calibri" pitchFamily="34" charset="0"/>
                          <a:cs typeface="Calibri" pitchFamily="34" charset="0"/>
                        </a:rPr>
                        <a:t>безопасность и </a:t>
                      </a:r>
                      <a:r>
                        <a:rPr lang="ru-RU" sz="1100" b="0" i="0" u="none" strike="noStrike" dirty="0" smtClean="0">
                          <a:solidFill>
                            <a:srgbClr val="000000"/>
                          </a:solidFill>
                          <a:latin typeface="Calibri" pitchFamily="34" charset="0"/>
                          <a:cs typeface="Calibri" pitchFamily="34" charset="0"/>
                        </a:rPr>
                        <a:t>правоохранительная </a:t>
                      </a:r>
                      <a:r>
                        <a:rPr lang="ru-RU" sz="1100" b="0" i="0" u="none" strike="noStrike" dirty="0">
                          <a:solidFill>
                            <a:srgbClr val="000000"/>
                          </a:solidFill>
                          <a:latin typeface="Calibri" pitchFamily="34" charset="0"/>
                          <a:cs typeface="Calibri" pitchFamily="34" charset="0"/>
                        </a:rPr>
                        <a:t>деятельность</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3 557,3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3 668,94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3 667,65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103,1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Национальная экономика</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31 718,07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22 656,09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14 649,67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64,7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46,2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Жилищно-коммунальное хозяйство</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936,8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983,65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982,73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104,9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Образование</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690 789,22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736 166,05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719 042,35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97,7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104,1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Культура </a:t>
                      </a:r>
                      <a:r>
                        <a:rPr lang="ru-RU" sz="1100" b="0" i="0" u="none" strike="noStrike" dirty="0">
                          <a:solidFill>
                            <a:srgbClr val="000000"/>
                          </a:solidFill>
                          <a:latin typeface="Calibri" pitchFamily="34" charset="0"/>
                          <a:cs typeface="Calibri" pitchFamily="34" charset="0"/>
                        </a:rPr>
                        <a:t>и </a:t>
                      </a:r>
                      <a:r>
                        <a:rPr lang="ru-RU" sz="1100" b="0" i="0" u="none" strike="noStrike" dirty="0" smtClean="0">
                          <a:solidFill>
                            <a:srgbClr val="000000"/>
                          </a:solidFill>
                          <a:latin typeface="Calibri" pitchFamily="34" charset="0"/>
                          <a:cs typeface="Calibri" pitchFamily="34" charset="0"/>
                        </a:rPr>
                        <a:t>кинематография</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549 73,01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54 706,96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54 545,65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Социальная политика</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330 161,1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342 292,69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342 286,75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100,0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103,7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9311">
                <a:tc>
                  <a:txBody>
                    <a:bodyPr/>
                    <a:lstStyle/>
                    <a:p>
                      <a:pPr algn="just" fontAlgn="b"/>
                      <a:r>
                        <a:rPr lang="ru-RU" sz="1100" b="0" i="0" u="none" strike="noStrike" dirty="0" smtClean="0">
                          <a:solidFill>
                            <a:srgbClr val="000000"/>
                          </a:solidFill>
                          <a:latin typeface="Calibri" pitchFamily="34" charset="0"/>
                          <a:cs typeface="Calibri" pitchFamily="34" charset="0"/>
                        </a:rPr>
                        <a:t>  Физическая </a:t>
                      </a:r>
                      <a:r>
                        <a:rPr lang="ru-RU" sz="1100" b="0" i="0" u="none" strike="noStrike" dirty="0">
                          <a:solidFill>
                            <a:srgbClr val="000000"/>
                          </a:solidFill>
                          <a:latin typeface="Calibri" pitchFamily="34" charset="0"/>
                          <a:cs typeface="Calibri" pitchFamily="34" charset="0"/>
                        </a:rPr>
                        <a:t>культура и </a:t>
                      </a:r>
                      <a:r>
                        <a:rPr lang="ru-RU" sz="1100" b="0" i="0" u="none" strike="noStrike" dirty="0" smtClean="0">
                          <a:solidFill>
                            <a:srgbClr val="000000"/>
                          </a:solidFill>
                          <a:latin typeface="Calibri" pitchFamily="34" charset="0"/>
                          <a:cs typeface="Calibri" pitchFamily="34" charset="0"/>
                        </a:rPr>
                        <a:t>спорт</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5 434,07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10 270,52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6 863,49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66,8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126,3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933">
                <a:tc>
                  <a:txBody>
                    <a:bodyPr/>
                    <a:lstStyle/>
                    <a:p>
                      <a:pPr algn="just" fontAlgn="b"/>
                      <a:r>
                        <a:rPr lang="ru-RU" sz="1100" b="0" i="0" u="none" strike="noStrike" dirty="0" smtClean="0">
                          <a:solidFill>
                            <a:srgbClr val="000000"/>
                          </a:solidFill>
                          <a:latin typeface="Calibri" pitchFamily="34" charset="0"/>
                          <a:cs typeface="Calibri" pitchFamily="34" charset="0"/>
                        </a:rPr>
                        <a:t>  Межбюджетные </a:t>
                      </a:r>
                      <a:r>
                        <a:rPr lang="ru-RU" sz="1100" b="0" i="0" u="none" strike="noStrike" dirty="0">
                          <a:solidFill>
                            <a:srgbClr val="000000"/>
                          </a:solidFill>
                          <a:latin typeface="Calibri" pitchFamily="34" charset="0"/>
                          <a:cs typeface="Calibri" pitchFamily="34" charset="0"/>
                        </a:rPr>
                        <a:t>трансферты общего характера бюджетам субъектов Российской Федерации и муниципальных образований</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a:t>
                      </a:r>
                      <a:r>
                        <a:rPr lang="ru-RU" sz="1100" b="0" i="0" u="none" strike="noStrike" dirty="0" smtClean="0">
                          <a:solidFill>
                            <a:srgbClr val="000000"/>
                          </a:solidFill>
                          <a:latin typeface="Calibri" pitchFamily="34" charset="0"/>
                          <a:cs typeface="Calibri" pitchFamily="34" charset="0"/>
                        </a:rPr>
                        <a:t>65 101,0 </a:t>
                      </a:r>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92 646,97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92 420,76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99,8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142,0   </a:t>
                      </a: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ru-RU" sz="1100" b="0" i="0" u="none" strike="noStrike" dirty="0">
                        <a:solidFill>
                          <a:srgbClr val="000000"/>
                        </a:solidFill>
                        <a:latin typeface="Calibri" pitchFamily="34" charset="0"/>
                        <a:cs typeface="Calibri" pitchFamily="34" charset="0"/>
                      </a:endParaRPr>
                    </a:p>
                  </a:txBody>
                  <a:tcPr marL="4772" marR="4772" marT="47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8" name="Стрелка вниз 17"/>
          <p:cNvSpPr/>
          <p:nvPr/>
        </p:nvSpPr>
        <p:spPr>
          <a:xfrm rot="10800000">
            <a:off x="8610600" y="4572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19" name="Стрелка вниз 18"/>
          <p:cNvSpPr/>
          <p:nvPr/>
        </p:nvSpPr>
        <p:spPr>
          <a:xfrm rot="10800000">
            <a:off x="8610600" y="47244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0" name="Стрелка вниз 19"/>
          <p:cNvSpPr/>
          <p:nvPr/>
        </p:nvSpPr>
        <p:spPr>
          <a:xfrm rot="10800000">
            <a:off x="8610600" y="4953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1" name="Стрелка вниз 20"/>
          <p:cNvSpPr/>
          <p:nvPr/>
        </p:nvSpPr>
        <p:spPr>
          <a:xfrm rot="10800000">
            <a:off x="8610600" y="54102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2" name="Стрелка вниз 21"/>
          <p:cNvSpPr/>
          <p:nvPr/>
        </p:nvSpPr>
        <p:spPr>
          <a:xfrm rot="10800000">
            <a:off x="8610600" y="55626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3" name="Стрелка вниз 22"/>
          <p:cNvSpPr/>
          <p:nvPr/>
        </p:nvSpPr>
        <p:spPr>
          <a:xfrm rot="10800000">
            <a:off x="8610600" y="59436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4" name="Стрелка вниз 23"/>
          <p:cNvSpPr/>
          <p:nvPr/>
        </p:nvSpPr>
        <p:spPr>
          <a:xfrm rot="10800000">
            <a:off x="8610600" y="60960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5" name="Стрелка вниз 24"/>
          <p:cNvSpPr/>
          <p:nvPr/>
        </p:nvSpPr>
        <p:spPr>
          <a:xfrm rot="10800000">
            <a:off x="8610600" y="6553200"/>
            <a:ext cx="76200" cy="762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6" name="Стрелка вниз 25"/>
          <p:cNvSpPr/>
          <p:nvPr/>
        </p:nvSpPr>
        <p:spPr>
          <a:xfrm>
            <a:off x="8610600" y="5257800"/>
            <a:ext cx="76200" cy="76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7" name="Стрелка вниз 26"/>
          <p:cNvSpPr/>
          <p:nvPr/>
        </p:nvSpPr>
        <p:spPr>
          <a:xfrm>
            <a:off x="8610600" y="5715000"/>
            <a:ext cx="76200" cy="76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28" name="TextBox 27"/>
          <p:cNvSpPr txBox="1"/>
          <p:nvPr/>
        </p:nvSpPr>
        <p:spPr>
          <a:xfrm>
            <a:off x="228600" y="3505200"/>
            <a:ext cx="8686800" cy="738664"/>
          </a:xfrm>
          <a:prstGeom prst="rect">
            <a:avLst/>
          </a:prstGeom>
          <a:noFill/>
        </p:spPr>
        <p:txBody>
          <a:bodyPr wrap="square" rtlCol="0">
            <a:spAutoFit/>
          </a:bodyPr>
          <a:lstStyle/>
          <a:p>
            <a:pPr algn="ctr"/>
            <a:r>
              <a:rPr lang="ru-RU" sz="1400" dirty="0" smtClean="0">
                <a:latin typeface="Calibri" pitchFamily="34" charset="0"/>
                <a:cs typeface="Calibri" pitchFamily="34" charset="0"/>
              </a:rPr>
              <a:t>ФУНКЦИОНАЛЬНАЯ СТРУКТУРА РАСХОДОВ  БЮДЖЕТА КУРСКОГО МУНИЦИПАЛЬНОГО РАЙОНА СТАВРОПОЛЬСКОГО КРАЯ</a:t>
            </a:r>
          </a:p>
          <a:p>
            <a:pPr algn="ctr"/>
            <a:endParaRPr lang="ru-RU"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0" y="0"/>
            <a:ext cx="7315200" cy="338554"/>
          </a:xfrm>
          <a:prstGeom prst="rect">
            <a:avLst/>
          </a:prstGeom>
          <a:noFill/>
        </p:spPr>
        <p:txBody>
          <a:bodyPr wrap="square" rtlCol="0">
            <a:spAutoFit/>
          </a:bodyPr>
          <a:lstStyle/>
          <a:p>
            <a:r>
              <a:rPr lang="ru-RU" sz="1600" b="1" dirty="0" smtClean="0"/>
              <a:t>Раздел 6. </a:t>
            </a:r>
            <a:r>
              <a:rPr lang="ru-RU" sz="1600" dirty="0" smtClean="0"/>
              <a:t>РАСХОДЫ НА СОЦИАЛЬНО – КУЛЬТУРНУЮ СФЕРУ</a:t>
            </a:r>
            <a:endParaRPr lang="ru-RU" sz="1600" dirty="0"/>
          </a:p>
        </p:txBody>
      </p:sp>
      <p:sp>
        <p:nvSpPr>
          <p:cNvPr id="25" name="TextBox 24"/>
          <p:cNvSpPr txBox="1"/>
          <p:nvPr/>
        </p:nvSpPr>
        <p:spPr>
          <a:xfrm>
            <a:off x="152400" y="381000"/>
            <a:ext cx="8839200" cy="646331"/>
          </a:xfrm>
          <a:prstGeom prst="rect">
            <a:avLst/>
          </a:prstGeom>
          <a:noFill/>
        </p:spPr>
        <p:txBody>
          <a:bodyPr wrap="square" rtlCol="0">
            <a:spAutoFit/>
          </a:bodyPr>
          <a:lstStyle/>
          <a:p>
            <a:pPr algn="just"/>
            <a:r>
              <a:rPr lang="ru-RU" sz="1200" dirty="0" smtClean="0">
                <a:latin typeface="Calibri" pitchFamily="34" charset="0"/>
                <a:cs typeface="Calibri" pitchFamily="34" charset="0"/>
              </a:rPr>
              <a:t>     На финансирование обеспечения отраслей социально-культурной сферы: образование, культура, социальная политика, физическая культура и спорт в 2019 году было направлено 1 122 738,24 тыс. рублей, что выше уровня 2018 года на 41 380,84 тыс. рублей или 3,8 процента. Удельный вес расходов отраслей социального блока составил 82,0 процента в 2019 году.</a:t>
            </a:r>
            <a:endParaRPr lang="ru-RU" sz="1200" dirty="0">
              <a:latin typeface="Calibri" pitchFamily="34" charset="0"/>
              <a:cs typeface="Calibri" pitchFamily="34" charset="0"/>
            </a:endParaRPr>
          </a:p>
        </p:txBody>
      </p:sp>
      <p:graphicFrame>
        <p:nvGraphicFramePr>
          <p:cNvPr id="26" name="Диаграмма 25"/>
          <p:cNvGraphicFramePr/>
          <p:nvPr/>
        </p:nvGraphicFramePr>
        <p:xfrm>
          <a:off x="199964" y="914400"/>
          <a:ext cx="8944036"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p:cNvSpPr txBox="1"/>
          <p:nvPr/>
        </p:nvSpPr>
        <p:spPr>
          <a:xfrm>
            <a:off x="5257800" y="1981200"/>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82,0%</a:t>
            </a:r>
            <a:endParaRPr lang="ru-RU" sz="900" dirty="0">
              <a:latin typeface="Calibri" pitchFamily="34" charset="0"/>
              <a:cs typeface="Calibri" pitchFamily="34" charset="0"/>
            </a:endParaRPr>
          </a:p>
        </p:txBody>
      </p:sp>
      <p:sp>
        <p:nvSpPr>
          <p:cNvPr id="28" name="TextBox 27"/>
          <p:cNvSpPr txBox="1"/>
          <p:nvPr/>
        </p:nvSpPr>
        <p:spPr>
          <a:xfrm>
            <a:off x="3657600" y="1981200"/>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84,9%</a:t>
            </a:r>
            <a:endParaRPr lang="ru-RU" sz="900" dirty="0">
              <a:latin typeface="Calibri" pitchFamily="34" charset="0"/>
              <a:cs typeface="Calibri" pitchFamily="34" charset="0"/>
            </a:endParaRPr>
          </a:p>
        </p:txBody>
      </p:sp>
      <p:sp>
        <p:nvSpPr>
          <p:cNvPr id="29" name="TextBox 28"/>
          <p:cNvSpPr txBox="1"/>
          <p:nvPr/>
        </p:nvSpPr>
        <p:spPr>
          <a:xfrm>
            <a:off x="2133600" y="1981201"/>
            <a:ext cx="533400" cy="230832"/>
          </a:xfrm>
          <a:prstGeom prst="rect">
            <a:avLst/>
          </a:prstGeom>
          <a:noFill/>
        </p:spPr>
        <p:txBody>
          <a:bodyPr wrap="square" rtlCol="0">
            <a:spAutoFit/>
          </a:bodyPr>
          <a:lstStyle/>
          <a:p>
            <a:r>
              <a:rPr lang="ru-RU" sz="900" dirty="0" smtClean="0">
                <a:latin typeface="Calibri" pitchFamily="34" charset="0"/>
                <a:cs typeface="Calibri" pitchFamily="34" charset="0"/>
              </a:rPr>
              <a:t>85,2%</a:t>
            </a:r>
            <a:endParaRPr lang="ru-RU" sz="900" dirty="0">
              <a:latin typeface="Calibri" pitchFamily="34" charset="0"/>
              <a:cs typeface="Calibri" pitchFamily="34" charset="0"/>
            </a:endParaRPr>
          </a:p>
        </p:txBody>
      </p:sp>
      <p:sp>
        <p:nvSpPr>
          <p:cNvPr id="32" name="TextBox 31"/>
          <p:cNvSpPr txBox="1"/>
          <p:nvPr/>
        </p:nvSpPr>
        <p:spPr>
          <a:xfrm>
            <a:off x="152400" y="3276600"/>
            <a:ext cx="8763000" cy="523220"/>
          </a:xfrm>
          <a:prstGeom prst="rect">
            <a:avLst/>
          </a:prstGeom>
          <a:noFill/>
        </p:spPr>
        <p:txBody>
          <a:bodyPr wrap="square" rtlCol="0">
            <a:spAutoFit/>
          </a:bodyPr>
          <a:lstStyle/>
          <a:p>
            <a:pPr algn="ctr"/>
            <a:r>
              <a:rPr lang="ru-RU" sz="1400" dirty="0" smtClean="0"/>
              <a:t>ДОЛЯ РАСХОДОВ СОЦИАЛЬНЫХ ОТРАСЛЕЙ В ОБЩЕЙ СУММЕ РАСХОДОВ НА ОТРАСЛИ СОЦИАЛЬНО-КУЛЬТУРНОЙ СФЕРЫ 2017-2019 ГОДАХ</a:t>
            </a:r>
            <a:endParaRPr lang="ru-RU" sz="1400" dirty="0"/>
          </a:p>
        </p:txBody>
      </p:sp>
      <p:graphicFrame>
        <p:nvGraphicFramePr>
          <p:cNvPr id="36" name="Диаграмма 35"/>
          <p:cNvGraphicFramePr/>
          <p:nvPr/>
        </p:nvGraphicFramePr>
        <p:xfrm>
          <a:off x="228600" y="3733800"/>
          <a:ext cx="8686800" cy="2921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5200" y="0"/>
            <a:ext cx="1961306" cy="369332"/>
          </a:xfrm>
          <a:prstGeom prst="rect">
            <a:avLst/>
          </a:prstGeom>
        </p:spPr>
        <p:txBody>
          <a:bodyPr wrap="none">
            <a:spAutoFit/>
          </a:bodyPr>
          <a:lstStyle/>
          <a:p>
            <a:pPr algn="ctr"/>
            <a:r>
              <a:rPr lang="ru-RU" b="1" dirty="0" smtClean="0"/>
              <a:t>ОБРАЗОВАНИЕ</a:t>
            </a:r>
            <a:endParaRPr lang="ru-RU" dirty="0"/>
          </a:p>
        </p:txBody>
      </p:sp>
      <p:graphicFrame>
        <p:nvGraphicFramePr>
          <p:cNvPr id="3" name="Диаграмма 2"/>
          <p:cNvGraphicFramePr/>
          <p:nvPr/>
        </p:nvGraphicFramePr>
        <p:xfrm>
          <a:off x="304800" y="2438400"/>
          <a:ext cx="82296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52400" y="304800"/>
            <a:ext cx="8839200" cy="1938992"/>
          </a:xfrm>
          <a:prstGeom prst="rect">
            <a:avLst/>
          </a:prstGeom>
          <a:noFill/>
        </p:spPr>
        <p:txBody>
          <a:bodyPr wrap="square" rtlCol="0">
            <a:spAutoFit/>
          </a:bodyPr>
          <a:lstStyle/>
          <a:p>
            <a:pPr algn="just"/>
            <a:r>
              <a:rPr lang="ru-RU" sz="1200" dirty="0" smtClean="0">
                <a:latin typeface="Calibri" pitchFamily="34" charset="0"/>
                <a:cs typeface="Calibri" pitchFamily="34" charset="0"/>
              </a:rPr>
              <a:t>     Наибольшая доля расходов социально-культурной сферы, более 60 процентов, направляется на расходы </a:t>
            </a:r>
            <a:r>
              <a:rPr lang="ru-RU" sz="1200" dirty="0" smtClean="0">
                <a:solidFill>
                  <a:prstClr val="black"/>
                </a:solidFill>
                <a:latin typeface="Calibri" pitchFamily="34" charset="0"/>
                <a:cs typeface="Calibri" pitchFamily="34" charset="0"/>
              </a:rPr>
              <a:t>по образованию, которые обеспечивают деятельность муниципальных образовательных учреждений (в части полномочий по </a:t>
            </a:r>
            <a:r>
              <a:rPr lang="ru-RU" sz="1200" dirty="0" smtClean="0">
                <a:latin typeface="Calibri" pitchFamily="34" charset="0"/>
                <a:cs typeface="Calibri" pitchFamily="34" charset="0"/>
              </a:rPr>
              <a:t>обеспечению государственных гарантий реализации прав на получение общедоступного и бесплатного дошкольного образования в муниципальных дошкольных и общеобразовательных организациях и на финансовое обеспечение получения дошкольного образования в частных дошкольных и частных общеобразовательных организациях,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а также обеспечение дополнительного образования детей в муниципальных общеобразовательных организациях и на финансовое обеспечение получения начального общего, основного общего, среднего общего образования в частных общеобразовательных организациях), в 2019 году направлено 719 042,35 тыс. рублей, что выше 2018 года на 28 253,13 тыс. рублей.</a:t>
            </a:r>
          </a:p>
          <a:p>
            <a:pPr algn="just"/>
            <a:r>
              <a:rPr lang="ru-RU" sz="1200" dirty="0" smtClean="0">
                <a:latin typeface="Calibri" pitchFamily="34" charset="0"/>
                <a:cs typeface="Calibri" pitchFamily="34" charset="0"/>
              </a:rPr>
              <a:t> </a:t>
            </a:r>
            <a:endParaRPr lang="ru-RU" sz="1200" dirty="0">
              <a:latin typeface="Calibri" pitchFamily="34" charset="0"/>
              <a:cs typeface="Calibri" pitchFamily="34" charset="0"/>
            </a:endParaRPr>
          </a:p>
        </p:txBody>
      </p:sp>
      <p:cxnSp>
        <p:nvCxnSpPr>
          <p:cNvPr id="5" name="Прямая соединительная линия 4"/>
          <p:cNvCxnSpPr/>
          <p:nvPr/>
        </p:nvCxnSpPr>
        <p:spPr>
          <a:xfrm flipV="1">
            <a:off x="2971800" y="3200400"/>
            <a:ext cx="1447800" cy="6096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5257800" y="2819400"/>
            <a:ext cx="1447800" cy="3048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0" name="TextBox 26"/>
          <p:cNvSpPr txBox="1"/>
          <p:nvPr/>
        </p:nvSpPr>
        <p:spPr>
          <a:xfrm>
            <a:off x="2819400" y="32766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+ 51 661,51</a:t>
            </a:r>
            <a:endParaRPr lang="ru-RU" sz="1000" dirty="0">
              <a:latin typeface="Calibri" pitchFamily="34" charset="0"/>
              <a:cs typeface="Calibri" pitchFamily="34" charset="0"/>
            </a:endParaRPr>
          </a:p>
        </p:txBody>
      </p:sp>
      <p:sp>
        <p:nvSpPr>
          <p:cNvPr id="11" name="TextBox 26"/>
          <p:cNvSpPr txBox="1"/>
          <p:nvPr/>
        </p:nvSpPr>
        <p:spPr>
          <a:xfrm>
            <a:off x="5105400" y="28194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+ 28 253,13</a:t>
            </a:r>
            <a:endParaRPr lang="ru-RU" sz="1000" dirty="0">
              <a:latin typeface="Calibri" pitchFamily="34" charset="0"/>
              <a:cs typeface="Calibri" pitchFamily="34" charset="0"/>
            </a:endParaRPr>
          </a:p>
        </p:txBody>
      </p:sp>
      <p:sp>
        <p:nvSpPr>
          <p:cNvPr id="12" name="TextBox 11"/>
          <p:cNvSpPr txBox="1"/>
          <p:nvPr/>
        </p:nvSpPr>
        <p:spPr>
          <a:xfrm>
            <a:off x="0" y="4800600"/>
            <a:ext cx="5334000" cy="646331"/>
          </a:xfrm>
          <a:prstGeom prst="rect">
            <a:avLst/>
          </a:prstGeom>
          <a:noFill/>
        </p:spPr>
        <p:txBody>
          <a:bodyPr wrap="square" rtlCol="0">
            <a:spAutoFit/>
          </a:bodyPr>
          <a:lstStyle/>
          <a:p>
            <a:pPr algn="ctr"/>
            <a:r>
              <a:rPr lang="ru-RU" sz="1200" dirty="0" smtClean="0"/>
              <a:t>РАСХОДЫ, НАПРАВЛЯЕМЫЕ НА ОБРАЗОВАНИЕ, В РАСЧЕТЕ НА 1 ЖИТЕЛЯ КУРСКОГО РАЙОНА  В  ГОД  </a:t>
            </a:r>
          </a:p>
          <a:p>
            <a:pPr algn="ctr"/>
            <a:r>
              <a:rPr lang="ru-RU" sz="1200" dirty="0" smtClean="0"/>
              <a:t>                                                                                                             </a:t>
            </a:r>
            <a:r>
              <a:rPr lang="ru-RU" sz="900" dirty="0" smtClean="0"/>
              <a:t>(рублей)</a:t>
            </a:r>
            <a:endParaRPr lang="ru-RU" sz="900" dirty="0"/>
          </a:p>
        </p:txBody>
      </p:sp>
      <p:sp>
        <p:nvSpPr>
          <p:cNvPr id="13" name="TextBox 12"/>
          <p:cNvSpPr txBox="1"/>
          <p:nvPr/>
        </p:nvSpPr>
        <p:spPr>
          <a:xfrm>
            <a:off x="0" y="2133600"/>
            <a:ext cx="8991600" cy="646331"/>
          </a:xfrm>
          <a:prstGeom prst="rect">
            <a:avLst/>
          </a:prstGeom>
          <a:noFill/>
        </p:spPr>
        <p:txBody>
          <a:bodyPr wrap="square" rtlCol="0">
            <a:spAutoFit/>
          </a:bodyPr>
          <a:lstStyle/>
          <a:p>
            <a:pPr algn="ctr"/>
            <a:r>
              <a:rPr lang="ru-RU" sz="1200" dirty="0" smtClean="0"/>
              <a:t>ДИНАМИКА РАСХОДОВ БЮДЖЕТА КУРСКОГО РАЙОНА СТАВРОПОЛЬСКОГО КРАЯ НА ОБРАЗОВАНИЕ</a:t>
            </a:r>
          </a:p>
          <a:p>
            <a:pPr algn="ctr"/>
            <a:r>
              <a:rPr lang="ru-RU" sz="1200" dirty="0" smtClean="0"/>
              <a:t> В  2017-2019 ГОДАХ                                                                                                        </a:t>
            </a:r>
          </a:p>
          <a:p>
            <a:pPr algn="ctr"/>
            <a:r>
              <a:rPr lang="ru-RU" sz="1200" dirty="0" smtClean="0"/>
              <a:t>                                                                                                                                                                                     </a:t>
            </a:r>
            <a:r>
              <a:rPr lang="ru-RU" sz="900" dirty="0" smtClean="0"/>
              <a:t>(тыс. рублей)</a:t>
            </a:r>
            <a:endParaRPr lang="ru-RU" sz="900" dirty="0"/>
          </a:p>
        </p:txBody>
      </p:sp>
      <p:graphicFrame>
        <p:nvGraphicFramePr>
          <p:cNvPr id="16" name="Диаграмма 15"/>
          <p:cNvGraphicFramePr/>
          <p:nvPr/>
        </p:nvGraphicFramePr>
        <p:xfrm>
          <a:off x="0" y="5334000"/>
          <a:ext cx="4876800" cy="1524000"/>
        </p:xfrm>
        <a:graphic>
          <a:graphicData uri="http://schemas.openxmlformats.org/drawingml/2006/chart">
            <c:chart xmlns:c="http://schemas.openxmlformats.org/drawingml/2006/chart" xmlns:r="http://schemas.openxmlformats.org/officeDocument/2006/relationships" r:id="rId3"/>
          </a:graphicData>
        </a:graphic>
      </p:graphicFrame>
      <p:pic>
        <p:nvPicPr>
          <p:cNvPr id="81922" name="Picture 2" descr="https://yt3.ggpht.com/a/AGF-l7--8Tblp28W48XMWpLaAt64IBWpWXgESFRWcQ=s900-c-k-c0xffffffff-no-rj-mo"/>
          <p:cNvPicPr>
            <a:picLocks noChangeAspect="1" noChangeArrowheads="1"/>
          </p:cNvPicPr>
          <p:nvPr/>
        </p:nvPicPr>
        <p:blipFill>
          <a:blip r:embed="rId4" cstate="print"/>
          <a:srcRect/>
          <a:stretch>
            <a:fillRect/>
          </a:stretch>
        </p:blipFill>
        <p:spPr bwMode="auto">
          <a:xfrm>
            <a:off x="6248400" y="4800600"/>
            <a:ext cx="1828800" cy="1828800"/>
          </a:xfrm>
          <a:prstGeom prst="rect">
            <a:avLst/>
          </a:prstGeom>
          <a:ln>
            <a:noFill/>
          </a:ln>
          <a:effectLst>
            <a:softEdge rad="1125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399" y="533401"/>
          <a:ext cx="8839201" cy="1715144"/>
        </p:xfrm>
        <a:graphic>
          <a:graphicData uri="http://schemas.openxmlformats.org/drawingml/2006/table">
            <a:tbl>
              <a:tblPr/>
              <a:tblGrid>
                <a:gridCol w="2716335"/>
                <a:gridCol w="1048163"/>
                <a:gridCol w="1057522"/>
                <a:gridCol w="1057522"/>
                <a:gridCol w="1059862"/>
                <a:gridCol w="1048163"/>
                <a:gridCol w="851634"/>
              </a:tblGrid>
              <a:tr h="113009">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7574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l"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009">
                <a:tc>
                  <a:txBody>
                    <a:bodyPr/>
                    <a:lstStyle/>
                    <a:p>
                      <a:pPr algn="just" fontAlgn="b"/>
                      <a:r>
                        <a:rPr lang="ru-RU" sz="1100" b="1" i="0" u="none" strike="noStrike" dirty="0">
                          <a:solidFill>
                            <a:srgbClr val="000000"/>
                          </a:solidFill>
                          <a:latin typeface="Calibri" pitchFamily="34" charset="0"/>
                          <a:cs typeface="Calibri" pitchFamily="34" charset="0"/>
                        </a:rPr>
                        <a:t>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639 127,72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690 789,22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704 988,78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736 166,05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719 042,35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97,7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Дошкольное 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147284,41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165818,46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168469,96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178 530,49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173 512,52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97,2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Общее образование</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384998,66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404847,61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419125,73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436 321,91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424 583,66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97,3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Дополнительное образование детей</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34641,17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42116,54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42659,42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41 733,74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41 717,80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a:solidFill>
                            <a:srgbClr val="000000"/>
                          </a:solidFill>
                          <a:latin typeface="Calibri" pitchFamily="34" charset="0"/>
                          <a:cs typeface="Calibri" pitchFamily="34" charset="0"/>
                        </a:rPr>
                        <a:t>Молодёжная политика и оздоровление детей</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13171,9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15996,87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12098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15 868,51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15 670,85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98,8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009">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образования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59031,58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62009,74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62635,67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63 711,40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63 557,52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28600" y="0"/>
            <a:ext cx="8610600" cy="523220"/>
          </a:xfrm>
          <a:prstGeom prst="rect">
            <a:avLst/>
          </a:prstGeom>
          <a:noFill/>
        </p:spPr>
        <p:txBody>
          <a:bodyPr wrap="square" rtlCol="0">
            <a:spAutoFit/>
          </a:bodyPr>
          <a:lstStyle/>
          <a:p>
            <a:pPr algn="ctr"/>
            <a:r>
              <a:rPr lang="ru-RU" sz="1400" dirty="0" smtClean="0"/>
              <a:t>СТРУКТУРА РАСХОДОВ БЮДЖЕТА КУРСКОГО МУНИЦИПАЛЬНОГО РАЙОНА СТАВРОПОЛЬСКОГО КРАЯ НА ОБРАЗОВАНИЕ В 2017-2019 ГОДАХ</a:t>
            </a:r>
            <a:endParaRPr lang="ru-RU" sz="1400" dirty="0"/>
          </a:p>
        </p:txBody>
      </p:sp>
      <p:sp>
        <p:nvSpPr>
          <p:cNvPr id="5" name="TextBox 4"/>
          <p:cNvSpPr txBox="1"/>
          <p:nvPr/>
        </p:nvSpPr>
        <p:spPr>
          <a:xfrm>
            <a:off x="152400" y="2362200"/>
            <a:ext cx="8839200" cy="4662815"/>
          </a:xfrm>
          <a:prstGeom prst="rect">
            <a:avLst/>
          </a:prstGeom>
          <a:noFill/>
        </p:spPr>
        <p:txBody>
          <a:bodyPr wrap="square" rtlCol="0">
            <a:spAutoFit/>
          </a:bodyPr>
          <a:lstStyle/>
          <a:p>
            <a:pPr algn="just"/>
            <a:r>
              <a:rPr lang="ru-RU" sz="1100" dirty="0" smtClean="0">
                <a:latin typeface="Calibri" pitchFamily="34" charset="0"/>
                <a:cs typeface="Calibri" pitchFamily="34" charset="0"/>
              </a:rPr>
              <a:t> За счет дополнительных средств, выделенных в 2019 году  из федерального, краевого и местного бюджетов были проведены следующие мероприятия:</a:t>
            </a:r>
          </a:p>
          <a:p>
            <a:pPr algn="just"/>
            <a:r>
              <a:rPr lang="ru-RU" sz="1100" dirty="0" smtClean="0">
                <a:latin typeface="Calibri" pitchFamily="34" charset="0"/>
                <a:cs typeface="Calibri" pitchFamily="34" charset="0"/>
              </a:rPr>
              <a:t>    -выполнение работ по ремонту санитарно-гигиенических помещений групповой ячейки МДОУ № 11 , расположенного по адресу: Ставропольский край, Курский район, станица Курская, улица Калинина, 228;</a:t>
            </a:r>
          </a:p>
          <a:p>
            <a:pPr algn="just"/>
            <a:r>
              <a:rPr lang="ru-RU" sz="1100" dirty="0" smtClean="0">
                <a:latin typeface="Calibri" pitchFamily="34" charset="0"/>
                <a:cs typeface="Calibri" pitchFamily="34" charset="0"/>
              </a:rPr>
              <a:t>    -выполнение работ по замене оконных блоков мастерских МКОУ СОШ № 10 , расположенной по адресу: Ставропольский край, Курский район, станица </a:t>
            </a:r>
            <a:r>
              <a:rPr lang="ru-RU" sz="1100" dirty="0" err="1" smtClean="0">
                <a:latin typeface="Calibri" pitchFamily="34" charset="0"/>
                <a:cs typeface="Calibri" pitchFamily="34" charset="0"/>
              </a:rPr>
              <a:t>Стодеревская</a:t>
            </a:r>
            <a:r>
              <a:rPr lang="ru-RU" sz="1100" dirty="0" smtClean="0">
                <a:latin typeface="Calibri" pitchFamily="34" charset="0"/>
                <a:cs typeface="Calibri" pitchFamily="34" charset="0"/>
              </a:rPr>
              <a:t>, улица Щербакова, 53;</a:t>
            </a:r>
          </a:p>
          <a:p>
            <a:pPr algn="just"/>
            <a:r>
              <a:rPr lang="ru-RU" sz="1100" dirty="0" smtClean="0">
                <a:latin typeface="Calibri" pitchFamily="34" charset="0"/>
                <a:cs typeface="Calibri" pitchFamily="34" charset="0"/>
              </a:rPr>
              <a:t>    - увеличения количества отдыхающих детей в летний оздоровительный период в МУ ДО ДООЦ "Звездный" КМР СК, расположенного по адресу: Ставропольский край, Курский район, станица Курская, улица Моздокская, 98;</a:t>
            </a:r>
          </a:p>
          <a:p>
            <a:pPr algn="just"/>
            <a:r>
              <a:rPr lang="ru-RU" sz="1100" dirty="0" smtClean="0">
                <a:latin typeface="Calibri" pitchFamily="34" charset="0"/>
                <a:cs typeface="Calibri" pitchFamily="34" charset="0"/>
              </a:rPr>
              <a:t>     -на проведение реконструкции здания (пристройки гардероба) в МОУ СОШ № 13 Курского муниципального района Ставропольского края, расположенного по адресу: Ставропольский край, Курский район, поселок Мирный, улица Мира, 15;</a:t>
            </a:r>
          </a:p>
          <a:p>
            <a:pPr algn="just"/>
            <a:r>
              <a:rPr lang="ru-RU" sz="1100" dirty="0" smtClean="0">
                <a:latin typeface="Calibri" pitchFamily="34" charset="0"/>
                <a:cs typeface="Calibri" pitchFamily="34" charset="0"/>
              </a:rPr>
              <a:t>    -</a:t>
            </a:r>
            <a:r>
              <a:rPr lang="en-US" sz="1100" dirty="0" smtClean="0">
                <a:latin typeface="Calibri" pitchFamily="34" charset="0"/>
                <a:cs typeface="Calibri" pitchFamily="34" charset="0"/>
              </a:rPr>
              <a:t> </a:t>
            </a:r>
            <a:r>
              <a:rPr lang="ru-RU" sz="1100" dirty="0" smtClean="0">
                <a:latin typeface="Calibri" pitchFamily="34" charset="0"/>
                <a:cs typeface="Calibri" pitchFamily="34" charset="0"/>
              </a:rPr>
              <a:t>на оплату работ по ремонту системы освещения в МОУ СОШ № 17 Курского муниципального района Ставропольского края, расположенного по адресу: Ставропольский край, Курский район, село </a:t>
            </a:r>
            <a:r>
              <a:rPr lang="ru-RU" sz="1100" dirty="0" err="1" smtClean="0">
                <a:latin typeface="Calibri" pitchFamily="34" charset="0"/>
                <a:cs typeface="Calibri" pitchFamily="34" charset="0"/>
              </a:rPr>
              <a:t>Серноводское</a:t>
            </a:r>
            <a:r>
              <a:rPr lang="ru-RU" sz="1100" dirty="0" smtClean="0">
                <a:latin typeface="Calibri" pitchFamily="34" charset="0"/>
                <a:cs typeface="Calibri" pitchFamily="34" charset="0"/>
              </a:rPr>
              <a:t>, улица Октябрьская;</a:t>
            </a:r>
          </a:p>
          <a:p>
            <a:pPr algn="just"/>
            <a:r>
              <a:rPr lang="ru-RU" sz="1100" dirty="0" smtClean="0">
                <a:latin typeface="Calibri" pitchFamily="34" charset="0"/>
                <a:cs typeface="Calibri" pitchFamily="34" charset="0"/>
              </a:rPr>
              <a:t>    - на ремонт санитарно-гигиенических помещений групповых ячеек МДОУ № 11 Курского муниципального района Ставропольского края, расположенного по адресу: Ставропольский край, Курский район, станица Курская, улица Калинина, 228;</a:t>
            </a:r>
          </a:p>
          <a:p>
            <a:pPr algn="just"/>
            <a:r>
              <a:rPr lang="ru-RU" sz="1100" dirty="0" smtClean="0">
                <a:latin typeface="Calibri" pitchFamily="34" charset="0"/>
                <a:cs typeface="Calibri" pitchFamily="34" charset="0"/>
              </a:rPr>
              <a:t>    - для оплаты работ по промывке и гидравлического испытания системы отопления МДОУ № 1  «Светлячок» Курского муниципального района Ставропольского края, расположенного по адресу: Ставропольский край, Курский район, станица Курская, пер. Школьный, 5;</a:t>
            </a:r>
          </a:p>
          <a:p>
            <a:pPr algn="just"/>
            <a:r>
              <a:rPr lang="ru-RU" sz="1100" dirty="0" smtClean="0">
                <a:latin typeface="Calibri" pitchFamily="34" charset="0"/>
                <a:cs typeface="Calibri" pitchFamily="34" charset="0"/>
              </a:rPr>
              <a:t>    - для оплаты работ по промывке и гидравлического испытания системы отопления в МКОУ СОШ № 2 Курского муниципального района Ставропольского края, расположенного по адресу: Ставропольский край, Курский район, станица Курская, ул. Калинина, 226;</a:t>
            </a:r>
          </a:p>
          <a:p>
            <a:pPr algn="just"/>
            <a:r>
              <a:rPr lang="ru-RU" sz="1100" dirty="0" smtClean="0">
                <a:latin typeface="Calibri" pitchFamily="34" charset="0"/>
                <a:cs typeface="Calibri" pitchFamily="34" charset="0"/>
              </a:rPr>
              <a:t>    - на устройство металлической ограды МКОУ СОШ № 5 Курского муниципального района Ставропольского края, расположенного по адресу: Ставропольский край, Курский район, с. </a:t>
            </a:r>
            <a:r>
              <a:rPr lang="ru-RU" sz="1100" dirty="0" err="1" smtClean="0">
                <a:latin typeface="Calibri" pitchFamily="34" charset="0"/>
                <a:cs typeface="Calibri" pitchFamily="34" charset="0"/>
              </a:rPr>
              <a:t>Эдиссия</a:t>
            </a:r>
            <a:r>
              <a:rPr lang="ru-RU" sz="1100" dirty="0" smtClean="0">
                <a:latin typeface="Calibri" pitchFamily="34" charset="0"/>
                <a:cs typeface="Calibri" pitchFamily="34" charset="0"/>
              </a:rPr>
              <a:t>, ул. Свердлова, 18; </a:t>
            </a:r>
          </a:p>
          <a:p>
            <a:pPr algn="just"/>
            <a:r>
              <a:rPr lang="ru-RU" sz="1100" dirty="0" smtClean="0">
                <a:latin typeface="Calibri" pitchFamily="34" charset="0"/>
                <a:cs typeface="Calibri" pitchFamily="34" charset="0"/>
              </a:rPr>
              <a:t>    - на замену системы отопления в МКОУ СОШ № 12 Курского муниципального района Ставропольского края, расположенного по адресу: Ставропольский край, Курский район, х. Графский, ул. Школьная, 5;</a:t>
            </a:r>
          </a:p>
          <a:p>
            <a:pPr algn="just"/>
            <a:r>
              <a:rPr lang="ru-RU" sz="1100" dirty="0" smtClean="0">
                <a:latin typeface="Calibri" pitchFamily="34" charset="0"/>
                <a:cs typeface="Calibri" pitchFamily="34" charset="0"/>
              </a:rPr>
              <a:t>    - на замену наружной канализации и устройства выгребной ямы на территории МКОУ СОШ № 12 Курского муниципального района Ставропольского края, расположенного по адресу: Ставропольский край, Курский район, х. Графский, ул. Школьная, 5;</a:t>
            </a:r>
          </a:p>
          <a:p>
            <a:pPr algn="just"/>
            <a:r>
              <a:rPr lang="ru-RU" sz="1100" dirty="0" smtClean="0">
                <a:latin typeface="Calibri" pitchFamily="34" charset="0"/>
                <a:cs typeface="Calibri" pitchFamily="34" charset="0"/>
              </a:rPr>
              <a:t>     на устройство ограждения в МКОУ СОШ № 20 Курского муниципального района Ставропольского края, расположенного по адресу: Ставропольский край, Курский район, х. </a:t>
            </a:r>
            <a:r>
              <a:rPr lang="ru-RU" sz="1100" dirty="0" err="1" smtClean="0">
                <a:latin typeface="Calibri" pitchFamily="34" charset="0"/>
                <a:cs typeface="Calibri" pitchFamily="34" charset="0"/>
              </a:rPr>
              <a:t>Бугулов</a:t>
            </a:r>
            <a:r>
              <a:rPr lang="ru-RU" sz="1100" dirty="0" smtClean="0">
                <a:latin typeface="Calibri" pitchFamily="34" charset="0"/>
                <a:cs typeface="Calibri" pitchFamily="34" charset="0"/>
              </a:rPr>
              <a:t>, ул. Школьная, 25.</a:t>
            </a:r>
            <a:endParaRPr lang="ru-RU" sz="1100" dirty="0">
              <a:latin typeface="Calibri" pitchFamily="34" charset="0"/>
              <a:cs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152400" y="914400"/>
          <a:ext cx="54102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8600" y="0"/>
            <a:ext cx="8610600" cy="646331"/>
          </a:xfrm>
          <a:prstGeom prst="rect">
            <a:avLst/>
          </a:prstGeom>
          <a:noFill/>
        </p:spPr>
        <p:txBody>
          <a:bodyPr wrap="square" rtlCol="0">
            <a:spAutoFit/>
          </a:bodyPr>
          <a:lstStyle/>
          <a:p>
            <a:pPr algn="ctr"/>
            <a:r>
              <a:rPr lang="ru-RU" sz="1200" dirty="0" smtClean="0"/>
              <a:t>ОБЪЕМ СУБВЕНЦИЙ НА ОБЕСПЕЧЕНИЕ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И ЧАСТНЫХ ОБРАЗОВАТЕЛЬНЫХ ОРГАНИЗАЦИЯХ</a:t>
            </a:r>
            <a:endParaRPr lang="ru-RU" sz="1200" dirty="0"/>
          </a:p>
        </p:txBody>
      </p:sp>
      <p:sp>
        <p:nvSpPr>
          <p:cNvPr id="4" name="Прямоугольник 3"/>
          <p:cNvSpPr/>
          <p:nvPr/>
        </p:nvSpPr>
        <p:spPr>
          <a:xfrm>
            <a:off x="0" y="3276600"/>
            <a:ext cx="9144000" cy="1754326"/>
          </a:xfrm>
          <a:prstGeom prst="rect">
            <a:avLst/>
          </a:prstGeom>
        </p:spPr>
        <p:txBody>
          <a:bodyPr wrap="square">
            <a:spAutoFit/>
          </a:bodyPr>
          <a:lstStyle/>
          <a:p>
            <a:pPr algn="just"/>
            <a:r>
              <a:rPr lang="ru-RU" sz="1200" dirty="0" smtClean="0">
                <a:latin typeface="Calibri" pitchFamily="34" charset="0"/>
                <a:cs typeface="Calibri" pitchFamily="34" charset="0"/>
              </a:rPr>
              <a:t>      В Курском районе Ставропольского края действует 22 дошкольных образовательных организаций, деятельность которых осуществляется за счет финансирование из краевого и муниципального  бюджетов, услугами дошкольного образования охвачено 2238 детей в возрасте от 3 до 7 лет. </a:t>
            </a:r>
          </a:p>
          <a:p>
            <a:pPr algn="just"/>
            <a:r>
              <a:rPr lang="ru-RU" sz="1200" dirty="0" smtClean="0">
                <a:latin typeface="Calibri" pitchFamily="34" charset="0"/>
                <a:cs typeface="Calibri" pitchFamily="34" charset="0"/>
              </a:rPr>
              <a:t>     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и общеобразовательных организациях и на финансовое обеспечение получения дошкольного образования в частных дошкольных и частных общеобразовательных организациях в 2019 году из бюджета Ставропольского края выделено 69 728,50 тыс. рублей.</a:t>
            </a:r>
            <a:endParaRPr lang="ru-RU" sz="1200" dirty="0" smtClean="0"/>
          </a:p>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a:t>
            </a:r>
            <a:endParaRPr lang="ru-RU" sz="1200" dirty="0"/>
          </a:p>
        </p:txBody>
      </p:sp>
      <p:sp>
        <p:nvSpPr>
          <p:cNvPr id="6" name="TextBox 5"/>
          <p:cNvSpPr txBox="1"/>
          <p:nvPr/>
        </p:nvSpPr>
        <p:spPr>
          <a:xfrm>
            <a:off x="381000" y="4648200"/>
            <a:ext cx="8610600" cy="276999"/>
          </a:xfrm>
          <a:prstGeom prst="rect">
            <a:avLst/>
          </a:prstGeom>
          <a:noFill/>
        </p:spPr>
        <p:txBody>
          <a:bodyPr wrap="square" rtlCol="0">
            <a:spAutoFit/>
          </a:bodyPr>
          <a:lstStyle/>
          <a:p>
            <a:pPr algn="ctr"/>
            <a:r>
              <a:rPr lang="ru-RU" sz="1200" dirty="0" smtClean="0"/>
              <a:t>КОЛИЧЕСТВО ВОСПИТАННИКОВ УЧРЕЖДЕНИЙ ДОШКОЛЬНОГО ОБРАЗОВАНИЯ В КУРСКОМ РАЙОНЕ</a:t>
            </a:r>
            <a:endParaRPr lang="ru-RU" sz="1200" dirty="0"/>
          </a:p>
        </p:txBody>
      </p:sp>
      <p:graphicFrame>
        <p:nvGraphicFramePr>
          <p:cNvPr id="8" name="Диаграмма 7"/>
          <p:cNvGraphicFramePr/>
          <p:nvPr/>
        </p:nvGraphicFramePr>
        <p:xfrm>
          <a:off x="2667000" y="5029200"/>
          <a:ext cx="4114800" cy="1676400"/>
        </p:xfrm>
        <a:graphic>
          <a:graphicData uri="http://schemas.openxmlformats.org/drawingml/2006/chart">
            <c:chart xmlns:c="http://schemas.openxmlformats.org/drawingml/2006/chart" xmlns:r="http://schemas.openxmlformats.org/officeDocument/2006/relationships" r:id="rId3"/>
          </a:graphicData>
        </a:graphic>
      </p:graphicFrame>
      <p:pic>
        <p:nvPicPr>
          <p:cNvPr id="156674" name="Picture 2" descr="http://xn----8sbwecba3ainehy.xn--p1ai/tinybrowser/images/ogibdd/_full/_dsc09038-qpr.jpg"/>
          <p:cNvPicPr>
            <a:picLocks noChangeAspect="1" noChangeArrowheads="1"/>
          </p:cNvPicPr>
          <p:nvPr/>
        </p:nvPicPr>
        <p:blipFill>
          <a:blip r:embed="rId4" cstate="print"/>
          <a:srcRect/>
          <a:stretch>
            <a:fillRect/>
          </a:stretch>
        </p:blipFill>
        <p:spPr bwMode="auto">
          <a:xfrm>
            <a:off x="6019800" y="1066800"/>
            <a:ext cx="2587625" cy="1940719"/>
          </a:xfrm>
          <a:prstGeom prst="rect">
            <a:avLst/>
          </a:prstGeom>
          <a:noFill/>
        </p:spPr>
      </p:pic>
      <p:pic>
        <p:nvPicPr>
          <p:cNvPr id="156676" name="Picture 4" descr="http://stav-zakupki.ru/assets/images/news/02.09.2016/foto-1.JPG"/>
          <p:cNvPicPr>
            <a:picLocks noChangeAspect="1" noChangeArrowheads="1"/>
          </p:cNvPicPr>
          <p:nvPr/>
        </p:nvPicPr>
        <p:blipFill>
          <a:blip r:embed="rId5" cstate="print"/>
          <a:srcRect/>
          <a:stretch>
            <a:fillRect/>
          </a:stretch>
        </p:blipFill>
        <p:spPr bwMode="auto">
          <a:xfrm>
            <a:off x="228600" y="5105400"/>
            <a:ext cx="2057400" cy="1600200"/>
          </a:xfrm>
          <a:prstGeom prst="rect">
            <a:avLst/>
          </a:prstGeom>
          <a:noFill/>
        </p:spPr>
      </p:pic>
      <p:pic>
        <p:nvPicPr>
          <p:cNvPr id="156678" name="Picture 6" descr="https://static.mvd.ru/upload/site29/document_images/DSC04813-web-800x600.jpg"/>
          <p:cNvPicPr>
            <a:picLocks noChangeAspect="1" noChangeArrowheads="1"/>
          </p:cNvPicPr>
          <p:nvPr/>
        </p:nvPicPr>
        <p:blipFill>
          <a:blip r:embed="rId6" cstate="print"/>
          <a:srcRect/>
          <a:stretch>
            <a:fillRect/>
          </a:stretch>
        </p:blipFill>
        <p:spPr bwMode="auto">
          <a:xfrm>
            <a:off x="6781800" y="5181600"/>
            <a:ext cx="2160748" cy="153143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10600" cy="830997"/>
          </a:xfrm>
          <a:prstGeom prst="rect">
            <a:avLst/>
          </a:prstGeom>
          <a:noFill/>
        </p:spPr>
        <p:txBody>
          <a:bodyPr wrap="square" rtlCol="0">
            <a:spAutoFit/>
          </a:bodyPr>
          <a:lstStyle/>
          <a:p>
            <a:pPr algn="ctr"/>
            <a:r>
              <a:rPr lang="ru-RU" sz="1200" dirty="0" smtClean="0"/>
              <a:t>ОБЪЕМ СУБВЕНЦИЙ НА ОБЕСПЕЧЕНИЕ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ОБРАЗОВАТЕЛЬНЫХ ОРГАНИЗАЦИЯХ, ОБЕСПЕЧЕНИЕ ДОПОЛНИТЕЛЬНОГО ОБРАЗОВАНИЯ ДЕТЕЙ В МУНИЦИПАЛЬНЫХ ОБЩЕОБРАЗОВАТЕЛЬНЫХ ОРГАНИЗАЦИЯХ</a:t>
            </a:r>
            <a:endParaRPr lang="ru-RU" sz="1200" dirty="0"/>
          </a:p>
        </p:txBody>
      </p:sp>
      <p:graphicFrame>
        <p:nvGraphicFramePr>
          <p:cNvPr id="3" name="Диаграмма 2"/>
          <p:cNvGraphicFramePr/>
          <p:nvPr/>
        </p:nvGraphicFramePr>
        <p:xfrm>
          <a:off x="0" y="914400"/>
          <a:ext cx="54864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152400" y="3352800"/>
            <a:ext cx="8839200" cy="1754326"/>
          </a:xfrm>
          <a:prstGeom prst="rect">
            <a:avLst/>
          </a:prstGeom>
        </p:spPr>
        <p:txBody>
          <a:bodyPr wrap="square">
            <a:spAutoFit/>
          </a:bodyPr>
          <a:lstStyle/>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На </a:t>
            </a:r>
            <a:r>
              <a:rPr lang="ru-RU" sz="1200" dirty="0" smtClean="0"/>
              <a:t>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а также обеспечение дополнительного образования детей в муниципальных общеобразовательных организациях и на финансовое обеспечение получения начального общего, основного общего, среднего общего образования в частных общеобразовательных организациях </a:t>
            </a:r>
            <a:r>
              <a:rPr lang="ru-RU" sz="1200" dirty="0" smtClean="0">
                <a:latin typeface="Calibri" pitchFamily="34" charset="0"/>
                <a:cs typeface="Calibri" pitchFamily="34" charset="0"/>
              </a:rPr>
              <a:t>в 2019 году из бюджета Ставропольского края выделено 262 444,08 тыс. рублей для обучения</a:t>
            </a:r>
            <a:r>
              <a:rPr lang="ru-RU" sz="1200" dirty="0" smtClean="0">
                <a:solidFill>
                  <a:srgbClr val="FF0000"/>
                </a:solidFill>
                <a:latin typeface="Calibri" pitchFamily="34" charset="0"/>
                <a:cs typeface="Calibri" pitchFamily="34" charset="0"/>
              </a:rPr>
              <a:t> </a:t>
            </a:r>
            <a:r>
              <a:rPr lang="ru-RU" sz="1200" dirty="0" smtClean="0">
                <a:latin typeface="Calibri" pitchFamily="34" charset="0"/>
                <a:cs typeface="Calibri" pitchFamily="34" charset="0"/>
              </a:rPr>
              <a:t>6349</a:t>
            </a:r>
            <a:r>
              <a:rPr lang="ru-RU" sz="1200" dirty="0" smtClean="0">
                <a:solidFill>
                  <a:srgbClr val="FF0000"/>
                </a:solidFill>
                <a:latin typeface="Calibri" pitchFamily="34" charset="0"/>
                <a:cs typeface="Calibri" pitchFamily="34" charset="0"/>
              </a:rPr>
              <a:t> </a:t>
            </a:r>
            <a:r>
              <a:rPr lang="ru-RU" sz="1200" dirty="0" smtClean="0">
                <a:latin typeface="Calibri" pitchFamily="34" charset="0"/>
                <a:cs typeface="Calibri" pitchFamily="34" charset="0"/>
              </a:rPr>
              <a:t>детей.</a:t>
            </a:r>
            <a:endParaRPr lang="ru-RU" sz="1200" dirty="0" smtClean="0"/>
          </a:p>
          <a:p>
            <a:pPr algn="just"/>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a:t>
            </a:r>
            <a:endParaRPr lang="ru-RU" sz="1200" dirty="0"/>
          </a:p>
        </p:txBody>
      </p:sp>
      <p:sp>
        <p:nvSpPr>
          <p:cNvPr id="5" name="TextBox 4"/>
          <p:cNvSpPr txBox="1"/>
          <p:nvPr/>
        </p:nvSpPr>
        <p:spPr>
          <a:xfrm>
            <a:off x="381000" y="4724400"/>
            <a:ext cx="8610600" cy="276999"/>
          </a:xfrm>
          <a:prstGeom prst="rect">
            <a:avLst/>
          </a:prstGeom>
          <a:noFill/>
        </p:spPr>
        <p:txBody>
          <a:bodyPr wrap="square" rtlCol="0">
            <a:spAutoFit/>
          </a:bodyPr>
          <a:lstStyle/>
          <a:p>
            <a:pPr algn="ctr"/>
            <a:r>
              <a:rPr lang="ru-RU" sz="1200" dirty="0" smtClean="0"/>
              <a:t>КОЛИЧЕСТВО УЧАЩИХСЯ ОБЩЕОБРАЗОВАТЕЛЬНЫХ ОРГАНИЗАЦИЙ В КУРСКОМ РАЙОНЕ</a:t>
            </a:r>
            <a:endParaRPr lang="ru-RU" sz="1200" dirty="0"/>
          </a:p>
        </p:txBody>
      </p:sp>
      <p:pic>
        <p:nvPicPr>
          <p:cNvPr id="155650" name="Picture 2" descr="http://skola126.ucoz.ru/_ph/24/502541374.jpg"/>
          <p:cNvPicPr>
            <a:picLocks noChangeAspect="1" noChangeArrowheads="1"/>
          </p:cNvPicPr>
          <p:nvPr/>
        </p:nvPicPr>
        <p:blipFill>
          <a:blip r:embed="rId3" cstate="print"/>
          <a:srcRect/>
          <a:stretch>
            <a:fillRect/>
          </a:stretch>
        </p:blipFill>
        <p:spPr bwMode="auto">
          <a:xfrm>
            <a:off x="7010400" y="2057400"/>
            <a:ext cx="1828800" cy="1371600"/>
          </a:xfrm>
          <a:prstGeom prst="rect">
            <a:avLst/>
          </a:prstGeom>
          <a:noFill/>
        </p:spPr>
      </p:pic>
      <p:graphicFrame>
        <p:nvGraphicFramePr>
          <p:cNvPr id="7" name="Диаграмма 6"/>
          <p:cNvGraphicFramePr/>
          <p:nvPr/>
        </p:nvGraphicFramePr>
        <p:xfrm>
          <a:off x="2667000" y="5029200"/>
          <a:ext cx="4114800" cy="1676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610600" cy="369332"/>
          </a:xfrm>
          <a:prstGeom prst="rect">
            <a:avLst/>
          </a:prstGeom>
          <a:noFill/>
        </p:spPr>
        <p:txBody>
          <a:bodyPr wrap="square" rtlCol="0">
            <a:spAutoFit/>
          </a:bodyPr>
          <a:lstStyle/>
          <a:p>
            <a:pPr algn="ctr"/>
            <a:r>
              <a:rPr lang="ru-RU" b="1" dirty="0" smtClean="0"/>
              <a:t>МОЛОДЕЖНАЯ ПОЛИТИКА И ОЗДОРОВЛЕНИЕ ДЕТЕЙ</a:t>
            </a:r>
            <a:endParaRPr lang="ru-RU" b="1" dirty="0"/>
          </a:p>
        </p:txBody>
      </p:sp>
      <p:graphicFrame>
        <p:nvGraphicFramePr>
          <p:cNvPr id="3" name="Диаграмма 2"/>
          <p:cNvGraphicFramePr/>
          <p:nvPr/>
        </p:nvGraphicFramePr>
        <p:xfrm>
          <a:off x="152400" y="457200"/>
          <a:ext cx="49530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228600" y="2743200"/>
            <a:ext cx="8610600" cy="1615827"/>
          </a:xfrm>
          <a:prstGeom prst="rect">
            <a:avLst/>
          </a:prstGeom>
        </p:spPr>
        <p:txBody>
          <a:bodyPr wrap="square">
            <a:spAutoFit/>
          </a:bodyPr>
          <a:lstStyle/>
          <a:p>
            <a:pPr algn="just"/>
            <a:r>
              <a:rPr lang="ru-RU" sz="1100" dirty="0" smtClean="0">
                <a:latin typeface="Calibri" pitchFamily="34" charset="0"/>
                <a:cs typeface="Calibri" pitchFamily="34" charset="0"/>
              </a:rPr>
              <a:t>     На территории Курского района действует муниципальное учреждение дополнительного образования детского оздоровительно-образовательного центра «Звездный» Курского муниципального района Ставропольского края. Деятельность учреждения ориентирована на всестороннее развитие детей и подростков в рамках каникулярного времени, нравственно-этическое воспитание, создание условий для раскрытия личностного потенциала ребенка, его творческих способностей. ДООЦ «Звездный» представляет собой комплекс отдельно стоящих построек, включающих в себя: 22 жилых домика, пищеблок-столовая на 150 посадочных мест, административный корпус, душевые, умывальник, туалеты, зеленый театр, складские помещения, медицинский блок.  «Звездный» имеет самостоятельный участок, позволяющий создать благоприятные условия для отдыха и оздоровления детей. В 2019 году за время летних каникул  (3 смены) МУ ДО ДООЦ "Звездный" принял 368 человек. из них170 детей, оказавшихся в трудной жизненной ситуации, 168 детей Курского района отдохнули по льготной путевке. </a:t>
            </a:r>
            <a:endParaRPr lang="ru-RU" sz="1100" dirty="0"/>
          </a:p>
        </p:txBody>
      </p:sp>
      <p:sp>
        <p:nvSpPr>
          <p:cNvPr id="5" name="TextBox 4"/>
          <p:cNvSpPr txBox="1"/>
          <p:nvPr/>
        </p:nvSpPr>
        <p:spPr>
          <a:xfrm>
            <a:off x="304800" y="4419600"/>
            <a:ext cx="4876800" cy="276999"/>
          </a:xfrm>
          <a:prstGeom prst="rect">
            <a:avLst/>
          </a:prstGeom>
          <a:noFill/>
        </p:spPr>
        <p:txBody>
          <a:bodyPr wrap="square" rtlCol="0">
            <a:spAutoFit/>
          </a:bodyPr>
          <a:lstStyle/>
          <a:p>
            <a:pPr algn="ctr"/>
            <a:r>
              <a:rPr lang="ru-RU" sz="1200" dirty="0" smtClean="0"/>
              <a:t>КОЛИЧЕСТВО ДЕТЕЙ ОТДОХНУВШИХ В ДООЦ «ЗВЕЗДНЫЙ»</a:t>
            </a:r>
            <a:endParaRPr lang="ru-RU" sz="1200" dirty="0"/>
          </a:p>
        </p:txBody>
      </p:sp>
      <p:graphicFrame>
        <p:nvGraphicFramePr>
          <p:cNvPr id="6" name="Диаграмма 5"/>
          <p:cNvGraphicFramePr/>
          <p:nvPr/>
        </p:nvGraphicFramePr>
        <p:xfrm>
          <a:off x="152400" y="4800600"/>
          <a:ext cx="5638800" cy="1676400"/>
        </p:xfrm>
        <a:graphic>
          <a:graphicData uri="http://schemas.openxmlformats.org/drawingml/2006/chart">
            <c:chart xmlns:c="http://schemas.openxmlformats.org/drawingml/2006/chart" xmlns:r="http://schemas.openxmlformats.org/officeDocument/2006/relationships" r:id="rId3"/>
          </a:graphicData>
        </a:graphic>
      </p:graphicFrame>
      <p:pic>
        <p:nvPicPr>
          <p:cNvPr id="154626" name="Picture 2" descr="wp_20160619_20_41_01_pro"/>
          <p:cNvPicPr>
            <a:picLocks noChangeAspect="1" noChangeArrowheads="1"/>
          </p:cNvPicPr>
          <p:nvPr/>
        </p:nvPicPr>
        <p:blipFill>
          <a:blip r:embed="rId4"/>
          <a:srcRect/>
          <a:stretch>
            <a:fillRect/>
          </a:stretch>
        </p:blipFill>
        <p:spPr bwMode="auto">
          <a:xfrm>
            <a:off x="5791200" y="4800600"/>
            <a:ext cx="2857500" cy="1609726"/>
          </a:xfrm>
          <a:prstGeom prst="rect">
            <a:avLst/>
          </a:prstGeom>
          <a:noFill/>
        </p:spPr>
      </p:pic>
      <p:pic>
        <p:nvPicPr>
          <p:cNvPr id="154630" name="Picture 6" descr="http://trunovskiy.ru/assets/images_cache/d7d8b4dee85695be23126b88b6ec1c20.jpg"/>
          <p:cNvPicPr>
            <a:picLocks noChangeAspect="1" noChangeArrowheads="1"/>
          </p:cNvPicPr>
          <p:nvPr/>
        </p:nvPicPr>
        <p:blipFill>
          <a:blip r:embed="rId5" cstate="print"/>
          <a:srcRect/>
          <a:stretch>
            <a:fillRect/>
          </a:stretch>
        </p:blipFill>
        <p:spPr bwMode="auto">
          <a:xfrm>
            <a:off x="5257799" y="533400"/>
            <a:ext cx="1830019" cy="1219200"/>
          </a:xfrm>
          <a:prstGeom prst="rect">
            <a:avLst/>
          </a:prstGeom>
          <a:noFill/>
        </p:spPr>
      </p:pic>
      <p:pic>
        <p:nvPicPr>
          <p:cNvPr id="154632" name="Picture 8" descr="https://static.mvd.ru/upload/site29/document_images/dsc05271-qpr-800x600.jpg"/>
          <p:cNvPicPr>
            <a:picLocks noChangeAspect="1" noChangeArrowheads="1"/>
          </p:cNvPicPr>
          <p:nvPr/>
        </p:nvPicPr>
        <p:blipFill>
          <a:blip r:embed="rId6" cstate="print"/>
          <a:srcRect/>
          <a:stretch>
            <a:fillRect/>
          </a:stretch>
        </p:blipFill>
        <p:spPr bwMode="auto">
          <a:xfrm>
            <a:off x="6884450" y="1524000"/>
            <a:ext cx="1889255" cy="1143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95600" y="0"/>
            <a:ext cx="3207225" cy="369332"/>
          </a:xfrm>
          <a:prstGeom prst="rect">
            <a:avLst/>
          </a:prstGeom>
        </p:spPr>
        <p:txBody>
          <a:bodyPr wrap="none">
            <a:spAutoFit/>
          </a:bodyPr>
          <a:lstStyle/>
          <a:p>
            <a:r>
              <a:rPr lang="ru-RU" b="1" dirty="0" smtClean="0"/>
              <a:t>СОЦИАЛЬНАЯ ПОЛИТИКА</a:t>
            </a:r>
            <a:endParaRPr lang="ru-RU" dirty="0"/>
          </a:p>
        </p:txBody>
      </p:sp>
      <p:sp>
        <p:nvSpPr>
          <p:cNvPr id="3" name="TextBox 2"/>
          <p:cNvSpPr txBox="1"/>
          <p:nvPr/>
        </p:nvSpPr>
        <p:spPr>
          <a:xfrm>
            <a:off x="152400" y="304800"/>
            <a:ext cx="8839200" cy="1015663"/>
          </a:xfrm>
          <a:prstGeom prst="rect">
            <a:avLst/>
          </a:prstGeom>
          <a:noFill/>
        </p:spPr>
        <p:txBody>
          <a:bodyPr wrap="square" rtlCol="0">
            <a:spAutoFit/>
          </a:bodyPr>
          <a:lstStyle/>
          <a:p>
            <a:r>
              <a:rPr lang="ru-RU" sz="1200" dirty="0" smtClean="0">
                <a:latin typeface="Calibri" pitchFamily="34" charset="0"/>
                <a:cs typeface="Calibri" pitchFamily="34" charset="0"/>
              </a:rPr>
              <a:t>     Доля расходов социально-культурной сферы, более 30 процентов, направляется на расходы </a:t>
            </a:r>
            <a:r>
              <a:rPr lang="ru-RU" sz="1200" dirty="0" smtClean="0">
                <a:solidFill>
                  <a:prstClr val="black"/>
                </a:solidFill>
                <a:latin typeface="Calibri" pitchFamily="34" charset="0"/>
                <a:cs typeface="Calibri" pitchFamily="34" charset="0"/>
              </a:rPr>
              <a:t>по социальной политике, которые обеспечивают реализацию различных социальных программ </a:t>
            </a:r>
            <a:r>
              <a:rPr lang="ru-RU" sz="1200" dirty="0" smtClean="0">
                <a:latin typeface="Calibri" pitchFamily="34" charset="0"/>
                <a:cs typeface="Calibri" pitchFamily="34" charset="0"/>
              </a:rPr>
              <a:t>направленных  на осуществление поддержания доходов, уровня жизни населения, обеспечения занятости, поддержки отраслей социальной сферы, предотвращения социальных конфликтов.</a:t>
            </a:r>
          </a:p>
          <a:p>
            <a:pPr algn="just"/>
            <a:r>
              <a:rPr lang="ru-RU" sz="1200" dirty="0" smtClean="0">
                <a:latin typeface="Calibri" pitchFamily="34" charset="0"/>
                <a:cs typeface="Calibri" pitchFamily="34" charset="0"/>
              </a:rPr>
              <a:t> </a:t>
            </a:r>
            <a:endParaRPr lang="ru-RU" sz="1200" dirty="0">
              <a:latin typeface="Calibri" pitchFamily="34" charset="0"/>
              <a:cs typeface="Calibri" pitchFamily="34" charset="0"/>
            </a:endParaRPr>
          </a:p>
        </p:txBody>
      </p:sp>
      <p:sp>
        <p:nvSpPr>
          <p:cNvPr id="5" name="TextBox 4"/>
          <p:cNvSpPr txBox="1"/>
          <p:nvPr/>
        </p:nvSpPr>
        <p:spPr>
          <a:xfrm>
            <a:off x="152400" y="1143000"/>
            <a:ext cx="4648200" cy="646331"/>
          </a:xfrm>
          <a:prstGeom prst="rect">
            <a:avLst/>
          </a:prstGeom>
          <a:noFill/>
        </p:spPr>
        <p:txBody>
          <a:bodyPr wrap="square" rtlCol="0">
            <a:spAutoFit/>
          </a:bodyPr>
          <a:lstStyle/>
          <a:p>
            <a:pPr algn="ctr"/>
            <a:r>
              <a:rPr lang="ru-RU" sz="1200" dirty="0" smtClean="0"/>
              <a:t>ДИНАМИКА РАСХОДОВ БЮДЖЕТА КУРСКОГО РАЙОНА СТАВРОПОЛЬСКОГО КРАЯ НА СОЦИАЛЬНУЮ ПОЛИТИКУ В  2017-2019 ГОДАХ</a:t>
            </a:r>
            <a:endParaRPr lang="ru-RU" sz="1200" dirty="0"/>
          </a:p>
        </p:txBody>
      </p:sp>
      <p:graphicFrame>
        <p:nvGraphicFramePr>
          <p:cNvPr id="6" name="Диаграмма 5"/>
          <p:cNvGraphicFramePr/>
          <p:nvPr/>
        </p:nvGraphicFramePr>
        <p:xfrm>
          <a:off x="152400" y="1676400"/>
          <a:ext cx="4572000" cy="241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26"/>
          <p:cNvSpPr txBox="1"/>
          <p:nvPr/>
        </p:nvSpPr>
        <p:spPr>
          <a:xfrm>
            <a:off x="838200" y="1828800"/>
            <a:ext cx="86018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p:txBody>
      </p:sp>
      <p:sp>
        <p:nvSpPr>
          <p:cNvPr id="8" name="TextBox 26"/>
          <p:cNvSpPr txBox="1"/>
          <p:nvPr/>
        </p:nvSpPr>
        <p:spPr>
          <a:xfrm>
            <a:off x="1295400" y="25908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+ 2 249,47</a:t>
            </a:r>
            <a:endParaRPr lang="ru-RU" sz="1000" dirty="0">
              <a:latin typeface="Calibri" pitchFamily="34" charset="0"/>
              <a:cs typeface="Calibri" pitchFamily="34" charset="0"/>
            </a:endParaRPr>
          </a:p>
        </p:txBody>
      </p:sp>
      <p:cxnSp>
        <p:nvCxnSpPr>
          <p:cNvPr id="10" name="Прямая соединительная линия 9"/>
          <p:cNvCxnSpPr/>
          <p:nvPr/>
        </p:nvCxnSpPr>
        <p:spPr>
          <a:xfrm flipV="1">
            <a:off x="1600200" y="2971800"/>
            <a:ext cx="762000" cy="1524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flipH="1" flipV="1">
            <a:off x="2857500" y="2095500"/>
            <a:ext cx="838200" cy="762000"/>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7" name="TextBox 26"/>
          <p:cNvSpPr txBox="1"/>
          <p:nvPr/>
        </p:nvSpPr>
        <p:spPr>
          <a:xfrm>
            <a:off x="2514600" y="2133600"/>
            <a:ext cx="86018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Calibri" pitchFamily="34" charset="0"/>
                <a:cs typeface="Calibri" pitchFamily="34" charset="0"/>
              </a:rPr>
              <a:t>+ 12 125,65</a:t>
            </a:r>
            <a:endParaRPr lang="ru-RU" sz="1000" dirty="0">
              <a:latin typeface="Calibri" pitchFamily="34" charset="0"/>
              <a:cs typeface="Calibri" pitchFamily="34" charset="0"/>
            </a:endParaRPr>
          </a:p>
        </p:txBody>
      </p:sp>
      <p:sp>
        <p:nvSpPr>
          <p:cNvPr id="18" name="TextBox 17"/>
          <p:cNvSpPr txBox="1"/>
          <p:nvPr/>
        </p:nvSpPr>
        <p:spPr>
          <a:xfrm>
            <a:off x="5181600" y="1066800"/>
            <a:ext cx="3733800" cy="646331"/>
          </a:xfrm>
          <a:prstGeom prst="rect">
            <a:avLst/>
          </a:prstGeom>
          <a:noFill/>
        </p:spPr>
        <p:txBody>
          <a:bodyPr wrap="square" rtlCol="0">
            <a:spAutoFit/>
          </a:bodyPr>
          <a:lstStyle/>
          <a:p>
            <a:pPr algn="ctr"/>
            <a:r>
              <a:rPr lang="ru-RU" sz="1200" dirty="0" smtClean="0"/>
              <a:t>РАСХОДЫ, НАПРАВЛЯЕМЫЕ НА СОЦИАЛЬНУЮ ПОЛИТИКУ, В РАСЧЕТЕ НА 1 ЖИТЕЛЯ КУРСКОГО РАЙОНА  В  ГОД</a:t>
            </a:r>
            <a:endParaRPr lang="ru-RU" sz="1200" dirty="0"/>
          </a:p>
        </p:txBody>
      </p:sp>
      <p:sp>
        <p:nvSpPr>
          <p:cNvPr id="26" name="TextBox 25"/>
          <p:cNvSpPr txBox="1"/>
          <p:nvPr/>
        </p:nvSpPr>
        <p:spPr>
          <a:xfrm>
            <a:off x="304800" y="4343400"/>
            <a:ext cx="8610600" cy="523220"/>
          </a:xfrm>
          <a:prstGeom prst="rect">
            <a:avLst/>
          </a:prstGeom>
          <a:noFill/>
        </p:spPr>
        <p:txBody>
          <a:bodyPr wrap="square" rtlCol="0">
            <a:spAutoFit/>
          </a:bodyPr>
          <a:lstStyle/>
          <a:p>
            <a:pPr algn="ctr"/>
            <a:r>
              <a:rPr lang="ru-RU" sz="1400" dirty="0" smtClean="0"/>
              <a:t>СТРУКТУРА РАСХОДОВ БЮДЖЕТА КУРСКОГО МУНИЦИПАЛЬНОГО РАЙОНА СТАВРОПОЛЬСКОГО КРАЯ НА СОЦИАЛЬНУЮ ПОЛИТИКУ В 2017-2019 ГОДАХ</a:t>
            </a:r>
            <a:endParaRPr lang="ru-RU" sz="1400" dirty="0"/>
          </a:p>
        </p:txBody>
      </p:sp>
      <p:graphicFrame>
        <p:nvGraphicFramePr>
          <p:cNvPr id="27" name="Таблица 26"/>
          <p:cNvGraphicFramePr>
            <a:graphicFrameLocks noGrp="1"/>
          </p:cNvGraphicFramePr>
          <p:nvPr/>
        </p:nvGraphicFramePr>
        <p:xfrm>
          <a:off x="304800" y="4953000"/>
          <a:ext cx="8686800" cy="1467172"/>
        </p:xfrm>
        <a:graphic>
          <a:graphicData uri="http://schemas.openxmlformats.org/drawingml/2006/table">
            <a:tbl>
              <a:tblPr/>
              <a:tblGrid>
                <a:gridCol w="2669502"/>
                <a:gridCol w="1030092"/>
                <a:gridCol w="1039288"/>
                <a:gridCol w="1039288"/>
                <a:gridCol w="1041588"/>
                <a:gridCol w="1030092"/>
                <a:gridCol w="836950"/>
              </a:tblGrid>
              <a:tr h="142430">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3711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42430">
                <a:tc>
                  <a:txBody>
                    <a:bodyPr/>
                    <a:lstStyle/>
                    <a:p>
                      <a:pPr algn="just" fontAlgn="b"/>
                      <a:r>
                        <a:rPr lang="ru-RU" sz="1100" b="0" i="0" u="none" strike="noStrike">
                          <a:solidFill>
                            <a:srgbClr val="000000"/>
                          </a:solidFill>
                          <a:latin typeface="Calibri" pitchFamily="34" charset="0"/>
                          <a:cs typeface="Calibri" pitchFamily="34" charset="0"/>
                        </a:rPr>
                        <a:t>Социальная политика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327911,63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330161,1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324899,32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342 292,69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342 286,75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42430">
                <a:tc>
                  <a:txBody>
                    <a:bodyPr/>
                    <a:lstStyle/>
                    <a:p>
                      <a:pPr algn="just" fontAlgn="b"/>
                      <a:r>
                        <a:rPr lang="ru-RU" sz="1100" b="0" i="0" u="none" strike="noStrike">
                          <a:solidFill>
                            <a:srgbClr val="000000"/>
                          </a:solidFill>
                          <a:latin typeface="Calibri" pitchFamily="34" charset="0"/>
                          <a:cs typeface="Calibri" pitchFamily="34" charset="0"/>
                        </a:rPr>
                        <a:t>Социальное обеспечение населения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197502,79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202 889,94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a:solidFill>
                            <a:srgbClr val="000000"/>
                          </a:solidFill>
                          <a:latin typeface="Calibri" pitchFamily="34" charset="0"/>
                          <a:cs typeface="Calibri" pitchFamily="34" charset="0"/>
                        </a:rPr>
                        <a:t>105 398,93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117 821,39</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117 820,54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521">
                <a:tc>
                  <a:txBody>
                    <a:bodyPr/>
                    <a:lstStyle/>
                    <a:p>
                      <a:pPr algn="just" fontAlgn="b"/>
                      <a:r>
                        <a:rPr lang="ru-RU" sz="1100" b="0" i="0" u="none" strike="noStrike">
                          <a:solidFill>
                            <a:srgbClr val="000000"/>
                          </a:solidFill>
                          <a:latin typeface="Calibri" pitchFamily="34" charset="0"/>
                          <a:cs typeface="Calibri" pitchFamily="34" charset="0"/>
                        </a:rPr>
                        <a:t>Охрана семьи и детства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116804,83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112 598,06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204 640,53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208 959,53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208 954,44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860">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социальной  политики</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13604,01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14 673,10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14 859,86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15 511,77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15 511,77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8" name="Диаграмма 27"/>
          <p:cNvGraphicFramePr/>
          <p:nvPr/>
        </p:nvGraphicFramePr>
        <p:xfrm>
          <a:off x="4953000" y="1752600"/>
          <a:ext cx="3886200" cy="2362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4600" y="0"/>
            <a:ext cx="4114800" cy="369332"/>
          </a:xfrm>
          <a:prstGeom prst="rect">
            <a:avLst/>
          </a:prstGeom>
        </p:spPr>
        <p:txBody>
          <a:bodyPr wrap="square">
            <a:spAutoFit/>
          </a:bodyPr>
          <a:lstStyle/>
          <a:p>
            <a:r>
              <a:rPr lang="ru-RU" b="1" dirty="0" smtClean="0"/>
              <a:t>КУЛЬТУРА  И  КИНЕМАТОГРАФИЯ </a:t>
            </a:r>
            <a:endParaRPr lang="ru-RU" dirty="0"/>
          </a:p>
        </p:txBody>
      </p:sp>
      <p:graphicFrame>
        <p:nvGraphicFramePr>
          <p:cNvPr id="5" name="Диаграмма 4"/>
          <p:cNvGraphicFramePr/>
          <p:nvPr/>
        </p:nvGraphicFramePr>
        <p:xfrm>
          <a:off x="228600" y="533400"/>
          <a:ext cx="4572000" cy="241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Таблица 5"/>
          <p:cNvGraphicFramePr>
            <a:graphicFrameLocks noGrp="1"/>
          </p:cNvGraphicFramePr>
          <p:nvPr/>
        </p:nvGraphicFramePr>
        <p:xfrm>
          <a:off x="228600" y="3701628"/>
          <a:ext cx="8610601" cy="1327571"/>
        </p:xfrm>
        <a:graphic>
          <a:graphicData uri="http://schemas.openxmlformats.org/drawingml/2006/table">
            <a:tbl>
              <a:tblPr/>
              <a:tblGrid>
                <a:gridCol w="2646085"/>
                <a:gridCol w="1021056"/>
                <a:gridCol w="1030172"/>
                <a:gridCol w="1030172"/>
                <a:gridCol w="1032452"/>
                <a:gridCol w="1021056"/>
                <a:gridCol w="829608"/>
              </a:tblGrid>
              <a:tr h="236407">
                <a:tc rowSpan="2">
                  <a:txBody>
                    <a:bodyPr/>
                    <a:lstStyle/>
                    <a:p>
                      <a:pPr algn="ctr" fontAlgn="ctr"/>
                      <a:r>
                        <a:rPr lang="ru-RU" sz="11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dirty="0">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100" b="0" i="0" u="none" strike="noStrike" dirty="0">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1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0123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1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latin typeface="Calibri" pitchFamily="34" charset="0"/>
                          <a:cs typeface="Calibri" pitchFamily="34" charset="0"/>
                        </a:rPr>
                        <a:t>% исполнения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4440">
                <a:tc>
                  <a:txBody>
                    <a:bodyPr/>
                    <a:lstStyle/>
                    <a:p>
                      <a:pPr algn="just" fontAlgn="b"/>
                      <a:r>
                        <a:rPr lang="ru-RU" sz="1100" b="1" i="0" u="none" strike="noStrike" dirty="0">
                          <a:solidFill>
                            <a:srgbClr val="000000"/>
                          </a:solidFill>
                          <a:latin typeface="Calibri" pitchFamily="34" charset="0"/>
                          <a:cs typeface="Calibri" pitchFamily="34" charset="0"/>
                        </a:rPr>
                        <a:t>Культура и кинематография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50 923,74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54973,01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53 286,52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54 706,96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solidFill>
                            <a:srgbClr val="000000"/>
                          </a:solidFill>
                          <a:latin typeface="Calibri" pitchFamily="34" charset="0"/>
                          <a:cs typeface="Calibri" pitchFamily="34" charset="0"/>
                        </a:rPr>
                        <a:t>          54 545,65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solidFill>
                            <a:srgbClr val="000000"/>
                          </a:solidFill>
                          <a:latin typeface="Calibri" pitchFamily="34" charset="0"/>
                          <a:cs typeface="Calibri" pitchFamily="34" charset="0"/>
                        </a:rPr>
                        <a:t>             99,7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a:solidFill>
                            <a:srgbClr val="000000"/>
                          </a:solidFill>
                          <a:latin typeface="Calibri" pitchFamily="34" charset="0"/>
                          <a:cs typeface="Calibri" pitchFamily="34" charset="0"/>
                        </a:rPr>
                        <a:t>Культура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39766,63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40 917,61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39069,71</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41 126,92</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41 080,98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99,9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a:solidFill>
                            <a:srgbClr val="000000"/>
                          </a:solidFill>
                          <a:latin typeface="Calibri" pitchFamily="34" charset="0"/>
                          <a:cs typeface="Calibri" pitchFamily="34" charset="0"/>
                        </a:rPr>
                        <a:t>Кинематография</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3736,27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dirty="0">
                          <a:solidFill>
                            <a:srgbClr val="000000"/>
                          </a:solidFill>
                          <a:latin typeface="Calibri" pitchFamily="34" charset="0"/>
                          <a:cs typeface="Calibri" pitchFamily="34" charset="0"/>
                        </a:rPr>
                        <a:t>3835,64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4434,57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4 434,57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4 427,63</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             99,8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40">
                <a:tc>
                  <a:txBody>
                    <a:bodyPr/>
                    <a:lstStyle/>
                    <a:p>
                      <a:pPr algn="just" fontAlgn="b"/>
                      <a:r>
                        <a:rPr lang="ru-RU" sz="1100" b="0" i="0" u="none" strike="noStrike" dirty="0">
                          <a:solidFill>
                            <a:srgbClr val="000000"/>
                          </a:solidFill>
                          <a:latin typeface="Calibri" pitchFamily="34" charset="0"/>
                          <a:cs typeface="Calibri" pitchFamily="34" charset="0"/>
                        </a:rPr>
                        <a:t>Другие вопросы в области культуры</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solidFill>
                            <a:srgbClr val="000000"/>
                          </a:solidFill>
                          <a:latin typeface="Calibri" pitchFamily="34" charset="0"/>
                          <a:cs typeface="Calibri" pitchFamily="34" charset="0"/>
                        </a:rPr>
                        <a:t>7420,84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100" b="0" i="0" u="none" strike="noStrike">
                          <a:solidFill>
                            <a:srgbClr val="000000"/>
                          </a:solidFill>
                          <a:latin typeface="Calibri" pitchFamily="34" charset="0"/>
                          <a:cs typeface="Calibri" pitchFamily="34" charset="0"/>
                        </a:rPr>
                        <a:t>10 219,76</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9782,24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9 145,47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9 037,04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solidFill>
                            <a:srgbClr val="000000"/>
                          </a:solidFill>
                          <a:latin typeface="Calibri" pitchFamily="34" charset="0"/>
                          <a:cs typeface="Calibri" pitchFamily="34" charset="0"/>
                        </a:rPr>
                        <a:t>             98,8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Прямоугольник 6"/>
          <p:cNvSpPr/>
          <p:nvPr/>
        </p:nvSpPr>
        <p:spPr>
          <a:xfrm>
            <a:off x="152400" y="2819400"/>
            <a:ext cx="8839200" cy="1477328"/>
          </a:xfrm>
          <a:prstGeom prst="rect">
            <a:avLst/>
          </a:prstGeom>
        </p:spPr>
        <p:txBody>
          <a:bodyPr wrap="square">
            <a:spAutoFit/>
          </a:bodyPr>
          <a:lstStyle/>
          <a:p>
            <a:r>
              <a:rPr lang="ru-RU" sz="1000" dirty="0" smtClean="0">
                <a:latin typeface="Calibri" pitchFamily="34" charset="0"/>
                <a:cs typeface="Calibri" pitchFamily="34" charset="0"/>
              </a:rPr>
              <a:t>    Сеть отрасли культуры и кинематографии Курского муниципального района составляют 12 учреждений </a:t>
            </a:r>
            <a:r>
              <a:rPr lang="ru-RU" sz="1000" dirty="0" err="1" smtClean="0">
                <a:latin typeface="Calibri" pitchFamily="34" charset="0"/>
                <a:cs typeface="Calibri" pitchFamily="34" charset="0"/>
              </a:rPr>
              <a:t>культурно-досугового</a:t>
            </a:r>
            <a:r>
              <a:rPr lang="ru-RU" sz="1000" dirty="0" smtClean="0">
                <a:latin typeface="Calibri" pitchFamily="34" charset="0"/>
                <a:cs typeface="Calibri" pitchFamily="34" charset="0"/>
              </a:rPr>
              <a:t> типа,   МУК «</a:t>
            </a:r>
            <a:r>
              <a:rPr lang="ru-RU" sz="1000" dirty="0" err="1" smtClean="0">
                <a:latin typeface="Calibri" pitchFamily="34" charset="0"/>
                <a:cs typeface="Calibri" pitchFamily="34" charset="0"/>
              </a:rPr>
              <a:t>Межпоселенческий</a:t>
            </a:r>
            <a:r>
              <a:rPr lang="ru-RU" sz="1000" dirty="0" smtClean="0">
                <a:latin typeface="Calibri" pitchFamily="34" charset="0"/>
                <a:cs typeface="Calibri" pitchFamily="34" charset="0"/>
              </a:rPr>
              <a:t>  районный Дом культуры», МУК «</a:t>
            </a:r>
            <a:r>
              <a:rPr lang="ru-RU" sz="1000" dirty="0" err="1" smtClean="0">
                <a:latin typeface="Calibri" pitchFamily="34" charset="0"/>
                <a:cs typeface="Calibri" pitchFamily="34" charset="0"/>
              </a:rPr>
              <a:t>Межпоселенческий</a:t>
            </a:r>
            <a:r>
              <a:rPr lang="ru-RU" sz="1000" dirty="0" smtClean="0">
                <a:latin typeface="Calibri" pitchFamily="34" charset="0"/>
                <a:cs typeface="Calibri" pitchFamily="34" charset="0"/>
              </a:rPr>
              <a:t> районный кинотеатр «Восток»,  МУ «</a:t>
            </a:r>
            <a:r>
              <a:rPr lang="ru-RU" sz="1000" dirty="0" err="1" smtClean="0">
                <a:latin typeface="Calibri" pitchFamily="34" charset="0"/>
                <a:cs typeface="Calibri" pitchFamily="34" charset="0"/>
              </a:rPr>
              <a:t>Межпоселенческая</a:t>
            </a:r>
            <a:r>
              <a:rPr lang="ru-RU" sz="1000" dirty="0" smtClean="0">
                <a:latin typeface="Calibri" pitchFamily="34" charset="0"/>
                <a:cs typeface="Calibri" pitchFamily="34" charset="0"/>
              </a:rPr>
              <a:t> центральная библиотека», 1 районная детская библиотека, 25 библиотек-филиалов, музей истории и краеведения Курского муниципального района Ставропольского края, МУ  ДО  Курская детская художественная школа с филиалом  в селе </a:t>
            </a:r>
            <a:r>
              <a:rPr lang="ru-RU" sz="1000" dirty="0" err="1" smtClean="0">
                <a:latin typeface="Calibri" pitchFamily="34" charset="0"/>
                <a:cs typeface="Calibri" pitchFamily="34" charset="0"/>
              </a:rPr>
              <a:t>Эдиссия</a:t>
            </a:r>
            <a:r>
              <a:rPr lang="ru-RU" sz="1000" dirty="0" smtClean="0">
                <a:latin typeface="Calibri" pitchFamily="34" charset="0"/>
                <a:cs typeface="Calibri" pitchFamily="34" charset="0"/>
              </a:rPr>
              <a:t>,  МУ  ДО  Курская детская музыкальная школа с тремя филиалами в </a:t>
            </a:r>
            <a:r>
              <a:rPr lang="ru-RU" sz="1000" dirty="0" err="1" smtClean="0">
                <a:latin typeface="Calibri" pitchFamily="34" charset="0"/>
                <a:cs typeface="Calibri" pitchFamily="34" charset="0"/>
              </a:rPr>
              <a:t>с.Эдиссия</a:t>
            </a:r>
            <a:r>
              <a:rPr lang="ru-RU" sz="1000" dirty="0" smtClean="0">
                <a:latin typeface="Calibri" pitchFamily="34" charset="0"/>
                <a:cs typeface="Calibri" pitchFamily="34" charset="0"/>
              </a:rPr>
              <a:t>, с.Русском, </a:t>
            </a:r>
            <a:r>
              <a:rPr lang="ru-RU" sz="1000" dirty="0" err="1" smtClean="0">
                <a:latin typeface="Calibri" pitchFamily="34" charset="0"/>
                <a:cs typeface="Calibri" pitchFamily="34" charset="0"/>
              </a:rPr>
              <a:t>ст.Галюгаевской</a:t>
            </a:r>
            <a:r>
              <a:rPr lang="ru-RU" sz="1000" dirty="0" smtClean="0">
                <a:latin typeface="Calibri" pitchFamily="34" charset="0"/>
                <a:cs typeface="Calibri" pitchFamily="34" charset="0"/>
              </a:rPr>
              <a:t>. </a:t>
            </a:r>
          </a:p>
          <a:p>
            <a:pPr algn="just"/>
            <a:endParaRPr lang="ru-RU" sz="1000" dirty="0" smtClean="0">
              <a:latin typeface="Calibri" pitchFamily="34" charset="0"/>
              <a:cs typeface="Calibri" pitchFamily="34" charset="0"/>
            </a:endParaRPr>
          </a:p>
          <a:p>
            <a:pPr algn="just"/>
            <a:endParaRPr lang="ru-RU" sz="1000" dirty="0" smtClean="0"/>
          </a:p>
          <a:p>
            <a:pPr algn="just"/>
            <a:endParaRPr lang="ru-RU" sz="1000" dirty="0" smtClean="0">
              <a:latin typeface="Calibri" pitchFamily="34" charset="0"/>
              <a:cs typeface="Calibri" pitchFamily="34" charset="0"/>
            </a:endParaRPr>
          </a:p>
          <a:p>
            <a:pPr algn="just"/>
            <a:r>
              <a:rPr lang="ru-RU" sz="1000" dirty="0" smtClean="0">
                <a:latin typeface="Calibri" pitchFamily="34" charset="0"/>
                <a:cs typeface="Calibri" pitchFamily="34" charset="0"/>
              </a:rPr>
              <a:t>     </a:t>
            </a:r>
            <a:endParaRPr lang="ru-RU" sz="1000" dirty="0"/>
          </a:p>
        </p:txBody>
      </p:sp>
      <p:sp>
        <p:nvSpPr>
          <p:cNvPr id="8" name="TextBox 7"/>
          <p:cNvSpPr txBox="1"/>
          <p:nvPr/>
        </p:nvSpPr>
        <p:spPr>
          <a:xfrm>
            <a:off x="5181600" y="381000"/>
            <a:ext cx="3733800" cy="646331"/>
          </a:xfrm>
          <a:prstGeom prst="rect">
            <a:avLst/>
          </a:prstGeom>
          <a:noFill/>
        </p:spPr>
        <p:txBody>
          <a:bodyPr wrap="square" rtlCol="0">
            <a:spAutoFit/>
          </a:bodyPr>
          <a:lstStyle/>
          <a:p>
            <a:pPr algn="ctr"/>
            <a:r>
              <a:rPr lang="ru-RU" sz="1200" dirty="0" smtClean="0"/>
              <a:t>РАСХОДЫ, НАПРАВЛЯЕМЫЕ НА КУЛЬТУРУ И КИНЕМАТОГРАФИЮ, В РАСЧЕТЕ НА 1 ЖИТЕЛЯ КУРСКОГО РАЙОНА  В  ГОД</a:t>
            </a:r>
            <a:endParaRPr lang="ru-RU" sz="1200" dirty="0"/>
          </a:p>
        </p:txBody>
      </p:sp>
      <p:graphicFrame>
        <p:nvGraphicFramePr>
          <p:cNvPr id="10" name="Диаграмма 9"/>
          <p:cNvGraphicFramePr/>
          <p:nvPr/>
        </p:nvGraphicFramePr>
        <p:xfrm>
          <a:off x="5257800" y="914400"/>
          <a:ext cx="3505200" cy="1981200"/>
        </p:xfrm>
        <a:graphic>
          <a:graphicData uri="http://schemas.openxmlformats.org/drawingml/2006/chart">
            <c:chart xmlns:c="http://schemas.openxmlformats.org/drawingml/2006/chart" xmlns:r="http://schemas.openxmlformats.org/officeDocument/2006/relationships" r:id="rId3"/>
          </a:graphicData>
        </a:graphic>
      </p:graphicFrame>
      <p:pic>
        <p:nvPicPr>
          <p:cNvPr id="79874" name="Picture 2" descr="https://kultura-kursk.stv.muzkult.ru/media/2018/09/08/1217690232/image_image_3394847.jpg"/>
          <p:cNvPicPr>
            <a:picLocks noChangeAspect="1" noChangeArrowheads="1"/>
          </p:cNvPicPr>
          <p:nvPr/>
        </p:nvPicPr>
        <p:blipFill>
          <a:blip r:embed="rId4" cstate="print"/>
          <a:srcRect/>
          <a:stretch>
            <a:fillRect/>
          </a:stretch>
        </p:blipFill>
        <p:spPr bwMode="auto">
          <a:xfrm>
            <a:off x="228600" y="5181600"/>
            <a:ext cx="2438400" cy="1495426"/>
          </a:xfrm>
          <a:prstGeom prst="rect">
            <a:avLst/>
          </a:prstGeom>
          <a:noFill/>
        </p:spPr>
      </p:pic>
      <p:pic>
        <p:nvPicPr>
          <p:cNvPr id="79876" name="Picture 4" descr="http://xn----8sbwecba3ainehy.xn--p1ai/tinybrowser/images/0kultura/_full/_photo_1573471401.jpg"/>
          <p:cNvPicPr>
            <a:picLocks noChangeAspect="1" noChangeArrowheads="1"/>
          </p:cNvPicPr>
          <p:nvPr/>
        </p:nvPicPr>
        <p:blipFill>
          <a:blip r:embed="rId5" cstate="print"/>
          <a:srcRect/>
          <a:stretch>
            <a:fillRect/>
          </a:stretch>
        </p:blipFill>
        <p:spPr bwMode="auto">
          <a:xfrm>
            <a:off x="6629400" y="5181600"/>
            <a:ext cx="2212259" cy="1524000"/>
          </a:xfrm>
          <a:prstGeom prst="rect">
            <a:avLst/>
          </a:prstGeom>
          <a:noFill/>
        </p:spPr>
      </p:pic>
      <p:pic>
        <p:nvPicPr>
          <p:cNvPr id="79878" name="Picture 6" descr="http://xn----8sbwecba3ainehy.xn--p1ai/tinybrowser/images/0kultura/_full/_16550055_thumb.jpg"/>
          <p:cNvPicPr>
            <a:picLocks noChangeAspect="1" noChangeArrowheads="1"/>
          </p:cNvPicPr>
          <p:nvPr/>
        </p:nvPicPr>
        <p:blipFill>
          <a:blip r:embed="rId6" cstate="print"/>
          <a:srcRect/>
          <a:stretch>
            <a:fillRect/>
          </a:stretch>
        </p:blipFill>
        <p:spPr bwMode="auto">
          <a:xfrm>
            <a:off x="3429000" y="5181600"/>
            <a:ext cx="2472266" cy="1524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0"/>
            <a:ext cx="8858312" cy="4662815"/>
          </a:xfrm>
          <a:prstGeom prst="rect">
            <a:avLst/>
          </a:prstGeom>
          <a:noFill/>
        </p:spPr>
        <p:txBody>
          <a:bodyPr wrap="square" rtlCol="0">
            <a:spAutoFit/>
          </a:bodyPr>
          <a:lstStyle/>
          <a:p>
            <a:pPr algn="just"/>
            <a:endParaRPr lang="ru-RU" sz="1100" dirty="0" smtClean="0">
              <a:latin typeface="Calibri" pitchFamily="34" charset="0"/>
              <a:cs typeface="Calibri" pitchFamily="34" charset="0"/>
            </a:endParaRPr>
          </a:p>
          <a:p>
            <a:pPr algn="just"/>
            <a:r>
              <a:rPr lang="ru-RU" sz="1100" dirty="0" smtClean="0">
                <a:latin typeface="Calibri" pitchFamily="34" charset="0"/>
                <a:cs typeface="Calibri" pitchFamily="34" charset="0"/>
              </a:rPr>
              <a:t>Исполнение налоговых и неналоговых доходов бюджетов муниципальных образований Курского района Ставропольского края за 2019 год…………………………………………………………………………………………………………………………………………………………………………………………………………………………………..50</a:t>
            </a:r>
          </a:p>
          <a:p>
            <a:pPr algn="just"/>
            <a:r>
              <a:rPr lang="ru-RU" sz="1100" dirty="0" smtClean="0">
                <a:latin typeface="Calibri" pitchFamily="34" charset="0"/>
                <a:cs typeface="Calibri" pitchFamily="34" charset="0"/>
              </a:rPr>
              <a:t>     Функциональная структура исполнения расходов бюджетов муниципальных образований Курского района Ставропольского края за 2018-2019 годы……………………………………………………………………………………………………………………………………………………………………………………………………………………….    Обеспечение жильем молодых семей………………………………………………………………………………………………………………………………………………………………..52-53</a:t>
            </a:r>
          </a:p>
          <a:p>
            <a:pPr algn="just"/>
            <a:r>
              <a:rPr lang="ru-RU" sz="1100" dirty="0" smtClean="0">
                <a:latin typeface="Calibri" pitchFamily="34" charset="0"/>
                <a:cs typeface="Calibri" pitchFamily="34" charset="0"/>
              </a:rPr>
              <a:t>     Поддержка местных инициатив…………………………………………………………………………………………………………………………………………………………………………..54-59</a:t>
            </a:r>
          </a:p>
          <a:p>
            <a:pPr algn="just"/>
            <a:r>
              <a:rPr lang="ru-RU" sz="1100" dirty="0" smtClean="0">
                <a:latin typeface="Calibri" pitchFamily="34" charset="0"/>
                <a:cs typeface="Calibri" pitchFamily="34" charset="0"/>
              </a:rPr>
              <a:t>     Сведения о реализации государственных программ на территории Курского района Ставропольского края, финансируемых за счет межбюджетных трансфертов в 2019 году………………………………………………………………………………………………………………………………………………………….…….60-62</a:t>
            </a:r>
          </a:p>
          <a:p>
            <a:pPr algn="just"/>
            <a:r>
              <a:rPr lang="ru-RU" sz="1100" dirty="0" smtClean="0">
                <a:latin typeface="Calibri" pitchFamily="34" charset="0"/>
                <a:cs typeface="Calibri" pitchFamily="34" charset="0"/>
              </a:rPr>
              <a:t>     Дорожный фонд (дорожное хозяйство) Курского района Ставропольского края………………………………………………………………………………….……………….63</a:t>
            </a:r>
          </a:p>
          <a:p>
            <a:pPr algn="just"/>
            <a:r>
              <a:rPr lang="ru-RU" sz="1100" b="1" dirty="0" smtClean="0">
                <a:latin typeface="Calibri" pitchFamily="34" charset="0"/>
                <a:cs typeface="Calibri" pitchFamily="34" charset="0"/>
              </a:rPr>
              <a:t>Раздел 9. </a:t>
            </a:r>
            <a:r>
              <a:rPr lang="ru-RU" sz="1100" dirty="0" smtClean="0">
                <a:latin typeface="Calibri" pitchFamily="34" charset="0"/>
                <a:cs typeface="Calibri" pitchFamily="34" charset="0"/>
              </a:rPr>
              <a:t>Бюджетная устойчивость……………………………………………………………………………………………………………………………………………………………….………………64</a:t>
            </a:r>
          </a:p>
          <a:p>
            <a:pPr algn="just"/>
            <a:r>
              <a:rPr lang="ru-RU" sz="1100" dirty="0" smtClean="0">
                <a:latin typeface="Calibri" pitchFamily="34" charset="0"/>
                <a:cs typeface="Calibri" pitchFamily="34" charset="0"/>
              </a:rPr>
              <a:t>    Иные межбюджетные трансферты из бюджета Курского муниципального района Ставропольского края бюджетам сельских поселений в 2019 году…………………………………………………………………………………………………………………………………………………………………………………………………………………….…………..65</a:t>
            </a:r>
          </a:p>
          <a:p>
            <a:pPr algn="just"/>
            <a:r>
              <a:rPr lang="ru-RU" sz="1100" dirty="0" smtClean="0">
                <a:latin typeface="Calibri" pitchFamily="34" charset="0"/>
                <a:cs typeface="Calibri" pitchFamily="34" charset="0"/>
              </a:rPr>
              <a:t>    Обеспечение устойчивости бюджета………………………………………………………………………………………………………………………………………………………….……………..66</a:t>
            </a:r>
          </a:p>
          <a:p>
            <a:pPr algn="just"/>
            <a:r>
              <a:rPr lang="ru-RU" sz="1100" dirty="0" smtClean="0">
                <a:latin typeface="Calibri" pitchFamily="34" charset="0"/>
                <a:cs typeface="Calibri" pitchFamily="34" charset="0"/>
              </a:rPr>
              <a:t>    Рейтинг Курского муниципального района Ставропольского края по качеству управления бюджетным процессом…………….…………………………….67</a:t>
            </a:r>
          </a:p>
          <a:p>
            <a:pPr algn="just"/>
            <a:r>
              <a:rPr lang="ru-RU" sz="1100" dirty="0" smtClean="0">
                <a:latin typeface="Calibri" pitchFamily="34" charset="0"/>
                <a:cs typeface="Calibri" pitchFamily="34" charset="0"/>
              </a:rPr>
              <a:t>    Рейтинг исполнения налоговых и неналоговых доходов муниципальных образований Ставропольского края за 2019 год (%)………………….………68</a:t>
            </a:r>
          </a:p>
          <a:p>
            <a:pPr algn="just"/>
            <a:r>
              <a:rPr lang="ru-RU" sz="1100" dirty="0" smtClean="0">
                <a:latin typeface="Calibri" pitchFamily="34" charset="0"/>
                <a:cs typeface="Calibri" pitchFamily="34" charset="0"/>
              </a:rPr>
              <a:t>    Подушные показатели доходов и расходов бюджета и показатели характеризующие результаты использования бюджетных ассигнований в Курском муниципальном районе Ставропольского края за 2019 год………………………………………………………………………………………………………………………….69</a:t>
            </a:r>
          </a:p>
          <a:p>
            <a:pPr algn="just"/>
            <a:r>
              <a:rPr lang="ru-RU" sz="1100" dirty="0" smtClean="0">
                <a:latin typeface="Calibri" pitchFamily="34" charset="0"/>
                <a:cs typeface="Calibri" pitchFamily="34" charset="0"/>
              </a:rPr>
              <a:t>    Достигнутые значения показателей для оценки эффективности деятельности органов местного самоуправления Курского муниципального района Ставропольского края……………………………………………………………………………………………………………………………………………………………………..…………………70</a:t>
            </a:r>
          </a:p>
          <a:p>
            <a:pPr lvl="0" algn="just"/>
            <a:r>
              <a:rPr lang="ru-RU" sz="1100" dirty="0" smtClean="0">
                <a:latin typeface="Calibri" pitchFamily="34" charset="0"/>
                <a:cs typeface="Calibri" pitchFamily="34" charset="0"/>
              </a:rPr>
              <a:t>    </a:t>
            </a:r>
            <a:r>
              <a:rPr lang="ru-RU" sz="1000" kern="0" dirty="0" smtClean="0">
                <a:latin typeface="Calibri" pitchFamily="34" charset="0"/>
                <a:cs typeface="Calibri" pitchFamily="34" charset="0"/>
              </a:rPr>
              <a:t>Сведения об исполнении  расходной части бюджета Курского муниципального района Ставропольского края в разрезе разделов и подразделов в 2019 году в сравнении с 2018 годом …</a:t>
            </a:r>
            <a:r>
              <a:rPr lang="ru-RU" sz="1100" dirty="0" smtClean="0">
                <a:latin typeface="Calibri" pitchFamily="34" charset="0"/>
                <a:cs typeface="Calibri" pitchFamily="34" charset="0"/>
              </a:rPr>
              <a:t>…………….………………………………………………………………………………………………………………………………………………………………………………..71</a:t>
            </a:r>
          </a:p>
          <a:p>
            <a:pPr algn="just"/>
            <a:endParaRPr lang="ru-RU" sz="1100" dirty="0" smtClean="0">
              <a:latin typeface="Calibri" pitchFamily="34" charset="0"/>
              <a:cs typeface="Calibri" pitchFamily="34" charset="0"/>
            </a:endParaRPr>
          </a:p>
          <a:p>
            <a:pPr algn="just"/>
            <a:r>
              <a:rPr lang="ru-RU" sz="1100" b="1" dirty="0" smtClean="0">
                <a:latin typeface="Calibri" pitchFamily="34" charset="0"/>
                <a:cs typeface="Calibri" pitchFamily="34" charset="0"/>
              </a:rPr>
              <a:t>ПОНЯТИЯ И ТЕРМИНЫ</a:t>
            </a:r>
            <a:r>
              <a:rPr lang="ru-RU" sz="1100" dirty="0" smtClean="0">
                <a:latin typeface="Calibri" pitchFamily="34" charset="0"/>
                <a:cs typeface="Calibri" pitchFamily="34" charset="0"/>
              </a:rPr>
              <a:t>……………………………………………………………………………………………………………………………………………………………………………………………..72-82</a:t>
            </a:r>
          </a:p>
          <a:p>
            <a:r>
              <a:rPr lang="ru-RU" sz="1100" b="1" dirty="0" smtClean="0">
                <a:latin typeface="Calibri" pitchFamily="34" charset="0"/>
                <a:cs typeface="Calibri" pitchFamily="34" charset="0"/>
              </a:rPr>
              <a:t>КОНТАКТНАЯ ИНФОРМАЦИЯ</a:t>
            </a:r>
            <a:r>
              <a:rPr lang="ru-RU" sz="1100" dirty="0" smtClean="0">
                <a:latin typeface="Calibri" pitchFamily="34" charset="0"/>
                <a:cs typeface="Calibri" pitchFamily="34" charset="0"/>
              </a:rPr>
              <a:t>…………………………………………………………………………………………………………………………………………………………………………………….…83</a:t>
            </a:r>
          </a:p>
          <a:p>
            <a:endParaRPr lang="ru-RU" sz="1100" dirty="0">
              <a:latin typeface="Calibri" pitchFamily="34" charset="0"/>
              <a:cs typeface="Calibri"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4600" y="0"/>
            <a:ext cx="4572000" cy="369332"/>
          </a:xfrm>
          <a:prstGeom prst="rect">
            <a:avLst/>
          </a:prstGeom>
        </p:spPr>
        <p:txBody>
          <a:bodyPr wrap="square">
            <a:spAutoFit/>
          </a:bodyPr>
          <a:lstStyle/>
          <a:p>
            <a:r>
              <a:rPr lang="ru-RU" b="1" dirty="0" smtClean="0"/>
              <a:t>ФИЗИЧЕСКАЯ КУЛЬТУРА И СПОРТ</a:t>
            </a:r>
            <a:endParaRPr lang="ru-RU" dirty="0"/>
          </a:p>
        </p:txBody>
      </p:sp>
      <p:graphicFrame>
        <p:nvGraphicFramePr>
          <p:cNvPr id="3" name="Диаграмма 2"/>
          <p:cNvGraphicFramePr/>
          <p:nvPr/>
        </p:nvGraphicFramePr>
        <p:xfrm>
          <a:off x="228600" y="381000"/>
          <a:ext cx="4572000" cy="241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p:cNvGraphicFramePr>
            <a:graphicFrameLocks noGrp="1"/>
          </p:cNvGraphicFramePr>
          <p:nvPr/>
        </p:nvGraphicFramePr>
        <p:xfrm>
          <a:off x="304801" y="4038600"/>
          <a:ext cx="8534398" cy="1226503"/>
        </p:xfrm>
        <a:graphic>
          <a:graphicData uri="http://schemas.openxmlformats.org/drawingml/2006/table">
            <a:tbl>
              <a:tblPr/>
              <a:tblGrid>
                <a:gridCol w="1904999"/>
                <a:gridCol w="1046610"/>
                <a:gridCol w="1073312"/>
                <a:gridCol w="1341640"/>
                <a:gridCol w="1073312"/>
                <a:gridCol w="983870"/>
                <a:gridCol w="1110655"/>
              </a:tblGrid>
              <a:tr h="164409">
                <a:tc rowSpan="2">
                  <a:txBody>
                    <a:bodyPr/>
                    <a:lstStyle/>
                    <a:p>
                      <a:pPr algn="ctr" fontAlgn="ctr"/>
                      <a:r>
                        <a:rPr lang="ru-RU" sz="1200" b="0" i="0" u="none" strike="noStrike" dirty="0">
                          <a:solidFill>
                            <a:srgbClr val="000000"/>
                          </a:solidFill>
                          <a:latin typeface="Calibri" pitchFamily="34" charset="0"/>
                          <a:cs typeface="Calibri" pitchFamily="34" charset="0"/>
                        </a:rPr>
                        <a:t>Наименование</a:t>
                      </a:r>
                    </a:p>
                  </a:txBody>
                  <a:tcPr marL="4843" marR="4843" marT="48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200" b="0" i="0" u="none" strike="noStrike" dirty="0">
                          <a:solidFill>
                            <a:srgbClr val="000000"/>
                          </a:solidFill>
                          <a:latin typeface="Calibri" pitchFamily="34" charset="0"/>
                          <a:cs typeface="Calibri" pitchFamily="34" charset="0"/>
                        </a:rPr>
                        <a:t>Исполнение 2017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200" b="0" i="0" u="none" strike="noStrike" dirty="0">
                          <a:solidFill>
                            <a:srgbClr val="000000"/>
                          </a:solidFill>
                          <a:latin typeface="Calibri" pitchFamily="34" charset="0"/>
                          <a:cs typeface="Calibri" pitchFamily="34" charset="0"/>
                        </a:rPr>
                        <a:t>Исполнение 2018 года</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200" b="0" i="0" u="none" strike="noStrike">
                          <a:solidFill>
                            <a:srgbClr val="000000"/>
                          </a:solidFill>
                          <a:latin typeface="Calibri" pitchFamily="34" charset="0"/>
                          <a:cs typeface="Calibri" pitchFamily="34" charset="0"/>
                        </a:rPr>
                        <a:t>2019 год</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0115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t"/>
                      <a:r>
                        <a:rPr lang="ru-RU" sz="1200" b="0" i="0" u="none" strike="noStrike" dirty="0">
                          <a:solidFill>
                            <a:srgbClr val="000000"/>
                          </a:solidFill>
                          <a:latin typeface="Calibri" pitchFamily="34" charset="0"/>
                          <a:cs typeface="Calibri" pitchFamily="34" charset="0"/>
                        </a:rPr>
                        <a:t>Первоначально утвержденный</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200" b="0" i="0" u="none" strike="noStrike" dirty="0">
                          <a:solidFill>
                            <a:srgbClr val="000000"/>
                          </a:solidFill>
                          <a:latin typeface="Calibri" pitchFamily="34" charset="0"/>
                          <a:cs typeface="Calibri" pitchFamily="34" charset="0"/>
                        </a:rPr>
                        <a:t>Уточненный план</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200" b="0" i="0" u="none" strike="noStrike" dirty="0">
                          <a:solidFill>
                            <a:srgbClr val="000000"/>
                          </a:solidFill>
                          <a:latin typeface="Calibri" pitchFamily="34" charset="0"/>
                          <a:cs typeface="Calibri" pitchFamily="34" charset="0"/>
                        </a:rPr>
                        <a:t>Исполнение</a:t>
                      </a:r>
                    </a:p>
                  </a:txBody>
                  <a:tcPr marL="4843" marR="4843" marT="48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latin typeface="Calibri" pitchFamily="34" charset="0"/>
                          <a:cs typeface="Calibri" pitchFamily="34" charset="0"/>
                        </a:rPr>
                        <a:t>% </a:t>
                      </a:r>
                      <a:endParaRPr lang="ru-RU" sz="1200" b="0" i="0" u="none" strike="noStrike" dirty="0" smtClean="0">
                        <a:solidFill>
                          <a:srgbClr val="000000"/>
                        </a:solidFill>
                        <a:latin typeface="Calibri" pitchFamily="34" charset="0"/>
                        <a:cs typeface="Calibri" pitchFamily="34" charset="0"/>
                      </a:endParaRPr>
                    </a:p>
                    <a:p>
                      <a:pPr algn="ctr" fontAlgn="b"/>
                      <a:r>
                        <a:rPr lang="ru-RU" sz="1200" b="0" i="0" u="none" strike="noStrike" dirty="0" smtClean="0">
                          <a:solidFill>
                            <a:srgbClr val="000000"/>
                          </a:solidFill>
                          <a:latin typeface="Calibri" pitchFamily="34" charset="0"/>
                          <a:cs typeface="Calibri" pitchFamily="34" charset="0"/>
                        </a:rPr>
                        <a:t>исполнения</a:t>
                      </a:r>
                      <a:endParaRPr lang="ru-RU" sz="1200" b="0" i="0" u="none" strike="noStrike" dirty="0">
                        <a:solidFill>
                          <a:srgbClr val="000000"/>
                        </a:solidFill>
                        <a:latin typeface="Calibri" pitchFamily="34" charset="0"/>
                        <a:cs typeface="Calibri" pitchFamily="34" charset="0"/>
                      </a:endParaRP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2177">
                <a:tc>
                  <a:txBody>
                    <a:bodyPr/>
                    <a:lstStyle/>
                    <a:p>
                      <a:pPr algn="just" fontAlgn="b"/>
                      <a:r>
                        <a:rPr lang="ru-RU" sz="1200" b="0" i="0" u="none" strike="noStrike">
                          <a:solidFill>
                            <a:srgbClr val="000000"/>
                          </a:solidFill>
                          <a:latin typeface="Calibri" pitchFamily="34" charset="0"/>
                          <a:cs typeface="Calibri" pitchFamily="34" charset="0"/>
                        </a:rPr>
                        <a:t>Физическая культура и спорт</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4 836,47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5 </a:t>
                      </a:r>
                      <a:r>
                        <a:rPr lang="ru-RU" sz="1200" b="0" i="0" u="none" strike="noStrike" dirty="0">
                          <a:solidFill>
                            <a:srgbClr val="000000"/>
                          </a:solidFill>
                          <a:latin typeface="Calibri" pitchFamily="34" charset="0"/>
                          <a:cs typeface="Calibri" pitchFamily="34" charset="0"/>
                        </a:rPr>
                        <a:t>434,07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5 827,14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10 </a:t>
                      </a:r>
                      <a:r>
                        <a:rPr lang="ru-RU" sz="1200" b="0" i="0" u="none" strike="noStrike" dirty="0">
                          <a:solidFill>
                            <a:srgbClr val="000000"/>
                          </a:solidFill>
                          <a:latin typeface="Calibri" pitchFamily="34" charset="0"/>
                          <a:cs typeface="Calibri" pitchFamily="34" charset="0"/>
                        </a:rPr>
                        <a:t>270,52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a:t>
                      </a:r>
                      <a:r>
                        <a:rPr lang="ru-RU" sz="1200" b="0" i="0" u="none" strike="noStrike" dirty="0" smtClean="0">
                          <a:solidFill>
                            <a:srgbClr val="000000"/>
                          </a:solidFill>
                          <a:latin typeface="Calibri" pitchFamily="34" charset="0"/>
                          <a:cs typeface="Calibri" pitchFamily="34" charset="0"/>
                        </a:rPr>
                        <a:t> </a:t>
                      </a:r>
                      <a:r>
                        <a:rPr lang="ru-RU" sz="1200" b="0" i="0" u="none" strike="noStrike" dirty="0">
                          <a:solidFill>
                            <a:srgbClr val="000000"/>
                          </a:solidFill>
                          <a:latin typeface="Calibri" pitchFamily="34" charset="0"/>
                          <a:cs typeface="Calibri" pitchFamily="34" charset="0"/>
                        </a:rPr>
                        <a:t>6 863,49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             66,8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09">
                <a:tc>
                  <a:txBody>
                    <a:bodyPr/>
                    <a:lstStyle/>
                    <a:p>
                      <a:pPr algn="just" fontAlgn="b"/>
                      <a:r>
                        <a:rPr lang="ru-RU" sz="1200" b="0" i="0" u="none" strike="noStrike">
                          <a:solidFill>
                            <a:srgbClr val="000000"/>
                          </a:solidFill>
                          <a:latin typeface="Calibri" pitchFamily="34" charset="0"/>
                          <a:cs typeface="Calibri" pitchFamily="34" charset="0"/>
                        </a:rPr>
                        <a:t>Физическая культура</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4836,47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1200" b="0" i="0" u="none" strike="noStrike">
                          <a:solidFill>
                            <a:srgbClr val="000000"/>
                          </a:solidFill>
                          <a:latin typeface="Calibri" pitchFamily="34" charset="0"/>
                          <a:cs typeface="Calibri" pitchFamily="34" charset="0"/>
                        </a:rPr>
                        <a:t>5 434,07</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5827,14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6 320,54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6 319,74</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           100,0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4409">
                <a:tc>
                  <a:txBody>
                    <a:bodyPr/>
                    <a:lstStyle/>
                    <a:p>
                      <a:pPr algn="just" fontAlgn="b"/>
                      <a:r>
                        <a:rPr lang="ru-RU" sz="1200" b="0" i="0" u="none" strike="noStrike">
                          <a:solidFill>
                            <a:srgbClr val="000000"/>
                          </a:solidFill>
                          <a:latin typeface="Calibri" pitchFamily="34" charset="0"/>
                          <a:cs typeface="Calibri" pitchFamily="34" charset="0"/>
                        </a:rPr>
                        <a:t>Массовый спорт</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pitchFamily="34" charset="0"/>
                          <a:cs typeface="Calibri" pitchFamily="34" charset="0"/>
                        </a:rPr>
                        <a:t>0</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pitchFamily="34" charset="0"/>
                          <a:cs typeface="Calibri" pitchFamily="34" charset="0"/>
                        </a:rPr>
                        <a:t>3 949,98</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543,75</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ru-RU" sz="1200" b="0" i="0" u="none" strike="noStrike" dirty="0">
                          <a:solidFill>
                            <a:srgbClr val="000000"/>
                          </a:solidFill>
                          <a:latin typeface="Calibri" pitchFamily="34" charset="0"/>
                          <a:cs typeface="Calibri" pitchFamily="34" charset="0"/>
                        </a:rPr>
                        <a:t>             13,8   </a:t>
                      </a:r>
                    </a:p>
                  </a:txBody>
                  <a:tcPr marL="4843" marR="4843" marT="48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Прямоугольник 4"/>
          <p:cNvSpPr/>
          <p:nvPr/>
        </p:nvSpPr>
        <p:spPr>
          <a:xfrm>
            <a:off x="152400" y="2743200"/>
            <a:ext cx="8839200" cy="1323439"/>
          </a:xfrm>
          <a:prstGeom prst="rect">
            <a:avLst/>
          </a:prstGeom>
        </p:spPr>
        <p:txBody>
          <a:bodyPr wrap="square">
            <a:spAutoFit/>
          </a:bodyPr>
          <a:lstStyle/>
          <a:p>
            <a:pPr algn="just"/>
            <a:r>
              <a:rPr lang="ru-RU" sz="1000" dirty="0" smtClean="0">
                <a:latin typeface="Calibri" pitchFamily="34" charset="0"/>
                <a:cs typeface="Calibri" pitchFamily="34" charset="0"/>
              </a:rPr>
              <a:t>    В Курском районе за создание условий, обеспечивающих возможность населению Курского района систематически заниматься физической культурой и спортом и вести здоровый образ жизни отвечает МКУ «Комитет по физической культуре и спорту» (далее – Комитет ФКС), в ведомственном подчинении Комитета ФКС действуют 2 детско-юношеские  спортивные школы.</a:t>
            </a:r>
          </a:p>
          <a:p>
            <a:pPr algn="just"/>
            <a:r>
              <a:rPr lang="ru-RU" sz="1000" dirty="0" smtClean="0">
                <a:latin typeface="Calibri" pitchFamily="34" charset="0"/>
                <a:cs typeface="Calibri" pitchFamily="34" charset="0"/>
              </a:rPr>
              <a:t>     Из бюджета Ставропольского края в 2019 году было запланировано на выполнение инженерных изысканий, подготовка проектной документации, проведение государственной экспертизы проектной документации, результатов инженерных изысканий и достоверности определения сметной стоимости для строительства, реконструкции, модернизации и капитального ремонта объектов социальной и инженерной инфраструктуры собственности муниципальных образований Ставропольского края, расположенных в сельской местности («Реконструкция стадиона в станице Курской Курского района Ставропольского края») - 3 235,92 тыс. рублей, освоены средства будут в 2020 году.     </a:t>
            </a:r>
            <a:endParaRPr lang="ru-RU" sz="1000" dirty="0"/>
          </a:p>
        </p:txBody>
      </p:sp>
      <p:graphicFrame>
        <p:nvGraphicFramePr>
          <p:cNvPr id="6" name="Диаграмма 5"/>
          <p:cNvGraphicFramePr/>
          <p:nvPr/>
        </p:nvGraphicFramePr>
        <p:xfrm>
          <a:off x="5334000" y="914400"/>
          <a:ext cx="3505200" cy="1828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181600" y="304800"/>
            <a:ext cx="3733800" cy="830997"/>
          </a:xfrm>
          <a:prstGeom prst="rect">
            <a:avLst/>
          </a:prstGeom>
          <a:noFill/>
        </p:spPr>
        <p:txBody>
          <a:bodyPr wrap="square" rtlCol="0">
            <a:spAutoFit/>
          </a:bodyPr>
          <a:lstStyle/>
          <a:p>
            <a:pPr algn="ctr"/>
            <a:r>
              <a:rPr lang="ru-RU" sz="1200" dirty="0" smtClean="0"/>
              <a:t>РАСХОДЫ, НАПРАВЛЯЕМЫЕ НА ФИЗИЧЕСКУЮ КУЛЬТУРУ И СПОРТ, В РАСЧЕТЕ НА 1 ЖИТЕЛЯ КУРСКОГО РАЙОНА  В  ГОД                                             </a:t>
            </a:r>
          </a:p>
          <a:p>
            <a:pPr algn="ctr"/>
            <a:r>
              <a:rPr lang="ru-RU" sz="1200" dirty="0" smtClean="0"/>
              <a:t>                                                                  </a:t>
            </a:r>
            <a:r>
              <a:rPr lang="ru-RU" sz="900" dirty="0" smtClean="0"/>
              <a:t>(рублей)</a:t>
            </a:r>
            <a:endParaRPr lang="ru-RU" sz="900" dirty="0"/>
          </a:p>
        </p:txBody>
      </p:sp>
      <p:pic>
        <p:nvPicPr>
          <p:cNvPr id="157698" name="Picture 2" descr="http://xn----8sbwecba3ainehy.xn--p1ai/tinybrowser/images/molodezh/_full/_stritbol.jpg"/>
          <p:cNvPicPr>
            <a:picLocks noChangeAspect="1" noChangeArrowheads="1"/>
          </p:cNvPicPr>
          <p:nvPr/>
        </p:nvPicPr>
        <p:blipFill>
          <a:blip r:embed="rId4" cstate="print"/>
          <a:srcRect/>
          <a:stretch>
            <a:fillRect/>
          </a:stretch>
        </p:blipFill>
        <p:spPr bwMode="auto">
          <a:xfrm>
            <a:off x="3810000" y="5562600"/>
            <a:ext cx="2133600" cy="1143000"/>
          </a:xfrm>
          <a:prstGeom prst="rect">
            <a:avLst/>
          </a:prstGeom>
          <a:noFill/>
        </p:spPr>
      </p:pic>
      <p:pic>
        <p:nvPicPr>
          <p:cNvPr id="157702" name="Picture 6" descr="http://xn----8sbwecba3ainehy.xn--p1ai/tinybrowser/images/_full/_img_2575.jpg"/>
          <p:cNvPicPr>
            <a:picLocks noChangeAspect="1" noChangeArrowheads="1"/>
          </p:cNvPicPr>
          <p:nvPr/>
        </p:nvPicPr>
        <p:blipFill>
          <a:blip r:embed="rId5" cstate="print"/>
          <a:srcRect/>
          <a:stretch>
            <a:fillRect/>
          </a:stretch>
        </p:blipFill>
        <p:spPr bwMode="auto">
          <a:xfrm>
            <a:off x="228600" y="5562601"/>
            <a:ext cx="3200400" cy="1143000"/>
          </a:xfrm>
          <a:prstGeom prst="rect">
            <a:avLst/>
          </a:prstGeom>
          <a:noFill/>
        </p:spPr>
      </p:pic>
      <p:pic>
        <p:nvPicPr>
          <p:cNvPr id="157704" name="Picture 8" descr="http://xn----8sbwecba3ainehy.xn--p1ai/tinybrowser/images/_full/_img_2445.jpg"/>
          <p:cNvPicPr>
            <a:picLocks noChangeAspect="1" noChangeArrowheads="1"/>
          </p:cNvPicPr>
          <p:nvPr/>
        </p:nvPicPr>
        <p:blipFill>
          <a:blip r:embed="rId6" cstate="print"/>
          <a:srcRect/>
          <a:stretch>
            <a:fillRect/>
          </a:stretch>
        </p:blipFill>
        <p:spPr bwMode="auto">
          <a:xfrm>
            <a:off x="6629400" y="5562600"/>
            <a:ext cx="2133664" cy="1143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nvGraphicFramePr>
        <p:xfrm>
          <a:off x="0" y="990600"/>
          <a:ext cx="91440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0" y="457200"/>
            <a:ext cx="9144000"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600" dirty="0" smtClean="0">
                <a:latin typeface="Calibri" pitchFamily="34" charset="0"/>
                <a:cs typeface="Calibri" pitchFamily="34" charset="0"/>
              </a:rPr>
              <a:t>В 2019 ГОДУ БЮДЖЕТ КУРСКОГО МУНИЦИПАЛЬНОГО РАЙОНА СТАВРОПОЛЬСКОГО КРАЯ</a:t>
            </a:r>
          </a:p>
          <a:p>
            <a:pPr algn="ctr"/>
            <a:r>
              <a:rPr lang="ru-RU" sz="1600" dirty="0" smtClean="0">
                <a:latin typeface="Calibri" pitchFamily="34" charset="0"/>
                <a:cs typeface="Calibri" pitchFamily="34" charset="0"/>
              </a:rPr>
              <a:t>ПО РАСХОДАМ СФОРМИРОВАН ПО 14 МУНИЦИПАЛЬНЫМ ПРОГРАММАМ </a:t>
            </a:r>
          </a:p>
        </p:txBody>
      </p:sp>
      <p:graphicFrame>
        <p:nvGraphicFramePr>
          <p:cNvPr id="7" name="Диаграмма 6"/>
          <p:cNvGraphicFramePr/>
          <p:nvPr/>
        </p:nvGraphicFramePr>
        <p:xfrm>
          <a:off x="2209800" y="3581400"/>
          <a:ext cx="4572000"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0" y="4267200"/>
            <a:ext cx="2895600" cy="2133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100" dirty="0" smtClean="0">
                <a:latin typeface="+mn-lt"/>
                <a:cs typeface="Times New Roman" pitchFamily="18" charset="0"/>
              </a:rPr>
              <a:t>Развитие образования</a:t>
            </a:r>
          </a:p>
          <a:p>
            <a:r>
              <a:rPr lang="ru-RU" sz="1100" dirty="0" smtClean="0">
                <a:latin typeface="+mn-lt"/>
                <a:cs typeface="Times New Roman" pitchFamily="18" charset="0"/>
              </a:rPr>
              <a:t>Социальная поддержка граждан </a:t>
            </a:r>
          </a:p>
          <a:p>
            <a:r>
              <a:rPr lang="ru-RU" sz="1100" dirty="0" smtClean="0">
                <a:latin typeface="+mn-lt"/>
                <a:cs typeface="Times New Roman" pitchFamily="18" charset="0"/>
              </a:rPr>
              <a:t>Управление финансами </a:t>
            </a:r>
          </a:p>
          <a:p>
            <a:r>
              <a:rPr lang="ru-RU" sz="1100" dirty="0" smtClean="0">
                <a:latin typeface="+mn-lt"/>
                <a:cs typeface="Times New Roman" pitchFamily="18" charset="0"/>
              </a:rPr>
              <a:t>Сохранение и развитие культуры </a:t>
            </a:r>
          </a:p>
          <a:p>
            <a:r>
              <a:rPr lang="ru-RU" sz="1100" dirty="0" smtClean="0">
                <a:latin typeface="+mn-lt"/>
                <a:cs typeface="Times New Roman" pitchFamily="18" charset="0"/>
              </a:rPr>
              <a:t>Развитие физической культуры и спорта </a:t>
            </a:r>
          </a:p>
          <a:p>
            <a:r>
              <a:rPr lang="ru-RU" sz="1100" dirty="0" smtClean="0">
                <a:latin typeface="+mn-lt"/>
                <a:cs typeface="Times New Roman" pitchFamily="18" charset="0"/>
              </a:rPr>
              <a:t>Развитие малого и среднего  бизнеса, потребительского рынка, снижение административных барьеров </a:t>
            </a:r>
          </a:p>
          <a:p>
            <a:r>
              <a:rPr lang="ru-RU" sz="1100" dirty="0" smtClean="0">
                <a:latin typeface="+mn-lt"/>
                <a:cs typeface="Times New Roman" pitchFamily="18" charset="0"/>
              </a:rPr>
              <a:t>Развитие сельского хозяйства </a:t>
            </a:r>
          </a:p>
          <a:p>
            <a:r>
              <a:rPr lang="ru-RU" sz="1100" dirty="0" smtClean="0">
                <a:latin typeface="+mn-lt"/>
                <a:cs typeface="Times New Roman" pitchFamily="18" charset="0"/>
              </a:rPr>
              <a:t>Профилактика правонарушений в Курском районе </a:t>
            </a: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a:latin typeface="+mn-lt"/>
              <a:cs typeface="Times New Roman" pitchFamily="18" charset="0"/>
            </a:endParaRPr>
          </a:p>
        </p:txBody>
      </p:sp>
      <p:sp>
        <p:nvSpPr>
          <p:cNvPr id="9" name="TextBox 1"/>
          <p:cNvSpPr txBox="1"/>
          <p:nvPr/>
        </p:nvSpPr>
        <p:spPr>
          <a:xfrm>
            <a:off x="6400800" y="4267200"/>
            <a:ext cx="2743200" cy="2438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100" dirty="0" smtClean="0">
                <a:latin typeface="+mn-lt"/>
                <a:cs typeface="Times New Roman" pitchFamily="18" charset="0"/>
              </a:rPr>
              <a:t>Развитие коммунального хозяйства, транспортной системы и обеспечение безопасности дорожного движения </a:t>
            </a:r>
          </a:p>
          <a:p>
            <a:r>
              <a:rPr lang="ru-RU" sz="1100" dirty="0" smtClean="0">
                <a:latin typeface="+mn-lt"/>
                <a:cs typeface="Times New Roman" pitchFamily="18" charset="0"/>
              </a:rPr>
              <a:t>Защита населения и территорий Курского района  от чрезвычайных ситуаций </a:t>
            </a:r>
          </a:p>
          <a:p>
            <a:r>
              <a:rPr lang="ru-RU" sz="1100" dirty="0" smtClean="0">
                <a:latin typeface="+mn-lt"/>
                <a:cs typeface="Times New Roman" pitchFamily="18" charset="0"/>
              </a:rPr>
              <a:t>Молодежная политика </a:t>
            </a:r>
          </a:p>
          <a:p>
            <a:r>
              <a:rPr lang="ru-RU" sz="1100" dirty="0" smtClean="0">
                <a:latin typeface="+mn-lt"/>
                <a:cs typeface="Times New Roman" pitchFamily="18" charset="0"/>
              </a:rPr>
              <a:t>Управление имуществом </a:t>
            </a:r>
          </a:p>
          <a:p>
            <a:r>
              <a:rPr lang="ru-RU" sz="1100" dirty="0" smtClean="0">
                <a:latin typeface="+mn-lt"/>
                <a:cs typeface="Times New Roman" pitchFamily="18" charset="0"/>
              </a:rPr>
              <a:t>Межнациональные отношения и поддержка казачества</a:t>
            </a:r>
          </a:p>
          <a:p>
            <a:r>
              <a:rPr lang="ru-RU" sz="1100" dirty="0" smtClean="0">
                <a:latin typeface="+mn-lt"/>
                <a:cs typeface="Times New Roman" pitchFamily="18" charset="0"/>
              </a:rPr>
              <a:t>Энергосбережение и повышение энергетической эффективности</a:t>
            </a: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smtClean="0">
              <a:latin typeface="+mn-lt"/>
              <a:cs typeface="Times New Roman" pitchFamily="18" charset="0"/>
            </a:endParaRPr>
          </a:p>
          <a:p>
            <a:endParaRPr lang="ru-RU" sz="1100" dirty="0">
              <a:latin typeface="+mn-lt"/>
              <a:cs typeface="Times New Roman" pitchFamily="18" charset="0"/>
            </a:endParaRPr>
          </a:p>
        </p:txBody>
      </p:sp>
      <p:sp>
        <p:nvSpPr>
          <p:cNvPr id="10" name="Прямоугольник 9"/>
          <p:cNvSpPr/>
          <p:nvPr/>
        </p:nvSpPr>
        <p:spPr>
          <a:xfrm>
            <a:off x="0" y="0"/>
            <a:ext cx="4506875" cy="338554"/>
          </a:xfrm>
          <a:prstGeom prst="rect">
            <a:avLst/>
          </a:prstGeom>
        </p:spPr>
        <p:txBody>
          <a:bodyPr wrap="none">
            <a:spAutoFit/>
          </a:bodyPr>
          <a:lstStyle/>
          <a:p>
            <a:r>
              <a:rPr lang="ru-RU" sz="1600" b="1" dirty="0" smtClean="0"/>
              <a:t>Раздел 7. </a:t>
            </a:r>
            <a:r>
              <a:rPr lang="ru-RU" sz="1600" dirty="0" smtClean="0"/>
              <a:t>МУНИЦИПАЛЬНЫЕ ПРОГРАММЫ</a:t>
            </a:r>
            <a:endParaRPr lang="ru-RU" sz="16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152400" y="759448"/>
          <a:ext cx="8839201" cy="5460785"/>
        </p:xfrm>
        <a:graphic>
          <a:graphicData uri="http://schemas.openxmlformats.org/drawingml/2006/table">
            <a:tbl>
              <a:tblPr/>
              <a:tblGrid>
                <a:gridCol w="304800"/>
                <a:gridCol w="4495800"/>
                <a:gridCol w="914400"/>
                <a:gridCol w="914400"/>
                <a:gridCol w="762000"/>
                <a:gridCol w="685800"/>
                <a:gridCol w="762001"/>
              </a:tblGrid>
              <a:tr h="21302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a:solidFill>
                            <a:srgbClr val="000000"/>
                          </a:solidFill>
                          <a:latin typeface="Calibri" pitchFamily="34" charset="0"/>
                          <a:ea typeface="Times New Roman"/>
                          <a:cs typeface="Calibri" pitchFamily="34" charset="0"/>
                        </a:rPr>
                        <a:t>Наименование</a:t>
                      </a: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000" dirty="0" smtClean="0">
                        <a:solidFill>
                          <a:srgbClr val="000000"/>
                        </a:solidFill>
                        <a:latin typeface="Calibri" pitchFamily="34" charset="0"/>
                        <a:ea typeface="Times New Roman"/>
                        <a:cs typeface="Calibri" pitchFamily="34" charset="0"/>
                      </a:endParaRPr>
                    </a:p>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КЦСР</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Утверждено (с учетом изменений) на 2019 год</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Исполнено за 2019 Год</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solidFill>
                            <a:srgbClr val="000000"/>
                          </a:solidFill>
                          <a:latin typeface="Calibri" pitchFamily="34" charset="0"/>
                          <a:ea typeface="Times New Roman"/>
                          <a:cs typeface="Calibri" pitchFamily="34" charset="0"/>
                        </a:rPr>
                        <a:t>Процент</a:t>
                      </a:r>
                      <a:r>
                        <a:rPr lang="ru-RU" sz="1000" baseline="0" dirty="0" smtClean="0">
                          <a:solidFill>
                            <a:srgbClr val="000000"/>
                          </a:solidFill>
                          <a:latin typeface="Calibri" pitchFamily="34" charset="0"/>
                          <a:ea typeface="Times New Roman"/>
                          <a:cs typeface="Calibri" pitchFamily="34" charset="0"/>
                        </a:rPr>
                        <a:t> </a:t>
                      </a:r>
                      <a:r>
                        <a:rPr lang="ru-RU" sz="1000" dirty="0" smtClean="0">
                          <a:solidFill>
                            <a:srgbClr val="000000"/>
                          </a:solidFill>
                          <a:latin typeface="Calibri" pitchFamily="34" charset="0"/>
                          <a:ea typeface="Times New Roman"/>
                          <a:cs typeface="Calibri" pitchFamily="34" charset="0"/>
                        </a:rPr>
                        <a:t>исполнения</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dirty="0" smtClean="0">
                          <a:latin typeface="Calibri" pitchFamily="34" charset="0"/>
                          <a:ea typeface="Calibri"/>
                          <a:cs typeface="Calibri" pitchFamily="34" charset="0"/>
                        </a:rPr>
                        <a:t>Степень достижения показателя (индикатора)</a:t>
                      </a:r>
                      <a:endParaRPr lang="ru-RU" sz="1000" dirty="0">
                        <a:latin typeface="Calibri" pitchFamily="34" charset="0"/>
                        <a:ea typeface="Calibri"/>
                        <a:cs typeface="Calibri" pitchFamily="34" charset="0"/>
                      </a:endParaRPr>
                    </a:p>
                  </a:txBody>
                  <a:tcPr marL="24057" marR="24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73">
                <a:tc>
                  <a:txBody>
                    <a:bodyPr/>
                    <a:lstStyle/>
                    <a:p>
                      <a:pPr algn="just">
                        <a:lnSpc>
                          <a:spcPct val="115000"/>
                        </a:lnSpc>
                        <a:spcAft>
                          <a:spcPts val="0"/>
                        </a:spcAft>
                      </a:pPr>
                      <a:endParaRPr lang="ru-RU" sz="1000"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773">
                <a:tc>
                  <a:txBody>
                    <a:bodyPr/>
                    <a:lstStyle/>
                    <a:p>
                      <a:pPr algn="l" fontAlgn="b"/>
                      <a:r>
                        <a:rPr lang="ru-RU" sz="1000" b="1"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Всего 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1 303 623,92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1 274 786,73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727">
                <a:tc>
                  <a:txBody>
                    <a:bodyPr/>
                    <a:lstStyle/>
                    <a:p>
                      <a:pPr algn="l"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1.</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01 0 00 00000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720 358,66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703 438,09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91,5</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10">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1.1.</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начального общего, основного общего , среднего  общего образования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433 610,26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421 872,01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97,29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55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общего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422 595,12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417 777,61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24">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"Обновление и создание инфраструктуры образовательных учреждений с целью создания современных условий обучения"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01 1 02 00000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8 414,75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1 494,01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466">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1.2.</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дошкольного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182 615,45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177 748,31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83,3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«Обеспечение предоставления бесплатного дошкольного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179 598,94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177 597,48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940">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«Создание дополнительных мест в дошкольных учреждениях за счет реконструкции и строительства дошкольных учреждений»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01 2 02 00000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3 016,51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150,83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024">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1.3.</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«Организация отдыха и оздоровления детей и подростков»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13 847,87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13 650,21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112,1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046">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«Организация полноценного отдыха,оздоровления,занятости,школьников в летний период»</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13 847,87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13 650,21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437">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1.4.</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дополнительного образования»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17 963,26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17 949,62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327">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17 963,26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17 949,62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473">
                <a:tc>
                  <a:txBody>
                    <a:bodyPr/>
                    <a:lstStyle/>
                    <a:p>
                      <a:pPr algn="l"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1.5.</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«Осуществление полномочий по организации и  осуществлению деятельности по опеке и попечительству несовершеннолетних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01 5 00 00000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708">
                <a:tc>
                  <a:txBody>
                    <a:bodyPr/>
                    <a:lstStyle/>
                    <a:p>
                      <a:pPr algn="l"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«Защита прав и законных интересов детей-сирот и детей, оставшихся без попечения родителей, лиц из числа детей-сирот и детей, оставшихся без попечения родителей»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01 5 01 00000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10 161,43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smtClean="0">
                        <a:solidFill>
                          <a:srgbClr val="000000"/>
                        </a:solidFill>
                        <a:latin typeface="Calibri" pitchFamily="34" charset="0"/>
                        <a:cs typeface="Calibri" pitchFamily="34" charset="0"/>
                      </a:endParaRPr>
                    </a:p>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Исполнение бюджета Курского муниципального района Ставропольского края за 2019 год в разрезе муниципальных программ</a:t>
            </a:r>
            <a:endParaRPr lang="ru-RU" sz="1600" b="1" dirty="0">
              <a:latin typeface="Calibri" pitchFamily="34" charset="0"/>
              <a:cs typeface="Calibri" pitchFamily="34" charset="0"/>
            </a:endParaRPr>
          </a:p>
        </p:txBody>
      </p:sp>
      <p:sp>
        <p:nvSpPr>
          <p:cNvPr id="8" name="TextBox 7"/>
          <p:cNvSpPr txBox="1"/>
          <p:nvPr/>
        </p:nvSpPr>
        <p:spPr>
          <a:xfrm>
            <a:off x="7924800" y="457200"/>
            <a:ext cx="1219200" cy="276999"/>
          </a:xfrm>
          <a:prstGeom prst="rect">
            <a:avLst/>
          </a:prstGeom>
          <a:noFill/>
        </p:spPr>
        <p:txBody>
          <a:bodyPr wrap="square" rtlCol="0">
            <a:spAutoFit/>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304800"/>
          <a:ext cx="8763000" cy="6262012"/>
        </p:xfrm>
        <a:graphic>
          <a:graphicData uri="http://schemas.openxmlformats.org/drawingml/2006/table">
            <a:tbl>
              <a:tblPr/>
              <a:tblGrid>
                <a:gridCol w="304800"/>
                <a:gridCol w="4114800"/>
                <a:gridCol w="914400"/>
                <a:gridCol w="914400"/>
                <a:gridCol w="914400"/>
                <a:gridCol w="762000"/>
                <a:gridCol w="838200"/>
              </a:tblGrid>
              <a:tr h="236913">
                <a:tc>
                  <a:txBody>
                    <a:bodyPr/>
                    <a:lstStyle/>
                    <a:p>
                      <a:pPr algn="ctr">
                        <a:lnSpc>
                          <a:spcPct val="115000"/>
                        </a:lnSpc>
                        <a:spcAft>
                          <a:spcPts val="0"/>
                        </a:spcAft>
                      </a:pPr>
                      <a:endParaRPr lang="ru-RU" sz="1000" dirty="0">
                        <a:latin typeface="Calibri"/>
                        <a:ea typeface="Calibri"/>
                        <a:cs typeface="Times New Roman"/>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«Социальная поддержка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02 0 00 00000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328 496,87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328 478,05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99,9</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42">
                <a:tc>
                  <a:txBody>
                    <a:bodyPr/>
                    <a:lstStyle/>
                    <a:p>
                      <a:pPr algn="ctr">
                        <a:lnSpc>
                          <a:spcPct val="115000"/>
                        </a:lnSpc>
                        <a:spcAft>
                          <a:spcPts val="0"/>
                        </a:spcAft>
                      </a:pPr>
                      <a:r>
                        <a:rPr lang="ru-RU" sz="1000" dirty="0" smtClean="0">
                          <a:latin typeface="Calibri" pitchFamily="34" charset="0"/>
                          <a:ea typeface="Calibri"/>
                          <a:cs typeface="Calibri" pitchFamily="34" charset="0"/>
                        </a:rPr>
                        <a:t>2.1.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«Социальное обеспечение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312 985,10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312 966,28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99,9</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72">
                <a:tc>
                  <a:txBody>
                    <a:bodyPr/>
                    <a:lstStyle/>
                    <a:p>
                      <a:pPr algn="ctr">
                        <a:lnSpc>
                          <a:spcPct val="115000"/>
                        </a:lnSpc>
                        <a:spcAft>
                          <a:spcPts val="0"/>
                        </a:spcAft>
                      </a:pPr>
                      <a:endParaRPr lang="ru-RU" sz="100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«Предоставление мер социальной поддержки отдельным категориям граждан»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117 721,39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117 720,54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«Предоставление мер социальной поддержки семьям и детям»</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02 1 02 00000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138 363,62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138 345,65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3132">
                <a:tc>
                  <a:txBody>
                    <a:bodyPr/>
                    <a:lstStyle/>
                    <a:p>
                      <a:pPr algn="ctr">
                        <a:lnSpc>
                          <a:spcPct val="115000"/>
                        </a:lnSpc>
                        <a:spcAft>
                          <a:spcPts val="0"/>
                        </a:spcAft>
                      </a:pPr>
                      <a:r>
                        <a:rPr lang="ru-RU" sz="1000" dirty="0" smtClean="0">
                          <a:latin typeface="Calibri" pitchFamily="34" charset="0"/>
                          <a:ea typeface="Calibri"/>
                          <a:cs typeface="Calibri" pitchFamily="34" charset="0"/>
                        </a:rPr>
                        <a:t>2.2.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«Социальная поддержка граждан»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5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02 2 01 00000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15 511,77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«Сохранение и развитие культуры»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03 0 00 00000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70 489,66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70 328,35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99,77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149,2</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r>
                        <a:rPr lang="ru-RU" sz="1000" dirty="0" smtClean="0">
                          <a:latin typeface="Calibri" pitchFamily="34" charset="0"/>
                          <a:ea typeface="Calibri"/>
                          <a:cs typeface="Calibri" pitchFamily="34" charset="0"/>
                        </a:rPr>
                        <a:t>3.1.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«Сохранение и развитие дополнительного образования в сфере культуры и искусства»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84">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15 782,70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3.2.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«Сохранение и развитие библиотечного обслуживания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21 909,85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21 863,91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93,1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«Осуществление библиотечного, библиографического и информационного обслуживания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21 909,85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21 863,91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827">
                <a:tc>
                  <a:txBody>
                    <a:bodyPr/>
                    <a:lstStyle/>
                    <a:p>
                      <a:pPr algn="ctr">
                        <a:lnSpc>
                          <a:spcPct val="115000"/>
                        </a:lnSpc>
                        <a:spcAft>
                          <a:spcPts val="0"/>
                        </a:spcAft>
                      </a:pPr>
                      <a:r>
                        <a:rPr lang="ru-RU" sz="1000" dirty="0" smtClean="0">
                          <a:latin typeface="Calibri" pitchFamily="34" charset="0"/>
                          <a:ea typeface="Calibri"/>
                          <a:cs typeface="Calibri" pitchFamily="34" charset="0"/>
                        </a:rPr>
                        <a:t>3.3.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«Организация </a:t>
                      </a:r>
                      <a:r>
                        <a:rPr lang="ru-RU" sz="1000" b="0" i="0" u="none" strike="noStrike" dirty="0" err="1">
                          <a:solidFill>
                            <a:srgbClr val="000000"/>
                          </a:solidFill>
                          <a:latin typeface="Calibri" pitchFamily="34" charset="0"/>
                          <a:cs typeface="Calibri" pitchFamily="34" charset="0"/>
                        </a:rPr>
                        <a:t>культурно-досуговой</a:t>
                      </a:r>
                      <a:r>
                        <a:rPr lang="ru-RU" sz="1000" b="0" i="0" u="none" strike="noStrike" dirty="0">
                          <a:solidFill>
                            <a:srgbClr val="000000"/>
                          </a:solidFill>
                          <a:latin typeface="Calibri" pitchFamily="34" charset="0"/>
                          <a:cs typeface="Calibri" pitchFamily="34" charset="0"/>
                        </a:rPr>
                        <a:t> деятельности»</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19 217,07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19 217,07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104,9</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«Организация культурно-массовых мероприятий»</a:t>
                      </a:r>
                      <a:br>
                        <a:rPr lang="ru-RU" sz="1000" b="0" i="0" u="none" strike="noStrike">
                          <a:solidFill>
                            <a:srgbClr val="000000"/>
                          </a:solidFill>
                          <a:latin typeface="Calibri" pitchFamily="34" charset="0"/>
                          <a:cs typeface="Calibri" pitchFamily="34" charset="0"/>
                        </a:rPr>
                      </a:br>
                      <a:endParaRPr lang="ru-RU" sz="1000" b="0" i="0" u="none" strike="noStrike">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14 207,64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14 207,64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«Проведение капитального и текущего ремонтов в учреждениях культуры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03 3 02 00000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10">
                <a:tc>
                  <a:txBody>
                    <a:bodyPr/>
                    <a:lstStyle/>
                    <a:p>
                      <a:pPr algn="ctr">
                        <a:lnSpc>
                          <a:spcPct val="115000"/>
                        </a:lnSpc>
                        <a:spcAft>
                          <a:spcPts val="0"/>
                        </a:spcAft>
                      </a:pPr>
                      <a:r>
                        <a:rPr lang="ru-RU" sz="1000" dirty="0" smtClean="0">
                          <a:latin typeface="Calibri" pitchFamily="34" charset="0"/>
                          <a:ea typeface="Calibri"/>
                          <a:cs typeface="Calibri" pitchFamily="34" charset="0"/>
                        </a:rPr>
                        <a:t>3.4.</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«Кинообслуживание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4 434,57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4 427,63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53,8</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95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«Кинообслуживание населения»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4 434,57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4 427,63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90">
                <a:tc>
                  <a:txBody>
                    <a:bodyPr/>
                    <a:lstStyle/>
                    <a:p>
                      <a:pPr algn="ctr">
                        <a:lnSpc>
                          <a:spcPct val="115000"/>
                        </a:lnSpc>
                        <a:spcAft>
                          <a:spcPts val="0"/>
                        </a:spcAft>
                      </a:pPr>
                      <a:r>
                        <a:rPr lang="ru-RU" sz="1000" dirty="0" smtClean="0">
                          <a:latin typeface="Calibri" pitchFamily="34" charset="0"/>
                          <a:ea typeface="Calibri"/>
                          <a:cs typeface="Calibri" pitchFamily="34" charset="0"/>
                        </a:rPr>
                        <a:t>3.5.</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музейного дела»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03 5 00 00000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«Осуществление хранения, изучения и публичного представления музейных предметов, музейных коллекций»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03 5 01 00000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3.6.</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«Сохранение и развитие культуры»и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03 6 00 00000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9 145,47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9 037,04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03 6 01 00000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9 145,47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9 037,04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98,81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28600" y="152400"/>
          <a:ext cx="8686800" cy="6640068"/>
        </p:xfrm>
        <a:graphic>
          <a:graphicData uri="http://schemas.openxmlformats.org/drawingml/2006/table">
            <a:tbl>
              <a:tblPr/>
              <a:tblGrid>
                <a:gridCol w="304800"/>
                <a:gridCol w="4114800"/>
                <a:gridCol w="914400"/>
                <a:gridCol w="990600"/>
                <a:gridCol w="838200"/>
                <a:gridCol w="762000"/>
                <a:gridCol w="762000"/>
              </a:tblGrid>
              <a:tr h="154329">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физической культуры и спорта»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04 0 00 00000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18 258,30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14 848,97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81,33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122,1</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215">
                <a:tc>
                  <a:txBody>
                    <a:bodyPr/>
                    <a:lstStyle/>
                    <a:p>
                      <a:pPr algn="ctr">
                        <a:lnSpc>
                          <a:spcPct val="115000"/>
                        </a:lnSpc>
                        <a:spcAft>
                          <a:spcPts val="0"/>
                        </a:spcAft>
                      </a:pPr>
                      <a:r>
                        <a:rPr lang="ru-RU" sz="1000" dirty="0" smtClean="0">
                          <a:latin typeface="Calibri" pitchFamily="34" charset="0"/>
                          <a:ea typeface="Calibri"/>
                          <a:cs typeface="Calibri" pitchFamily="34" charset="0"/>
                        </a:rPr>
                        <a:t>4.1.</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«Физическая культура и массовый спорт»</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91,5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215">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подготовки и участия спортивных сборных команд Курского  района Ставропольского края в районных, краевых  и других спортивных соревнованиях, обеспечение организации и проведения комплексных спортивных мероприятий»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886">
                <a:tc>
                  <a:txBody>
                    <a:bodyPr/>
                    <a:lstStyle/>
                    <a:p>
                      <a:pPr algn="ctr">
                        <a:lnSpc>
                          <a:spcPct val="115000"/>
                        </a:lnSpc>
                        <a:spcAft>
                          <a:spcPts val="0"/>
                        </a:spcAft>
                      </a:pPr>
                      <a:r>
                        <a:rPr lang="ru-RU" sz="1000" dirty="0" smtClean="0">
                          <a:latin typeface="Calibri" pitchFamily="34" charset="0"/>
                          <a:ea typeface="Calibri"/>
                          <a:cs typeface="Calibri" pitchFamily="34" charset="0"/>
                        </a:rPr>
                        <a:t>4.2.</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дополнительного образования детей и подростков в области физической культуры и спорта и  система подготовки спортивного резерва»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7 987,78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7 985,48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110,5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95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000" dirty="0" smtClean="0">
                        <a:latin typeface="Calibri" pitchFamily="34" charset="0"/>
                        <a:ea typeface="Calibri"/>
                        <a:cs typeface="Calibri" pitchFamily="34" charset="0"/>
                      </a:endParaRPr>
                    </a:p>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предоставления бесплатного дополнительного образования детей и подростков»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04 2 01 00000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7 987,78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7 985,48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658">
                <a:tc>
                  <a:txBody>
                    <a:bodyPr/>
                    <a:lstStyle/>
                    <a:p>
                      <a:pPr algn="ctr">
                        <a:lnSpc>
                          <a:spcPct val="115000"/>
                        </a:lnSpc>
                        <a:spcAft>
                          <a:spcPts val="0"/>
                        </a:spcAft>
                      </a:pPr>
                      <a:r>
                        <a:rPr lang="ru-RU" sz="1000" dirty="0" smtClean="0">
                          <a:latin typeface="Calibri" pitchFamily="34" charset="0"/>
                          <a:ea typeface="Calibri"/>
                          <a:cs typeface="Calibri" pitchFamily="34" charset="0"/>
                        </a:rPr>
                        <a:t>4.3.</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«Развитие физической культуры и спорта»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5 687,03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87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ru-RU" sz="1000" dirty="0" smtClean="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5 687,03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5 686,23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415">
                <a:tc>
                  <a:txBody>
                    <a:bodyPr/>
                    <a:lstStyle/>
                    <a:p>
                      <a:pPr algn="ctr">
                        <a:lnSpc>
                          <a:spcPct val="115000"/>
                        </a:lnSpc>
                        <a:spcAft>
                          <a:spcPts val="0"/>
                        </a:spcAft>
                      </a:pPr>
                      <a:r>
                        <a:rPr lang="ru-RU" sz="1000" dirty="0" smtClean="0">
                          <a:latin typeface="Calibri" pitchFamily="34" charset="0"/>
                          <a:ea typeface="Calibri"/>
                          <a:cs typeface="Calibri" pitchFamily="34" charset="0"/>
                        </a:rPr>
                        <a:t>4.4.</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«Строительство,реконструкция и обустройство спортивных сооружений»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3 949,98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543,75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71,4</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endParaRPr lang="ru-RU" sz="100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«Проведение работ по строительству, реконструкции и обустройству спортивных объектов»</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04 4 01 00000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3 949,98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543,75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13,77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329">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 Молодежная политика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05 0 00 00000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2 070,64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2 070,64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72">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a:t>
                      </a:r>
                      <a:r>
                        <a:rPr lang="ru-RU" sz="1000" b="0" i="0" u="none" strike="noStrike" dirty="0" smtClean="0">
                          <a:solidFill>
                            <a:srgbClr val="000000"/>
                          </a:solidFill>
                          <a:latin typeface="Calibri" pitchFamily="34" charset="0"/>
                          <a:cs typeface="Calibri" pitchFamily="34" charset="0"/>
                        </a:rPr>
                        <a:t>«Организационно-воспитательная </a:t>
                      </a:r>
                      <a:r>
                        <a:rPr lang="ru-RU" sz="1000" b="0" i="0" u="none" strike="noStrike" dirty="0">
                          <a:solidFill>
                            <a:srgbClr val="000000"/>
                          </a:solidFill>
                          <a:latin typeface="Calibri" pitchFamily="34" charset="0"/>
                          <a:cs typeface="Calibri" pitchFamily="34" charset="0"/>
                        </a:rPr>
                        <a:t>работа с </a:t>
                      </a:r>
                      <a:r>
                        <a:rPr lang="ru-RU" sz="1000" b="0" i="0" u="none" strike="noStrike" dirty="0" smtClean="0">
                          <a:solidFill>
                            <a:srgbClr val="000000"/>
                          </a:solidFill>
                          <a:latin typeface="Calibri" pitchFamily="34" charset="0"/>
                          <a:cs typeface="Calibri" pitchFamily="34" charset="0"/>
                        </a:rPr>
                        <a:t>молодежью»</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05 0 01 00000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772">
                <a:tc>
                  <a:txBody>
                    <a:bodyPr/>
                    <a:lstStyle/>
                    <a:p>
                      <a:pPr algn="ctr">
                        <a:lnSpc>
                          <a:spcPct val="115000"/>
                        </a:lnSpc>
                        <a:spcAft>
                          <a:spcPts val="0"/>
                        </a:spcAft>
                      </a:pPr>
                      <a:r>
                        <a:rPr lang="ru-RU" sz="1000" dirty="0" smtClean="0">
                          <a:latin typeface="Calibri" pitchFamily="34" charset="0"/>
                          <a:ea typeface="Calibri"/>
                          <a:cs typeface="Calibri" pitchFamily="34" charset="0"/>
                        </a:rPr>
                        <a:t>5.1.</a:t>
                      </a:r>
                      <a:endParaRPr lang="ru-RU" sz="1000" dirty="0">
                        <a:latin typeface="Calibri" pitchFamily="34" charset="0"/>
                        <a:ea typeface="Calibri"/>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«Молодежная политика»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05 1 00 00000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05 1 01 00000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1 569,12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r>
                        <a:rPr lang="ru-RU" sz="1000" b="1" dirty="0" smtClean="0">
                          <a:latin typeface="Calibri" pitchFamily="34" charset="0"/>
                          <a:cs typeface="Calibri" pitchFamily="34" charset="0"/>
                        </a:rPr>
                        <a:t>   6.</a:t>
                      </a:r>
                      <a:endParaRPr lang="ru-RU" sz="1000" b="1"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«Управление имуществом»</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06 0 00 00000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647,25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80,91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345,8</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sz="1000"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«Управление муниципальной собственностью в области имущественных и земельных отношений»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06 0 01 00000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647,25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80,91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r>
                        <a:rPr lang="ru-RU" sz="1000" b="1" dirty="0" smtClean="0">
                          <a:latin typeface="Calibri" pitchFamily="34" charset="0"/>
                          <a:cs typeface="Calibri" pitchFamily="34" charset="0"/>
                        </a:rPr>
                        <a:t>  7.</a:t>
                      </a:r>
                      <a:endParaRPr lang="ru-RU" sz="1000" b="1" dirty="0">
                        <a:latin typeface="Calibri" pitchFamily="34" charset="0"/>
                        <a:cs typeface="Calibri" pitchFamily="34" charset="0"/>
                      </a:endParaRPr>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«Управление финансами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latin typeface="Calibri" pitchFamily="34" charset="0"/>
                          <a:cs typeface="Calibri" pitchFamily="34" charset="0"/>
                        </a:rPr>
                        <a:t>07 0 00 00000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119 891,82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119 660,45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«Повышение сбалансированности и устойчивости бюджетной системы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07 0 01 00000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396,42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396,42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016">
                <a:tc>
                  <a:txBody>
                    <a:bodyPr/>
                    <a:lstStyle/>
                    <a:p>
                      <a:endParaRPr lang="ru-RU" dirty="0"/>
                    </a:p>
                  </a:txBody>
                  <a:tcPr marL="16775" marR="1677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сбалансированной финансовой поддержки муниципальных образований  поселений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81 192,00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80 965,79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99,72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83128"/>
          <a:ext cx="8839199" cy="6774872"/>
        </p:xfrm>
        <a:graphic>
          <a:graphicData uri="http://schemas.openxmlformats.org/drawingml/2006/table">
            <a:tbl>
              <a:tblPr/>
              <a:tblGrid>
                <a:gridCol w="384313"/>
                <a:gridCol w="4458031"/>
                <a:gridCol w="922351"/>
                <a:gridCol w="845489"/>
                <a:gridCol w="845489"/>
                <a:gridCol w="691763"/>
                <a:gridCol w="691763"/>
              </a:tblGrid>
              <a:tr h="152400">
                <a:tc>
                  <a:txBody>
                    <a:bodyPr/>
                    <a:lstStyle/>
                    <a:p>
                      <a:pPr algn="ctr">
                        <a:lnSpc>
                          <a:spcPct val="115000"/>
                        </a:lnSpc>
                        <a:spcAft>
                          <a:spcPts val="0"/>
                        </a:spcAft>
                      </a:pPr>
                      <a:endParaRPr lang="ru-RU" sz="1000" dirty="0">
                        <a:latin typeface="Calibri"/>
                        <a:ea typeface="Calibri"/>
                        <a:cs typeface="Times New Roman"/>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«Централизованное ведение бюджетного (бухгалтерского) учета и формирование отчетности  деятельности </a:t>
                      </a:r>
                      <a:r>
                        <a:rPr lang="ru-RU" sz="1000" b="0" i="0" u="none" strike="noStrike" dirty="0" err="1">
                          <a:solidFill>
                            <a:srgbClr val="000000"/>
                          </a:solidFill>
                          <a:latin typeface="Calibri" pitchFamily="34" charset="0"/>
                          <a:cs typeface="Calibri" pitchFamily="34" charset="0"/>
                        </a:rPr>
                        <a:t>администрации,ее</a:t>
                      </a:r>
                      <a:r>
                        <a:rPr lang="ru-RU" sz="1000" b="0" i="0" u="none" strike="noStrike" dirty="0">
                          <a:solidFill>
                            <a:srgbClr val="000000"/>
                          </a:solidFill>
                          <a:latin typeface="Calibri" pitchFamily="34" charset="0"/>
                          <a:cs typeface="Calibri" pitchFamily="34" charset="0"/>
                        </a:rPr>
                        <a:t> структурных подразделений и подведомственных им  муниципальных учреждений»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07 0 03 00000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15 088,17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15 083,01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942">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«Создание условий для эффективного выполнения полномочий органов местного самоуправления муниципального района и муниципальных образований поселений </a:t>
                      </a:r>
                      <a:r>
                        <a:rPr lang="ru-RU" sz="1000" b="0" i="0" u="none" strike="noStrike" dirty="0" smtClean="0">
                          <a:solidFill>
                            <a:srgbClr val="000000"/>
                          </a:solidFill>
                          <a:latin typeface="Calibri" pitchFamily="34" charset="0"/>
                          <a:cs typeface="Calibri" pitchFamily="34" charset="0"/>
                        </a:rPr>
                        <a:t>Курского </a:t>
                      </a:r>
                      <a:r>
                        <a:rPr lang="ru-RU" sz="1000" b="0" i="0" u="none" strike="noStrike" dirty="0">
                          <a:solidFill>
                            <a:srgbClr val="000000"/>
                          </a:solidFill>
                          <a:latin typeface="Calibri" pitchFamily="34" charset="0"/>
                          <a:cs typeface="Calibri" pitchFamily="34" charset="0"/>
                        </a:rPr>
                        <a:t>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07 0 04 00000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11 454,97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11 454,97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72">
                <a:tc>
                  <a:txBody>
                    <a:bodyPr/>
                    <a:lstStyle/>
                    <a:p>
                      <a:pPr algn="ctr">
                        <a:lnSpc>
                          <a:spcPct val="115000"/>
                        </a:lnSpc>
                        <a:spcAft>
                          <a:spcPts val="0"/>
                        </a:spcAft>
                      </a:pPr>
                      <a:r>
                        <a:rPr lang="ru-RU" sz="1000" dirty="0" smtClean="0">
                          <a:latin typeface="Calibri" pitchFamily="34" charset="0"/>
                          <a:ea typeface="Calibri"/>
                          <a:cs typeface="Calibri" pitchFamily="34" charset="0"/>
                        </a:rPr>
                        <a:t>7.1.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района Ставропольского края«Управление финансами»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07 1 00 00000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965">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07 1 01 00000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11 760,26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3132">
                <a:tc>
                  <a:txBody>
                    <a:bodyPr/>
                    <a:lstStyle/>
                    <a:p>
                      <a:pPr algn="ctr">
                        <a:lnSpc>
                          <a:spcPct val="115000"/>
                        </a:lnSpc>
                        <a:spcAft>
                          <a:spcPts val="0"/>
                        </a:spcAft>
                      </a:pPr>
                      <a:r>
                        <a:rPr lang="ru-RU" sz="1000" b="1" dirty="0" smtClean="0">
                          <a:latin typeface="Calibri" pitchFamily="34" charset="0"/>
                          <a:ea typeface="Calibri"/>
                          <a:cs typeface="Calibri" pitchFamily="34" charset="0"/>
                        </a:rPr>
                        <a:t>8.</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a:t>
                      </a:r>
                      <a:r>
                        <a:rPr lang="ru-RU" sz="1000" b="1" i="0" u="none" strike="noStrike" dirty="0" smtClean="0">
                          <a:solidFill>
                            <a:srgbClr val="000000"/>
                          </a:solidFill>
                          <a:latin typeface="Calibri" pitchFamily="34" charset="0"/>
                          <a:cs typeface="Calibri" pitchFamily="34" charset="0"/>
                        </a:rPr>
                        <a:t>«Защита </a:t>
                      </a:r>
                      <a:r>
                        <a:rPr lang="ru-RU" sz="1000" b="1" i="0" u="none" strike="noStrike" dirty="0">
                          <a:solidFill>
                            <a:srgbClr val="000000"/>
                          </a:solidFill>
                          <a:latin typeface="Calibri" pitchFamily="34" charset="0"/>
                          <a:cs typeface="Calibri" pitchFamily="34" charset="0"/>
                        </a:rPr>
                        <a:t>населения и территории Курского района Ставропольского края от чрезвычайных ситуаций»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08 0 00 00000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100,0</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5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«Предупреждение и ликвидация последствий чрезвычайных ситуаций и стихийных бедствий природного и техногенного характера на территории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08 0 01 00000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855">
                <a:tc>
                  <a:txBody>
                    <a:bodyPr/>
                    <a:lstStyle/>
                    <a:p>
                      <a:pPr algn="ctr">
                        <a:lnSpc>
                          <a:spcPct val="115000"/>
                        </a:lnSpc>
                        <a:spcAft>
                          <a:spcPts val="0"/>
                        </a:spcAft>
                      </a:pPr>
                      <a:r>
                        <a:rPr lang="ru-RU" sz="1000" b="1" dirty="0" smtClean="0">
                          <a:latin typeface="Calibri" pitchFamily="34" charset="0"/>
                          <a:ea typeface="Calibri"/>
                          <a:cs typeface="Calibri" pitchFamily="34" charset="0"/>
                        </a:rPr>
                        <a:t>8.1.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«Защита населения и территории Курского района Ставропольского края от чрезвычайных </a:t>
                      </a:r>
                      <a:r>
                        <a:rPr lang="ru-RU" sz="1000" b="0" i="0" u="none" strike="noStrike" dirty="0" smtClean="0">
                          <a:solidFill>
                            <a:srgbClr val="000000"/>
                          </a:solidFill>
                          <a:latin typeface="Calibri" pitchFamily="34" charset="0"/>
                          <a:cs typeface="Calibri" pitchFamily="34" charset="0"/>
                        </a:rPr>
                        <a:t>ситуаций» и </a:t>
                      </a:r>
                      <a:r>
                        <a:rPr lang="ru-RU" sz="1000" b="0" i="0" u="none" strike="noStrike" dirty="0" err="1">
                          <a:solidFill>
                            <a:srgbClr val="000000"/>
                          </a:solidFill>
                          <a:latin typeface="Calibri" pitchFamily="34" charset="0"/>
                          <a:cs typeface="Calibri" pitchFamily="34" charset="0"/>
                        </a:rPr>
                        <a:t>общепрограммные</a:t>
                      </a:r>
                      <a:r>
                        <a:rPr lang="ru-RU" sz="1000" b="0" i="0" u="none" strike="noStrike" dirty="0">
                          <a:solidFill>
                            <a:srgbClr val="000000"/>
                          </a:solidFill>
                          <a:latin typeface="Calibri" pitchFamily="34" charset="0"/>
                          <a:cs typeface="Calibri" pitchFamily="34" charset="0"/>
                        </a:rPr>
                        <a:t>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08 1 00 00000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32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08 1 01 00000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3 398,94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3 397,65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99,96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397">
                <a:tc>
                  <a:txBody>
                    <a:bodyPr/>
                    <a:lstStyle/>
                    <a:p>
                      <a:pPr algn="ctr">
                        <a:lnSpc>
                          <a:spcPct val="115000"/>
                        </a:lnSpc>
                        <a:spcAft>
                          <a:spcPts val="0"/>
                        </a:spcAft>
                      </a:pPr>
                      <a:r>
                        <a:rPr lang="ru-RU" sz="1000" b="1" dirty="0" smtClean="0">
                          <a:latin typeface="Calibri" pitchFamily="34" charset="0"/>
                          <a:ea typeface="Calibri"/>
                          <a:cs typeface="Calibri" pitchFamily="34" charset="0"/>
                        </a:rPr>
                        <a:t>9.</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a:t>
                      </a:r>
                      <a:r>
                        <a:rPr lang="ru-RU" sz="1000" b="1" i="0" u="none" strike="noStrike" dirty="0" smtClean="0">
                          <a:solidFill>
                            <a:srgbClr val="000000"/>
                          </a:solidFill>
                          <a:latin typeface="Calibri" pitchFamily="34" charset="0"/>
                          <a:cs typeface="Calibri" pitchFamily="34" charset="0"/>
                        </a:rPr>
                        <a:t>«Развитие </a:t>
                      </a:r>
                      <a:r>
                        <a:rPr lang="ru-RU" sz="1000" b="1" i="0" u="none" strike="noStrike" dirty="0">
                          <a:solidFill>
                            <a:srgbClr val="000000"/>
                          </a:solidFill>
                          <a:latin typeface="Calibri" pitchFamily="34" charset="0"/>
                          <a:cs typeface="Calibri" pitchFamily="34" charset="0"/>
                        </a:rPr>
                        <a:t>малого и среднего бизнеса, потребительского рынка, снижение административных барьеров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09 0 00 00000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11 172,47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11 172,47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117,2</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0" dirty="0" smtClean="0">
                          <a:latin typeface="Calibri" pitchFamily="34" charset="0"/>
                          <a:ea typeface="Calibri"/>
                          <a:cs typeface="Calibri" pitchFamily="34" charset="0"/>
                        </a:rPr>
                        <a:t>9.1.</a:t>
                      </a:r>
                      <a:endParaRPr lang="ru-RU" sz="1000" b="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и поддержка малого и среднего бизнеса, развития потребительского рынка»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98,0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46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«Совершенствование деятельности органов местного самоуправления Курского муниципального района Ставропольского края по поддержке малого и среднего бизнеса»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61,01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6225">
                <a:tc>
                  <a:txBody>
                    <a:bodyPr/>
                    <a:lstStyle/>
                    <a:p>
                      <a:pPr algn="ctr">
                        <a:lnSpc>
                          <a:spcPct val="115000"/>
                        </a:lnSpc>
                        <a:spcAft>
                          <a:spcPts val="0"/>
                        </a:spcAft>
                      </a:pPr>
                      <a:r>
                        <a:rPr lang="ru-RU" sz="1000" dirty="0" smtClean="0">
                          <a:latin typeface="Calibri" pitchFamily="34" charset="0"/>
                          <a:ea typeface="Calibri"/>
                          <a:cs typeface="Calibri" pitchFamily="34" charset="0"/>
                        </a:rPr>
                        <a:t>9.2.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«Снижение административных барьеров, оптимизация и повышение качества предоставления государственных и муниципальных услуг»</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102,1</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«Повышение доступности государственных и муниципальных услуг, предоставляемых по принципу «одного окна»»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09 2 01 00000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11 111,46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10.</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коммунального хозяйства, транспортной системы и обеспечение безопасности дорожного движения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10 0 00 00000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16 140,98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8 425,32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52,20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103,6</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algn="ctr">
                        <a:lnSpc>
                          <a:spcPct val="115000"/>
                        </a:lnSpc>
                        <a:spcAft>
                          <a:spcPts val="0"/>
                        </a:spcAft>
                      </a:pPr>
                      <a:r>
                        <a:rPr lang="ru-RU" sz="1000" b="1" dirty="0" smtClean="0">
                          <a:latin typeface="Calibri" pitchFamily="34" charset="0"/>
                          <a:ea typeface="Calibri"/>
                          <a:cs typeface="Calibri" pitchFamily="34" charset="0"/>
                        </a:rPr>
                        <a:t>10.1.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коммунального хозяйства»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algn="ctr">
                        <a:lnSpc>
                          <a:spcPct val="115000"/>
                        </a:lnSpc>
                        <a:spcAft>
                          <a:spcPts val="0"/>
                        </a:spcAft>
                      </a:pP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«Организация и содержание мест захоронений бытовых отходов на территории Курского муниципального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10 1 01 00000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800,00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152400" y="0"/>
          <a:ext cx="8839200" cy="6792849"/>
        </p:xfrm>
        <a:graphic>
          <a:graphicData uri="http://schemas.openxmlformats.org/drawingml/2006/table">
            <a:tbl>
              <a:tblPr/>
              <a:tblGrid>
                <a:gridCol w="308846"/>
                <a:gridCol w="4567954"/>
                <a:gridCol w="914400"/>
                <a:gridCol w="838200"/>
                <a:gridCol w="838200"/>
                <a:gridCol w="685800"/>
                <a:gridCol w="685800"/>
              </a:tblGrid>
              <a:tr h="15981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1</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2</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3</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4</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5</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Calibri" pitchFamily="34" charset="0"/>
                          <a:ea typeface="Calibri"/>
                          <a:cs typeface="Calibri" pitchFamily="34" charset="0"/>
                        </a:rPr>
                        <a:t>6</a:t>
                      </a:r>
                      <a:endParaRPr lang="ru-RU" sz="1000" b="1" dirty="0">
                        <a:latin typeface="Calibri" pitchFamily="34" charset="0"/>
                        <a:ea typeface="Calibri"/>
                        <a:cs typeface="Calibri" pitchFamily="34" charset="0"/>
                      </a:endParaRPr>
                    </a:p>
                  </a:txBody>
                  <a:tcPr marL="24057" marR="240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067">
                <a:tc>
                  <a:txBody>
                    <a:bodyPr/>
                    <a:lstStyle/>
                    <a:p>
                      <a:pPr algn="ctr">
                        <a:lnSpc>
                          <a:spcPct val="115000"/>
                        </a:lnSpc>
                        <a:spcAft>
                          <a:spcPts val="0"/>
                        </a:spcAft>
                      </a:pPr>
                      <a:r>
                        <a:rPr lang="ru-RU" sz="1000" dirty="0" smtClean="0">
                          <a:latin typeface="Calibri" pitchFamily="34" charset="0"/>
                          <a:ea typeface="Calibri"/>
                          <a:cs typeface="Calibri" pitchFamily="34" charset="0"/>
                        </a:rPr>
                        <a:t>10.2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транспортной системы»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1 102,39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1 099,71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99,76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Основное мероприятие «Организация перевозок пассажиров и багажа пассажирским автомобильным транспортом по маршрутам внутрирайонного сообщения»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10 2 01 00000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1 102,39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1 099,71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99,76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7">
                <a:tc>
                  <a:txBody>
                    <a:bodyPr/>
                    <a:lstStyle/>
                    <a:p>
                      <a:pPr algn="ctr">
                        <a:lnSpc>
                          <a:spcPct val="115000"/>
                        </a:lnSpc>
                        <a:spcAft>
                          <a:spcPts val="0"/>
                        </a:spcAft>
                      </a:pPr>
                      <a:r>
                        <a:rPr lang="ru-RU" sz="1000" dirty="0" smtClean="0">
                          <a:latin typeface="Calibri" pitchFamily="34" charset="0"/>
                          <a:ea typeface="Calibri"/>
                          <a:cs typeface="Calibri" pitchFamily="34" charset="0"/>
                        </a:rPr>
                        <a:t>10.3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«Обеспечение безопасности дорожного движения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14 238,59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6 525,61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45,83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100,0</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061">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«Поддержка муниципального дорожного хозяйства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10 3 01 00000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14 238,59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6 525,61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45,83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11.</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«Развитие сельского хозяйства»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11 0 00 00000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6 476,33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6 307,62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97,39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119,6</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307">
                <a:tc>
                  <a:txBody>
                    <a:bodyPr/>
                    <a:lstStyle/>
                    <a:p>
                      <a:pPr algn="ctr">
                        <a:lnSpc>
                          <a:spcPct val="115000"/>
                        </a:lnSpc>
                        <a:spcAft>
                          <a:spcPts val="0"/>
                        </a:spcAft>
                      </a:pPr>
                      <a:r>
                        <a:rPr lang="ru-RU" sz="1000" dirty="0" smtClean="0">
                          <a:latin typeface="Calibri" pitchFamily="34" charset="0"/>
                          <a:ea typeface="Calibri"/>
                          <a:cs typeface="Calibri" pitchFamily="34" charset="0"/>
                        </a:rPr>
                        <a:t>11.1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растениеводства»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109,3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44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«Развитие зернопроизводства и овощеводства»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228,16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587">
                <a:tc>
                  <a:txBody>
                    <a:bodyPr/>
                    <a:lstStyle/>
                    <a:p>
                      <a:pPr algn="ctr">
                        <a:lnSpc>
                          <a:spcPct val="115000"/>
                        </a:lnSpc>
                        <a:spcAft>
                          <a:spcPts val="0"/>
                        </a:spcAft>
                      </a:pPr>
                      <a:r>
                        <a:rPr lang="ru-RU" sz="1000" dirty="0" smtClean="0">
                          <a:latin typeface="Calibri" pitchFamily="34" charset="0"/>
                          <a:ea typeface="Calibri"/>
                          <a:cs typeface="Calibri" pitchFamily="34" charset="0"/>
                        </a:rPr>
                        <a:t>11.2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«Развитие животноводства»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98,5</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927">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«Развитие овцеводства, свиноводства и птицеводства»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#ДЕЛ/0!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11.3</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«Развитие инновационной, инвестиционной и технологической деятельности в сельскохозяйственном производстве»</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11 3 00 00000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504,47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5,3</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«Оказание содействия достижению целевых показателей реализации региональных программ развития агропромышленного комплекса»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11 3 01 00000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504,47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501,27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11.4</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Подпрограмма «Обеспечение реализации муниципальной программы Курского муниципального района Ставропольского края «Развитие сельского хозяйства» и общепрограммные мероприятия»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11 4 00 00000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5 743,70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5 578,19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a:t>
                      </a:r>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реализации Программы»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latin typeface="Calibri" pitchFamily="34" charset="0"/>
                          <a:cs typeface="Calibri" pitchFamily="34" charset="0"/>
                        </a:rPr>
                        <a:t>11 4 01 00000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5 743,70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5 578,19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97,12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12.</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 Межнациональные отношения и поддержка казачества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12 0 00 00000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450,42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396,12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latin typeface="Calibri" pitchFamily="34" charset="0"/>
                          <a:cs typeface="Calibri" pitchFamily="34" charset="0"/>
                        </a:rPr>
                        <a:t>87,94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latin typeface="Calibri" pitchFamily="34" charset="0"/>
                          <a:cs typeface="Calibri" pitchFamily="34" charset="0"/>
                        </a:rPr>
                        <a:t>104,1</a:t>
                      </a:r>
                      <a:r>
                        <a:rPr lang="ru-RU" sz="1000" b="1"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12.1</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«Профилактика терроризма, национального и религиозного экстремизма, минимизация и ликвидация последствий их проявлений на территории Курского района Ставропольского края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12 1 00 00000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smtClean="0">
                          <a:solidFill>
                            <a:srgbClr val="000000"/>
                          </a:solidFill>
                          <a:latin typeface="Calibri" pitchFamily="34" charset="0"/>
                          <a:cs typeface="Calibri" pitchFamily="34" charset="0"/>
                        </a:rPr>
                        <a:t>100,</a:t>
                      </a:r>
                      <a:r>
                        <a:rPr lang="ru-RU" sz="1000" b="0" i="0" u="none" strike="noStrike" dirty="0">
                          <a:solidFill>
                            <a:srgbClr val="000000"/>
                          </a:solidFill>
                          <a:latin typeface="Calibri" pitchFamily="34" charset="0"/>
                          <a:cs typeface="Calibri" pitchFamily="34" charset="0"/>
                        </a:rPr>
                        <a:t>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«Информирование населения по вопросам противодействия распространению  терроризма»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12 1 01 00000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220,00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dirty="0" smtClean="0">
                          <a:latin typeface="Calibri" pitchFamily="34" charset="0"/>
                          <a:ea typeface="Calibri"/>
                          <a:cs typeface="Calibri" pitchFamily="34" charset="0"/>
                        </a:rPr>
                        <a:t>12.2.</a:t>
                      </a: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dirty="0">
                          <a:solidFill>
                            <a:srgbClr val="000000"/>
                          </a:solidFill>
                          <a:latin typeface="Calibri" pitchFamily="34" charset="0"/>
                          <a:cs typeface="Calibri" pitchFamily="34" charset="0"/>
                        </a:rPr>
                        <a:t>Подпрограмма «Поддержка казачьих обществ Курского района Ставропольского края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12 2 00 00000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r>
                        <a:rPr lang="ru-RU" sz="1000" b="0" i="0" u="none" strike="noStrike" dirty="0" smtClean="0">
                          <a:solidFill>
                            <a:srgbClr val="000000"/>
                          </a:solidFill>
                          <a:latin typeface="Calibri" pitchFamily="34" charset="0"/>
                          <a:cs typeface="Calibri" pitchFamily="34" charset="0"/>
                        </a:rPr>
                        <a:t>115,4</a:t>
                      </a:r>
                      <a:endParaRPr lang="ru-RU" sz="1000" b="0"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«Поддержка казачьих обществ, осуществляющих свою деятельность на территории Курского района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12 2 01 00000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230,42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176,12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76,43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13.</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«Энергосбережение и повышение энергетической эффективности»</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13 0 00 00000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100,0</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«Энергосбережение и повышение энергетической эффективности в бюджетной сфере»</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13 0 01 00000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3 862,09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r>
                        <a:rPr lang="ru-RU" sz="1000" b="1" dirty="0" smtClean="0">
                          <a:latin typeface="Calibri" pitchFamily="34" charset="0"/>
                          <a:ea typeface="Calibri"/>
                          <a:cs typeface="Calibri" pitchFamily="34" charset="0"/>
                        </a:rPr>
                        <a:t>14.</a:t>
                      </a:r>
                      <a:endParaRPr lang="ru-RU" sz="1000" b="1"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1" i="0" u="none" strike="noStrike" dirty="0">
                          <a:solidFill>
                            <a:srgbClr val="000000"/>
                          </a:solidFill>
                          <a:latin typeface="Calibri" pitchFamily="34" charset="0"/>
                          <a:cs typeface="Calibri" pitchFamily="34" charset="0"/>
                        </a:rPr>
                        <a:t>Муниципальная программа Курского муниципального района Ставропольского края «Профилактика правонарушений в Курском районе Ставропольского края»</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latin typeface="Calibri" pitchFamily="34" charset="0"/>
                          <a:cs typeface="Calibri" pitchFamily="34" charset="0"/>
                        </a:rPr>
                        <a:t>14 0 00 00000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1 756,74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1 753,66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99,82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latin typeface="Calibri" pitchFamily="34" charset="0"/>
                          <a:cs typeface="Calibri" pitchFamily="34" charset="0"/>
                        </a:rPr>
                        <a:t> </a:t>
                      </a:r>
                      <a:r>
                        <a:rPr lang="ru-RU" sz="1000" b="1" i="0" u="none" strike="noStrike" dirty="0" smtClean="0">
                          <a:solidFill>
                            <a:srgbClr val="000000"/>
                          </a:solidFill>
                          <a:latin typeface="Calibri" pitchFamily="34" charset="0"/>
                          <a:cs typeface="Calibri" pitchFamily="34" charset="0"/>
                        </a:rPr>
                        <a:t>93,75</a:t>
                      </a:r>
                      <a:endParaRPr lang="ru-RU" sz="1000" b="1" i="0" u="none" strike="noStrike" dirty="0">
                        <a:solidFill>
                          <a:srgbClr val="000000"/>
                        </a:solidFill>
                        <a:latin typeface="Calibri" pitchFamily="34" charset="0"/>
                        <a:cs typeface="Calibri"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«Обеспечение безопасности в местах массового пребывания людей»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14 0 01 00000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1 707,37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1 704,29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99,82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913">
                <a:tc>
                  <a:txBody>
                    <a:bodyPr/>
                    <a:lstStyle/>
                    <a:p>
                      <a:pPr algn="ctr">
                        <a:lnSpc>
                          <a:spcPct val="115000"/>
                        </a:lnSpc>
                        <a:spcAft>
                          <a:spcPts val="0"/>
                        </a:spcAft>
                      </a:pPr>
                      <a:endParaRPr lang="ru-RU" sz="1000" dirty="0">
                        <a:latin typeface="Calibri" pitchFamily="34" charset="0"/>
                        <a:ea typeface="Calibri"/>
                        <a:cs typeface="Calibri" pitchFamily="34" charset="0"/>
                      </a:endParaRPr>
                    </a:p>
                  </a:txBody>
                  <a:tcPr marL="24095" marR="240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b"/>
                      <a:r>
                        <a:rPr lang="ru-RU" sz="1000" b="0" i="0" u="none" strike="noStrike">
                          <a:solidFill>
                            <a:srgbClr val="000000"/>
                          </a:solidFill>
                          <a:latin typeface="Calibri" pitchFamily="34" charset="0"/>
                          <a:cs typeface="Calibri" pitchFamily="34" charset="0"/>
                        </a:rPr>
                        <a:t>Основное мероприятие «Совершенствование информационно-пропагандистского обеспечения профилактики правонарушений»</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latin typeface="Calibri" pitchFamily="34" charset="0"/>
                          <a:cs typeface="Calibri" pitchFamily="34" charset="0"/>
                        </a:rPr>
                        <a:t>14 0 02 00000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49,37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a:solidFill>
                            <a:srgbClr val="000000"/>
                          </a:solidFill>
                          <a:latin typeface="Calibri" pitchFamily="34" charset="0"/>
                          <a:cs typeface="Calibri"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ru-RU" sz="1000" b="0" i="0" u="none" strike="noStrike" dirty="0">
                          <a:solidFill>
                            <a:srgbClr val="000000"/>
                          </a:solidFill>
                          <a:latin typeface="Calibri" pitchFamily="34" charset="0"/>
                          <a:cs typeface="Calibri"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J:\пРЕЗЕНТАЦИИ\исполнение за 2018\mapregion_med.gif"/>
          <p:cNvPicPr>
            <a:picLocks noChangeAspect="1" noChangeArrowheads="1"/>
          </p:cNvPicPr>
          <p:nvPr/>
        </p:nvPicPr>
        <p:blipFill>
          <a:blip r:embed="rId2" cstate="print"/>
          <a:srcRect/>
          <a:stretch>
            <a:fillRect/>
          </a:stretch>
        </p:blipFill>
        <p:spPr bwMode="auto">
          <a:xfrm>
            <a:off x="0" y="495300"/>
            <a:ext cx="9144000" cy="5867400"/>
          </a:xfrm>
          <a:prstGeom prst="rect">
            <a:avLst/>
          </a:prstGeom>
          <a:noFill/>
          <a:ln w="9525">
            <a:noFill/>
            <a:miter lim="800000"/>
            <a:headEnd/>
            <a:tailEnd/>
          </a:ln>
        </p:spPr>
      </p:pic>
      <p:sp>
        <p:nvSpPr>
          <p:cNvPr id="3" name="Прямоугольник 2"/>
          <p:cNvSpPr/>
          <p:nvPr/>
        </p:nvSpPr>
        <p:spPr>
          <a:xfrm>
            <a:off x="0" y="0"/>
            <a:ext cx="4865691" cy="338554"/>
          </a:xfrm>
          <a:prstGeom prst="rect">
            <a:avLst/>
          </a:prstGeom>
        </p:spPr>
        <p:txBody>
          <a:bodyPr wrap="none">
            <a:spAutoFit/>
          </a:bodyPr>
          <a:lstStyle/>
          <a:p>
            <a:r>
              <a:rPr lang="ru-RU" sz="1600" b="1" dirty="0" smtClean="0"/>
              <a:t>Раздел 8. </a:t>
            </a:r>
            <a:r>
              <a:rPr lang="ru-RU" sz="1600" dirty="0" smtClean="0"/>
              <a:t>МУНИЦИПАЛЬНЫЕ ОБРАЗОВАНИЯ </a:t>
            </a:r>
            <a:endParaRPr lang="ru-RU" sz="1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1"/>
            <a:ext cx="9144000" cy="609600"/>
          </a:xfrm>
        </p:spPr>
        <p:txBody>
          <a:bodyPr/>
          <a:lstStyle/>
          <a:p>
            <a:pPr>
              <a:defRPr/>
            </a:pPr>
            <a:r>
              <a:rPr lang="ru-RU" sz="1600" b="1" dirty="0" smtClean="0">
                <a:solidFill>
                  <a:schemeClr val="tx2"/>
                </a:solidFill>
                <a:effectLst>
                  <a:outerShdw blurRad="38100" dist="38100" dir="2700000" algn="tl">
                    <a:srgbClr val="FFFFFF"/>
                  </a:outerShdw>
                </a:effectLst>
                <a:latin typeface="Calibri" pitchFamily="34" charset="0"/>
                <a:cs typeface="Calibri" pitchFamily="34" charset="0"/>
              </a:rPr>
              <a:t> ОСНОВНЫЕ ПАРАМЕТРЫ ИСПОЛНЕНИЯ БЮДЖЕТОВ</a:t>
            </a:r>
            <a:r>
              <a:rPr lang="ru-RU" sz="1600" b="1" dirty="0">
                <a:solidFill>
                  <a:schemeClr val="tx2"/>
                </a:solidFill>
                <a:effectLst>
                  <a:outerShdw blurRad="38100" dist="38100" dir="2700000" algn="tl">
                    <a:srgbClr val="FFFFFF"/>
                  </a:outerShdw>
                </a:effectLst>
                <a:latin typeface="Calibri" pitchFamily="34" charset="0"/>
                <a:cs typeface="Calibri" pitchFamily="34" charset="0"/>
              </a:rPr>
              <a:t/>
            </a:r>
            <a:br>
              <a:rPr lang="ru-RU" sz="1600" b="1" dirty="0">
                <a:solidFill>
                  <a:schemeClr val="tx2"/>
                </a:solidFill>
                <a:effectLst>
                  <a:outerShdw blurRad="38100" dist="38100" dir="2700000" algn="tl">
                    <a:srgbClr val="FFFFFF"/>
                  </a:outerShdw>
                </a:effectLst>
                <a:latin typeface="Calibri" pitchFamily="34" charset="0"/>
                <a:cs typeface="Calibri" pitchFamily="34" charset="0"/>
              </a:rPr>
            </a:br>
            <a:r>
              <a:rPr lang="ru-RU" sz="1600" b="1" dirty="0" smtClean="0">
                <a:solidFill>
                  <a:schemeClr val="tx2"/>
                </a:solidFill>
                <a:effectLst>
                  <a:outerShdw blurRad="38100" dist="38100" dir="2700000" algn="tl">
                    <a:srgbClr val="FFFFFF"/>
                  </a:outerShdw>
                </a:effectLst>
                <a:latin typeface="Calibri" pitchFamily="34" charset="0"/>
                <a:cs typeface="Calibri" pitchFamily="34" charset="0"/>
              </a:rPr>
              <a:t>МУНИЦИПАЛЬНЫХ ОБРАЗОВАНИЙ КУРСКОГО РАЙОНА В 2019 ГОДУ В СРАВНЕНИИ С 2018 ГОДОМ</a:t>
            </a:r>
            <a:endParaRPr lang="ru-RU" sz="1600" dirty="0">
              <a:solidFill>
                <a:schemeClr val="tx2"/>
              </a:solidFill>
              <a:effectLst>
                <a:outerShdw blurRad="38100" dist="38100" dir="2700000" algn="tl">
                  <a:srgbClr val="FFFFFF"/>
                </a:outerShdw>
              </a:effectLst>
              <a:latin typeface="Calibri" pitchFamily="34" charset="0"/>
              <a:cs typeface="Calibri" pitchFamily="34" charset="0"/>
            </a:endParaRPr>
          </a:p>
        </p:txBody>
      </p:sp>
      <p:graphicFrame>
        <p:nvGraphicFramePr>
          <p:cNvPr id="6" name="Таблица 5"/>
          <p:cNvGraphicFramePr>
            <a:graphicFrameLocks noGrp="1"/>
          </p:cNvGraphicFramePr>
          <p:nvPr/>
        </p:nvGraphicFramePr>
        <p:xfrm>
          <a:off x="152400" y="762000"/>
          <a:ext cx="8839200" cy="2304841"/>
        </p:xfrm>
        <a:graphic>
          <a:graphicData uri="http://schemas.openxmlformats.org/drawingml/2006/table">
            <a:tbl>
              <a:tblPr/>
              <a:tblGrid>
                <a:gridCol w="2057400"/>
                <a:gridCol w="914400"/>
                <a:gridCol w="990600"/>
                <a:gridCol w="1371600"/>
                <a:gridCol w="685800"/>
                <a:gridCol w="609600"/>
                <a:gridCol w="914400"/>
                <a:gridCol w="757364"/>
                <a:gridCol w="538036"/>
              </a:tblGrid>
              <a:tr h="163696">
                <a:tc rowSpan="2">
                  <a:txBody>
                    <a:bodyPr/>
                    <a:lstStyle/>
                    <a:p>
                      <a:pPr algn="l" fontAlgn="t"/>
                      <a:r>
                        <a:rPr lang="ru-RU" sz="900" b="1" i="0" u="none" strike="noStrike" dirty="0">
                          <a:solidFill>
                            <a:srgbClr val="FFFFFF"/>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2016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2017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a:txBody>
                    <a:bodyPr/>
                    <a:lstStyle/>
                    <a:p>
                      <a:pPr algn="ctr" rtl="0" fontAlgn="t"/>
                      <a:r>
                        <a:rPr lang="ru-RU" sz="900" b="1" i="0" u="none" strike="noStrike" dirty="0">
                          <a:solidFill>
                            <a:srgbClr val="000000"/>
                          </a:solidFill>
                          <a:latin typeface="Calibri" pitchFamily="34" charset="0"/>
                          <a:cs typeface="Calibri" pitchFamily="34" charset="0"/>
                        </a:rPr>
                        <a:t>2018 год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gridSpan="2">
                  <a:txBody>
                    <a:bodyPr/>
                    <a:lstStyle/>
                    <a:p>
                      <a:pPr algn="ctr" rtl="0" fontAlgn="t"/>
                      <a:r>
                        <a:rPr lang="ru-RU" sz="900" b="0" i="0" u="none" strike="noStrike" dirty="0">
                          <a:solidFill>
                            <a:srgbClr val="FF0000"/>
                          </a:solidFill>
                          <a:latin typeface="Calibri" pitchFamily="34" charset="0"/>
                          <a:cs typeface="Calibri" pitchFamily="34" charset="0"/>
                        </a:rPr>
                        <a:t>Отклонение 2018 от 2017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hMerge="1">
                  <a:txBody>
                    <a:bodyPr/>
                    <a:lstStyle/>
                    <a:p>
                      <a:endParaRPr lang="ru-RU"/>
                    </a:p>
                  </a:txBody>
                  <a:tcPr/>
                </a:tc>
                <a:tc>
                  <a:txBody>
                    <a:bodyPr/>
                    <a:lstStyle/>
                    <a:p>
                      <a:pPr algn="ctr" rtl="0" fontAlgn="t"/>
                      <a:r>
                        <a:rPr lang="ru-RU" sz="900" b="1" i="0" u="none" strike="noStrike">
                          <a:solidFill>
                            <a:srgbClr val="000000"/>
                          </a:solidFill>
                          <a:latin typeface="Calibri" pitchFamily="34" charset="0"/>
                          <a:cs typeface="Calibri" pitchFamily="34" charset="0"/>
                        </a:rPr>
                        <a:t>2019 год</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BE0E3"/>
                    </a:solidFill>
                  </a:tcPr>
                </a:tc>
                <a:tc gridSpan="2">
                  <a:txBody>
                    <a:bodyPr/>
                    <a:lstStyle/>
                    <a:p>
                      <a:pPr algn="ctr" rtl="0" fontAlgn="t"/>
                      <a:r>
                        <a:rPr lang="ru-RU" sz="900" b="0" i="0" u="none" strike="noStrike">
                          <a:solidFill>
                            <a:srgbClr val="FF0000"/>
                          </a:solidFill>
                          <a:latin typeface="Calibri" pitchFamily="34" charset="0"/>
                          <a:cs typeface="Calibri" pitchFamily="34" charset="0"/>
                        </a:rPr>
                        <a:t>Отклонение 2019 от 2018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BE0E3"/>
                    </a:solidFill>
                  </a:tcPr>
                </a:tc>
                <a:tc hMerge="1">
                  <a:txBody>
                    <a:bodyPr/>
                    <a:lstStyle/>
                    <a:p>
                      <a:endParaRPr lang="ru-RU"/>
                    </a:p>
                  </a:txBody>
                  <a:tcPr/>
                </a:tc>
              </a:tr>
              <a:tr h="171491">
                <a:tc vMerge="1">
                  <a:txBody>
                    <a:bodyPr/>
                    <a:lstStyle/>
                    <a:p>
                      <a:endParaRPr lang="ru-RU"/>
                    </a:p>
                  </a:txBody>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1" i="0" u="none" strike="noStrike" dirty="0">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1" i="0" u="none" strike="noStrike">
                          <a:solidFill>
                            <a:srgbClr val="000000"/>
                          </a:solidFill>
                          <a:latin typeface="Calibri" pitchFamily="34" charset="0"/>
                          <a:cs typeface="Calibri" pitchFamily="34" charset="0"/>
                        </a:rPr>
                        <a:t>(отчет) </a:t>
                      </a:r>
                    </a:p>
                  </a:txBody>
                  <a:tcPr marL="6834" marR="6834" marT="6834" marB="0">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BE0E3"/>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r>
              <a:tr h="163696">
                <a:tc>
                  <a:txBody>
                    <a:bodyPr/>
                    <a:lstStyle/>
                    <a:p>
                      <a:pPr algn="l" rtl="0" fontAlgn="t"/>
                      <a:r>
                        <a:rPr lang="ru-RU" sz="900" b="1" i="0" u="none" strike="noStrike" dirty="0">
                          <a:solidFill>
                            <a:srgbClr val="000000"/>
                          </a:solidFill>
                          <a:latin typeface="Calibri" pitchFamily="34" charset="0"/>
                          <a:cs typeface="Calibri" pitchFamily="34" charset="0"/>
                        </a:rPr>
                        <a:t>Доходы,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169 </a:t>
                      </a:r>
                      <a:r>
                        <a:rPr lang="ru-RU" sz="900" b="1" i="0" u="none" strike="noStrike" dirty="0">
                          <a:solidFill>
                            <a:srgbClr val="000000"/>
                          </a:solidFill>
                          <a:latin typeface="Calibri" pitchFamily="34" charset="0"/>
                          <a:cs typeface="Calibri" pitchFamily="34" charset="0"/>
                        </a:rPr>
                        <a:t>427,03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209 703,72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l"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250 </a:t>
                      </a:r>
                      <a:r>
                        <a:rPr lang="ru-RU" sz="900" b="1" i="0" u="none" strike="noStrike" dirty="0">
                          <a:solidFill>
                            <a:srgbClr val="000000"/>
                          </a:solidFill>
                          <a:latin typeface="Calibri" pitchFamily="34" charset="0"/>
                          <a:cs typeface="Calibri" pitchFamily="34" charset="0"/>
                        </a:rPr>
                        <a:t>966,49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41 262,77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119,7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rowSpan="2">
                  <a:txBody>
                    <a:bodyPr/>
                    <a:lstStyle/>
                    <a:p>
                      <a:pPr algn="ctr" rtl="0" fontAlgn="t"/>
                      <a:r>
                        <a:rPr lang="ru-RU" sz="900" b="1" i="0" u="none" strike="noStrike">
                          <a:solidFill>
                            <a:srgbClr val="000000"/>
                          </a:solidFill>
                          <a:latin typeface="Calibri" pitchFamily="34" charset="0"/>
                          <a:cs typeface="Calibri" pitchFamily="34" charset="0"/>
                        </a:rPr>
                        <a:t>318 107,31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67 140,82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126,8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r>
              <a:tr h="163696">
                <a:tc>
                  <a:txBody>
                    <a:bodyPr/>
                    <a:lstStyle/>
                    <a:p>
                      <a:pPr algn="l" rtl="0" fontAlgn="t"/>
                      <a:r>
                        <a:rPr lang="ru-RU" sz="900" b="1" i="0" u="none" strike="noStrike">
                          <a:solidFill>
                            <a:srgbClr val="000000"/>
                          </a:solidFill>
                          <a:latin typeface="Calibri" pitchFamily="34" charset="0"/>
                          <a:cs typeface="Calibri" pitchFamily="34" charset="0"/>
                        </a:rPr>
                        <a:t>из них: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1" i="0" u="none" strike="noStrike">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1" i="0" u="none" strike="noStrike" dirty="0">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l" rtl="0" fontAlgn="t"/>
                      <a:r>
                        <a:rPr lang="ru-RU" sz="900" b="1" i="0" u="none" strike="noStrike" dirty="0">
                          <a:solidFill>
                            <a:srgbClr val="00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F3F9FA"/>
                    </a:solidFill>
                  </a:tcPr>
                </a:tc>
                <a:tc vMerge="1">
                  <a:txBody>
                    <a:bodyPr/>
                    <a:lstStyle/>
                    <a:p>
                      <a:endParaRPr lang="ru-RU"/>
                    </a:p>
                  </a:txBody>
                  <a:tcPr/>
                </a:tc>
                <a:tc>
                  <a:txBody>
                    <a:bodyPr/>
                    <a:lstStyle/>
                    <a:p>
                      <a:pPr algn="l" rtl="0" fontAlgn="t"/>
                      <a:r>
                        <a:rPr lang="ru-RU" sz="900" b="0" i="0" u="none" strike="noStrike">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c>
                  <a:txBody>
                    <a:bodyPr/>
                    <a:lstStyle/>
                    <a:p>
                      <a:pPr algn="l" rtl="0" fontAlgn="t"/>
                      <a:r>
                        <a:rPr lang="ru-RU" sz="900" b="0" i="0" u="none" strike="noStrike" dirty="0">
                          <a:solidFill>
                            <a:srgbClr val="FF0000"/>
                          </a:solidFill>
                          <a:latin typeface="Calibri" pitchFamily="34" charset="0"/>
                          <a:cs typeface="Calibri" pitchFamily="34" charset="0"/>
                        </a:rPr>
                        <a:t>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3F9FA"/>
                    </a:solidFill>
                  </a:tcPr>
                </a:tc>
              </a:tr>
              <a:tr h="134363">
                <a:tc>
                  <a:txBody>
                    <a:bodyPr/>
                    <a:lstStyle/>
                    <a:p>
                      <a:pPr algn="l" rtl="0" fontAlgn="t"/>
                      <a:r>
                        <a:rPr lang="ru-RU" sz="900" b="0" i="0" u="none" strike="noStrike">
                          <a:solidFill>
                            <a:srgbClr val="000000"/>
                          </a:solidFill>
                          <a:latin typeface="Calibri" pitchFamily="34" charset="0"/>
                          <a:cs typeface="Calibri" pitchFamily="34" charset="0"/>
                        </a:rPr>
                        <a:t>налоговые и неналоговые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99 301,22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97 447,28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101 362,31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3 915,03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104,0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114 314,45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a:solidFill>
                            <a:srgbClr val="FF0000"/>
                          </a:solidFill>
                          <a:latin typeface="Calibri" pitchFamily="34" charset="0"/>
                          <a:cs typeface="Calibri" pitchFamily="34" charset="0"/>
                        </a:rPr>
                        <a:t>12 952,14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112,8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дотации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58 732,29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64 655,73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67 </a:t>
                      </a:r>
                      <a:r>
                        <a:rPr lang="ru-RU" sz="900" b="0" i="0" u="none" strike="noStrike" dirty="0">
                          <a:solidFill>
                            <a:srgbClr val="000000"/>
                          </a:solidFill>
                          <a:latin typeface="Calibri" pitchFamily="34" charset="0"/>
                          <a:cs typeface="Calibri" pitchFamily="34" charset="0"/>
                        </a:rPr>
                        <a:t>399,24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2 743,51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104,2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83 700,27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16 301,03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124,2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субсидии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19 442,61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44 757,89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79 </a:t>
                      </a:r>
                      <a:r>
                        <a:rPr lang="ru-RU" sz="900" b="0" i="0" u="none" strike="noStrike" dirty="0">
                          <a:solidFill>
                            <a:srgbClr val="000000"/>
                          </a:solidFill>
                          <a:latin typeface="Calibri" pitchFamily="34" charset="0"/>
                          <a:cs typeface="Calibri" pitchFamily="34" charset="0"/>
                        </a:rPr>
                        <a:t>568,63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34 810,74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177,8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102 601,32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23 032,69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128,9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0" i="0" u="none" strike="noStrike">
                          <a:solidFill>
                            <a:srgbClr val="000000"/>
                          </a:solidFill>
                          <a:latin typeface="Calibri" pitchFamily="34" charset="0"/>
                          <a:cs typeface="Calibri" pitchFamily="34" charset="0"/>
                        </a:rPr>
                        <a:t>субвенции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1 859,89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1 770,11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1 </a:t>
                      </a:r>
                      <a:r>
                        <a:rPr lang="ru-RU" sz="900" b="0" i="0" u="none" strike="noStrike" dirty="0">
                          <a:solidFill>
                            <a:srgbClr val="000000"/>
                          </a:solidFill>
                          <a:latin typeface="Calibri" pitchFamily="34" charset="0"/>
                          <a:cs typeface="Calibri" pitchFamily="34" charset="0"/>
                        </a:rPr>
                        <a:t>926,91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156,80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108,9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2 205,80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278,89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114,5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61696">
                <a:tc>
                  <a:txBody>
                    <a:bodyPr/>
                    <a:lstStyle/>
                    <a:p>
                      <a:pPr algn="l" rtl="0" fontAlgn="t"/>
                      <a:r>
                        <a:rPr lang="ru-RU" sz="900" b="0" i="0" u="none" strike="noStrike">
                          <a:solidFill>
                            <a:srgbClr val="000000"/>
                          </a:solidFill>
                          <a:latin typeface="Calibri" pitchFamily="34" charset="0"/>
                          <a:cs typeface="Calibri" pitchFamily="34" charset="0"/>
                        </a:rPr>
                        <a:t>иные межбюджетные трансферты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3 </a:t>
                      </a:r>
                      <a:r>
                        <a:rPr lang="ru-RU" sz="900" b="0" i="0" u="none" strike="noStrike" dirty="0">
                          <a:solidFill>
                            <a:srgbClr val="000000"/>
                          </a:solidFill>
                          <a:latin typeface="Calibri" pitchFamily="34" charset="0"/>
                          <a:cs typeface="Calibri" pitchFamily="34" charset="0"/>
                        </a:rPr>
                        <a:t>264,97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499,00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846,00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347,00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169,5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000000"/>
                          </a:solidFill>
                          <a:latin typeface="Calibri" pitchFamily="34" charset="0"/>
                          <a:cs typeface="Calibri" pitchFamily="34" charset="0"/>
                        </a:rPr>
                        <a:t>14 152,30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13 306,30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1672,8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87806">
                <a:tc>
                  <a:txBody>
                    <a:bodyPr/>
                    <a:lstStyle/>
                    <a:p>
                      <a:pPr algn="l" rtl="0" fontAlgn="t"/>
                      <a:r>
                        <a:rPr lang="ru-RU" sz="900" b="0" i="0" u="none" strike="noStrike">
                          <a:solidFill>
                            <a:srgbClr val="000000"/>
                          </a:solidFill>
                          <a:latin typeface="Calibri" pitchFamily="34" charset="0"/>
                          <a:cs typeface="Calibri" pitchFamily="34" charset="0"/>
                        </a:rPr>
                        <a:t>прочие безвозмездные поступления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45,91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1 229,71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536,41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-693,30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43,6</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000000"/>
                          </a:solidFill>
                          <a:latin typeface="Calibri" pitchFamily="34" charset="0"/>
                          <a:cs typeface="Calibri" pitchFamily="34" charset="0"/>
                        </a:rPr>
                        <a:t>1 175,00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638,59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219,0</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81648">
                <a:tc>
                  <a:txBody>
                    <a:bodyPr/>
                    <a:lstStyle/>
                    <a:p>
                      <a:pPr algn="l" rtl="0" fontAlgn="t"/>
                      <a:r>
                        <a:rPr lang="ru-RU" sz="900" b="0" i="0" u="none" strike="noStrike">
                          <a:solidFill>
                            <a:srgbClr val="000000"/>
                          </a:solidFill>
                          <a:latin typeface="Calibri" pitchFamily="34" charset="0"/>
                          <a:cs typeface="Calibri" pitchFamily="34" charset="0"/>
                        </a:rPr>
                        <a:t>возврат остатков прошлых лет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13 </a:t>
                      </a:r>
                      <a:r>
                        <a:rPr lang="ru-RU" sz="900" b="0" i="0" u="none" strike="noStrike" dirty="0">
                          <a:solidFill>
                            <a:srgbClr val="000000"/>
                          </a:solidFill>
                          <a:latin typeface="Calibri" pitchFamily="34" charset="0"/>
                          <a:cs typeface="Calibri" pitchFamily="34" charset="0"/>
                        </a:rPr>
                        <a:t>219,87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636,00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673,01   </a:t>
                      </a:r>
                      <a:endParaRPr lang="ru-RU" sz="900" b="0" i="0" u="none" strike="noStrike" dirty="0">
                        <a:solidFill>
                          <a:srgbClr val="000000"/>
                        </a:solidFill>
                        <a:latin typeface="Calibri" pitchFamily="34" charset="0"/>
                        <a:cs typeface="Calibri" pitchFamily="34" charset="0"/>
                      </a:endParaRP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a:solidFill>
                            <a:srgbClr val="FF0000"/>
                          </a:solidFill>
                          <a:latin typeface="Calibri" pitchFamily="34" charset="0"/>
                          <a:cs typeface="Calibri" pitchFamily="34" charset="0"/>
                        </a:rPr>
                        <a:t>-37,01</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105,8</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-41,82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a:solidFill>
                            <a:srgbClr val="FF0000"/>
                          </a:solidFill>
                          <a:latin typeface="Calibri" pitchFamily="34" charset="0"/>
                          <a:cs typeface="Calibri" pitchFamily="34" charset="0"/>
                        </a:rPr>
                        <a:t>631,19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6,2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171491">
                <a:tc>
                  <a:txBody>
                    <a:bodyPr/>
                    <a:lstStyle/>
                    <a:p>
                      <a:pPr algn="l" rtl="0" fontAlgn="t"/>
                      <a:r>
                        <a:rPr lang="ru-RU" sz="900" b="1" i="0" u="none" strike="noStrike">
                          <a:solidFill>
                            <a:srgbClr val="000000"/>
                          </a:solidFill>
                          <a:latin typeface="Calibri" pitchFamily="34" charset="0"/>
                          <a:cs typeface="Calibri" pitchFamily="34" charset="0"/>
                        </a:rPr>
                        <a:t>Расходы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197 834,93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202 731,40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       </a:t>
                      </a:r>
                      <a:r>
                        <a:rPr lang="ru-RU" sz="900" b="1" i="0" u="none" strike="noStrike" dirty="0" smtClean="0">
                          <a:solidFill>
                            <a:srgbClr val="000000"/>
                          </a:solidFill>
                          <a:latin typeface="Calibri" pitchFamily="34" charset="0"/>
                          <a:cs typeface="Calibri" pitchFamily="34" charset="0"/>
                        </a:rPr>
                        <a:t>  </a:t>
                      </a:r>
                      <a:r>
                        <a:rPr lang="ru-RU" sz="900" b="1" i="0" u="none" strike="noStrike" dirty="0">
                          <a:solidFill>
                            <a:srgbClr val="000000"/>
                          </a:solidFill>
                          <a:latin typeface="Calibri" pitchFamily="34" charset="0"/>
                          <a:cs typeface="Calibri" pitchFamily="34" charset="0"/>
                        </a:rPr>
                        <a:t>246 353,73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43 622,33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0" i="0" u="none" strike="noStrike">
                          <a:solidFill>
                            <a:srgbClr val="FF0000"/>
                          </a:solidFill>
                          <a:latin typeface="Calibri" pitchFamily="34" charset="0"/>
                          <a:cs typeface="Calibri" pitchFamily="34" charset="0"/>
                        </a:rPr>
                        <a:t>121,5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3F9FA"/>
                    </a:solidFill>
                  </a:tcPr>
                </a:tc>
                <a:tc>
                  <a:txBody>
                    <a:bodyPr/>
                    <a:lstStyle/>
                    <a:p>
                      <a:pPr algn="ctr" rtl="0" fontAlgn="t"/>
                      <a:r>
                        <a:rPr lang="ru-RU" sz="900" b="1" i="0" u="none" strike="noStrike" dirty="0">
                          <a:solidFill>
                            <a:srgbClr val="000000"/>
                          </a:solidFill>
                          <a:latin typeface="Calibri" pitchFamily="34" charset="0"/>
                          <a:cs typeface="Calibri" pitchFamily="34" charset="0"/>
                        </a:rPr>
                        <a:t>293 912,17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a:solidFill>
                            <a:srgbClr val="FF0000"/>
                          </a:solidFill>
                          <a:latin typeface="Calibri" pitchFamily="34" charset="0"/>
                          <a:cs typeface="Calibri" pitchFamily="34" charset="0"/>
                        </a:rPr>
                        <a:t>47 558,44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119,3</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F9FA"/>
                    </a:solidFill>
                  </a:tcPr>
                </a:tc>
              </a:tr>
              <a:tr h="249442">
                <a:tc>
                  <a:txBody>
                    <a:bodyPr/>
                    <a:lstStyle/>
                    <a:p>
                      <a:pPr algn="l" rtl="0" fontAlgn="t"/>
                      <a:r>
                        <a:rPr lang="ru-RU" sz="900" b="0" i="0" u="none" strike="noStrike" dirty="0">
                          <a:solidFill>
                            <a:srgbClr val="000000"/>
                          </a:solidFill>
                          <a:latin typeface="Calibri" pitchFamily="34" charset="0"/>
                          <a:cs typeface="Calibri" pitchFamily="34" charset="0"/>
                        </a:rPr>
                        <a:t>Источники </a:t>
                      </a:r>
                      <a:endParaRPr lang="ru-RU" sz="900" b="0" i="0" u="none" strike="noStrike" dirty="0" smtClean="0">
                        <a:solidFill>
                          <a:srgbClr val="000000"/>
                        </a:solidFill>
                        <a:latin typeface="Calibri" pitchFamily="34" charset="0"/>
                        <a:cs typeface="Calibri" pitchFamily="34" charset="0"/>
                      </a:endParaRPr>
                    </a:p>
                    <a:p>
                      <a:pPr algn="l" rtl="0" fontAlgn="t"/>
                      <a:r>
                        <a:rPr lang="ru-RU" sz="900" b="0" i="0" u="none" strike="noStrike" dirty="0" smtClean="0">
                          <a:solidFill>
                            <a:srgbClr val="000000"/>
                          </a:solidFill>
                          <a:latin typeface="Calibri" pitchFamily="34" charset="0"/>
                          <a:cs typeface="Calibri" pitchFamily="34" charset="0"/>
                        </a:rPr>
                        <a:t>дефицит </a:t>
                      </a:r>
                      <a:r>
                        <a:rPr lang="ru-RU" sz="900" b="0" i="0" u="none" strike="noStrike" dirty="0">
                          <a:solidFill>
                            <a:srgbClr val="000000"/>
                          </a:solidFill>
                          <a:latin typeface="Calibri" pitchFamily="34" charset="0"/>
                          <a:cs typeface="Calibri" pitchFamily="34" charset="0"/>
                        </a:rPr>
                        <a:t>«-» /      профицит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28 407,90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6 972,32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000000"/>
                          </a:solidFill>
                          <a:latin typeface="Calibri" pitchFamily="34" charset="0"/>
                          <a:cs typeface="Calibri" pitchFamily="34" charset="0"/>
                        </a:rPr>
                        <a:t>           </a:t>
                      </a:r>
                      <a:r>
                        <a:rPr lang="ru-RU" sz="900" b="0" i="0" u="none" strike="noStrike" dirty="0" smtClean="0">
                          <a:solidFill>
                            <a:srgbClr val="000000"/>
                          </a:solidFill>
                          <a:latin typeface="Calibri" pitchFamily="34" charset="0"/>
                          <a:cs typeface="Calibri" pitchFamily="34" charset="0"/>
                        </a:rPr>
                        <a:t> </a:t>
                      </a:r>
                      <a:r>
                        <a:rPr lang="ru-RU" sz="900" b="0" i="0" u="none" strike="noStrike" dirty="0">
                          <a:solidFill>
                            <a:srgbClr val="000000"/>
                          </a:solidFill>
                          <a:latin typeface="Calibri" pitchFamily="34" charset="0"/>
                          <a:cs typeface="Calibri" pitchFamily="34" charset="0"/>
                        </a:rPr>
                        <a:t>4 612,75   </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ctr" rtl="0" fontAlgn="t"/>
                      <a:r>
                        <a:rPr lang="ru-RU" sz="900" b="0" i="0" u="none" strike="noStrike" dirty="0">
                          <a:solidFill>
                            <a:srgbClr val="FF0000"/>
                          </a:solidFill>
                          <a:latin typeface="Calibri" pitchFamily="34" charset="0"/>
                          <a:cs typeface="Calibri" pitchFamily="34" charset="0"/>
                        </a:rPr>
                        <a:t>-2 359,57</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FF0000"/>
                          </a:solidFill>
                          <a:latin typeface="Calibri" pitchFamily="34" charset="0"/>
                          <a:cs typeface="Calibri" pitchFamily="34" charset="0"/>
                        </a:rPr>
                        <a:t>66,2</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F3F9FA"/>
                    </a:solidFill>
                  </a:tcPr>
                </a:tc>
                <a:tc>
                  <a:txBody>
                    <a:bodyPr/>
                    <a:lstStyle/>
                    <a:p>
                      <a:pPr algn="ctr" rtl="0" fontAlgn="t"/>
                      <a:r>
                        <a:rPr lang="ru-RU" sz="900" b="0" i="0" u="none" strike="noStrike" dirty="0">
                          <a:solidFill>
                            <a:srgbClr val="000000"/>
                          </a:solidFill>
                          <a:latin typeface="Calibri" pitchFamily="34" charset="0"/>
                          <a:cs typeface="Calibri" pitchFamily="34" charset="0"/>
                        </a:rPr>
                        <a:t>24 195,14</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3F4"/>
                    </a:solidFill>
                  </a:tcPr>
                </a:tc>
                <a:tc>
                  <a:txBody>
                    <a:bodyPr/>
                    <a:lstStyle/>
                    <a:p>
                      <a:pPr algn="r" rtl="0" fontAlgn="t"/>
                      <a:r>
                        <a:rPr lang="ru-RU" sz="900" b="0" i="0" u="none" strike="noStrike" dirty="0">
                          <a:solidFill>
                            <a:srgbClr val="FF0000"/>
                          </a:solidFill>
                          <a:latin typeface="Calibri" pitchFamily="34" charset="0"/>
                          <a:cs typeface="Calibri" pitchFamily="34" charset="0"/>
                        </a:rPr>
                        <a:t>19 582,39</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c>
                  <a:txBody>
                    <a:bodyPr/>
                    <a:lstStyle/>
                    <a:p>
                      <a:pPr algn="r" rtl="0" fontAlgn="t"/>
                      <a:r>
                        <a:rPr lang="ru-RU" sz="900" b="0" i="0" u="none" strike="noStrike" dirty="0">
                          <a:solidFill>
                            <a:srgbClr val="FF0000"/>
                          </a:solidFill>
                          <a:latin typeface="Calibri" pitchFamily="34" charset="0"/>
                          <a:cs typeface="Calibri" pitchFamily="34" charset="0"/>
                        </a:rPr>
                        <a:t>524,5</a:t>
                      </a:r>
                    </a:p>
                  </a:txBody>
                  <a:tcPr marL="6834" marR="6834" marT="6834"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3F9FA"/>
                    </a:solidFill>
                  </a:tcPr>
                </a:tc>
              </a:tr>
            </a:tbl>
          </a:graphicData>
        </a:graphic>
      </p:graphicFrame>
      <p:graphicFrame>
        <p:nvGraphicFramePr>
          <p:cNvPr id="7" name="Диаграмма 6"/>
          <p:cNvGraphicFramePr/>
          <p:nvPr/>
        </p:nvGraphicFramePr>
        <p:xfrm>
          <a:off x="0" y="3352800"/>
          <a:ext cx="38862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nvGraphicFramePr>
        <p:xfrm>
          <a:off x="4038600" y="3352800"/>
          <a:ext cx="4976842" cy="334806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4267200" y="3143248"/>
            <a:ext cx="4876800" cy="261610"/>
          </a:xfrm>
          <a:prstGeom prst="rect">
            <a:avLst/>
          </a:prstGeom>
          <a:noFill/>
        </p:spPr>
        <p:txBody>
          <a:bodyPr wrap="square" rtlCol="0">
            <a:spAutoFit/>
          </a:bodyPr>
          <a:lstStyle/>
          <a:p>
            <a:pPr algn="ctr"/>
            <a:r>
              <a:rPr lang="ru-RU" sz="1100" dirty="0" smtClean="0">
                <a:latin typeface="Calibri" pitchFamily="34" charset="0"/>
                <a:cs typeface="Calibri" pitchFamily="34" charset="0"/>
              </a:rPr>
              <a:t>Структура доходов бюджетов муниципальных образований Курского района</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t> ИСПОЛНЕНИЕ НАЛОГОВЫХ И НЕНАЛОГОВЫХ ДОХОДОВ БЮДЖЕТОВ </a:t>
            </a:r>
            <a:b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br>
            <a:r>
              <a:rPr kumimoji="0" lang="ru-RU" sz="1600" b="1"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rPr>
              <a:t>МУНИЦИПАЛЬНЫХ ОБРАЗОВАНИЙ КУРСКОГО РАЙОНА СТАВРОПОЛЬСКОГО КРАЯ ЗА 2019 ГОД</a:t>
            </a:r>
            <a:endParaRPr kumimoji="0" lang="ru-RU" sz="16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Calibri" pitchFamily="34" charset="0"/>
              <a:ea typeface="+mj-ea"/>
              <a:cs typeface="Calibri" pitchFamily="34" charset="0"/>
            </a:endParaRPr>
          </a:p>
        </p:txBody>
      </p:sp>
      <p:graphicFrame>
        <p:nvGraphicFramePr>
          <p:cNvPr id="7" name="Содержимое 6"/>
          <p:cNvGraphicFramePr>
            <a:graphicFrameLocks noGrp="1"/>
          </p:cNvGraphicFramePr>
          <p:nvPr>
            <p:ph idx="1"/>
          </p:nvPr>
        </p:nvGraphicFramePr>
        <p:xfrm>
          <a:off x="152400" y="609600"/>
          <a:ext cx="8839200" cy="5943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
          <p:cNvSpPr>
            <a:spLocks noChangeArrowheads="1"/>
          </p:cNvSpPr>
          <p:nvPr/>
        </p:nvSpPr>
        <p:spPr bwMode="auto">
          <a:xfrm>
            <a:off x="152400" y="158750"/>
            <a:ext cx="7162800" cy="6555641"/>
          </a:xfrm>
          <a:prstGeom prst="rect">
            <a:avLst/>
          </a:prstGeom>
          <a:noFill/>
          <a:ln w="9525">
            <a:noFill/>
            <a:miter lim="800000"/>
            <a:headEnd/>
            <a:tailEnd/>
          </a:ln>
        </p:spPr>
        <p:txBody>
          <a:bodyPr wrap="square" anchor="ctr">
            <a:spAutoFit/>
          </a:bodyPr>
          <a:lstStyle/>
          <a:p>
            <a:pPr indent="449263" algn="ctr">
              <a:tabLst>
                <a:tab pos="968375" algn="l"/>
              </a:tabLst>
            </a:pPr>
            <a:r>
              <a:rPr lang="ru-RU" sz="2000" b="1" dirty="0">
                <a:latin typeface="Calibri" pitchFamily="34" charset="0"/>
                <a:ea typeface="Calibri" pitchFamily="34" charset="0"/>
                <a:cs typeface="Calibri" pitchFamily="34" charset="0"/>
              </a:rPr>
              <a:t>Уважаемые жители Курского района!</a:t>
            </a:r>
          </a:p>
          <a:p>
            <a:pPr indent="449263" algn="just">
              <a:tabLst>
                <a:tab pos="968375" algn="l"/>
              </a:tabLst>
            </a:pPr>
            <a:endParaRPr lang="ru-RU" sz="2000" dirty="0">
              <a:latin typeface="Calibri" pitchFamily="34" charset="0"/>
              <a:ea typeface="Calibri" pitchFamily="34" charset="0"/>
              <a:cs typeface="Calibri" pitchFamily="34" charset="0"/>
            </a:endParaRPr>
          </a:p>
          <a:p>
            <a:pPr indent="449263" algn="just" eaLnBrk="0" hangingPunct="0">
              <a:tabLst>
                <a:tab pos="968375" algn="l"/>
              </a:tabLst>
            </a:pPr>
            <a:r>
              <a:rPr lang="ru-RU" sz="2000" dirty="0">
                <a:latin typeface="Calibri" pitchFamily="34" charset="0"/>
                <a:ea typeface="Calibri" pitchFamily="34" charset="0"/>
                <a:cs typeface="Calibri" pitchFamily="34" charset="0"/>
              </a:rPr>
              <a:t> Вашему вниманию представлен Бюджет для граждан составленный на </a:t>
            </a:r>
            <a:r>
              <a:rPr lang="ru-RU" sz="2000" dirty="0" smtClean="0">
                <a:latin typeface="Calibri" pitchFamily="34" charset="0"/>
                <a:ea typeface="Calibri" pitchFamily="34" charset="0"/>
                <a:cs typeface="Calibri" pitchFamily="34" charset="0"/>
              </a:rPr>
              <a:t>основании РЕШЕНИЯ </a:t>
            </a:r>
            <a:r>
              <a:rPr lang="ru-RU" sz="2000" dirty="0">
                <a:latin typeface="Calibri" pitchFamily="34" charset="0"/>
                <a:ea typeface="Calibri" pitchFamily="34" charset="0"/>
                <a:cs typeface="Calibri" pitchFamily="34" charset="0"/>
              </a:rPr>
              <a:t>совета Курского муниципального района Ставропольского края </a:t>
            </a:r>
            <a:r>
              <a:rPr lang="ru-RU" sz="2000" dirty="0" smtClean="0">
                <a:latin typeface="Calibri" pitchFamily="34" charset="0"/>
                <a:ea typeface="Calibri" pitchFamily="34" charset="0"/>
                <a:cs typeface="Calibri" pitchFamily="34" charset="0"/>
              </a:rPr>
              <a:t>№ 222 от 29.05.2020 «Об </a:t>
            </a:r>
            <a:r>
              <a:rPr lang="ru-RU" sz="2000" dirty="0">
                <a:latin typeface="Calibri" pitchFamily="34" charset="0"/>
                <a:ea typeface="Calibri" pitchFamily="34" charset="0"/>
                <a:cs typeface="Calibri" pitchFamily="34" charset="0"/>
              </a:rPr>
              <a:t>исполнении бюджета Курского муниципального района Ставропольского края за </a:t>
            </a:r>
            <a:r>
              <a:rPr lang="ru-RU" sz="2000" dirty="0" smtClean="0">
                <a:latin typeface="Calibri" pitchFamily="34" charset="0"/>
                <a:ea typeface="Calibri" pitchFamily="34" charset="0"/>
                <a:cs typeface="Calibri" pitchFamily="34" charset="0"/>
              </a:rPr>
              <a:t>2019 </a:t>
            </a:r>
            <a:r>
              <a:rPr lang="ru-RU" sz="2000" dirty="0">
                <a:latin typeface="Calibri" pitchFamily="34" charset="0"/>
                <a:ea typeface="Calibri" pitchFamily="34" charset="0"/>
                <a:cs typeface="Calibri" pitchFamily="34" charset="0"/>
              </a:rPr>
              <a:t>год», данный </a:t>
            </a:r>
            <a:r>
              <a:rPr lang="ru-RU" sz="2000" dirty="0" smtClean="0">
                <a:solidFill>
                  <a:srgbClr val="FF0000"/>
                </a:solidFill>
                <a:latin typeface="Calibri" pitchFamily="34" charset="0"/>
                <a:ea typeface="Calibri" pitchFamily="34" charset="0"/>
                <a:cs typeface="Calibri" pitchFamily="34" charset="0"/>
              </a:rPr>
              <a:t>проект</a:t>
            </a:r>
            <a:r>
              <a:rPr lang="ru-RU" sz="2000" dirty="0" smtClean="0">
                <a:latin typeface="Calibri" pitchFamily="34" charset="0"/>
                <a:ea typeface="Calibri" pitchFamily="34" charset="0"/>
                <a:cs typeface="Calibri" pitchFamily="34" charset="0"/>
              </a:rPr>
              <a:t> носит </a:t>
            </a:r>
            <a:r>
              <a:rPr lang="ru-RU" sz="2000" dirty="0">
                <a:latin typeface="Calibri" pitchFamily="34" charset="0"/>
                <a:ea typeface="Calibri" pitchFamily="34" charset="0"/>
                <a:cs typeface="Calibri" pitchFamily="34" charset="0"/>
              </a:rPr>
              <a:t>ознакомительный и осведомительный характер и размещен с целью информирования населения в доступной форме.</a:t>
            </a:r>
            <a:endParaRPr lang="ru-RU" sz="2000" dirty="0">
              <a:latin typeface="Calibri" pitchFamily="34" charset="0"/>
              <a:cs typeface="Calibri" pitchFamily="34" charset="0"/>
            </a:endParaRPr>
          </a:p>
          <a:p>
            <a:pPr indent="449263" algn="just" eaLnBrk="0" hangingPunct="0">
              <a:tabLst>
                <a:tab pos="968375" algn="l"/>
              </a:tabLst>
            </a:pPr>
            <a:r>
              <a:rPr lang="ru-RU" sz="2000" dirty="0">
                <a:latin typeface="Calibri" pitchFamily="34" charset="0"/>
                <a:cs typeface="Calibri" pitchFamily="34" charset="0"/>
              </a:rPr>
              <a:t>Информация на </a:t>
            </a:r>
            <a:r>
              <a:rPr lang="ru-RU" sz="2000" dirty="0" smtClean="0">
                <a:latin typeface="Calibri" pitchFamily="34" charset="0"/>
                <a:cs typeface="Calibri" pitchFamily="34" charset="0"/>
              </a:rPr>
              <a:t>интернет–ресурсе </a:t>
            </a:r>
            <a:r>
              <a:rPr lang="en-US" sz="2000" dirty="0" smtClean="0">
                <a:latin typeface="Calibri" pitchFamily="34" charset="0"/>
                <a:cs typeface="Calibri" pitchFamily="34" charset="0"/>
                <a:hlinkClick r:id="rId2"/>
              </a:rPr>
              <a:t>http://</a:t>
            </a:r>
            <a:r>
              <a:rPr lang="ru-RU" sz="2000" dirty="0" err="1" smtClean="0">
                <a:latin typeface="Calibri" pitchFamily="34" charset="0"/>
                <a:cs typeface="Calibri" pitchFamily="34" charset="0"/>
                <a:hlinkClick r:id="rId2"/>
              </a:rPr>
              <a:t>курский-район.рф</a:t>
            </a:r>
            <a:r>
              <a:rPr lang="ru-RU" sz="2000" dirty="0" smtClean="0">
                <a:latin typeface="Calibri" pitchFamily="34" charset="0"/>
                <a:cs typeface="Calibri" pitchFamily="34" charset="0"/>
                <a:hlinkClick r:id="rId2"/>
              </a:rPr>
              <a:t>/</a:t>
            </a:r>
            <a:r>
              <a:rPr lang="en-US" sz="2000" dirty="0" smtClean="0">
                <a:latin typeface="Calibri" pitchFamily="34" charset="0"/>
                <a:cs typeface="Calibri" pitchFamily="34" charset="0"/>
                <a:hlinkClick r:id="rId2"/>
              </a:rPr>
              <a:t>otkrytyy-byudzhet-dlya-grazhdan.html</a:t>
            </a:r>
            <a:r>
              <a:rPr lang="ru-RU" sz="2000" dirty="0" smtClean="0">
                <a:latin typeface="Calibri" pitchFamily="34" charset="0"/>
                <a:cs typeface="Calibri" pitchFamily="34" charset="0"/>
              </a:rPr>
              <a:t> доходчиво </a:t>
            </a:r>
            <a:r>
              <a:rPr lang="ru-RU" sz="2000" dirty="0">
                <a:latin typeface="Calibri" pitchFamily="34" charset="0"/>
                <a:cs typeface="Calibri" pitchFamily="34" charset="0"/>
              </a:rPr>
              <a:t>раскрывает основные понятия законодательства о бюджетном процессе, содержит параметры доходной и расходной части бюджета Курского муниципального района.</a:t>
            </a:r>
          </a:p>
          <a:p>
            <a:pPr indent="449263" algn="just" eaLnBrk="0" hangingPunct="0">
              <a:tabLst>
                <a:tab pos="968375" algn="l"/>
              </a:tabLst>
            </a:pPr>
            <a:r>
              <a:rPr lang="ru-RU" sz="2000" dirty="0">
                <a:latin typeface="Calibri" pitchFamily="34" charset="0"/>
                <a:cs typeface="Calibri" pitchFamily="34" charset="0"/>
              </a:rPr>
              <a:t>«Бюджет для граждан» позволит каждому жителю района подробно изучить основные направления расходования бюджета района по отраслям экономики и социальной сферы, источники доходов. </a:t>
            </a:r>
            <a:endParaRPr lang="ru-RU" sz="2000" dirty="0" smtClean="0">
              <a:latin typeface="Calibri" pitchFamily="34" charset="0"/>
              <a:cs typeface="Calibri" pitchFamily="34" charset="0"/>
            </a:endParaRPr>
          </a:p>
          <a:p>
            <a:pPr indent="449263" algn="just" eaLnBrk="0" hangingPunct="0">
              <a:tabLst>
                <a:tab pos="968375" algn="l"/>
              </a:tabLst>
            </a:pPr>
            <a:r>
              <a:rPr lang="ru-RU" sz="2000" dirty="0" smtClean="0">
                <a:latin typeface="Calibri" pitchFamily="34" charset="0"/>
                <a:cs typeface="Calibri" pitchFamily="34" charset="0"/>
              </a:rPr>
              <a:t>Ваши </a:t>
            </a:r>
            <a:r>
              <a:rPr lang="ru-RU" sz="2000" dirty="0">
                <a:latin typeface="Calibri" pitchFamily="34" charset="0"/>
                <a:cs typeface="Calibri" pitchFamily="34" charset="0"/>
              </a:rPr>
              <a:t>замечания и предложения </a:t>
            </a:r>
            <a:r>
              <a:rPr lang="ru-RU" sz="2000" dirty="0" smtClean="0">
                <a:latin typeface="Calibri" pitchFamily="34" charset="0"/>
                <a:cs typeface="Calibri" pitchFamily="34" charset="0"/>
              </a:rPr>
              <a:t>можете </a:t>
            </a:r>
            <a:r>
              <a:rPr lang="ru-RU" sz="2000" dirty="0">
                <a:latin typeface="Calibri" pitchFamily="34" charset="0"/>
                <a:cs typeface="Calibri" pitchFamily="34" charset="0"/>
              </a:rPr>
              <a:t>направлять по электронному адресу: </a:t>
            </a:r>
            <a:r>
              <a:rPr lang="ru-RU" sz="2000" dirty="0" err="1">
                <a:latin typeface="Calibri" pitchFamily="34" charset="0"/>
                <a:cs typeface="Calibri" pitchFamily="34" charset="0"/>
              </a:rPr>
              <a:t>fukursk@mail.ru</a:t>
            </a:r>
            <a:r>
              <a:rPr lang="ru-RU" sz="2000" dirty="0">
                <a:latin typeface="Calibri" pitchFamily="34" charset="0"/>
                <a:cs typeface="Calibri" pitchFamily="34" charset="0"/>
              </a:rPr>
              <a:t> </a:t>
            </a:r>
          </a:p>
        </p:txBody>
      </p:sp>
      <p:pic>
        <p:nvPicPr>
          <p:cNvPr id="31746" name="Picture 2" descr="http://www.minfin74.ru/upload/iblock/939/citizens_budget.gif"/>
          <p:cNvPicPr>
            <a:picLocks noChangeAspect="1" noChangeArrowheads="1"/>
          </p:cNvPicPr>
          <p:nvPr/>
        </p:nvPicPr>
        <p:blipFill>
          <a:blip r:embed="rId3" cstate="print"/>
          <a:srcRect/>
          <a:stretch>
            <a:fillRect/>
          </a:stretch>
        </p:blipFill>
        <p:spPr bwMode="auto">
          <a:xfrm>
            <a:off x="7315200" y="152400"/>
            <a:ext cx="1657350" cy="523875"/>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 ФУНКЦИОНАЛЬНАЯ</a:t>
            </a:r>
            <a:r>
              <a:rPr kumimoji="0" lang="ru-RU" sz="1600" b="1" i="0" u="none" strike="noStrike" kern="1200" cap="none" spc="0" normalizeH="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 СТРУКТУРА </a:t>
            </a: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ИСПОЛНЕНИЯ РАСХОДОВ БЮДЖЕТОВ</a:t>
            </a:r>
            <a:b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br>
            <a:r>
              <a:rPr kumimoji="0" lang="ru-RU" sz="1600" b="1" i="0" u="none" strike="noStrike" kern="1200" cap="none" spc="0" normalizeH="0" baseline="0" noProof="0" dirty="0" smtClean="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rPr>
              <a:t>МУНИЦИПАЛЬНЫХ ОБРАЗОВАНИЙ КУРСКОГО РАЙОНА СТАВРОПОЛЬСКОГО КРАЯ ЗА 2018-2019 ГОДЫ</a:t>
            </a:r>
            <a:endParaRPr kumimoji="0" lang="ru-RU" sz="1600" b="0" i="0" u="none" strike="noStrike" kern="1200" cap="none" spc="0" normalizeH="0" baseline="0" noProof="0" dirty="0">
              <a:ln>
                <a:noFill/>
              </a:ln>
              <a:solidFill>
                <a:schemeClr val="tx2"/>
              </a:solidFill>
              <a:effectLst>
                <a:outerShdw blurRad="38100" dist="38100" dir="2700000" algn="tl">
                  <a:srgbClr val="FFFFFF"/>
                </a:outerShdw>
              </a:effectLst>
              <a:uLnTx/>
              <a:uFillTx/>
              <a:latin typeface="Calibri" pitchFamily="34" charset="0"/>
              <a:ea typeface="+mj-ea"/>
              <a:cs typeface="Calibri" pitchFamily="34" charset="0"/>
            </a:endParaRPr>
          </a:p>
        </p:txBody>
      </p:sp>
      <p:graphicFrame>
        <p:nvGraphicFramePr>
          <p:cNvPr id="5" name="Диаграмма 4"/>
          <p:cNvGraphicFramePr/>
          <p:nvPr/>
        </p:nvGraphicFramePr>
        <p:xfrm>
          <a:off x="0" y="533400"/>
          <a:ext cx="4114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nvGraphicFramePr>
        <p:xfrm>
          <a:off x="0" y="3505200"/>
          <a:ext cx="4114800" cy="3352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Таблица 6"/>
          <p:cNvGraphicFramePr>
            <a:graphicFrameLocks noGrp="1"/>
          </p:cNvGraphicFramePr>
          <p:nvPr/>
        </p:nvGraphicFramePr>
        <p:xfrm>
          <a:off x="5562600" y="990600"/>
          <a:ext cx="3124200" cy="2438400"/>
        </p:xfrm>
        <a:graphic>
          <a:graphicData uri="http://schemas.openxmlformats.org/drawingml/2006/table">
            <a:tbl>
              <a:tblPr/>
              <a:tblGrid>
                <a:gridCol w="650875"/>
                <a:gridCol w="2473325"/>
              </a:tblGrid>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a:solidFill>
                            <a:srgbClr val="000000"/>
                          </a:solidFill>
                          <a:latin typeface="Calibri"/>
                        </a:rPr>
                        <a:t>общегосударственные вопросы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оборона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безопасность</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национальная экономика</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жилищно-коммунальное хозяйство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a:solidFill>
                            <a:srgbClr val="000000"/>
                          </a:solidFill>
                          <a:latin typeface="Calibri"/>
                        </a:rPr>
                        <a:t>культура, кинематография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социальная политика </a:t>
                      </a:r>
                    </a:p>
                  </a:txBody>
                  <a:tcPr marL="9525" marR="9525" marT="9525" marB="0" anchor="b">
                    <a:lnL>
                      <a:noFill/>
                    </a:lnL>
                    <a:lnR>
                      <a:noFill/>
                    </a:lnR>
                    <a:lnT>
                      <a:noFill/>
                    </a:lnT>
                    <a:lnB>
                      <a:noFill/>
                    </a:lnB>
                  </a:tcPr>
                </a:tc>
              </a:tr>
              <a:tr h="304800">
                <a:tc>
                  <a:txBody>
                    <a:bodyPr/>
                    <a:lstStyle/>
                    <a:p>
                      <a:pPr algn="l" fontAlgn="b"/>
                      <a:endParaRPr lang="ru-RU" sz="11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ru-RU" sz="1100" b="0" i="0" u="none" strike="noStrike" dirty="0">
                          <a:solidFill>
                            <a:srgbClr val="000000"/>
                          </a:solidFill>
                          <a:latin typeface="Calibri"/>
                        </a:rPr>
                        <a:t>физическая культура и спорт </a:t>
                      </a:r>
                    </a:p>
                  </a:txBody>
                  <a:tcPr marL="9525" marR="9525" marT="9525" marB="0" anchor="b">
                    <a:lnL>
                      <a:noFill/>
                    </a:lnL>
                    <a:lnR>
                      <a:noFill/>
                    </a:lnR>
                    <a:lnT>
                      <a:noFill/>
                    </a:lnT>
                    <a:lnB>
                      <a:noFill/>
                    </a:lnB>
                  </a:tcPr>
                </a:tc>
              </a:tr>
            </a:tbl>
          </a:graphicData>
        </a:graphic>
      </p:graphicFrame>
      <p:sp>
        <p:nvSpPr>
          <p:cNvPr id="8" name="Овал 7"/>
          <p:cNvSpPr/>
          <p:nvPr/>
        </p:nvSpPr>
        <p:spPr>
          <a:xfrm>
            <a:off x="5791200" y="1143000"/>
            <a:ext cx="152400" cy="1524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5791200" y="1752600"/>
            <a:ext cx="152400" cy="1524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5791200" y="1447800"/>
            <a:ext cx="152400" cy="1524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5791200" y="2057400"/>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5791200" y="2362200"/>
            <a:ext cx="152400" cy="1524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5791200" y="2667000"/>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5791200" y="2971800"/>
            <a:ext cx="152400" cy="152400"/>
          </a:xfrm>
          <a:prstGeom prst="ellips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5791200" y="3276600"/>
            <a:ext cx="152400" cy="1524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114800" y="4495800"/>
            <a:ext cx="4800600" cy="1384995"/>
          </a:xfrm>
          <a:prstGeom prst="rect">
            <a:avLst/>
          </a:prstGeom>
        </p:spPr>
        <p:txBody>
          <a:bodyPr wrap="square">
            <a:spAutoFit/>
          </a:bodyPr>
          <a:lstStyle/>
          <a:p>
            <a:pPr algn="just"/>
            <a:r>
              <a:rPr lang="ru-RU" sz="1200" dirty="0" smtClean="0">
                <a:latin typeface="Calibri" pitchFamily="34" charset="0"/>
                <a:cs typeface="Calibri" pitchFamily="34" charset="0"/>
              </a:rPr>
              <a:t>     В 2019 году расходы муниципальных образований Курского района Ставропольского края составили 350 652,8 тыс. рублей с ростом на 42,3 процента к уровню 2018 года.</a:t>
            </a:r>
          </a:p>
          <a:p>
            <a:pPr algn="just"/>
            <a:r>
              <a:rPr lang="ru-RU" sz="1200" dirty="0" smtClean="0">
                <a:latin typeface="Calibri" pitchFamily="34" charset="0"/>
                <a:cs typeface="Calibri" pitchFamily="34" charset="0"/>
              </a:rPr>
              <a:t>     Наибольшая доля расходов в структуре местных бюджетов за 2019 год приходится на национальную экономику – 35,5 процента, культуру и кинематографию – 29,1 процент и на общегосударственные вопросы -18,4 процента.</a:t>
            </a:r>
            <a:endParaRPr lang="ru-RU" sz="1200" dirty="0">
              <a:latin typeface="Calibri" pitchFamily="34" charset="0"/>
              <a:cs typeface="Calibri" pitchFamily="34" charset="0"/>
            </a:endParaRPr>
          </a:p>
        </p:txBody>
      </p:sp>
      <p:sp>
        <p:nvSpPr>
          <p:cNvPr id="17" name="Прямоугольник 16"/>
          <p:cNvSpPr/>
          <p:nvPr/>
        </p:nvSpPr>
        <p:spPr>
          <a:xfrm>
            <a:off x="8229600" y="685800"/>
            <a:ext cx="723275" cy="246221"/>
          </a:xfrm>
          <a:prstGeom prst="rect">
            <a:avLst/>
          </a:prstGeom>
        </p:spPr>
        <p:txBody>
          <a:bodyPr wrap="none">
            <a:spAutoFit/>
          </a:bodyPr>
          <a:lstStyle/>
          <a:p>
            <a:r>
              <a:rPr lang="ru-RU" sz="1000" dirty="0" smtClean="0">
                <a:latin typeface="Calibri" pitchFamily="34" charset="0"/>
                <a:cs typeface="Calibri" pitchFamily="34" charset="0"/>
              </a:rPr>
              <a:t>проценты</a:t>
            </a:r>
            <a:endParaRPr lang="ru-RU" sz="1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ОБЕСПЕЧЕНИЕ  ЖИЛЬЕМ  МОЛОДЫХ  СЕМЕЙ</a:t>
            </a:r>
          </a:p>
        </p:txBody>
      </p:sp>
      <p:graphicFrame>
        <p:nvGraphicFramePr>
          <p:cNvPr id="3" name="Таблица 2"/>
          <p:cNvGraphicFramePr>
            <a:graphicFrameLocks noGrp="1"/>
          </p:cNvGraphicFramePr>
          <p:nvPr/>
        </p:nvGraphicFramePr>
        <p:xfrm>
          <a:off x="142844" y="714356"/>
          <a:ext cx="4200556" cy="1521314"/>
        </p:xfrm>
        <a:graphic>
          <a:graphicData uri="http://schemas.openxmlformats.org/drawingml/2006/table">
            <a:tbl>
              <a:tblPr/>
              <a:tblGrid>
                <a:gridCol w="1006086"/>
                <a:gridCol w="832270"/>
                <a:gridCol w="914400"/>
                <a:gridCol w="669920"/>
                <a:gridCol w="777880"/>
              </a:tblGrid>
              <a:tr h="226706">
                <a:tc rowSpan="3">
                  <a:txBody>
                    <a:bodyPr/>
                    <a:lstStyle/>
                    <a:p>
                      <a:pPr algn="ctr" fontAlgn="b"/>
                      <a:r>
                        <a:rPr lang="ru-RU" sz="1200" b="0" i="0" u="none" strike="noStrike" dirty="0" smtClean="0">
                          <a:solidFill>
                            <a:srgbClr val="000000"/>
                          </a:solidFill>
                          <a:latin typeface="Calibri" pitchFamily="34" charset="0"/>
                          <a:cs typeface="Calibri" pitchFamily="34" charset="0"/>
                        </a:rPr>
                        <a:t>Количество семей</a:t>
                      </a:r>
                      <a:endParaRPr lang="ru-RU" sz="12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200" b="1" i="0" u="none" strike="noStrike" dirty="0">
                          <a:solidFill>
                            <a:srgbClr val="000000"/>
                          </a:solidFill>
                          <a:latin typeface="Calibri" pitchFamily="34" charset="0"/>
                          <a:cs typeface="Calibri" pitchFamily="34" charset="0"/>
                        </a:rPr>
                        <a:t>2018 </a:t>
                      </a:r>
                      <a:r>
                        <a:rPr lang="ru-RU" sz="1200" b="1" i="0" u="none" strike="noStrike" dirty="0" smtClean="0">
                          <a:solidFill>
                            <a:srgbClr val="000000"/>
                          </a:solidFill>
                          <a:latin typeface="Calibri" pitchFamily="34" charset="0"/>
                          <a:cs typeface="Calibri" pitchFamily="34" charset="0"/>
                        </a:rPr>
                        <a:t>(</a:t>
                      </a:r>
                      <a:r>
                        <a:rPr lang="ru-RU" sz="1200" b="1" i="0" u="none" strike="noStrike" dirty="0">
                          <a:solidFill>
                            <a:srgbClr val="000000"/>
                          </a:solidFill>
                          <a:latin typeface="Calibri" pitchFamily="34" charset="0"/>
                          <a:cs typeface="Calibri" pitchFamily="34" charset="0"/>
                        </a:rPr>
                        <a:t>факт)</a:t>
                      </a: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093">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0" i="0" u="none" strike="noStrike" dirty="0" smtClean="0">
                          <a:solidFill>
                            <a:srgbClr val="000000"/>
                          </a:solidFill>
                          <a:latin typeface="Calibri" pitchFamily="34" charset="0"/>
                          <a:cs typeface="Calibri" pitchFamily="34" charset="0"/>
                        </a:rPr>
                        <a:t>ВСЕГО</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200" b="0" i="0" u="none" strike="noStrike" dirty="0" smtClean="0">
                          <a:solidFill>
                            <a:srgbClr val="000000"/>
                          </a:solidFill>
                          <a:latin typeface="Calibri" pitchFamily="34" charset="0"/>
                          <a:cs typeface="Calibri" pitchFamily="34" charset="0"/>
                        </a:rPr>
                        <a:t>в  том числе:</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0005">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за счет федерального бюджета</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краевого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местного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093">
                <a:tc>
                  <a:txBody>
                    <a:bodyPr/>
                    <a:lstStyle/>
                    <a:p>
                      <a:pPr algn="ctr" fontAlgn="b"/>
                      <a:r>
                        <a:rPr lang="ru-RU" sz="1200" b="0" i="0" u="none" strike="noStrike" dirty="0" smtClean="0">
                          <a:solidFill>
                            <a:srgbClr val="000000"/>
                          </a:solidFill>
                          <a:latin typeface="Calibri" pitchFamily="34" charset="0"/>
                          <a:cs typeface="Calibri" pitchFamily="34" charset="0"/>
                        </a:rPr>
                        <a:t>1</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2</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3</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4</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5</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673">
                <a:tc>
                  <a:txBody>
                    <a:bodyPr/>
                    <a:lstStyle/>
                    <a:p>
                      <a:pPr algn="ctr" fontAlgn="b"/>
                      <a:r>
                        <a:rPr lang="ru-RU" sz="1200" b="1" i="0" u="none" strike="noStrike" dirty="0" smtClean="0">
                          <a:solidFill>
                            <a:srgbClr val="000000"/>
                          </a:solidFill>
                          <a:latin typeface="Calibri" pitchFamily="34" charset="0"/>
                          <a:cs typeface="Calibri" pitchFamily="34" charset="0"/>
                        </a:rPr>
                        <a:t>41</a:t>
                      </a:r>
                      <a:endParaRPr lang="ru-RU" sz="12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27</a:t>
                      </a:r>
                      <a:r>
                        <a:rPr lang="ru-RU" sz="1200" b="1" baseline="0" dirty="0" smtClean="0">
                          <a:latin typeface="Calibri" pitchFamily="34" charset="0"/>
                          <a:cs typeface="Calibri" pitchFamily="34" charset="0"/>
                        </a:rPr>
                        <a:t> 716,82</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498,82</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25 832,16</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1 385,84</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142844" y="2714620"/>
          <a:ext cx="4276756" cy="1901752"/>
        </p:xfrm>
        <a:graphic>
          <a:graphicData uri="http://schemas.openxmlformats.org/drawingml/2006/table">
            <a:tbl>
              <a:tblPr/>
              <a:tblGrid>
                <a:gridCol w="1024337"/>
                <a:gridCol w="814019"/>
                <a:gridCol w="914400"/>
                <a:gridCol w="728325"/>
                <a:gridCol w="795675"/>
              </a:tblGrid>
              <a:tr h="241384">
                <a:tc rowSpan="3">
                  <a:txBody>
                    <a:bodyPr/>
                    <a:lstStyle/>
                    <a:p>
                      <a:pPr algn="ctr" fontAlgn="b"/>
                      <a:r>
                        <a:rPr lang="ru-RU" sz="1200" b="0" i="0" u="none" strike="noStrike" dirty="0" smtClean="0">
                          <a:solidFill>
                            <a:srgbClr val="000000"/>
                          </a:solidFill>
                          <a:latin typeface="Calibri" pitchFamily="34" charset="0"/>
                          <a:cs typeface="Calibri" pitchFamily="34" charset="0"/>
                        </a:rPr>
                        <a:t>Количество семей</a:t>
                      </a:r>
                      <a:endParaRPr lang="ru-RU" sz="12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200" b="1" i="0" u="none" strike="noStrike" dirty="0" smtClean="0">
                          <a:solidFill>
                            <a:srgbClr val="000000"/>
                          </a:solidFill>
                          <a:latin typeface="Calibri" pitchFamily="34" charset="0"/>
                          <a:cs typeface="Calibri" pitchFamily="34" charset="0"/>
                        </a:rPr>
                        <a:t>2019 (факт)</a:t>
                      </a:r>
                      <a:endParaRPr lang="ru-RU" sz="12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868">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0" i="0" u="none" strike="noStrike" dirty="0" smtClean="0">
                          <a:solidFill>
                            <a:srgbClr val="000000"/>
                          </a:solidFill>
                          <a:latin typeface="Calibri" pitchFamily="34" charset="0"/>
                          <a:cs typeface="Calibri" pitchFamily="34" charset="0"/>
                        </a:rPr>
                        <a:t>ВСЕГО</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200" b="0" i="0" u="none" strike="noStrike" dirty="0" smtClean="0">
                          <a:solidFill>
                            <a:srgbClr val="000000"/>
                          </a:solidFill>
                          <a:latin typeface="Calibri" pitchFamily="34" charset="0"/>
                          <a:cs typeface="Calibri" pitchFamily="34" charset="0"/>
                        </a:rPr>
                        <a:t>в  том числе:</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8004">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за счет федерального бюджета</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краевого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pitchFamily="34" charset="0"/>
                          <a:cs typeface="Calibri" pitchFamily="34" charset="0"/>
                        </a:rPr>
                        <a:t>за счет местного бюджета</a:t>
                      </a:r>
                    </a:p>
                    <a:p>
                      <a:pPr algn="ctr" fontAlgn="b"/>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7868">
                <a:tc>
                  <a:txBody>
                    <a:bodyPr/>
                    <a:lstStyle/>
                    <a:p>
                      <a:pPr algn="ctr" fontAlgn="b"/>
                      <a:r>
                        <a:rPr lang="ru-RU" sz="1200" b="0" i="0" u="none" strike="noStrike" dirty="0" smtClean="0">
                          <a:solidFill>
                            <a:srgbClr val="000000"/>
                          </a:solidFill>
                          <a:latin typeface="Calibri" pitchFamily="34" charset="0"/>
                          <a:cs typeface="Calibri" pitchFamily="34" charset="0"/>
                        </a:rPr>
                        <a:t>1</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2</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3</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4</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smtClean="0">
                          <a:solidFill>
                            <a:srgbClr val="000000"/>
                          </a:solidFill>
                          <a:latin typeface="Calibri" pitchFamily="34" charset="0"/>
                          <a:cs typeface="Calibri" pitchFamily="34" charset="0"/>
                        </a:rPr>
                        <a:t>5</a:t>
                      </a:r>
                      <a:endParaRPr lang="ru-RU" sz="12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39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latin typeface="Calibri" pitchFamily="34" charset="0"/>
                          <a:cs typeface="Calibri" pitchFamily="34" charset="0"/>
                        </a:rPr>
                        <a:t>21                      (2 из них многодетные)</a:t>
                      </a:r>
                      <a:endParaRPr lang="ru-RU" sz="12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18 617,83</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730,24</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16 956,69</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200" b="1" dirty="0" smtClean="0">
                          <a:latin typeface="Calibri" pitchFamily="34" charset="0"/>
                          <a:cs typeface="Calibri" pitchFamily="34" charset="0"/>
                        </a:rPr>
                        <a:t>930,90</a:t>
                      </a:r>
                      <a:endParaRPr lang="ru-RU" sz="12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Диаграмма 5"/>
          <p:cNvGraphicFramePr/>
          <p:nvPr/>
        </p:nvGraphicFramePr>
        <p:xfrm>
          <a:off x="4786314" y="642918"/>
          <a:ext cx="4000528" cy="16430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nvGraphicFramePr>
        <p:xfrm>
          <a:off x="4786314" y="2643182"/>
          <a:ext cx="4000528" cy="16430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vytegra.munrus.ru/media/cache/05/9b/30/f6/46/a4/059b30f646a4489d23eeb84311cff40f.jpg"/>
          <p:cNvPicPr>
            <a:picLocks noChangeAspect="1" noChangeArrowheads="1"/>
          </p:cNvPicPr>
          <p:nvPr/>
        </p:nvPicPr>
        <p:blipFill>
          <a:blip r:embed="rId2" cstate="print"/>
          <a:srcRect l="2470" t="4167" r="1235"/>
          <a:stretch>
            <a:fillRect/>
          </a:stretch>
        </p:blipFill>
        <p:spPr bwMode="auto">
          <a:xfrm>
            <a:off x="1785918" y="5334000"/>
            <a:ext cx="5572164" cy="1524000"/>
          </a:xfrm>
          <a:prstGeom prst="rect">
            <a:avLst/>
          </a:prstGeom>
          <a:ln>
            <a:noFill/>
          </a:ln>
          <a:effectLst>
            <a:softEdge rad="112500"/>
          </a:effectLst>
        </p:spPr>
      </p:pic>
      <p:graphicFrame>
        <p:nvGraphicFramePr>
          <p:cNvPr id="4" name="Таблица 3"/>
          <p:cNvGraphicFramePr>
            <a:graphicFrameLocks noGrp="1"/>
          </p:cNvGraphicFramePr>
          <p:nvPr/>
        </p:nvGraphicFramePr>
        <p:xfrm>
          <a:off x="228600" y="152400"/>
          <a:ext cx="8686800" cy="4871364"/>
        </p:xfrm>
        <a:graphic>
          <a:graphicData uri="http://schemas.openxmlformats.org/drawingml/2006/table">
            <a:tbl>
              <a:tblPr/>
              <a:tblGrid>
                <a:gridCol w="1725929"/>
                <a:gridCol w="1223009"/>
                <a:gridCol w="3070862"/>
                <a:gridCol w="1524000"/>
                <a:gridCol w="1143000"/>
              </a:tblGrid>
              <a:tr h="95136">
                <a:tc gridSpan="5">
                  <a:txBody>
                    <a:bodyPr/>
                    <a:lstStyle/>
                    <a:p>
                      <a:pPr algn="ctr" rtl="0" fontAlgn="t"/>
                      <a:r>
                        <a:rPr lang="ru-RU" sz="1200" b="1" i="0" u="none" strike="noStrike" dirty="0">
                          <a:solidFill>
                            <a:srgbClr val="000000"/>
                          </a:solidFill>
                          <a:latin typeface="Calibri" pitchFamily="34" charset="0"/>
                          <a:cs typeface="Calibri" pitchFamily="34" charset="0"/>
                        </a:rPr>
                        <a:t>СУБСИДИИ, </a:t>
                      </a:r>
                    </a:p>
                  </a:txBody>
                  <a:tcPr marL="4476" marR="4476" marT="4476"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909">
                <a:tc gridSpan="5">
                  <a:txBody>
                    <a:bodyPr/>
                    <a:lstStyle/>
                    <a:p>
                      <a:pPr algn="ctr" rtl="0" fontAlgn="t"/>
                      <a:r>
                        <a:rPr lang="ru-RU" sz="1200" b="1" i="0" u="none" strike="noStrike" dirty="0">
                          <a:solidFill>
                            <a:srgbClr val="000000"/>
                          </a:solidFill>
                          <a:latin typeface="Calibri" pitchFamily="34" charset="0"/>
                          <a:cs typeface="Calibri" pitchFamily="34" charset="0"/>
                        </a:rPr>
                        <a:t>выделяемые местным бюджетам на предоставление молодым семьям социальных выплат </a:t>
                      </a:r>
                      <a:endParaRPr lang="ru-RU" sz="1200" b="1" i="0" u="none" strike="noStrike" dirty="0" smtClean="0">
                        <a:solidFill>
                          <a:srgbClr val="000000"/>
                        </a:solidFill>
                        <a:latin typeface="Calibri" pitchFamily="34" charset="0"/>
                        <a:cs typeface="Calibri" pitchFamily="34" charset="0"/>
                      </a:endParaRPr>
                    </a:p>
                    <a:p>
                      <a:pPr algn="ctr" rtl="0" fontAlgn="t"/>
                      <a:r>
                        <a:rPr lang="ru-RU" sz="1200" b="1" i="0" u="none" strike="noStrike" dirty="0" smtClean="0">
                          <a:solidFill>
                            <a:srgbClr val="000000"/>
                          </a:solidFill>
                          <a:latin typeface="Calibri" pitchFamily="34" charset="0"/>
                          <a:cs typeface="Calibri" pitchFamily="34" charset="0"/>
                        </a:rPr>
                        <a:t>на </a:t>
                      </a:r>
                      <a:r>
                        <a:rPr lang="ru-RU" sz="1200" b="1" i="0" u="none" strike="noStrike" dirty="0">
                          <a:solidFill>
                            <a:srgbClr val="000000"/>
                          </a:solidFill>
                          <a:latin typeface="Calibri" pitchFamily="34" charset="0"/>
                          <a:cs typeface="Calibri" pitchFamily="34" charset="0"/>
                        </a:rPr>
                        <a:t>приобретение (строительство) жилья  в 2019 году  </a:t>
                      </a:r>
                    </a:p>
                  </a:txBody>
                  <a:tcPr marL="4476" marR="4476" marT="4476"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5136">
                <a:tc gridSpan="5">
                  <a:txBody>
                    <a:bodyPr/>
                    <a:lstStyle/>
                    <a:p>
                      <a:pPr algn="r" rtl="0" fontAlgn="t"/>
                      <a:r>
                        <a:rPr lang="ru-RU" sz="1000" b="0" i="0" u="none" strike="noStrike">
                          <a:solidFill>
                            <a:srgbClr val="000000"/>
                          </a:solidFill>
                          <a:latin typeface="Calibri" pitchFamily="34" charset="0"/>
                          <a:cs typeface="Calibri" pitchFamily="34" charset="0"/>
                        </a:rPr>
                        <a:t>(тыс. рублей)</a:t>
                      </a:r>
                    </a:p>
                  </a:txBody>
                  <a:tcPr marL="4476" marR="4476" marT="4476"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5136">
                <a:tc rowSpan="3">
                  <a:txBody>
                    <a:bodyPr/>
                    <a:lstStyle/>
                    <a:p>
                      <a:pPr algn="ctr" rtl="0" fontAlgn="ctr"/>
                      <a:r>
                        <a:rPr lang="ru-RU" sz="1000" b="0" i="0" u="none" strike="noStrike">
                          <a:solidFill>
                            <a:srgbClr val="000000"/>
                          </a:solidFill>
                          <a:latin typeface="Calibri" pitchFamily="34" charset="0"/>
                          <a:cs typeface="Calibri" pitchFamily="34" charset="0"/>
                        </a:rPr>
                        <a:t>Наименование муниципального образования Ставропольского края</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ru-RU" sz="1000" b="0" i="0" u="none" strike="noStrike">
                          <a:solidFill>
                            <a:srgbClr val="000000"/>
                          </a:solidFill>
                          <a:latin typeface="Calibri" pitchFamily="34" charset="0"/>
                          <a:cs typeface="Calibri" pitchFamily="34" charset="0"/>
                        </a:rPr>
                        <a:t>Размер субсидии</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88787">
                <a:tc vMerge="1">
                  <a:txBody>
                    <a:bodyPr/>
                    <a:lstStyle/>
                    <a:p>
                      <a:endParaRPr lang="ru-RU"/>
                    </a:p>
                  </a:txBody>
                  <a:tcPr/>
                </a:tc>
                <a:tc rowSpan="2">
                  <a:txBody>
                    <a:bodyPr/>
                    <a:lstStyle/>
                    <a:p>
                      <a:pPr algn="ctr" rtl="0" fontAlgn="ctr"/>
                      <a:r>
                        <a:rPr lang="ru-RU" sz="1000" b="0" i="0" u="none" strike="noStrike">
                          <a:solidFill>
                            <a:srgbClr val="000000"/>
                          </a:solidFill>
                          <a:latin typeface="Calibri" pitchFamily="34" charset="0"/>
                          <a:cs typeface="Calibri" pitchFamily="34" charset="0"/>
                        </a:rPr>
                        <a:t>всего</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1000" b="0" i="0" u="none" strike="noStrike">
                          <a:solidFill>
                            <a:srgbClr val="000000"/>
                          </a:solidFill>
                          <a:latin typeface="Calibri" pitchFamily="34" charset="0"/>
                          <a:cs typeface="Calibri" pitchFamily="34" charset="0"/>
                        </a:rPr>
                        <a:t>в том числе</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1953333">
                <a:tc vMerge="1">
                  <a:txBody>
                    <a:bodyPr/>
                    <a:lstStyle/>
                    <a:p>
                      <a:endParaRPr lang="ru-RU"/>
                    </a:p>
                  </a:txBody>
                  <a:tcPr/>
                </a:tc>
                <a:tc vMerge="1">
                  <a:txBody>
                    <a:bodyPr/>
                    <a:lstStyle/>
                    <a:p>
                      <a:endParaRPr lang="ru-RU"/>
                    </a:p>
                  </a:txBody>
                  <a:tcPr/>
                </a:tc>
                <a:tc>
                  <a:txBody>
                    <a:bodyPr/>
                    <a:lstStyle/>
                    <a:p>
                      <a:pPr algn="ctr" rtl="0" fontAlgn="ctr"/>
                      <a:r>
                        <a:rPr lang="ru-RU" sz="1000" b="0" i="0" u="none" strike="noStrike">
                          <a:solidFill>
                            <a:srgbClr val="000000"/>
                          </a:solidFill>
                          <a:latin typeface="Calibri" pitchFamily="34" charset="0"/>
                          <a:cs typeface="Calibri" pitchFamily="34" charset="0"/>
                        </a:rPr>
                        <a:t>Субсидии на предоставление социальных выплат на приобретение (строительство) жилья семьям, исключенным из числа участников основного мероприятия "Обеспечение жильем молодых семей" государственной программы Российской Федерации "Обеспечение доступным и комфортным жильем и коммунальными услугами граждан Российской Федерации" в связи с превышением одним из супругов либо родителем в неполной семье возраста 35 лет и в которых возраст каждого из супругов либо родителя в неполной семье в 2018 году не превысил 39 лет</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latin typeface="Calibri" pitchFamily="34" charset="0"/>
                          <a:cs typeface="Calibri" pitchFamily="34" charset="0"/>
                        </a:rPr>
                        <a:t> на предоставление молодым семьям социальных выплат на приобретение (строительство) жилья за счет средств краевого бюджета</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на предоставление молодым семьям социальных выплат на приобретение (строительство) жилья</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ctr" rtl="0" fontAlgn="ctr"/>
                      <a:r>
                        <a:rPr lang="ru-RU" sz="1000" b="0" i="0" u="none" strike="noStrike">
                          <a:solidFill>
                            <a:srgbClr val="000000"/>
                          </a:solidFill>
                          <a:latin typeface="Calibri" pitchFamily="34" charset="0"/>
                          <a:cs typeface="Calibri" pitchFamily="34" charset="0"/>
                        </a:rPr>
                        <a:t>1</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2</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3</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4</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latin typeface="Calibri" pitchFamily="34" charset="0"/>
                          <a:cs typeface="Calibri" pitchFamily="34" charset="0"/>
                        </a:rPr>
                        <a:t>5</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502">
                <a:tc>
                  <a:txBody>
                    <a:bodyPr/>
                    <a:lstStyle/>
                    <a:p>
                      <a:pPr algn="just" rtl="0" fontAlgn="t"/>
                      <a:r>
                        <a:rPr lang="ru-RU" sz="1000" b="0" i="0" u="none" strike="noStrike" dirty="0">
                          <a:solidFill>
                            <a:srgbClr val="000000"/>
                          </a:solidFill>
                          <a:latin typeface="Calibri" pitchFamily="34" charset="0"/>
                          <a:cs typeface="Calibri" pitchFamily="34" charset="0"/>
                        </a:rPr>
                        <a:t>КУРСКИЙ </a:t>
                      </a:r>
                      <a:r>
                        <a:rPr lang="ru-RU" sz="1000" b="0" i="0" u="none" strike="noStrike" dirty="0" smtClean="0">
                          <a:solidFill>
                            <a:srgbClr val="000000"/>
                          </a:solidFill>
                          <a:latin typeface="Calibri" pitchFamily="34" charset="0"/>
                          <a:cs typeface="Calibri" pitchFamily="34" charset="0"/>
                        </a:rPr>
                        <a:t>РАЙОН</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dirty="0">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Балтийский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239,4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239,4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Кановский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406,98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406,98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Курский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3 969,31</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1 675,80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pitchFamily="34" charset="0"/>
                          <a:cs typeface="Calibri" pitchFamily="34" charset="0"/>
                        </a:rPr>
                        <a:t>1 340,64</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952,87</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Ростовановский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430,92</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430,92</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Рощинский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1 149,12</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1 149,12</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Русский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343,48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343,48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Серноводский сельсовет</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just" rtl="0" fontAlgn="t"/>
                      <a:r>
                        <a:rPr lang="ru-RU" sz="1000" b="0" i="0" u="none" strike="noStrike">
                          <a:solidFill>
                            <a:srgbClr val="000000"/>
                          </a:solidFill>
                          <a:latin typeface="Calibri" pitchFamily="34" charset="0"/>
                          <a:cs typeface="Calibri" pitchFamily="34" charset="0"/>
                        </a:rPr>
                        <a:t>станица Стодеревская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l" rtl="0" fontAlgn="t"/>
                      <a:r>
                        <a:rPr lang="ru-RU" sz="1000" b="0" i="0" u="none" strike="noStrike">
                          <a:solidFill>
                            <a:srgbClr val="000000"/>
                          </a:solidFill>
                          <a:latin typeface="Calibri" pitchFamily="34" charset="0"/>
                          <a:cs typeface="Calibri" pitchFamily="34" charset="0"/>
                        </a:rPr>
                        <a:t>село Эдиссия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4 847,85</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smtClean="0">
                          <a:solidFill>
                            <a:srgbClr val="000000"/>
                          </a:solidFill>
                          <a:latin typeface="Calibri" pitchFamily="34" charset="0"/>
                          <a:cs typeface="Calibri" pitchFamily="34" charset="0"/>
                        </a:rPr>
                        <a:t>4 093,74</a:t>
                      </a:r>
                      <a:endParaRPr lang="ru-RU" sz="1000" b="0"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754,11</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pitchFamily="34" charset="0"/>
                          <a:cs typeface="Calibri" pitchFamily="34" charset="0"/>
                        </a:rPr>
                        <a:t>0,00</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787">
                <a:tc>
                  <a:txBody>
                    <a:bodyPr/>
                    <a:lstStyle/>
                    <a:p>
                      <a:pPr algn="l" rtl="0" fontAlgn="t"/>
                      <a:r>
                        <a:rPr lang="ru-RU" sz="1000" b="0" i="0" u="none" strike="noStrike">
                          <a:solidFill>
                            <a:srgbClr val="000000"/>
                          </a:solidFill>
                          <a:latin typeface="Calibri" pitchFamily="34" charset="0"/>
                          <a:cs typeface="Calibri" pitchFamily="34" charset="0"/>
                        </a:rPr>
                        <a:t> </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smtClean="0">
                          <a:solidFill>
                            <a:srgbClr val="000000"/>
                          </a:solidFill>
                          <a:latin typeface="Calibri" pitchFamily="34" charset="0"/>
                          <a:cs typeface="Calibri" pitchFamily="34" charset="0"/>
                        </a:rPr>
                        <a:t>11 387,06</a:t>
                      </a:r>
                      <a:endParaRPr lang="ru-RU" sz="1000" b="1" i="0" u="none" strike="noStrike" dirty="0">
                        <a:solidFill>
                          <a:srgbClr val="000000"/>
                        </a:solidFill>
                        <a:latin typeface="Calibri" pitchFamily="34" charset="0"/>
                        <a:cs typeface="Calibri" pitchFamily="34" charset="0"/>
                      </a:endParaRP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pitchFamily="34" charset="0"/>
                          <a:cs typeface="Calibri" pitchFamily="34" charset="0"/>
                        </a:rPr>
                        <a:t>7 588,98</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pitchFamily="34" charset="0"/>
                          <a:cs typeface="Calibri" pitchFamily="34" charset="0"/>
                        </a:rPr>
                        <a:t>2 501,73</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pitchFamily="34" charset="0"/>
                          <a:cs typeface="Calibri" pitchFamily="34" charset="0"/>
                        </a:rPr>
                        <a:t>1 296,35</a:t>
                      </a:r>
                    </a:p>
                  </a:txBody>
                  <a:tcPr marL="4476" marR="4476" marT="44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ПОДДЕРЖКА  МЕСТНЫХ  ИНИЦИАТИВ</a:t>
            </a:r>
          </a:p>
        </p:txBody>
      </p:sp>
      <p:pic>
        <p:nvPicPr>
          <p:cNvPr id="3" name="Рисунок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50658"/>
          <a:stretch>
            <a:fillRect/>
          </a:stretch>
        </p:blipFill>
        <p:spPr bwMode="auto">
          <a:xfrm>
            <a:off x="8137303" y="0"/>
            <a:ext cx="1006697"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Диаграмма 4"/>
          <p:cNvGraphicFramePr/>
          <p:nvPr/>
        </p:nvGraphicFramePr>
        <p:xfrm>
          <a:off x="0" y="1219200"/>
          <a:ext cx="5181600" cy="2852758"/>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nvSpPr>
        <p:spPr>
          <a:xfrm>
            <a:off x="142844" y="285728"/>
            <a:ext cx="7705756" cy="1015663"/>
          </a:xfrm>
          <a:prstGeom prst="rect">
            <a:avLst/>
          </a:prstGeom>
          <a:noFill/>
        </p:spPr>
        <p:txBody>
          <a:bodyPr wrap="square" rtlCol="0">
            <a:spAutoFit/>
          </a:bodyPr>
          <a:lstStyle/>
          <a:p>
            <a:pPr algn="just"/>
            <a:r>
              <a:rPr lang="ru-RU" sz="1000" dirty="0" smtClean="0"/>
              <a:t>   Старт проекту поддержки местных инициатив в Ставропольском крае был дан в 2007 году. В качестве </a:t>
            </a:r>
            <a:r>
              <a:rPr lang="ru-RU" sz="1000" dirty="0" err="1" smtClean="0"/>
              <a:t>пилотных</a:t>
            </a:r>
            <a:r>
              <a:rPr lang="ru-RU" sz="1000" dirty="0" smtClean="0"/>
              <a:t> регионов были выбраны восточные территории нашего края, т. е. и наш район тоже. </a:t>
            </a:r>
          </a:p>
          <a:p>
            <a:pPr algn="just"/>
            <a:r>
              <a:rPr lang="ru-RU" sz="1000" dirty="0" smtClean="0"/>
              <a:t>    Благодаря этому проекту люди получают возможность сами сказать, какая проблема на территории их населённого пункта является наиболее острой и наболевшей. Это достаточно небольшие вопросы, но очень важные, с ними люди сталкиваются каждый день. Это и благоустройства парковой зоны, и строительство спортивных площадок, и необходимость в освещении, отсутствие тротуаров и многое другое.</a:t>
            </a:r>
            <a:endParaRPr lang="ru-RU" sz="1000" dirty="0"/>
          </a:p>
        </p:txBody>
      </p:sp>
      <p:pic>
        <p:nvPicPr>
          <p:cNvPr id="7" name="Picture 2" descr="D:\Users\krdoas\Desktop\программы\Adobe Photoshop CS3 Lite\УФА photoshop\пазл копия.png"/>
          <p:cNvPicPr>
            <a:picLocks noChangeAspect="1" noChangeArrowheads="1"/>
          </p:cNvPicPr>
          <p:nvPr>
            <p:custDataLst>
              <p:tags r:id="rId1"/>
            </p:custDataLst>
          </p:nvPr>
        </p:nvPicPr>
        <p:blipFill>
          <a:blip r:embed="rId10" cstate="print"/>
          <a:srcRect/>
          <a:stretch>
            <a:fillRect/>
          </a:stretch>
        </p:blipFill>
        <p:spPr bwMode="auto">
          <a:xfrm flipH="1">
            <a:off x="4953000" y="2438400"/>
            <a:ext cx="929257" cy="838200"/>
          </a:xfrm>
          <a:prstGeom prst="rect">
            <a:avLst/>
          </a:prstGeom>
          <a:noFill/>
        </p:spPr>
      </p:pic>
      <p:sp>
        <p:nvSpPr>
          <p:cNvPr id="8" name="TextBox 7"/>
          <p:cNvSpPr txBox="1"/>
          <p:nvPr>
            <p:custDataLst>
              <p:tags r:id="rId2"/>
            </p:custDataLst>
          </p:nvPr>
        </p:nvSpPr>
        <p:spPr>
          <a:xfrm>
            <a:off x="3962400" y="2362200"/>
            <a:ext cx="1428760" cy="323165"/>
          </a:xfrm>
          <a:prstGeom prst="rect">
            <a:avLst/>
          </a:prstGeom>
          <a:noFill/>
          <a:effectLst/>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Бюджет края</a:t>
            </a:r>
            <a:endParaRPr lang="ru-RU" sz="1000" b="1" dirty="0">
              <a:solidFill>
                <a:schemeClr val="tx1"/>
              </a:solidFill>
              <a:latin typeface="Calibri" pitchFamily="34" charset="0"/>
              <a:cs typeface="Calibri" pitchFamily="34" charset="0"/>
            </a:endParaRPr>
          </a:p>
        </p:txBody>
      </p:sp>
      <p:sp>
        <p:nvSpPr>
          <p:cNvPr id="9" name="TextBox 8"/>
          <p:cNvSpPr txBox="1"/>
          <p:nvPr>
            <p:custDataLst>
              <p:tags r:id="rId3"/>
            </p:custDataLst>
          </p:nvPr>
        </p:nvSpPr>
        <p:spPr>
          <a:xfrm>
            <a:off x="3657600" y="3048000"/>
            <a:ext cx="1857388"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Бюджет поселения</a:t>
            </a:r>
            <a:endParaRPr lang="ru-RU" sz="1000" b="1" dirty="0">
              <a:solidFill>
                <a:schemeClr val="tx1"/>
              </a:solidFill>
              <a:latin typeface="Calibri" pitchFamily="34" charset="0"/>
              <a:cs typeface="Calibri" pitchFamily="34" charset="0"/>
            </a:endParaRPr>
          </a:p>
        </p:txBody>
      </p:sp>
      <p:sp>
        <p:nvSpPr>
          <p:cNvPr id="10" name="TextBox 9"/>
          <p:cNvSpPr txBox="1"/>
          <p:nvPr>
            <p:custDataLst>
              <p:tags r:id="rId4"/>
            </p:custDataLst>
          </p:nvPr>
        </p:nvSpPr>
        <p:spPr>
          <a:xfrm>
            <a:off x="5410200" y="3048000"/>
            <a:ext cx="1285884"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Население</a:t>
            </a:r>
            <a:endParaRPr lang="ru-RU" sz="1000" b="1" dirty="0">
              <a:solidFill>
                <a:schemeClr val="tx1"/>
              </a:solidFill>
              <a:latin typeface="Calibri" pitchFamily="34" charset="0"/>
              <a:cs typeface="Calibri" pitchFamily="34" charset="0"/>
            </a:endParaRPr>
          </a:p>
        </p:txBody>
      </p:sp>
      <p:sp>
        <p:nvSpPr>
          <p:cNvPr id="11" name="TextBox 10"/>
          <p:cNvSpPr txBox="1"/>
          <p:nvPr>
            <p:custDataLst>
              <p:tags r:id="rId5"/>
            </p:custDataLst>
          </p:nvPr>
        </p:nvSpPr>
        <p:spPr>
          <a:xfrm>
            <a:off x="5410200" y="2362200"/>
            <a:ext cx="1285884"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Организации</a:t>
            </a:r>
            <a:endParaRPr lang="ru-RU" sz="1000" b="1" dirty="0">
              <a:solidFill>
                <a:schemeClr val="tx1"/>
              </a:solidFill>
              <a:latin typeface="Calibri" pitchFamily="34" charset="0"/>
              <a:cs typeface="Calibri" pitchFamily="34" charset="0"/>
            </a:endParaRPr>
          </a:p>
        </p:txBody>
      </p:sp>
      <p:sp>
        <p:nvSpPr>
          <p:cNvPr id="12" name="Прямоугольник 11"/>
          <p:cNvSpPr/>
          <p:nvPr/>
        </p:nvSpPr>
        <p:spPr>
          <a:xfrm>
            <a:off x="6019800" y="1143000"/>
            <a:ext cx="2895600" cy="600164"/>
          </a:xfrm>
          <a:prstGeom prst="rect">
            <a:avLst/>
          </a:prstGeom>
        </p:spPr>
        <p:txBody>
          <a:bodyPr wrap="square">
            <a:spAutoFit/>
          </a:bodyPr>
          <a:lstStyle/>
          <a:p>
            <a:r>
              <a:rPr lang="ru-RU" sz="1100" cap="all" dirty="0" smtClean="0"/>
              <a:t>ОСНОВНАЯ ИДЕОЛОГИЯ ПРОГРАММЫ ПОДДЕРЖКИ МЕСТНЫХ ИНИЦИАТИВ – ИНИЦИАТИВА САМИХ ГРАЖДАН</a:t>
            </a:r>
            <a:endParaRPr lang="ru-RU" sz="1100" dirty="0"/>
          </a:p>
        </p:txBody>
      </p:sp>
      <p:pic>
        <p:nvPicPr>
          <p:cNvPr id="14" name="Picture 4" descr="Картинки по запросу illustration png благоустройство"/>
          <p:cNvPicPr>
            <a:picLocks noChangeAspect="1" noChangeArrowheads="1"/>
          </p:cNvPicPr>
          <p:nvPr>
            <p:custDataLst>
              <p:tags r:id="rId6"/>
            </p:custDataLst>
          </p:nvPr>
        </p:nvPicPr>
        <p:blipFill>
          <a:blip r:embed="rId11" cstate="print"/>
          <a:srcRect/>
          <a:stretch>
            <a:fillRect/>
          </a:stretch>
        </p:blipFill>
        <p:spPr bwMode="auto">
          <a:xfrm>
            <a:off x="6705600" y="1752600"/>
            <a:ext cx="2214546" cy="1783226"/>
          </a:xfrm>
          <a:prstGeom prst="rect">
            <a:avLst/>
          </a:prstGeom>
          <a:noFill/>
        </p:spPr>
      </p:pic>
      <p:sp>
        <p:nvSpPr>
          <p:cNvPr id="13" name="Прямоугольник 12"/>
          <p:cNvSpPr/>
          <p:nvPr/>
        </p:nvSpPr>
        <p:spPr>
          <a:xfrm>
            <a:off x="3048000" y="3581400"/>
            <a:ext cx="4648200" cy="369332"/>
          </a:xfrm>
          <a:prstGeom prst="rect">
            <a:avLst/>
          </a:prstGeom>
        </p:spPr>
        <p:txBody>
          <a:bodyPr wrap="square">
            <a:spAutoFit/>
          </a:bodyPr>
          <a:lstStyle/>
          <a:p>
            <a:pPr algn="ctr"/>
            <a:r>
              <a:rPr lang="ru-RU" dirty="0" smtClean="0">
                <a:latin typeface="Calibri" pitchFamily="34" charset="0"/>
                <a:cs typeface="Calibri" pitchFamily="34" charset="0"/>
              </a:rPr>
              <a:t>РЕАЛИЗАЦИЯ ПРОЕКТОВ В 2019 ГОДУ</a:t>
            </a:r>
          </a:p>
        </p:txBody>
      </p:sp>
      <p:graphicFrame>
        <p:nvGraphicFramePr>
          <p:cNvPr id="15" name="Таблица 14"/>
          <p:cNvGraphicFramePr>
            <a:graphicFrameLocks noGrp="1"/>
          </p:cNvGraphicFramePr>
          <p:nvPr/>
        </p:nvGraphicFramePr>
        <p:xfrm>
          <a:off x="152400" y="3974883"/>
          <a:ext cx="8839200" cy="2883117"/>
        </p:xfrm>
        <a:graphic>
          <a:graphicData uri="http://schemas.openxmlformats.org/drawingml/2006/table">
            <a:tbl>
              <a:tblPr/>
              <a:tblGrid>
                <a:gridCol w="4493260"/>
                <a:gridCol w="662940"/>
                <a:gridCol w="662940"/>
                <a:gridCol w="883920"/>
                <a:gridCol w="1325880"/>
                <a:gridCol w="810260"/>
              </a:tblGrid>
              <a:tr h="108646">
                <a:tc>
                  <a:txBody>
                    <a:bodyPr/>
                    <a:lstStyle/>
                    <a:p>
                      <a:pPr algn="ctr" rtl="0" fontAlgn="ctr"/>
                      <a:r>
                        <a:rPr lang="ru-RU" sz="900" b="1" i="0" u="none" strike="noStrike" dirty="0">
                          <a:solidFill>
                            <a:srgbClr val="000000"/>
                          </a:solidFill>
                          <a:latin typeface="Calibri" pitchFamily="34" charset="0"/>
                          <a:cs typeface="Calibri" pitchFamily="34" charset="0"/>
                        </a:rPr>
                        <a:t>2019</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всего</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за счет краевого бюджета </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pitchFamily="34" charset="0"/>
                          <a:cs typeface="Calibri" pitchFamily="34" charset="0"/>
                        </a:rPr>
                        <a:t>за счет местного бюджета </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t"/>
                      <a:r>
                        <a:rPr lang="ru-RU" sz="900" b="0" i="0" u="none" strike="noStrike">
                          <a:solidFill>
                            <a:srgbClr val="000000"/>
                          </a:solidFill>
                          <a:latin typeface="Calibri" pitchFamily="34" charset="0"/>
                          <a:cs typeface="Calibri" pitchFamily="34" charset="0"/>
                        </a:rPr>
                        <a:t>в том числе</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37547">
                <a:tc>
                  <a:txBody>
                    <a:bodyPr/>
                    <a:lstStyle/>
                    <a:p>
                      <a:pPr algn="ctr" rtl="0" fontAlgn="ctr"/>
                      <a:r>
                        <a:rPr lang="ru-RU" sz="900" b="1" i="0" u="none" strike="noStrike">
                          <a:solidFill>
                            <a:srgbClr val="000000"/>
                          </a:solidFill>
                          <a:latin typeface="Calibri" pitchFamily="34" charset="0"/>
                          <a:cs typeface="Calibri" pitchFamily="34" charset="0"/>
                        </a:rPr>
                        <a:t>(факт) </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t"/>
                      <a:r>
                        <a:rPr lang="ru-RU" sz="900" b="0" i="0" u="none" strike="noStrike">
                          <a:solidFill>
                            <a:srgbClr val="000000"/>
                          </a:solidFill>
                          <a:latin typeface="Calibri" pitchFamily="34" charset="0"/>
                          <a:cs typeface="Calibri" pitchFamily="34" charset="0"/>
                        </a:rPr>
                        <a:t>спонсорская помощь (населения, организации)</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pitchFamily="34" charset="0"/>
                          <a:cs typeface="Calibri" pitchFamily="34" charset="0"/>
                        </a:rPr>
                        <a:t> бюджет поселения</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Устройство тротуарных дорожек </a:t>
                      </a:r>
                      <a:r>
                        <a:rPr lang="ru-RU" sz="900" b="0" i="0" u="none" strike="noStrike">
                          <a:solidFill>
                            <a:srgbClr val="000000"/>
                          </a:solidFill>
                          <a:latin typeface="Calibri" pitchFamily="34" charset="0"/>
                          <a:cs typeface="Calibri" pitchFamily="34" charset="0"/>
                        </a:rPr>
                        <a:t>в п. Балтийский Балтийского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1 992,03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1 407,03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585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225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360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889">
                <a:tc>
                  <a:txBody>
                    <a:bodyPr/>
                    <a:lstStyle/>
                    <a:p>
                      <a:pPr algn="l" rtl="0" fontAlgn="ctr"/>
                      <a:r>
                        <a:rPr lang="ru-RU" sz="900" b="0" i="0" u="sng" strike="noStrike">
                          <a:solidFill>
                            <a:srgbClr val="000000"/>
                          </a:solidFill>
                          <a:latin typeface="Calibri" pitchFamily="34" charset="0"/>
                          <a:cs typeface="Calibri" pitchFamily="34" charset="0"/>
                        </a:rPr>
                        <a:t>Ремонт автодороги по  ул. Моздокской от у. Школьной до ул. Красноармейской ст. Галюгаевской </a:t>
                      </a:r>
                      <a:r>
                        <a:rPr lang="ru-RU" sz="900" b="0" i="0" u="none" strike="noStrike">
                          <a:solidFill>
                            <a:srgbClr val="000000"/>
                          </a:solidFill>
                          <a:latin typeface="Calibri" pitchFamily="34" charset="0"/>
                          <a:cs typeface="Calibri" pitchFamily="34" charset="0"/>
                        </a:rPr>
                        <a:t> Галюгаевского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331,95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180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151,95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55,3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a:solidFill>
                            <a:srgbClr val="000000"/>
                          </a:solidFill>
                          <a:latin typeface="Calibri" pitchFamily="34" charset="0"/>
                          <a:cs typeface="Calibri" pitchFamily="34" charset="0"/>
                        </a:rPr>
                        <a:t>96,65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Обустройство территории у памятника "Родина-мать"</a:t>
                      </a:r>
                      <a:r>
                        <a:rPr lang="ru-RU" sz="900" b="0" i="0" u="none" strike="noStrike">
                          <a:solidFill>
                            <a:srgbClr val="000000"/>
                          </a:solidFill>
                          <a:latin typeface="Calibri" pitchFamily="34" charset="0"/>
                          <a:cs typeface="Calibri" pitchFamily="34" charset="0"/>
                        </a:rPr>
                        <a:t> в х. Пролетарский Ростовановского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1 971,37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1 569,17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402,2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125,2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277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Строительство комплексной спортивной площадки </a:t>
                      </a:r>
                      <a:r>
                        <a:rPr lang="ru-RU" sz="900" b="0" i="0" u="none" strike="noStrike">
                          <a:solidFill>
                            <a:srgbClr val="000000"/>
                          </a:solidFill>
                          <a:latin typeface="Calibri" pitchFamily="34" charset="0"/>
                          <a:cs typeface="Calibri" pitchFamily="34" charset="0"/>
                        </a:rPr>
                        <a:t>в пос. Рощино Рощинского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2 403,43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a:solidFill>
                            <a:srgbClr val="000000"/>
                          </a:solidFill>
                          <a:latin typeface="Calibri" pitchFamily="34" charset="0"/>
                          <a:cs typeface="Calibri" pitchFamily="34" charset="0"/>
                        </a:rPr>
                        <a:t>1 797,88</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605,55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245,5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360,05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4889">
                <a:tc>
                  <a:txBody>
                    <a:bodyPr/>
                    <a:lstStyle/>
                    <a:p>
                      <a:pPr algn="l" rtl="0" fontAlgn="ctr"/>
                      <a:r>
                        <a:rPr lang="ru-RU" sz="900" b="0" i="0" u="sng" strike="noStrike">
                          <a:solidFill>
                            <a:srgbClr val="000000"/>
                          </a:solidFill>
                          <a:latin typeface="Calibri" pitchFamily="34" charset="0"/>
                          <a:cs typeface="Calibri" pitchFamily="34" charset="0"/>
                        </a:rPr>
                        <a:t>Ремонт здания Уваровского СД</a:t>
                      </a:r>
                      <a:r>
                        <a:rPr lang="ru-RU" sz="900" b="0" i="0" u="none" strike="noStrike">
                          <a:solidFill>
                            <a:srgbClr val="000000"/>
                          </a:solidFill>
                          <a:latin typeface="Calibri" pitchFamily="34" charset="0"/>
                          <a:cs typeface="Calibri" pitchFamily="34" charset="0"/>
                        </a:rPr>
                        <a:t>К по ул. Колхозная, 8 (первый этап) в селе Уваровское муниципального образования Русского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2 509,46</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1 949,59</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559,87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65</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494,87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Благоустройство территории прилегающей к зданию Русского СДК </a:t>
                      </a:r>
                      <a:r>
                        <a:rPr lang="ru-RU" sz="900" b="0" i="0" u="none" strike="noStrike">
                          <a:solidFill>
                            <a:srgbClr val="000000"/>
                          </a:solidFill>
                          <a:latin typeface="Calibri" pitchFamily="34" charset="0"/>
                          <a:cs typeface="Calibri" pitchFamily="34" charset="0"/>
                        </a:rPr>
                        <a:t>в селе Русском Русского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2 705,73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1 949,16</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756,57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100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656,57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sng" strike="noStrike">
                          <a:solidFill>
                            <a:srgbClr val="000000"/>
                          </a:solidFill>
                          <a:latin typeface="Calibri" pitchFamily="34" charset="0"/>
                          <a:cs typeface="Calibri" pitchFamily="34" charset="0"/>
                        </a:rPr>
                        <a:t>Ремонт зрительного зала х. Графский </a:t>
                      </a:r>
                      <a:r>
                        <a:rPr lang="ru-RU" sz="900" b="0" i="0" u="none" strike="noStrike">
                          <a:solidFill>
                            <a:srgbClr val="000000"/>
                          </a:solidFill>
                          <a:latin typeface="Calibri" pitchFamily="34" charset="0"/>
                          <a:cs typeface="Calibri" pitchFamily="34" charset="0"/>
                        </a:rPr>
                        <a:t>муниципального образования Серноводского сельсовета Курского района Ставропольского края</a:t>
                      </a:r>
                      <a:endParaRPr lang="ru-RU" sz="900" b="0" i="0" u="sng" strike="noStrike">
                        <a:solidFill>
                          <a:srgbClr val="000000"/>
                        </a:solidFill>
                        <a:latin typeface="Calibri" pitchFamily="34" charset="0"/>
                        <a:cs typeface="Calibri" pitchFamily="34" charset="0"/>
                      </a:endParaRP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1 822,01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1 205,24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616,77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181,4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435,37</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547">
                <a:tc>
                  <a:txBody>
                    <a:bodyPr/>
                    <a:lstStyle/>
                    <a:p>
                      <a:pPr algn="l" rtl="0" fontAlgn="ctr"/>
                      <a:r>
                        <a:rPr lang="ru-RU" sz="900" b="0" i="0" u="none" strike="noStrike" dirty="0">
                          <a:solidFill>
                            <a:srgbClr val="000000"/>
                          </a:solidFill>
                          <a:latin typeface="Calibri" pitchFamily="34" charset="0"/>
                          <a:cs typeface="Calibri" pitchFamily="34" charset="0"/>
                        </a:rPr>
                        <a:t>Р</a:t>
                      </a:r>
                      <a:r>
                        <a:rPr lang="ru-RU" sz="900" b="0" i="0" u="sng" strike="noStrike" dirty="0">
                          <a:solidFill>
                            <a:srgbClr val="000000"/>
                          </a:solidFill>
                          <a:latin typeface="Calibri" pitchFamily="34" charset="0"/>
                          <a:cs typeface="Calibri" pitchFamily="34" charset="0"/>
                        </a:rPr>
                        <a:t>емонт тротуаров</a:t>
                      </a:r>
                      <a:r>
                        <a:rPr lang="ru-RU" sz="900" b="0" i="0" u="none" strike="noStrike" dirty="0">
                          <a:solidFill>
                            <a:srgbClr val="000000"/>
                          </a:solidFill>
                          <a:latin typeface="Calibri" pitchFamily="34" charset="0"/>
                          <a:cs typeface="Calibri" pitchFamily="34" charset="0"/>
                        </a:rPr>
                        <a:t> по ул. Моздокская, ул. </a:t>
                      </a:r>
                      <a:r>
                        <a:rPr lang="ru-RU" sz="900" b="0" i="0" u="none" strike="noStrike" dirty="0" err="1">
                          <a:solidFill>
                            <a:srgbClr val="000000"/>
                          </a:solidFill>
                          <a:latin typeface="Calibri" pitchFamily="34" charset="0"/>
                          <a:cs typeface="Calibri" pitchFamily="34" charset="0"/>
                        </a:rPr>
                        <a:t>Исаакяна</a:t>
                      </a:r>
                      <a:r>
                        <a:rPr lang="ru-RU" sz="900" b="0" i="0" u="none" strike="noStrike" dirty="0">
                          <a:solidFill>
                            <a:srgbClr val="000000"/>
                          </a:solidFill>
                          <a:latin typeface="Calibri" pitchFamily="34" charset="0"/>
                          <a:cs typeface="Calibri" pitchFamily="34" charset="0"/>
                        </a:rPr>
                        <a:t>, ул. Советская и ул. Шаумяна в селе </a:t>
                      </a:r>
                      <a:r>
                        <a:rPr lang="ru-RU" sz="900" b="0" i="0" u="none" strike="noStrike" dirty="0" err="1">
                          <a:solidFill>
                            <a:srgbClr val="000000"/>
                          </a:solidFill>
                          <a:latin typeface="Calibri" pitchFamily="34" charset="0"/>
                          <a:cs typeface="Calibri" pitchFamily="34" charset="0"/>
                        </a:rPr>
                        <a:t>Эдиссии</a:t>
                      </a:r>
                      <a:r>
                        <a:rPr lang="ru-RU" sz="900" b="0" i="0" u="none" strike="noStrike" dirty="0">
                          <a:solidFill>
                            <a:srgbClr val="000000"/>
                          </a:solidFill>
                          <a:latin typeface="Calibri" pitchFamily="34" charset="0"/>
                          <a:cs typeface="Calibri" pitchFamily="34" charset="0"/>
                        </a:rPr>
                        <a:t>  Курского района Ставропольского края</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2 345,33</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1 652,62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692,71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60</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pitchFamily="34" charset="0"/>
                          <a:cs typeface="Calibri" pitchFamily="34" charset="0"/>
                        </a:rPr>
                        <a:t>632,71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865">
                <a:tc>
                  <a:txBody>
                    <a:bodyPr/>
                    <a:lstStyle/>
                    <a:p>
                      <a:pPr algn="ctr" rtl="0" fontAlgn="ctr"/>
                      <a:r>
                        <a:rPr lang="ru-RU" sz="900" b="0" i="0" u="none" strike="noStrike">
                          <a:solidFill>
                            <a:srgbClr val="000000"/>
                          </a:solidFill>
                          <a:latin typeface="Calibri" pitchFamily="34" charset="0"/>
                          <a:cs typeface="Calibri" pitchFamily="34" charset="0"/>
                        </a:rPr>
                        <a:t> </a:t>
                      </a:r>
                    </a:p>
                  </a:txBody>
                  <a:tcPr marL="6531" marR="6531" marT="6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16 081,31</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11 710,69</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pitchFamily="34" charset="0"/>
                          <a:cs typeface="Calibri" pitchFamily="34" charset="0"/>
                        </a:rPr>
                        <a:t>4370,62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a:solidFill>
                            <a:srgbClr val="000000"/>
                          </a:solidFill>
                          <a:latin typeface="Calibri" pitchFamily="34" charset="0"/>
                          <a:cs typeface="Calibri" pitchFamily="34" charset="0"/>
                        </a:rPr>
                        <a:t>1057,4</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a:solidFill>
                            <a:srgbClr val="000000"/>
                          </a:solidFill>
                          <a:latin typeface="Calibri" pitchFamily="34" charset="0"/>
                          <a:cs typeface="Calibri" pitchFamily="34" charset="0"/>
                        </a:rPr>
                        <a:t>3313,22</a:t>
                      </a:r>
                    </a:p>
                  </a:txBody>
                  <a:tcPr marL="6531" marR="6531" marT="653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smtClean="0">
                <a:solidFill>
                  <a:srgbClr val="000000"/>
                </a:solidFill>
                <a:latin typeface="Calibri" pitchFamily="34" charset="0"/>
                <a:ea typeface="Times New Roman" pitchFamily="18" charset="0"/>
                <a:cs typeface="Calibri" pitchFamily="34" charset="0"/>
              </a:rPr>
              <a:t>Устройство тротуарных дорожек а п. Балтийский  Курского района Ставропольского края</a:t>
            </a:r>
            <a:endParaRPr lang="ru-RU" sz="2000" dirty="0" smtClean="0">
              <a:latin typeface="Calibri" pitchFamily="34" charset="0"/>
              <a:cs typeface="Calibri" pitchFamily="34" charset="0"/>
            </a:endParaRPr>
          </a:p>
        </p:txBody>
      </p:sp>
      <p:sp>
        <p:nvSpPr>
          <p:cNvPr id="12"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1 407,03</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360,00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225,00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3074" name="Picture 2" descr="C:\Users\Кострицкая\Desktop\презентация\Балтийский\20190723_112738.jpg"/>
          <p:cNvPicPr>
            <a:picLocks noChangeAspect="1" noChangeArrowheads="1"/>
          </p:cNvPicPr>
          <p:nvPr/>
        </p:nvPicPr>
        <p:blipFill>
          <a:blip r:embed="rId3" cstate="print"/>
          <a:srcRect/>
          <a:stretch>
            <a:fillRect/>
          </a:stretch>
        </p:blipFill>
        <p:spPr bwMode="auto">
          <a:xfrm rot="5400000">
            <a:off x="1295399" y="457201"/>
            <a:ext cx="2286001" cy="3810000"/>
          </a:xfrm>
          <a:prstGeom prst="rect">
            <a:avLst/>
          </a:prstGeom>
          <a:ln>
            <a:noFill/>
          </a:ln>
          <a:effectLst>
            <a:softEdge rad="112500"/>
          </a:effectLst>
        </p:spPr>
      </p:pic>
      <p:pic>
        <p:nvPicPr>
          <p:cNvPr id="3075" name="Picture 3" descr="C:\Users\Кострицкая\Desktop\презентация\Балтийский\20190723_112419.jpg"/>
          <p:cNvPicPr>
            <a:picLocks noChangeAspect="1" noChangeArrowheads="1"/>
          </p:cNvPicPr>
          <p:nvPr/>
        </p:nvPicPr>
        <p:blipFill>
          <a:blip r:embed="rId4" cstate="print"/>
          <a:srcRect/>
          <a:stretch>
            <a:fillRect/>
          </a:stretch>
        </p:blipFill>
        <p:spPr bwMode="auto">
          <a:xfrm rot="5400000">
            <a:off x="1209394" y="3743606"/>
            <a:ext cx="2381811" cy="3428999"/>
          </a:xfrm>
          <a:prstGeom prst="rect">
            <a:avLst/>
          </a:prstGeom>
          <a:ln>
            <a:noFill/>
          </a:ln>
          <a:effectLst>
            <a:softEdge rad="112500"/>
          </a:effectLst>
        </p:spPr>
      </p:pic>
      <p:pic>
        <p:nvPicPr>
          <p:cNvPr id="3076" name="Picture 4" descr="C:\Users\Кострицкая\Desktop\презентация\Балтийский\20190723_112516.jpg"/>
          <p:cNvPicPr>
            <a:picLocks noChangeAspect="1" noChangeArrowheads="1"/>
          </p:cNvPicPr>
          <p:nvPr/>
        </p:nvPicPr>
        <p:blipFill>
          <a:blip r:embed="rId5" cstate="print"/>
          <a:srcRect/>
          <a:stretch>
            <a:fillRect/>
          </a:stretch>
        </p:blipFill>
        <p:spPr bwMode="auto">
          <a:xfrm rot="5400000">
            <a:off x="5524500" y="3695700"/>
            <a:ext cx="2362200"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Строительство комплексной спортивной площадки в пос. Рощино </a:t>
            </a:r>
          </a:p>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Курского района Ставропольского края</a:t>
            </a:r>
            <a:endParaRPr lang="ru-RU" sz="2000" dirty="0" smtClean="0">
              <a:latin typeface="Calibri" pitchFamily="34" charset="0"/>
              <a:cs typeface="Calibri" pitchFamily="34" charset="0"/>
            </a:endParaRPr>
          </a:p>
        </p:txBody>
      </p:sp>
      <p:sp>
        <p:nvSpPr>
          <p:cNvPr id="14"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1 797,88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360,05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245,50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2"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2050" name="Picture 2" descr="C:\Users\Кострицкая\Desktop\презентация\Рощинский\IMG_3556-23-05-19-02-05.JPG"/>
          <p:cNvPicPr>
            <a:picLocks noChangeAspect="1" noChangeArrowheads="1"/>
          </p:cNvPicPr>
          <p:nvPr/>
        </p:nvPicPr>
        <p:blipFill>
          <a:blip r:embed="rId2" cstate="print"/>
          <a:srcRect/>
          <a:stretch>
            <a:fillRect/>
          </a:stretch>
        </p:blipFill>
        <p:spPr bwMode="auto">
          <a:xfrm>
            <a:off x="685800" y="1295400"/>
            <a:ext cx="3214255" cy="2209800"/>
          </a:xfrm>
          <a:prstGeom prst="rect">
            <a:avLst/>
          </a:prstGeom>
          <a:ln>
            <a:noFill/>
          </a:ln>
          <a:effectLst>
            <a:softEdge rad="112500"/>
          </a:effectLst>
        </p:spPr>
      </p:pic>
      <p:pic>
        <p:nvPicPr>
          <p:cNvPr id="2051" name="Picture 3" descr="C:\Users\Кострицкая\Desktop\презентация\Рощинский\image1(1).jpeg"/>
          <p:cNvPicPr>
            <a:picLocks noChangeAspect="1" noChangeArrowheads="1"/>
          </p:cNvPicPr>
          <p:nvPr/>
        </p:nvPicPr>
        <p:blipFill>
          <a:blip r:embed="rId3"/>
          <a:srcRect/>
          <a:stretch>
            <a:fillRect/>
          </a:stretch>
        </p:blipFill>
        <p:spPr bwMode="auto">
          <a:xfrm>
            <a:off x="609600" y="4038600"/>
            <a:ext cx="3352800" cy="2514600"/>
          </a:xfrm>
          <a:prstGeom prst="rect">
            <a:avLst/>
          </a:prstGeom>
          <a:ln>
            <a:noFill/>
          </a:ln>
          <a:effectLst>
            <a:softEdge rad="112500"/>
          </a:effectLst>
        </p:spPr>
      </p:pic>
      <p:pic>
        <p:nvPicPr>
          <p:cNvPr id="2052" name="Picture 4" descr="C:\Users\Кострицкая\Desktop\презентация\Рощинский\image3.jpeg"/>
          <p:cNvPicPr>
            <a:picLocks noChangeAspect="1" noChangeArrowheads="1"/>
          </p:cNvPicPr>
          <p:nvPr/>
        </p:nvPicPr>
        <p:blipFill>
          <a:blip r:embed="rId4"/>
          <a:srcRect/>
          <a:stretch>
            <a:fillRect/>
          </a:stretch>
        </p:blipFill>
        <p:spPr bwMode="auto">
          <a:xfrm>
            <a:off x="5029200" y="4038600"/>
            <a:ext cx="3505200" cy="2514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16" name="Rectangle 1"/>
          <p:cNvSpPr>
            <a:spLocks noChangeArrowheads="1"/>
          </p:cNvSpPr>
          <p:nvPr/>
        </p:nvSpPr>
        <p:spPr bwMode="auto">
          <a:xfrm>
            <a:off x="0" y="0"/>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dirty="0" smtClean="0">
                <a:solidFill>
                  <a:srgbClr val="000000"/>
                </a:solidFill>
                <a:latin typeface="Medium"/>
                <a:ea typeface="Times New Roman" pitchFamily="18" charset="0"/>
                <a:cs typeface="Times New Roman" pitchFamily="18" charset="0"/>
              </a:rPr>
              <a:t>Ремонт здания </a:t>
            </a:r>
            <a:r>
              <a:rPr lang="ru-RU" dirty="0" err="1" smtClean="0">
                <a:solidFill>
                  <a:srgbClr val="000000"/>
                </a:solidFill>
                <a:latin typeface="Medium"/>
                <a:ea typeface="Times New Roman" pitchFamily="18" charset="0"/>
                <a:cs typeface="Times New Roman" pitchFamily="18" charset="0"/>
              </a:rPr>
              <a:t>Уваровского</a:t>
            </a:r>
            <a:r>
              <a:rPr lang="ru-RU" dirty="0" smtClean="0">
                <a:solidFill>
                  <a:srgbClr val="000000"/>
                </a:solidFill>
                <a:latin typeface="Medium"/>
                <a:ea typeface="Times New Roman" pitchFamily="18" charset="0"/>
                <a:cs typeface="Times New Roman" pitchFamily="18" charset="0"/>
              </a:rPr>
              <a:t> СДК по ул. Колхозная, 8 (первый этап) в с. </a:t>
            </a:r>
            <a:r>
              <a:rPr lang="ru-RU" dirty="0" err="1" smtClean="0">
                <a:solidFill>
                  <a:srgbClr val="000000"/>
                </a:solidFill>
                <a:latin typeface="Medium"/>
                <a:ea typeface="Times New Roman" pitchFamily="18" charset="0"/>
                <a:cs typeface="Times New Roman" pitchFamily="18" charset="0"/>
              </a:rPr>
              <a:t>Уваровское</a:t>
            </a:r>
            <a:r>
              <a:rPr lang="ru-RU" dirty="0" smtClean="0">
                <a:solidFill>
                  <a:srgbClr val="000000"/>
                </a:solidFill>
                <a:latin typeface="Medium"/>
                <a:ea typeface="Times New Roman" pitchFamily="18" charset="0"/>
                <a:cs typeface="Times New Roman" pitchFamily="18" charset="0"/>
              </a:rPr>
              <a:t> муниципального образования Русского сельсовета Курского района Ставропольского края</a:t>
            </a:r>
            <a:endParaRPr lang="ru-RU" sz="1400" dirty="0" smtClean="0">
              <a:latin typeface="Arial" pitchFamily="34" charset="0"/>
              <a:cs typeface="Arial" pitchFamily="34" charset="0"/>
            </a:endParaRPr>
          </a:p>
        </p:txBody>
      </p:sp>
      <p:sp>
        <p:nvSpPr>
          <p:cNvPr id="14"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1 949,59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494,87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65,00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3075" name="Picture 3" descr="C:\Users\Кострицкая\Desktop\презентация\Русский (уваровский СДК)\IMG-20190604-WA0011.jpg"/>
          <p:cNvPicPr>
            <a:picLocks noChangeAspect="1" noChangeArrowheads="1"/>
          </p:cNvPicPr>
          <p:nvPr/>
        </p:nvPicPr>
        <p:blipFill>
          <a:blip r:embed="rId3"/>
          <a:srcRect/>
          <a:stretch>
            <a:fillRect/>
          </a:stretch>
        </p:blipFill>
        <p:spPr bwMode="auto">
          <a:xfrm>
            <a:off x="457200" y="4114800"/>
            <a:ext cx="3657600" cy="2543175"/>
          </a:xfrm>
          <a:prstGeom prst="rect">
            <a:avLst/>
          </a:prstGeom>
          <a:ln>
            <a:noFill/>
          </a:ln>
          <a:effectLst>
            <a:softEdge rad="112500"/>
          </a:effectLst>
        </p:spPr>
      </p:pic>
      <p:pic>
        <p:nvPicPr>
          <p:cNvPr id="3076" name="Picture 4" descr="C:\Users\Кострицкая\Desktop\презентация\Русский (уваровский СДК)\S1030084.JPG"/>
          <p:cNvPicPr>
            <a:picLocks noChangeAspect="1" noChangeArrowheads="1"/>
          </p:cNvPicPr>
          <p:nvPr/>
        </p:nvPicPr>
        <p:blipFill>
          <a:blip r:embed="rId4" cstate="print"/>
          <a:srcRect/>
          <a:stretch>
            <a:fillRect/>
          </a:stretch>
        </p:blipFill>
        <p:spPr bwMode="auto">
          <a:xfrm>
            <a:off x="533400" y="1143000"/>
            <a:ext cx="3581400" cy="2311400"/>
          </a:xfrm>
          <a:prstGeom prst="rect">
            <a:avLst/>
          </a:prstGeom>
          <a:ln>
            <a:noFill/>
          </a:ln>
          <a:effectLst>
            <a:softEdge rad="112500"/>
          </a:effectLst>
        </p:spPr>
      </p:pic>
      <p:pic>
        <p:nvPicPr>
          <p:cNvPr id="3077" name="Picture 5" descr="C:\Users\Кострицкая\Desktop\презентация\Русский (уваровский СДК)\S2910001.JPG"/>
          <p:cNvPicPr preferRelativeResize="0">
            <a:picLocks noChangeArrowheads="1"/>
          </p:cNvPicPr>
          <p:nvPr/>
        </p:nvPicPr>
        <p:blipFill>
          <a:blip r:embed="rId5" cstate="print"/>
          <a:srcRect/>
          <a:stretch>
            <a:fillRect/>
          </a:stretch>
        </p:blipFill>
        <p:spPr bwMode="auto">
          <a:xfrm>
            <a:off x="5410200" y="4114800"/>
            <a:ext cx="3429000" cy="25503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4"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5"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sp>
        <p:nvSpPr>
          <p:cNvPr id="9"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Благоустройство территории прилегающей к зданию Русского СДК в с. Русском Русского сельсовета Курского района Ставропольского края</a:t>
            </a:r>
            <a:endParaRPr lang="ru-RU" sz="2000" dirty="0" smtClean="0">
              <a:latin typeface="Calibri" pitchFamily="34" charset="0"/>
              <a:cs typeface="Calibri" pitchFamily="34" charset="0"/>
            </a:endParaRPr>
          </a:p>
        </p:txBody>
      </p:sp>
      <p:sp>
        <p:nvSpPr>
          <p:cNvPr id="11" name="Rectangle 2"/>
          <p:cNvSpPr>
            <a:spLocks noChangeArrowheads="1"/>
          </p:cNvSpPr>
          <p:nvPr/>
        </p:nvSpPr>
        <p:spPr bwMode="auto">
          <a:xfrm>
            <a:off x="4724400" y="16002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1949,16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656,57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100,00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1026" name="Picture 2" descr="C:\Users\Кострицкая\Desktop\презентация\Русский ДК\IMG_20190422_172145.jpg"/>
          <p:cNvPicPr>
            <a:picLocks noChangeAspect="1" noChangeArrowheads="1"/>
          </p:cNvPicPr>
          <p:nvPr/>
        </p:nvPicPr>
        <p:blipFill>
          <a:blip r:embed="rId3" cstate="print"/>
          <a:srcRect/>
          <a:stretch>
            <a:fillRect/>
          </a:stretch>
        </p:blipFill>
        <p:spPr bwMode="auto">
          <a:xfrm>
            <a:off x="609600" y="1219200"/>
            <a:ext cx="3429000" cy="2338718"/>
          </a:xfrm>
          <a:prstGeom prst="rect">
            <a:avLst/>
          </a:prstGeom>
          <a:ln>
            <a:noFill/>
          </a:ln>
          <a:effectLst>
            <a:softEdge rad="112500"/>
          </a:effectLst>
        </p:spPr>
      </p:pic>
      <p:pic>
        <p:nvPicPr>
          <p:cNvPr id="1027" name="Picture 3" descr="C:\Users\Кострицкая\Desktop\презентация\Русский ДК\IMG_20190912_143515.jpg"/>
          <p:cNvPicPr>
            <a:picLocks noChangeAspect="1" noChangeArrowheads="1"/>
          </p:cNvPicPr>
          <p:nvPr/>
        </p:nvPicPr>
        <p:blipFill>
          <a:blip r:embed="rId4" cstate="print"/>
          <a:srcRect/>
          <a:stretch>
            <a:fillRect/>
          </a:stretch>
        </p:blipFill>
        <p:spPr bwMode="auto">
          <a:xfrm>
            <a:off x="762000" y="4191000"/>
            <a:ext cx="3362832" cy="2344787"/>
          </a:xfrm>
          <a:prstGeom prst="rect">
            <a:avLst/>
          </a:prstGeom>
          <a:ln>
            <a:noFill/>
          </a:ln>
          <a:effectLst>
            <a:softEdge rad="112500"/>
          </a:effectLst>
        </p:spPr>
      </p:pic>
      <p:pic>
        <p:nvPicPr>
          <p:cNvPr id="1028" name="Picture 4" descr="C:\Users\Кострицкая\Desktop\презентация\Русский ДК\IMG_20191112_093303.jpg"/>
          <p:cNvPicPr>
            <a:picLocks noChangeAspect="1" noChangeArrowheads="1"/>
          </p:cNvPicPr>
          <p:nvPr/>
        </p:nvPicPr>
        <p:blipFill>
          <a:blip r:embed="rId5" cstate="print"/>
          <a:srcRect/>
          <a:stretch>
            <a:fillRect/>
          </a:stretch>
        </p:blipFill>
        <p:spPr bwMode="auto">
          <a:xfrm>
            <a:off x="4876800" y="4267200"/>
            <a:ext cx="3581400" cy="2282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9"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dirty="0" smtClean="0">
                <a:solidFill>
                  <a:srgbClr val="000000"/>
                </a:solidFill>
                <a:latin typeface="Calibri" pitchFamily="34" charset="0"/>
                <a:ea typeface="Times New Roman" pitchFamily="18" charset="0"/>
                <a:cs typeface="Calibri" pitchFamily="34" charset="0"/>
              </a:rPr>
              <a:t>Ремонт зрительного зала х. Графский </a:t>
            </a:r>
            <a:r>
              <a:rPr lang="ru-RU" sz="2000" dirty="0" err="1" smtClean="0">
                <a:solidFill>
                  <a:srgbClr val="000000"/>
                </a:solidFill>
                <a:latin typeface="Calibri" pitchFamily="34" charset="0"/>
                <a:ea typeface="Times New Roman" pitchFamily="18" charset="0"/>
                <a:cs typeface="Calibri" pitchFamily="34" charset="0"/>
              </a:rPr>
              <a:t>Серноводского</a:t>
            </a:r>
            <a:r>
              <a:rPr lang="ru-RU" sz="2000" dirty="0" smtClean="0">
                <a:solidFill>
                  <a:srgbClr val="000000"/>
                </a:solidFill>
                <a:latin typeface="Calibri" pitchFamily="34" charset="0"/>
                <a:ea typeface="Times New Roman" pitchFamily="18" charset="0"/>
                <a:cs typeface="Calibri" pitchFamily="34" charset="0"/>
              </a:rPr>
              <a:t> сельсовета  Курского района Ставропольского края</a:t>
            </a:r>
            <a:endParaRPr lang="ru-RU" sz="2000" dirty="0" smtClean="0">
              <a:latin typeface="Calibri" pitchFamily="34" charset="0"/>
              <a:cs typeface="Calibri" pitchFamily="34" charset="0"/>
            </a:endParaRPr>
          </a:p>
        </p:txBody>
      </p:sp>
      <p:sp>
        <p:nvSpPr>
          <p:cNvPr id="11" name="Rectangle 2"/>
          <p:cNvSpPr>
            <a:spLocks noChangeArrowheads="1"/>
          </p:cNvSpPr>
          <p:nvPr/>
        </p:nvSpPr>
        <p:spPr bwMode="auto">
          <a:xfrm>
            <a:off x="4724400" y="1447800"/>
            <a:ext cx="414337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1 205,24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поселения: 435,37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Спонсорская помощь: 181,4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2209800" y="762000"/>
            <a:ext cx="4572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0" i="0" u="none" strike="noStrike" cap="none" normalizeH="0" baseline="0" dirty="0" smtClean="0">
              <a:ln>
                <a:noFill/>
              </a:ln>
              <a:solidFill>
                <a:srgbClr val="FF0000"/>
              </a:solidFill>
              <a:effectLst/>
              <a:latin typeface="Arial" pitchFamily="34" charset="0"/>
              <a:cs typeface="Arial" pitchFamily="34" charset="0"/>
            </a:endParaRPr>
          </a:p>
        </p:txBody>
      </p:sp>
      <p:sp>
        <p:nvSpPr>
          <p:cNvPr id="13" name="Rectangle 4"/>
          <p:cNvSpPr>
            <a:spLocks noChangeArrowheads="1"/>
          </p:cNvSpPr>
          <p:nvPr/>
        </p:nvSpPr>
        <p:spPr bwMode="auto">
          <a:xfrm>
            <a:off x="1571604" y="364331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B050"/>
                </a:solidFill>
                <a:effectLst/>
                <a:latin typeface="Calibri" pitchFamily="34" charset="0"/>
                <a:ea typeface="Times New Roman" pitchFamily="18" charset="0"/>
                <a:cs typeface="Calibri" pitchFamily="34" charset="0"/>
              </a:rPr>
              <a:t>РЕЗУЛЬТАТЫ РЕАЛИЗАЦИИ</a:t>
            </a:r>
            <a:endParaRPr kumimoji="0" lang="ru-RU" b="0" i="0" u="none" strike="noStrike" cap="none" normalizeH="0" baseline="0" dirty="0" smtClean="0">
              <a:ln>
                <a:noFill/>
              </a:ln>
              <a:solidFill>
                <a:srgbClr val="00B050"/>
              </a:solidFill>
              <a:effectLst/>
              <a:latin typeface="Calibri" pitchFamily="34" charset="0"/>
              <a:cs typeface="Calibri" pitchFamily="34" charset="0"/>
            </a:endParaRPr>
          </a:p>
        </p:txBody>
      </p:sp>
      <p:pic>
        <p:nvPicPr>
          <p:cNvPr id="2050" name="Picture 2" descr="C:\Users\Кострицкая\Desktop\презентация\Серноводский\20190218_112149.jpg"/>
          <p:cNvPicPr>
            <a:picLocks noChangeAspect="1" noChangeArrowheads="1"/>
          </p:cNvPicPr>
          <p:nvPr/>
        </p:nvPicPr>
        <p:blipFill>
          <a:blip r:embed="rId3" cstate="print"/>
          <a:srcRect/>
          <a:stretch>
            <a:fillRect/>
          </a:stretch>
        </p:blipFill>
        <p:spPr bwMode="auto">
          <a:xfrm>
            <a:off x="457200" y="1295400"/>
            <a:ext cx="3956923" cy="2133600"/>
          </a:xfrm>
          <a:prstGeom prst="rect">
            <a:avLst/>
          </a:prstGeom>
          <a:ln>
            <a:noFill/>
          </a:ln>
          <a:effectLst>
            <a:softEdge rad="112500"/>
          </a:effectLst>
        </p:spPr>
      </p:pic>
      <p:pic>
        <p:nvPicPr>
          <p:cNvPr id="2051" name="Picture 3" descr="C:\Users\Кострицкая\Desktop\презентация\Серноводский\20190807_122627.jpg"/>
          <p:cNvPicPr>
            <a:picLocks noChangeAspect="1" noChangeArrowheads="1"/>
          </p:cNvPicPr>
          <p:nvPr/>
        </p:nvPicPr>
        <p:blipFill>
          <a:blip r:embed="rId4" cstate="print"/>
          <a:srcRect/>
          <a:stretch>
            <a:fillRect/>
          </a:stretch>
        </p:blipFill>
        <p:spPr bwMode="auto">
          <a:xfrm>
            <a:off x="609600" y="4144736"/>
            <a:ext cx="3863790" cy="2345871"/>
          </a:xfrm>
          <a:prstGeom prst="rect">
            <a:avLst/>
          </a:prstGeom>
          <a:ln>
            <a:noFill/>
          </a:ln>
          <a:effectLst>
            <a:softEdge rad="112500"/>
          </a:effectLst>
        </p:spPr>
      </p:pic>
      <p:pic>
        <p:nvPicPr>
          <p:cNvPr id="2052" name="Picture 4" descr="C:\Users\Кострицкая\Desktop\презентация\Серноводский\image-29-05-20-04-04.png"/>
          <p:cNvPicPr>
            <a:picLocks noChangeAspect="1" noChangeArrowheads="1"/>
          </p:cNvPicPr>
          <p:nvPr/>
        </p:nvPicPr>
        <p:blipFill>
          <a:blip r:embed="rId5" cstate="print"/>
          <a:srcRect/>
          <a:stretch>
            <a:fillRect/>
          </a:stretch>
        </p:blipFill>
        <p:spPr bwMode="auto">
          <a:xfrm>
            <a:off x="5638800" y="3276600"/>
            <a:ext cx="2743200" cy="33025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15553"/>
          </a:xfrm>
          <a:prstGeom prst="rect">
            <a:avLst/>
          </a:prstGeom>
        </p:spPr>
        <p:txBody>
          <a:bodyPr wrap="square">
            <a:spAutoFit/>
          </a:bodyPr>
          <a:lstStyle/>
          <a:p>
            <a:pPr algn="ctr"/>
            <a:r>
              <a:rPr lang="ru-RU" sz="1700" b="1" dirty="0" smtClean="0">
                <a:latin typeface="Calibri" pitchFamily="34" charset="0"/>
                <a:cs typeface="Calibri" pitchFamily="34" charset="0"/>
              </a:rPr>
              <a:t>Сведения о</a:t>
            </a:r>
            <a:r>
              <a:rPr lang="en-US" sz="1700" b="1" dirty="0" smtClean="0">
                <a:latin typeface="Calibri" pitchFamily="34" charset="0"/>
                <a:cs typeface="Calibri" pitchFamily="34" charset="0"/>
              </a:rPr>
              <a:t> </a:t>
            </a:r>
            <a:r>
              <a:rPr lang="ru-RU" sz="1700" b="1" dirty="0" smtClean="0">
                <a:latin typeface="Calibri" pitchFamily="34" charset="0"/>
                <a:cs typeface="Calibri" pitchFamily="34" charset="0"/>
              </a:rPr>
              <a:t>реализации государственных программах на территории Курского района Ставропольского края, финансируемых за счет межбюджетных трансфертов в 2019 году</a:t>
            </a:r>
            <a:endParaRPr lang="ru-RU" sz="1700" b="1" dirty="0">
              <a:latin typeface="Calibri" pitchFamily="34" charset="0"/>
              <a:cs typeface="Calibri" pitchFamily="34" charset="0"/>
            </a:endParaRPr>
          </a:p>
        </p:txBody>
      </p:sp>
      <p:graphicFrame>
        <p:nvGraphicFramePr>
          <p:cNvPr id="6" name="Таблица 5"/>
          <p:cNvGraphicFramePr>
            <a:graphicFrameLocks noGrp="1"/>
          </p:cNvGraphicFramePr>
          <p:nvPr/>
        </p:nvGraphicFramePr>
        <p:xfrm>
          <a:off x="228600" y="685800"/>
          <a:ext cx="8610601" cy="6128513"/>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программы</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28600">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135">
                <a:tc gridSpan="4">
                  <a:txBody>
                    <a:bodyPr/>
                    <a:lstStyle/>
                    <a:p>
                      <a:pPr algn="ctr" rtl="0" fontAlgn="ctr"/>
                      <a:r>
                        <a:rPr lang="ru-RU" sz="1000" b="1" i="0" u="none" strike="noStrike" dirty="0">
                          <a:solidFill>
                            <a:srgbClr val="000000"/>
                          </a:solidFill>
                          <a:latin typeface="Calibri"/>
                        </a:rPr>
                        <a:t>подпрограмма «Государственная поддержка отрасли культуры» государственной программы Ставропольского края «Сохранение и развитие культуры» (государственную поддержку муниципальных учреждений культуры, находящихся на территориях сельских поселений Ставропольского края, и их лучших работников)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453">
                <a:tc>
                  <a:txBody>
                    <a:bodyPr/>
                    <a:lstStyle/>
                    <a:p>
                      <a:pPr algn="just" rtl="0" fontAlgn="ctr"/>
                      <a:r>
                        <a:rPr lang="ru-RU" sz="1000" b="1" i="0" u="none" strike="noStrike" dirty="0">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268">
                <a:tc>
                  <a:txBody>
                    <a:bodyPr/>
                    <a:lstStyle/>
                    <a:p>
                      <a:pPr algn="just" rtl="0" fontAlgn="ctr"/>
                      <a:r>
                        <a:rPr lang="ru-RU" sz="1000" b="0" i="0" u="none" strike="noStrike" dirty="0">
                          <a:solidFill>
                            <a:srgbClr val="000000"/>
                          </a:solidFill>
                          <a:latin typeface="Calibri"/>
                        </a:rPr>
                        <a:t>на поощрение заведующего отделом комплектования и обработки литературы муниципального учреждения «</a:t>
                      </a:r>
                      <a:r>
                        <a:rPr lang="ru-RU" sz="1000" b="0" i="0" u="none" strike="noStrike" dirty="0" err="1">
                          <a:solidFill>
                            <a:srgbClr val="000000"/>
                          </a:solidFill>
                          <a:latin typeface="Calibri"/>
                        </a:rPr>
                        <a:t>Межпоселенческая</a:t>
                      </a:r>
                      <a:r>
                        <a:rPr lang="ru-RU" sz="1000" b="0" i="0" u="none" strike="noStrike" dirty="0">
                          <a:solidFill>
                            <a:srgbClr val="000000"/>
                          </a:solidFill>
                          <a:latin typeface="Calibri"/>
                        </a:rPr>
                        <a:t> центральная библиотека» Курского муниципального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283">
                <a:tc>
                  <a:txBody>
                    <a:bodyPr/>
                    <a:lstStyle/>
                    <a:p>
                      <a:pPr algn="l" rtl="0" fontAlgn="ctr"/>
                      <a:r>
                        <a:rPr lang="ru-RU" sz="1000" b="1" i="0" u="none" strike="noStrike" dirty="0" err="1">
                          <a:solidFill>
                            <a:srgbClr val="000000"/>
                          </a:solidFill>
                          <a:latin typeface="Calibri"/>
                        </a:rPr>
                        <a:t>Кановский</a:t>
                      </a:r>
                      <a:r>
                        <a:rPr lang="ru-RU" sz="1000" b="1" i="0" u="none" strike="noStrike" dirty="0">
                          <a:solidFill>
                            <a:srgbClr val="000000"/>
                          </a:solidFill>
                          <a:latin typeface="Calibri"/>
                        </a:rPr>
                        <a:t>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50,00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98">
                <a:tc>
                  <a:txBody>
                    <a:bodyPr/>
                    <a:lstStyle/>
                    <a:p>
                      <a:pPr algn="l" rtl="0" fontAlgn="ctr"/>
                      <a:r>
                        <a:rPr lang="ru-RU" sz="1000" b="0" i="0" u="none" strike="noStrike" dirty="0">
                          <a:solidFill>
                            <a:srgbClr val="000000"/>
                          </a:solidFill>
                          <a:latin typeface="Calibri"/>
                        </a:rPr>
                        <a:t>на поощрение  руководителя клубного формирования структурного подразделения муниципального учреждения культуры «</a:t>
                      </a:r>
                      <a:r>
                        <a:rPr lang="ru-RU" sz="1000" b="0" i="0" u="none" strike="noStrike" dirty="0" err="1">
                          <a:solidFill>
                            <a:srgbClr val="000000"/>
                          </a:solidFill>
                          <a:latin typeface="Calibri"/>
                        </a:rPr>
                        <a:t>Кановский</a:t>
                      </a:r>
                      <a:r>
                        <a:rPr lang="ru-RU" sz="1000" b="0" i="0" u="none" strike="noStrike" dirty="0">
                          <a:solidFill>
                            <a:srgbClr val="000000"/>
                          </a:solidFill>
                          <a:latin typeface="Calibri"/>
                        </a:rPr>
                        <a:t> </a:t>
                      </a:r>
                      <a:r>
                        <a:rPr lang="ru-RU" sz="1000" b="0" i="0" u="none" strike="noStrike" dirty="0" err="1">
                          <a:solidFill>
                            <a:srgbClr val="000000"/>
                          </a:solidFill>
                          <a:latin typeface="Calibri"/>
                        </a:rPr>
                        <a:t>культурно-досуговый</a:t>
                      </a:r>
                      <a:r>
                        <a:rPr lang="ru-RU" sz="1000" b="0" i="0" u="none" strike="noStrike" dirty="0">
                          <a:solidFill>
                            <a:srgbClr val="000000"/>
                          </a:solidFill>
                          <a:latin typeface="Calibri"/>
                        </a:rPr>
                        <a:t> центр» сельского Дома культуры хутора Зайцев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Полтавский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953">
                <a:tc>
                  <a:txBody>
                    <a:bodyPr/>
                    <a:lstStyle/>
                    <a:p>
                      <a:pPr algn="l" rtl="0" fontAlgn="ctr"/>
                      <a:r>
                        <a:rPr lang="ru-RU" sz="1000" b="0" i="0" u="none" strike="noStrike" dirty="0">
                          <a:solidFill>
                            <a:srgbClr val="000000"/>
                          </a:solidFill>
                          <a:latin typeface="Calibri"/>
                        </a:rPr>
                        <a:t>на поощрение муниципального учреждения культуры – филиал № 3 Полтавской библиотеки муниципального учреждения «</a:t>
                      </a:r>
                      <a:r>
                        <a:rPr lang="ru-RU" sz="1000" b="0" i="0" u="none" strike="noStrike" dirty="0" err="1">
                          <a:solidFill>
                            <a:srgbClr val="000000"/>
                          </a:solidFill>
                          <a:latin typeface="Calibri"/>
                        </a:rPr>
                        <a:t>Межпоселенческая</a:t>
                      </a:r>
                      <a:r>
                        <a:rPr lang="ru-RU" sz="1000" b="0" i="0" u="none" strike="noStrike" dirty="0">
                          <a:solidFill>
                            <a:srgbClr val="000000"/>
                          </a:solidFill>
                          <a:latin typeface="Calibri"/>
                        </a:rPr>
                        <a:t> центральная библиотека» Курского муниципального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552">
                <a:tc gridSpan="4">
                  <a:txBody>
                    <a:bodyPr/>
                    <a:lstStyle/>
                    <a:p>
                      <a:pPr algn="ctr" rtl="0" fontAlgn="ctr"/>
                      <a:r>
                        <a:rPr lang="ru-RU" sz="1000" b="1" i="0" u="none" strike="noStrike" dirty="0">
                          <a:solidFill>
                            <a:srgbClr val="000000"/>
                          </a:solidFill>
                          <a:latin typeface="Calibri"/>
                        </a:rPr>
                        <a:t>подпрограмма «Устойчивое развитие сельских территорий» государственной программы Ставропольского края «Развитие сельского хозяйства» (выполнение инженерных изысканий, подготовка проектной документации, проведение государственной экспертизы проектной документации, результатов инженерных изысканий и достоверности определения сметной стоимости для строительства, реконструкции, модернизации и капитального ремонта объектов социальной и инженерной инфраструктуры собственности муниципальных образований Ставропольского края, расположенных в сельской местности)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688">
                <a:tc>
                  <a:txBody>
                    <a:bodyPr/>
                    <a:lstStyle/>
                    <a:p>
                      <a:pPr algn="just" rtl="0" fontAlgn="ctr"/>
                      <a:r>
                        <a:rPr lang="ru-RU" sz="1000" b="1" i="0" u="none" strike="noStrike" dirty="0">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12676,3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12676,3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1000" b="0" i="0" u="none" strike="noStrike">
                          <a:solidFill>
                            <a:srgbClr val="000000"/>
                          </a:solidFill>
                          <a:latin typeface="Calibri"/>
                        </a:rPr>
                        <a:t>«Строительство учебного корпуса МКОУ СОШ № 1 в станице Курской Курского района Ставропольского края»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6574,7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6574,7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6251">
                <a:tc>
                  <a:txBody>
                    <a:bodyPr/>
                    <a:lstStyle/>
                    <a:p>
                      <a:pPr algn="just" rtl="0" fontAlgn="ctr"/>
                      <a:r>
                        <a:rPr lang="ru-RU" sz="1000" b="0" i="0" u="none" strike="noStrike">
                          <a:solidFill>
                            <a:srgbClr val="000000"/>
                          </a:solidFill>
                          <a:latin typeface="Calibri"/>
                        </a:rPr>
                        <a:t>Реконструкция стадиона в станице Курской Курского района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3235,92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3235,92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3731">
                <a:tc>
                  <a:txBody>
                    <a:bodyPr/>
                    <a:lstStyle/>
                    <a:p>
                      <a:pPr algn="just" rtl="0" fontAlgn="ctr"/>
                      <a:r>
                        <a:rPr lang="ru-RU" sz="1000" b="0" i="0" u="none" strike="noStrike">
                          <a:solidFill>
                            <a:srgbClr val="000000"/>
                          </a:solidFill>
                          <a:latin typeface="Calibri"/>
                        </a:rPr>
                        <a:t>Реконструкция здания под детский сад в хуторе Привольном Курского района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2865,68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2865,68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gridSpan="4">
                  <a:txBody>
                    <a:bodyPr/>
                    <a:lstStyle/>
                    <a:p>
                      <a:pPr algn="ctr" rtl="0" fontAlgn="ctr"/>
                      <a:r>
                        <a:rPr lang="ru-RU" sz="1000" b="1" i="0" u="none" strike="noStrike" dirty="0">
                          <a:solidFill>
                            <a:srgbClr val="000000"/>
                          </a:solidFill>
                          <a:latin typeface="Calibri"/>
                        </a:rPr>
                        <a:t>реализация подпрограммы «Культура» государственной программы Ставропольского края «Культура и туристско-рекреационный комплекс» на обеспечение развития материально-технической базы домов культуры в населенных пунктах с числом жителей до 50000 человек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7421">
                <a:tc>
                  <a:txBody>
                    <a:bodyPr/>
                    <a:lstStyle/>
                    <a:p>
                      <a:pPr algn="l" rtl="0" fontAlgn="ctr"/>
                      <a:r>
                        <a:rPr lang="ru-RU" sz="1000" b="1" i="0" u="none" strike="noStrike">
                          <a:solidFill>
                            <a:srgbClr val="000000"/>
                          </a:solidFill>
                          <a:latin typeface="Calibri"/>
                        </a:rPr>
                        <a:t>Русский сельсовет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dirty="0">
                          <a:solidFill>
                            <a:srgbClr val="000000"/>
                          </a:solidFill>
                          <a:latin typeface="Calibri"/>
                        </a:rPr>
                        <a:t>1128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1" i="0" u="none" strike="noStrike">
                          <a:solidFill>
                            <a:srgbClr val="000000"/>
                          </a:solidFill>
                          <a:latin typeface="Calibri"/>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l" fontAlgn="b"/>
                      <a:r>
                        <a:rPr lang="ru-RU" sz="1000" b="0" i="0" u="none" strike="noStrike" dirty="0">
                          <a:solidFill>
                            <a:srgbClr val="000000"/>
                          </a:solidFill>
                          <a:latin typeface="Calibri"/>
                        </a:rPr>
                        <a:t>приобретение кресел в количестве 200 штук в Русский СДК в с. Русское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000" b="0"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gridSpan="4">
                  <a:txBody>
                    <a:bodyPr/>
                    <a:lstStyle/>
                    <a:p>
                      <a:pPr algn="ctr" rtl="0" fontAlgn="b"/>
                      <a:r>
                        <a:rPr lang="ru-RU" sz="1000" b="1" i="0" u="none" strike="noStrike" dirty="0">
                          <a:solidFill>
                            <a:srgbClr val="000000"/>
                          </a:solidFill>
                          <a:latin typeface="Calibri"/>
                        </a:rPr>
                        <a:t>в рамках государственной программы Российской Федерации «Развитие культуры и туризма на 2013-2020 годы»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96,73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16,16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80,57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just" rtl="0" fontAlgn="ctr"/>
                      <a:r>
                        <a:rPr lang="ru-RU" sz="1000" b="0" i="0" u="none" strike="noStrike">
                          <a:solidFill>
                            <a:srgbClr val="000000"/>
                          </a:solidFill>
                          <a:latin typeface="Calibri"/>
                        </a:rPr>
                        <a:t>на развитие системы библиотечного дела с учетом задачи расширения на комплектование книжных фондов библиотек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1"/>
          <p:cNvSpPr>
            <a:spLocks noChangeArrowheads="1"/>
          </p:cNvSpPr>
          <p:nvPr/>
        </p:nvSpPr>
        <p:spPr bwMode="auto">
          <a:xfrm>
            <a:off x="152400" y="152400"/>
            <a:ext cx="8839200" cy="7278916"/>
          </a:xfrm>
          <a:prstGeom prst="rect">
            <a:avLst/>
          </a:prstGeom>
          <a:noFill/>
          <a:ln w="9525">
            <a:noFill/>
            <a:miter lim="800000"/>
            <a:headEnd/>
            <a:tailEnd/>
          </a:ln>
        </p:spPr>
        <p:txBody>
          <a:bodyPr wrap="square">
            <a:spAutoFit/>
          </a:bodyPr>
          <a:lstStyle/>
          <a:p>
            <a:pPr algn="just"/>
            <a:r>
              <a:rPr lang="ru-RU" sz="1300" b="1" dirty="0">
                <a:latin typeface="Calibri" pitchFamily="34" charset="0"/>
                <a:cs typeface="Calibri" pitchFamily="34" charset="0"/>
              </a:rPr>
              <a:t>    </a:t>
            </a:r>
            <a:r>
              <a:rPr lang="ru-RU" sz="1300" b="1" dirty="0" smtClean="0">
                <a:latin typeface="Calibri" pitchFamily="34" charset="0"/>
                <a:cs typeface="Calibri" pitchFamily="34" charset="0"/>
              </a:rPr>
              <a:t>  </a:t>
            </a:r>
            <a:r>
              <a:rPr lang="ru-RU" sz="1400" b="1" dirty="0" err="1">
                <a:latin typeface="Calibri" pitchFamily="34" charset="0"/>
                <a:cs typeface="Calibri" pitchFamily="34" charset="0"/>
              </a:rPr>
              <a:t>Ку́рский</a:t>
            </a:r>
            <a:r>
              <a:rPr lang="ru-RU" sz="1400" b="1" dirty="0">
                <a:latin typeface="Calibri" pitchFamily="34" charset="0"/>
                <a:cs typeface="Calibri" pitchFamily="34" charset="0"/>
              </a:rPr>
              <a:t> район</a:t>
            </a:r>
            <a:r>
              <a:rPr lang="ru-RU" sz="1300" dirty="0">
                <a:latin typeface="Calibri" pitchFamily="34" charset="0"/>
                <a:cs typeface="Calibri" pitchFamily="34" charset="0"/>
              </a:rPr>
              <a:t> — территориальная единица (район) и муниципальное образование (муниципальный район) в составе Ставропольского края России</a:t>
            </a:r>
            <a:r>
              <a:rPr lang="ru-RU" sz="1300" dirty="0" smtClean="0">
                <a:latin typeface="Calibri" pitchFamily="34" charset="0"/>
                <a:cs typeface="Calibri" pitchFamily="34" charset="0"/>
              </a:rPr>
              <a:t>. </a:t>
            </a:r>
            <a:endParaRPr lang="ru-RU" sz="1300" dirty="0">
              <a:latin typeface="Calibri" pitchFamily="34" charset="0"/>
              <a:cs typeface="Calibri" pitchFamily="34" charset="0"/>
            </a:endParaRPr>
          </a:p>
          <a:p>
            <a:r>
              <a:rPr lang="ru-RU" sz="1200" dirty="0">
                <a:latin typeface="Calibri" pitchFamily="34" charset="0"/>
                <a:cs typeface="Calibri" pitchFamily="34" charset="0"/>
              </a:rPr>
              <a:t> </a:t>
            </a:r>
            <a:r>
              <a:rPr lang="ru-RU" sz="1200" dirty="0" smtClean="0">
                <a:latin typeface="Calibri" pitchFamily="34" charset="0"/>
                <a:cs typeface="Calibri" pitchFamily="34" charset="0"/>
              </a:rPr>
              <a:t>     </a:t>
            </a:r>
            <a:r>
              <a:rPr lang="ru-RU" sz="1200" b="1" dirty="0" smtClean="0"/>
              <a:t>Курский район расположен в юго-восточной части Ставропольского края. </a:t>
            </a:r>
            <a:r>
              <a:rPr lang="ru-RU" sz="1200" dirty="0" smtClean="0"/>
              <a:t>Районный центр - станица Курская. Территория района занимает площадь 369,4 тысячи гектара, площадь районного центра - 678 гектаров. Расстояние от районного центра до ближайшей железнодорожной станции - 45 км, до краевого центра по железной дороге - 556 км, по автомобильной - 307 км.</a:t>
            </a:r>
          </a:p>
          <a:p>
            <a:r>
              <a:rPr lang="ru-RU" sz="1200" b="1" dirty="0" smtClean="0"/>
              <a:t>     Общая протяженность границы района - 455,6 км.</a:t>
            </a:r>
            <a:r>
              <a:rPr lang="ru-RU" sz="1200" dirty="0" smtClean="0"/>
              <a:t> На юго-западе район граничит с  Кабардино-Балкарией  - 67,5 км, на северо-востоке с республикой Дагестан - 60,2 км, на востоке и юго-востоке с Чеченской республикой - 114 км, на юге с республикой Северная Осетия - Алания - 68,5 км, на западе с Кировским районом Ставропольского края - 33,2 км, на севере со </a:t>
            </a:r>
            <a:r>
              <a:rPr lang="ru-RU" sz="1200" dirty="0" err="1" smtClean="0"/>
              <a:t>Степновским</a:t>
            </a:r>
            <a:r>
              <a:rPr lang="ru-RU" sz="1200" dirty="0" smtClean="0"/>
              <a:t> и </a:t>
            </a:r>
            <a:r>
              <a:rPr lang="ru-RU" sz="1200" dirty="0" err="1" smtClean="0"/>
              <a:t>Нефтекумским</a:t>
            </a:r>
            <a:r>
              <a:rPr lang="ru-RU" sz="1200" dirty="0" smtClean="0"/>
              <a:t> районами Ставропольскою края, протяженность границ соответственно 93,5 и 18, 7 км.</a:t>
            </a:r>
          </a:p>
          <a:p>
            <a:r>
              <a:rPr lang="ru-RU" sz="1200" b="1" dirty="0" smtClean="0"/>
              <a:t>     В административном отношении район делится на 12 муниципальных образований.</a:t>
            </a:r>
            <a:r>
              <a:rPr lang="ru-RU" sz="1200" dirty="0" smtClean="0"/>
              <a:t> На его территории расположено 47 населенных пунктов. В районе проживают люди 62 национальностей. </a:t>
            </a:r>
          </a:p>
          <a:p>
            <a:r>
              <a:rPr lang="ru-RU" sz="1200" b="1" dirty="0" smtClean="0"/>
              <a:t>     Курский район относится к зоне рискованного земледелия. </a:t>
            </a:r>
            <a:r>
              <a:rPr lang="ru-RU" sz="1200" dirty="0" smtClean="0"/>
              <a:t>На его территории в среднем выпадает 330 мм осадков в год. Засуха бывает в среднем 1 раз в 3-5 лет.</a:t>
            </a:r>
          </a:p>
          <a:p>
            <a:r>
              <a:rPr lang="ru-RU" sz="1200" b="1" dirty="0" smtClean="0"/>
              <a:t>     С запада на  восток  район  пересекает  река  Кура, каналы  имени </a:t>
            </a:r>
            <a:r>
              <a:rPr lang="ru-RU" sz="1200" dirty="0" smtClean="0"/>
              <a:t> Ленина, Большой  и  Малый Левобережные. С юга на  север пролегает </a:t>
            </a:r>
            <a:r>
              <a:rPr lang="ru-RU" sz="1200" dirty="0" err="1" smtClean="0"/>
              <a:t>Терско-Кумский</a:t>
            </a:r>
            <a:r>
              <a:rPr lang="ru-RU" sz="1200" dirty="0" smtClean="0"/>
              <a:t> канал, часть  южной  границы  района смыкается с рекой Терек. На территории района образованы 3 водохранилища - </a:t>
            </a:r>
            <a:r>
              <a:rPr lang="ru-RU" sz="1200" dirty="0" err="1" smtClean="0"/>
              <a:t>Ростовановское</a:t>
            </a:r>
            <a:r>
              <a:rPr lang="ru-RU" sz="1200" dirty="0" smtClean="0"/>
              <a:t>, Курское и Полтавское.</a:t>
            </a:r>
          </a:p>
          <a:p>
            <a:r>
              <a:rPr lang="ru-RU" sz="1200" b="1" dirty="0" smtClean="0"/>
              <a:t>     Район располагает сырьевыми ресурсами для производства строительных материалов, запасами целебной минеральной воды.</a:t>
            </a:r>
            <a:endParaRPr lang="ru-RU" sz="1200" dirty="0" smtClean="0"/>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400" dirty="0" smtClean="0"/>
          </a:p>
          <a:p>
            <a:pPr algn="just"/>
            <a:r>
              <a:rPr lang="ru-RU" sz="1400" dirty="0" smtClean="0"/>
              <a:t>          Герб                             Герб -флаг</a:t>
            </a:r>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endParaRPr lang="ru-RU" sz="1300" dirty="0" smtClean="0">
              <a:latin typeface="Calibri" pitchFamily="34" charset="0"/>
              <a:cs typeface="Calibri" pitchFamily="34" charset="0"/>
            </a:endParaRPr>
          </a:p>
          <a:p>
            <a:pPr algn="just"/>
            <a:r>
              <a:rPr lang="ru-RU" sz="1300" dirty="0" smtClean="0">
                <a:latin typeface="Calibri" pitchFamily="34" charset="0"/>
                <a:cs typeface="Calibri" pitchFamily="34" charset="0"/>
              </a:rPr>
              <a:t>ИСТОРИЧЕСКАЯ СПРАВКА </a:t>
            </a:r>
          </a:p>
          <a:p>
            <a:pPr algn="just"/>
            <a:r>
              <a:rPr lang="en-US" sz="1400" dirty="0" smtClean="0">
                <a:hlinkClick r:id="rId2"/>
              </a:rPr>
              <a:t>http://xn----8sbwecba3ainehy.xn--p1ai/istoricheskaya-spravka.html</a:t>
            </a:r>
            <a:endParaRPr lang="ru-RU" sz="1300" dirty="0">
              <a:latin typeface="Calibri" pitchFamily="34" charset="0"/>
              <a:cs typeface="Calibri" pitchFamily="34" charset="0"/>
            </a:endParaRPr>
          </a:p>
          <a:p>
            <a:pPr algn="just"/>
            <a:endParaRPr lang="ru-RU" sz="1300" dirty="0">
              <a:latin typeface="Calibri" pitchFamily="34" charset="0"/>
              <a:cs typeface="Calibri" pitchFamily="34" charset="0"/>
            </a:endParaRPr>
          </a:p>
          <a:p>
            <a:r>
              <a:rPr lang="ru-RU" sz="1300" dirty="0">
                <a:latin typeface="Calibri" pitchFamily="34" charset="0"/>
                <a:cs typeface="Calibri" pitchFamily="34" charset="0"/>
              </a:rPr>
              <a:t/>
            </a:r>
            <a:br>
              <a:rPr lang="ru-RU" sz="1300" dirty="0">
                <a:latin typeface="Calibri" pitchFamily="34" charset="0"/>
                <a:cs typeface="Calibri" pitchFamily="34" charset="0"/>
              </a:rPr>
            </a:br>
            <a:endParaRPr lang="ru-RU" sz="1300" dirty="0">
              <a:latin typeface="Calibri" pitchFamily="34" charset="0"/>
              <a:cs typeface="Calibri" pitchFamily="34" charset="0"/>
            </a:endParaRPr>
          </a:p>
        </p:txBody>
      </p:sp>
      <p:sp>
        <p:nvSpPr>
          <p:cNvPr id="11267" name="AutoShape 2" descr="https://cdn.pixabay.com/photo/2017/09/01/23/01/field-2705799_128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8" name="AutoShape 4" descr="https://im0-tub-ru.yandex.net/i?id=2c6cc8e782a01b5a9d468ae5119cd078-l&amp;n=1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9" name="AutoShape 7" descr="C:\Users\%D0%9A%D0%BE%D1%81%D1%82%D1%80%D0%B8%D1%86%D0%BA%D0%B0%D1%8F%D0%95%D0%92\Desktop\i.webp"/>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7" name="Рисунок 6" descr="kursky_01"/>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181600" y="3810000"/>
            <a:ext cx="3810000" cy="2743200"/>
          </a:xfrm>
          <a:prstGeom prst="rect">
            <a:avLst/>
          </a:prstGeom>
          <a:noFill/>
        </p:spPr>
      </p:pic>
      <p:pic>
        <p:nvPicPr>
          <p:cNvPr id="8" name="Рисунок 7" descr="Герб обрезанный по границам2"/>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81000" y="4114800"/>
            <a:ext cx="1143000" cy="1447800"/>
          </a:xfrm>
          <a:prstGeom prst="rect">
            <a:avLst/>
          </a:prstGeom>
          <a:noFill/>
          <a:ln>
            <a:noFill/>
          </a:ln>
        </p:spPr>
      </p:pic>
      <p:pic>
        <p:nvPicPr>
          <p:cNvPr id="9" name="Рисунок 8" descr="Герб-флаг"/>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600200" y="3962400"/>
            <a:ext cx="2667000" cy="1590675"/>
          </a:xfrm>
          <a:prstGeom prst="rect">
            <a:avLst/>
          </a:prstGeom>
          <a:noFill/>
          <a:ln>
            <a:noFill/>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28600" y="152400"/>
          <a:ext cx="8610601" cy="6389124"/>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объектов</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14183">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ctr"/>
                      <a:r>
                        <a:rPr lang="ru-RU" sz="1000" b="1" i="0" u="none" strike="noStrike" dirty="0">
                          <a:solidFill>
                            <a:srgbClr val="000000"/>
                          </a:solidFill>
                          <a:latin typeface="Calibri"/>
                        </a:rPr>
                        <a:t>реализация программы «Создание условий для обеспечения доступным и комфортным жильем граждан Ставропольского края» государственной программы Ставропольского края «Развитие градостроительства, строительства и архитектуры», в том числе на предоставление молодым семьям Ставропольского края, имеющим трех и более детей, в том числе один из супругов или оба супруга, или родитель в неполной семье в 2018 году достиг возраста 36 лет и на предоставление молодым семьям Ставропольского края, не имеющим детей или имеющим одного или двух детей, а также неполным молодым семьям Ставропольского края, состоящим из одного молодого родителя и одного или двух детей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err="1">
                          <a:solidFill>
                            <a:srgbClr val="000000"/>
                          </a:solidFill>
                          <a:latin typeface="Calibri"/>
                        </a:rPr>
                        <a:t>Кановский</a:t>
                      </a:r>
                      <a:r>
                        <a:rPr lang="ru-RU" sz="1000" b="1" i="0" u="none" strike="noStrike" dirty="0">
                          <a:solidFill>
                            <a:srgbClr val="000000"/>
                          </a:solidFill>
                          <a:latin typeface="Calibri"/>
                        </a:rPr>
                        <a:t>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406,68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406,68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Курский сельсовет (</a:t>
                      </a:r>
                      <a:r>
                        <a:rPr lang="ru-RU" sz="1000" b="0" i="0" u="none" strike="noStrike" dirty="0">
                          <a:solidFill>
                            <a:srgbClr val="000000"/>
                          </a:solidFill>
                          <a:latin typeface="Calibri"/>
                        </a:rPr>
                        <a:t>приобретено жилье 3 семьям)</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3 016,44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3 016,44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err="1">
                          <a:solidFill>
                            <a:srgbClr val="000000"/>
                          </a:solidFill>
                          <a:latin typeface="Calibri"/>
                        </a:rPr>
                        <a:t>Рощинский</a:t>
                      </a:r>
                      <a:r>
                        <a:rPr lang="ru-RU" sz="1000" b="1" i="0" u="none" strike="noStrike" dirty="0">
                          <a:solidFill>
                            <a:srgbClr val="000000"/>
                          </a:solidFill>
                          <a:latin typeface="Calibri"/>
                        </a:rPr>
                        <a:t> сельсовет </a:t>
                      </a:r>
                      <a:r>
                        <a:rPr lang="ru-RU" sz="1000" b="0" i="0" u="none" strike="noStrike" dirty="0">
                          <a:solidFill>
                            <a:srgbClr val="000000"/>
                          </a:solidFill>
                          <a:latin typeface="Calibri"/>
                        </a:rPr>
                        <a:t>(в т.ч. 2 106,72 тыс. рублей остаток 2018 г.) (приобретено жилье 6 семьям, из них 2 многодетные)</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3 255,84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3 255,84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dirty="0">
                          <a:solidFill>
                            <a:srgbClr val="000000"/>
                          </a:solidFill>
                          <a:latin typeface="Calibri"/>
                        </a:rPr>
                        <a:t>с. </a:t>
                      </a:r>
                      <a:r>
                        <a:rPr lang="ru-RU" sz="1000" b="1" i="0" u="none" strike="noStrike" dirty="0" err="1">
                          <a:solidFill>
                            <a:srgbClr val="000000"/>
                          </a:solidFill>
                          <a:latin typeface="Calibri"/>
                        </a:rPr>
                        <a:t>Эдиссия</a:t>
                      </a:r>
                      <a:r>
                        <a:rPr lang="ru-RU" sz="1000" b="1" i="0" u="none" strike="noStrike" dirty="0">
                          <a:solidFill>
                            <a:srgbClr val="000000"/>
                          </a:solidFill>
                          <a:latin typeface="Calibri"/>
                        </a:rPr>
                        <a:t> </a:t>
                      </a:r>
                      <a:r>
                        <a:rPr lang="ru-RU" sz="1000" b="0" i="0" u="none" strike="noStrike" dirty="0">
                          <a:solidFill>
                            <a:srgbClr val="000000"/>
                          </a:solidFill>
                          <a:latin typeface="Calibri"/>
                        </a:rPr>
                        <a:t>(в т.ч. 3 710,70 тыс. рублей остаток 2018 г.) (приобретено жилье 8 семьям)</a:t>
                      </a:r>
                      <a:endParaRPr lang="ru-RU"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6 852,83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6 852,83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ctr"/>
                      <a:r>
                        <a:rPr lang="ru-RU" sz="1000" b="1" i="0" u="none" strike="noStrike" dirty="0">
                          <a:solidFill>
                            <a:srgbClr val="000000"/>
                          </a:solidFill>
                          <a:latin typeface="Calibri"/>
                        </a:rPr>
                        <a:t>реализация государственной программы Российской Федерации «Обеспечение доступным и комфортным жильем и коммунальными услугами граждан Российской Федерации» в связи с превышением одним из супругов либо родителем в неполной семье возраста 35 лет и в которых возраст каждого из супругов либо родителя в неполной семье в 2018 году не превысил 39 лет, в рамках реализации подпрограммы «Создание условий для обеспечения доступным и комфортным жильем граждан в Ставропольском крае» государственной программы Ставропольского края «Развитие градостроительства, строительства и архитектуры» на предоставление социальных выплат на приобретение (строительство) жилья семьям, исключенным из числа участников основного мероприятия «Обеспечение жильем молодых семей»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Балтийский сельсовет </a:t>
                      </a:r>
                      <a:r>
                        <a:rPr lang="ru-RU" sz="1000" b="0" i="0" u="none" strike="noStrike">
                          <a:solidFill>
                            <a:srgbClr val="000000"/>
                          </a:solidFill>
                          <a:latin typeface="Calibri"/>
                        </a:rPr>
                        <a:t> (приобретено жилье 1 семье)</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239,40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239,4</a:t>
                      </a:r>
                      <a:r>
                        <a:rPr lang="ru-RU" sz="1000" b="1" i="0" u="none" strike="noStrike" dirty="0">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Ростовановский сельсовет </a:t>
                      </a:r>
                      <a:r>
                        <a:rPr lang="ru-RU" sz="1000" b="0" i="0" u="none" strike="noStrike">
                          <a:solidFill>
                            <a:srgbClr val="000000"/>
                          </a:solidFill>
                          <a:latin typeface="Calibri"/>
                        </a:rPr>
                        <a:t>(приобретено жилье 1 семье)</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430,92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430,92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b"/>
                      <a:r>
                        <a:rPr lang="ru-RU" sz="1000" b="1" i="0" u="none" strike="noStrike" dirty="0">
                          <a:solidFill>
                            <a:srgbClr val="000000"/>
                          </a:solidFill>
                          <a:latin typeface="Calibri"/>
                        </a:rPr>
                        <a:t>реализация подпрограммы «Создание условий для обеспечения доступным и комфортным жильем граждан Ставропольского края» государственной программы Ставропольского края «Развитие градостроительства, строительства и архитектуры»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Курский сельсовет</a:t>
                      </a:r>
                      <a:r>
                        <a:rPr lang="ru-RU" sz="1000" b="0" i="0" u="none" strike="noStrike">
                          <a:solidFill>
                            <a:srgbClr val="000000"/>
                          </a:solidFill>
                          <a:latin typeface="Calibri"/>
                        </a:rPr>
                        <a:t> (приобретено жилье 2 семьям)</a:t>
                      </a:r>
                      <a:endParaRPr lang="ru-RU" sz="1000" b="1"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952,87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730,24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222,63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l" rtl="0" fontAlgn="ctr"/>
                      <a:r>
                        <a:rPr lang="ru-RU" sz="1000" b="1" i="0" u="none" strike="noStrike">
                          <a:solidFill>
                            <a:srgbClr val="000000"/>
                          </a:solidFill>
                          <a:latin typeface="Calibri"/>
                        </a:rPr>
                        <a:t>Русский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343,48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263,23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80,25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rtl="0" fontAlgn="b"/>
                      <a:r>
                        <a:rPr lang="ru-RU" sz="1000" b="1" i="0" u="none" strike="noStrike" dirty="0">
                          <a:solidFill>
                            <a:srgbClr val="000000"/>
                          </a:solidFill>
                          <a:latin typeface="Calibri"/>
                        </a:rPr>
                        <a:t>в рамках государственной программы Российской Федерации «Развитие образования» на 2013-2020 годы создание в общеобразовательных организациях, расположенных в сельской местности, условий для занятия физической культурой и спортом</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2 103,41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1977,21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126,20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953">
                <a:tc>
                  <a:txBody>
                    <a:bodyPr/>
                    <a:lstStyle/>
                    <a:p>
                      <a:pPr algn="just" rtl="0" fontAlgn="ctr"/>
                      <a:r>
                        <a:rPr lang="ru-RU" sz="1000" b="0" i="0" u="none" strike="noStrike">
                          <a:solidFill>
                            <a:srgbClr val="000000"/>
                          </a:solidFill>
                          <a:latin typeface="Calibri"/>
                        </a:rPr>
                        <a:t>на выполнение работ по ремонту спортивного зала МОУ СОШ № 12 и приобретение спортивного инвентаря для школы-интернат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0" i="0" u="none" strike="noStrike" dirty="0">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3688">
                <a:tc gridSpan="4">
                  <a:txBody>
                    <a:bodyPr/>
                    <a:lstStyle/>
                    <a:p>
                      <a:pPr algn="ctr" fontAlgn="b"/>
                      <a:r>
                        <a:rPr lang="ru-RU" sz="1000" b="1" i="0" u="none" strike="noStrike" dirty="0">
                          <a:solidFill>
                            <a:srgbClr val="000000"/>
                          </a:solidFill>
                          <a:latin typeface="Calibri"/>
                        </a:rPr>
                        <a:t>в рамках реализации подпрограммы «Государственная поддержка отрасли культуры» государственной программы Ставропольского края «Сохранение и развитие культуры» (обеспечение муниципальных учреждений культуры в сельской местности специализированным автотранспортом)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10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4 758,96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a:solidFill>
                            <a:srgbClr val="000000"/>
                          </a:solidFill>
                          <a:latin typeface="Calibri"/>
                        </a:rPr>
                        <a:t>4711,37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1000" b="1" i="0" u="none" strike="noStrike" dirty="0">
                          <a:solidFill>
                            <a:srgbClr val="000000"/>
                          </a:solidFill>
                          <a:latin typeface="Calibri"/>
                        </a:rPr>
                        <a:t>47,59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gridSpan="4">
                  <a:txBody>
                    <a:bodyPr/>
                    <a:lstStyle/>
                    <a:p>
                      <a:pPr algn="ctr" rtl="0" fontAlgn="ctr"/>
                      <a:r>
                        <a:rPr lang="ru-RU" sz="900" b="1" i="0" u="none" strike="noStrike">
                          <a:solidFill>
                            <a:srgbClr val="000000"/>
                          </a:solidFill>
                          <a:latin typeface="Calibri"/>
                        </a:rPr>
                        <a:t>В рамках реализации подпрограммы «Развитие дошкольного, общего и дополнительного образования» государственной программы Ставропольского края «Развитие образования» на обеспечение деятельности центров образования цифрового и гуманитарного профилей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just" rtl="0" fontAlgn="ctr"/>
                      <a:r>
                        <a:rPr lang="ru-RU" sz="9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352,23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352,23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a:txBody>
                    <a:bodyPr/>
                    <a:lstStyle/>
                    <a:p>
                      <a:pPr algn="l" rtl="0" fontAlgn="ctr"/>
                      <a:r>
                        <a:rPr lang="ru-RU" sz="900" b="0" i="0" u="none" strike="noStrike">
                          <a:solidFill>
                            <a:srgbClr val="000000"/>
                          </a:solidFill>
                          <a:latin typeface="Calibri"/>
                        </a:rPr>
                        <a:t>создание на базе МКОУ СОШ № 2 Центра образования цифрового и гуманитарного профилей «Точка роста» по направлениям «Технология», «Информатика» «ОБЖ» «Шахматы».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996">
                <a:tc gridSpan="4">
                  <a:txBody>
                    <a:bodyPr/>
                    <a:lstStyle/>
                    <a:p>
                      <a:pPr algn="ctr" rtl="0" fontAlgn="ctr"/>
                      <a:endParaRPr lang="ru-RU" sz="9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04800" y="228600"/>
          <a:ext cx="8610601" cy="3053715"/>
        </p:xfrm>
        <a:graphic>
          <a:graphicData uri="http://schemas.openxmlformats.org/drawingml/2006/table">
            <a:tbl>
              <a:tblPr/>
              <a:tblGrid>
                <a:gridCol w="5312662"/>
                <a:gridCol w="1088138"/>
                <a:gridCol w="1216872"/>
                <a:gridCol w="992929"/>
              </a:tblGrid>
              <a:tr h="152400">
                <a:tc rowSpan="2">
                  <a:txBody>
                    <a:bodyPr/>
                    <a:lstStyle/>
                    <a:p>
                      <a:pPr algn="ctr" fontAlgn="ctr"/>
                      <a:r>
                        <a:rPr lang="ru-RU" sz="1000" b="0" i="0" u="none" strike="noStrike" dirty="0" smtClean="0">
                          <a:solidFill>
                            <a:srgbClr val="000000"/>
                          </a:solidFill>
                          <a:latin typeface="Calibri" pitchFamily="34" charset="0"/>
                          <a:cs typeface="Calibri" pitchFamily="34" charset="0"/>
                        </a:rPr>
                        <a:t>Наименование программы</a:t>
                      </a:r>
                      <a:endParaRPr lang="ru-RU" sz="1000" b="0" i="0" u="none" strike="noStrike" dirty="0">
                        <a:solidFill>
                          <a:srgbClr val="000000"/>
                        </a:solidFill>
                        <a:latin typeface="Calibri" pitchFamily="34" charset="0"/>
                        <a:cs typeface="Calibri" pitchFamily="34" charset="0"/>
                      </a:endParaRPr>
                    </a:p>
                  </a:txBody>
                  <a:tcPr marL="4465" marR="4465" marT="446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1000" b="0" i="0" u="none" strike="noStrike" dirty="0">
                          <a:solidFill>
                            <a:srgbClr val="000000"/>
                          </a:solidFill>
                          <a:latin typeface="Calibri" pitchFamily="34" charset="0"/>
                          <a:cs typeface="Calibri" pitchFamily="34" charset="0"/>
                        </a:rPr>
                        <a:t>в том </a:t>
                      </a:r>
                      <a:r>
                        <a:rPr lang="ru-RU" sz="1000" b="0" i="0" u="none" strike="noStrike" dirty="0" smtClean="0">
                          <a:solidFill>
                            <a:srgbClr val="000000"/>
                          </a:solidFill>
                          <a:latin typeface="Calibri" pitchFamily="34" charset="0"/>
                          <a:cs typeface="Calibri" pitchFamily="34" charset="0"/>
                        </a:rPr>
                        <a:t>числе </a:t>
                      </a:r>
                    </a:p>
                    <a:p>
                      <a:pPr algn="ctr" fontAlgn="ctr"/>
                      <a:r>
                        <a:rPr lang="ru-RU" sz="1000" b="0" i="0" u="none" strike="noStrike" dirty="0" smtClean="0">
                          <a:solidFill>
                            <a:srgbClr val="000000"/>
                          </a:solidFill>
                          <a:latin typeface="Calibri" pitchFamily="34" charset="0"/>
                          <a:cs typeface="Calibri" pitchFamily="34" charset="0"/>
                        </a:rPr>
                        <a:t>за счет средств:</a:t>
                      </a:r>
                      <a:endParaRPr lang="ru-RU" sz="1000" b="0" i="0" u="none" strike="noStrike" dirty="0">
                        <a:solidFill>
                          <a:srgbClr val="000000"/>
                        </a:solidFill>
                        <a:latin typeface="Calibri" pitchFamily="34" charset="0"/>
                        <a:cs typeface="Calibri" pitchFamily="34" charset="0"/>
                      </a:endParaRPr>
                    </a:p>
                  </a:txBody>
                  <a:tcPr marL="4465" marR="4465" marT="446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28600">
                <a:tc vMerge="1">
                  <a:txBody>
                    <a:bodyPr/>
                    <a:lstStyle/>
                    <a:p>
                      <a:endParaRPr lang="ru-RU"/>
                    </a:p>
                  </a:txBody>
                  <a:tcPr/>
                </a:tc>
                <a:tc vMerge="1">
                  <a:txBody>
                    <a:bodyPr/>
                    <a:lstStyle/>
                    <a:p>
                      <a:endParaRPr lang="ru-RU"/>
                    </a:p>
                  </a:txBody>
                  <a:tcPr/>
                </a:tc>
                <a:tc>
                  <a:txBody>
                    <a:bodyPr/>
                    <a:lstStyle/>
                    <a:p>
                      <a:pPr algn="ctr" fontAlgn="t"/>
                      <a:r>
                        <a:rPr lang="ru-RU" sz="1000" b="0" i="0" u="none" strike="noStrike" dirty="0" smtClean="0">
                          <a:solidFill>
                            <a:srgbClr val="000000"/>
                          </a:solidFill>
                          <a:latin typeface="Calibri" pitchFamily="34" charset="0"/>
                          <a:cs typeface="Calibri" pitchFamily="34" charset="0"/>
                        </a:rPr>
                        <a:t>федерального</a:t>
                      </a:r>
                      <a:r>
                        <a:rPr lang="ru-RU" sz="1000" b="0" i="0" u="none" strike="noStrike" baseline="0" dirty="0" smtClean="0">
                          <a:solidFill>
                            <a:srgbClr val="000000"/>
                          </a:solidFill>
                          <a:latin typeface="Calibri" pitchFamily="34" charset="0"/>
                          <a:cs typeface="Calibri" pitchFamily="34" charset="0"/>
                        </a:rPr>
                        <a:t>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000" b="0" i="0" u="none" strike="noStrike" dirty="0" smtClean="0">
                          <a:solidFill>
                            <a:srgbClr val="000000"/>
                          </a:solidFill>
                          <a:latin typeface="Calibri" pitchFamily="34" charset="0"/>
                          <a:cs typeface="Calibri" pitchFamily="34" charset="0"/>
                        </a:rPr>
                        <a:t>краевого бюджета</a:t>
                      </a:r>
                      <a:endParaRPr lang="ru-RU" sz="1000" b="0" i="0" u="none" strike="noStrike" dirty="0">
                        <a:solidFill>
                          <a:srgbClr val="000000"/>
                        </a:solidFill>
                        <a:latin typeface="Calibri" pitchFamily="34" charset="0"/>
                        <a:cs typeface="Calibri" pitchFamily="34" charset="0"/>
                      </a:endParaRPr>
                    </a:p>
                  </a:txBody>
                  <a:tcPr marL="4465" marR="4465" marT="44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135">
                <a:tc gridSpan="4">
                  <a:txBody>
                    <a:bodyPr/>
                    <a:lstStyle/>
                    <a:p>
                      <a:pPr algn="ctr" rtl="0" fontAlgn="ctr"/>
                      <a:r>
                        <a:rPr lang="ru-RU" sz="900" b="1" i="0" u="none" strike="noStrike">
                          <a:solidFill>
                            <a:srgbClr val="000000"/>
                          </a:solidFill>
                          <a:latin typeface="Calibri"/>
                        </a:rPr>
                        <a:t>реализация подпрограммы «Государственная поддержка отрасли культуры» государственной программы Ставропольского края «Сохранение и развитие культуры» (создание и модернизация муниципальных учреждений культурно-досугового типа в сельской местности, включая обеспечение инфраструктуры (в части капитального ремонта зданий данных учреждений)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453">
                <a:tc>
                  <a:txBody>
                    <a:bodyPr/>
                    <a:lstStyle/>
                    <a:p>
                      <a:pPr algn="l" rtl="0" fontAlgn="ctr"/>
                      <a:r>
                        <a:rPr lang="ru-RU" sz="900" b="1" i="0" u="none" strike="noStrike">
                          <a:solidFill>
                            <a:srgbClr val="000000"/>
                          </a:solidFill>
                          <a:latin typeface="Calibri"/>
                        </a:rPr>
                        <a:t>Галюгаевский сельсовет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10 788,62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10141,3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647,32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268">
                <a:tc gridSpan="4">
                  <a:txBody>
                    <a:bodyPr/>
                    <a:lstStyle/>
                    <a:p>
                      <a:pPr algn="ctr" rtl="0" fontAlgn="ctr"/>
                      <a:r>
                        <a:rPr lang="ru-RU" sz="900" b="1" i="0" u="none" strike="noStrike">
                          <a:solidFill>
                            <a:srgbClr val="000000"/>
                          </a:solidFill>
                          <a:latin typeface="Calibri"/>
                        </a:rPr>
                        <a:t>реализации подпрограммы «Государственная поддержка отрасли культуры» государственной программы Ставропольского края «Сохранение и развитие культуры» на проведение капитального ремонта зданий и сооружений муниципальных учреждений культуры муниципальных образований Ставропольского края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4283">
                <a:tc>
                  <a:txBody>
                    <a:bodyPr/>
                    <a:lstStyle/>
                    <a:p>
                      <a:pPr algn="l" rtl="0" fontAlgn="ctr"/>
                      <a:r>
                        <a:rPr lang="ru-RU" sz="900" b="1" i="0" u="none" strike="noStrike">
                          <a:solidFill>
                            <a:srgbClr val="000000"/>
                          </a:solidFill>
                          <a:latin typeface="Calibri"/>
                        </a:rPr>
                        <a:t>Ростовановский сельсовет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2 615,72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2615,72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098">
                <a:tc>
                  <a:txBody>
                    <a:bodyPr/>
                    <a:lstStyle/>
                    <a:p>
                      <a:pPr algn="l" rtl="0" fontAlgn="ctr"/>
                      <a:r>
                        <a:rPr lang="ru-RU" sz="900" b="0" i="0" u="none" strike="noStrike">
                          <a:solidFill>
                            <a:srgbClr val="000000"/>
                          </a:solidFill>
                          <a:latin typeface="Calibri"/>
                        </a:rPr>
                        <a:t>произведен ремонт кровли МКУК «Ростовановский центр культуры, досуга и спорта» в с. Ростовановском</a:t>
                      </a:r>
                      <a:br>
                        <a:rPr lang="ru-RU" sz="900" b="0" i="0" u="none" strike="noStrike">
                          <a:solidFill>
                            <a:srgbClr val="000000"/>
                          </a:solidFill>
                          <a:latin typeface="Calibri"/>
                        </a:rPr>
                      </a:br>
                      <a:r>
                        <a:rPr lang="ru-RU" sz="900" b="0" i="0" u="none" strike="noStrike">
                          <a:solidFill>
                            <a:srgbClr val="000000"/>
                          </a:solidFill>
                          <a:latin typeface="Calibri"/>
                        </a:rPr>
                        <a:t>     </a:t>
                      </a:r>
                      <a:br>
                        <a:rPr lang="ru-RU" sz="900" b="0" i="0" u="none" strike="noStrike">
                          <a:solidFill>
                            <a:srgbClr val="000000"/>
                          </a:solidFill>
                          <a:latin typeface="Calibri"/>
                        </a:rPr>
                      </a:br>
                      <a:endParaRPr lang="ru-RU" sz="900" b="0" i="0" u="none" strike="noStrike">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a:solidFill>
                            <a:srgbClr val="000000"/>
                          </a:solidFill>
                          <a:latin typeface="Calibri"/>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gridSpan="4">
                  <a:txBody>
                    <a:bodyPr/>
                    <a:lstStyle/>
                    <a:p>
                      <a:pPr algn="ctr" fontAlgn="b"/>
                      <a:r>
                        <a:rPr lang="ru-RU" sz="1100" b="1" i="0" u="none" strike="noStrike" dirty="0">
                          <a:solidFill>
                            <a:srgbClr val="000000"/>
                          </a:solidFill>
                          <a:latin typeface="Calibri"/>
                        </a:rPr>
                        <a:t>реализация регионального проекта «Финансовая поддержка семей при рождении детей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452">
                <a:tc>
                  <a:txBody>
                    <a:bodyPr/>
                    <a:lstStyle/>
                    <a:p>
                      <a:pPr algn="just" rtl="0" fontAlgn="ctr"/>
                      <a:r>
                        <a:rPr lang="ru-RU" sz="900" b="1" i="0" u="none" strike="noStrike">
                          <a:solidFill>
                            <a:srgbClr val="000000"/>
                          </a:solidFill>
                          <a:latin typeface="Calibri"/>
                        </a:rPr>
                        <a:t>Курский муниципальный район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a:solidFill>
                            <a:srgbClr val="000000"/>
                          </a:solidFill>
                          <a:latin typeface="Calibri"/>
                        </a:rPr>
                        <a:t>58 401,09</a:t>
                      </a:r>
                    </a:p>
                  </a:txBody>
                  <a:tcPr marL="9525" marR="9525" marT="9525" marB="0">
                    <a:lnL w="6350" cap="flat" cmpd="sng" algn="ctr">
                      <a:solidFill>
                        <a:srgbClr val="000000"/>
                      </a:solidFill>
                      <a:prstDash val="solid"/>
                      <a:round/>
                      <a:headEnd type="none" w="med" len="med"/>
                      <a:tailEnd type="none" w="med" len="med"/>
                    </a:lnL>
                  </a:tcPr>
                </a:tc>
                <a:tc>
                  <a:txBody>
                    <a:bodyPr/>
                    <a:lstStyle/>
                    <a:p>
                      <a:pPr algn="r" rtl="0" fontAlgn="t"/>
                      <a:r>
                        <a:rPr lang="ru-RU" sz="900" b="1" i="0" u="none" strike="noStrike">
                          <a:solidFill>
                            <a:srgbClr val="000000"/>
                          </a:solidFill>
                          <a:latin typeface="Calibri"/>
                        </a:rPr>
                        <a:t>53 392,08</a:t>
                      </a:r>
                    </a:p>
                  </a:txBody>
                  <a:tcPr marL="9525" marR="9525" marT="9525" marB="0"/>
                </a:tc>
                <a:tc>
                  <a:txBody>
                    <a:bodyPr/>
                    <a:lstStyle/>
                    <a:p>
                      <a:pPr algn="r" rtl="0" fontAlgn="t"/>
                      <a:r>
                        <a:rPr lang="ru-RU" sz="900" b="1" i="0" u="none" strike="noStrike">
                          <a:solidFill>
                            <a:srgbClr val="000000"/>
                          </a:solidFill>
                          <a:latin typeface="Calibri"/>
                        </a:rPr>
                        <a:t>5 009,01</a:t>
                      </a:r>
                    </a:p>
                  </a:txBody>
                  <a:tcPr marL="9525" marR="9525" marT="9525" marB="0"/>
                </a:tc>
              </a:tr>
              <a:tr h="184452">
                <a:tc>
                  <a:txBody>
                    <a:bodyPr/>
                    <a:lstStyle/>
                    <a:p>
                      <a:pPr algn="just" rtl="0" fontAlgn="ctr"/>
                      <a:r>
                        <a:rPr lang="ru-RU" sz="900" b="0" i="0" u="none" strike="noStrike">
                          <a:solidFill>
                            <a:srgbClr val="000000"/>
                          </a:solidFill>
                          <a:latin typeface="Calibri"/>
                        </a:rPr>
                        <a:t>на предоставление государственной социальной помощи малоимущим семьям, малоимущим одиноко проживающим гражданам (кол-во получателей 638 чел.)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900" b="1" i="0" u="none" strike="noStrike">
                          <a:solidFill>
                            <a:srgbClr val="000000"/>
                          </a:solidFill>
                          <a:latin typeface="Calibri"/>
                        </a:rPr>
                        <a:t>1 599,40</a:t>
                      </a:r>
                    </a:p>
                  </a:txBody>
                  <a:tcPr marL="9525" marR="9525" marT="9525" marB="0" anchor="b">
                    <a:lnL w="6350" cap="flat" cmpd="sng" algn="ctr">
                      <a:solidFill>
                        <a:srgbClr val="000000"/>
                      </a:solidFill>
                      <a:prstDash val="solid"/>
                      <a:round/>
                      <a:headEnd type="none" w="med" len="med"/>
                      <a:tailEnd type="none" w="med" len="med"/>
                    </a:lnL>
                  </a:tcPr>
                </a:tc>
                <a:tc>
                  <a:txBody>
                    <a:bodyPr/>
                    <a:lstStyle/>
                    <a:p>
                      <a:pPr algn="l" fontAlgn="b"/>
                      <a:r>
                        <a:rPr lang="ru-RU" sz="900" b="0" i="0" u="none" strike="noStrike">
                          <a:solidFill>
                            <a:srgbClr val="000000"/>
                          </a:solidFill>
                          <a:latin typeface="Calibri"/>
                        </a:rPr>
                        <a:t> </a:t>
                      </a:r>
                    </a:p>
                  </a:txBody>
                  <a:tcPr marL="9525" marR="9525" marT="9525" marB="0" anchor="b"/>
                </a:tc>
                <a:tc>
                  <a:txBody>
                    <a:bodyPr/>
                    <a:lstStyle/>
                    <a:p>
                      <a:pPr algn="r" fontAlgn="b"/>
                      <a:r>
                        <a:rPr lang="ru-RU" sz="900" b="0" i="0" u="none" strike="noStrike">
                          <a:solidFill>
                            <a:srgbClr val="000000"/>
                          </a:solidFill>
                          <a:latin typeface="Calibri"/>
                        </a:rPr>
                        <a:t>1599,4</a:t>
                      </a:r>
                    </a:p>
                  </a:txBody>
                  <a:tcPr marL="9525" marR="9525" marT="9525" marB="0" anchor="b"/>
                </a:tc>
              </a:tr>
              <a:tr h="184452">
                <a:tc>
                  <a:txBody>
                    <a:bodyPr/>
                    <a:lstStyle/>
                    <a:p>
                      <a:pPr algn="just" rtl="0" fontAlgn="ctr"/>
                      <a:r>
                        <a:rPr lang="ru-RU" sz="900" b="0" i="0" u="none" strike="noStrike" dirty="0">
                          <a:solidFill>
                            <a:srgbClr val="000000"/>
                          </a:solidFill>
                          <a:latin typeface="Calibri"/>
                        </a:rPr>
                        <a:t>на осуществление ежемесячной денежной выплаты, назначаемой в случае рождения третьего ребенка или последующих детей до достижения ребенком возраста трех лет (кол-во получателей 5631 чел.)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900" b="1" i="0" u="none" strike="noStrike">
                          <a:solidFill>
                            <a:srgbClr val="000000"/>
                          </a:solidFill>
                          <a:latin typeface="Calibri"/>
                        </a:rPr>
                        <a:t>56 801,69</a:t>
                      </a:r>
                    </a:p>
                  </a:txBody>
                  <a:tcPr marL="9525" marR="9525" marT="9525" marB="0" anchor="b">
                    <a:lnL w="6350" cap="flat" cmpd="sng" algn="ctr">
                      <a:solidFill>
                        <a:srgbClr val="000000"/>
                      </a:solidFill>
                      <a:prstDash val="solid"/>
                      <a:round/>
                      <a:headEnd type="none" w="med" len="med"/>
                      <a:tailEnd type="none" w="med" len="med"/>
                    </a:lnL>
                  </a:tcPr>
                </a:tc>
                <a:tc>
                  <a:txBody>
                    <a:bodyPr/>
                    <a:lstStyle/>
                    <a:p>
                      <a:pPr algn="r" fontAlgn="b"/>
                      <a:r>
                        <a:rPr lang="ru-RU" sz="900" b="0" i="0" u="none" strike="noStrike">
                          <a:solidFill>
                            <a:srgbClr val="000000"/>
                          </a:solidFill>
                          <a:latin typeface="Calibri"/>
                        </a:rPr>
                        <a:t>53392,08</a:t>
                      </a:r>
                    </a:p>
                  </a:txBody>
                  <a:tcPr marL="9525" marR="9525" marT="9525" marB="0" anchor="b"/>
                </a:tc>
                <a:tc>
                  <a:txBody>
                    <a:bodyPr/>
                    <a:lstStyle/>
                    <a:p>
                      <a:pPr algn="r" fontAlgn="b"/>
                      <a:r>
                        <a:rPr lang="ru-RU" sz="900" b="0" i="0" u="none" strike="noStrike" dirty="0">
                          <a:solidFill>
                            <a:srgbClr val="000000"/>
                          </a:solidFill>
                          <a:latin typeface="Calibri"/>
                        </a:rPr>
                        <a:t>3409,61</a:t>
                      </a:r>
                    </a:p>
                  </a:txBody>
                  <a:tcPr marL="9525" marR="9525" marT="9525" marB="0" anchor="b"/>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38554"/>
          </a:xfrm>
          <a:prstGeom prst="rect">
            <a:avLst/>
          </a:prstGeom>
          <a:noFill/>
        </p:spPr>
        <p:txBody>
          <a:bodyPr wrap="square" rtlCol="0">
            <a:spAutoFit/>
          </a:bodyPr>
          <a:lstStyle/>
          <a:p>
            <a:r>
              <a:rPr lang="ru-RU" sz="1600" dirty="0" smtClean="0">
                <a:latin typeface="Calibri" pitchFamily="34" charset="0"/>
                <a:cs typeface="Calibri" pitchFamily="34" charset="0"/>
              </a:rPr>
              <a:t>ДОРОЖНЫЙ ФОНД (дорожное хозяйство) Курского района Ставропольского края</a:t>
            </a:r>
          </a:p>
        </p:txBody>
      </p:sp>
      <p:sp>
        <p:nvSpPr>
          <p:cNvPr id="4" name="Прямоугольник 3"/>
          <p:cNvSpPr/>
          <p:nvPr/>
        </p:nvSpPr>
        <p:spPr>
          <a:xfrm>
            <a:off x="228600" y="3810000"/>
            <a:ext cx="8763000" cy="2862322"/>
          </a:xfrm>
          <a:prstGeom prst="rect">
            <a:avLst/>
          </a:prstGeom>
        </p:spPr>
        <p:txBody>
          <a:bodyPr wrap="square">
            <a:spAutoFit/>
          </a:bodyPr>
          <a:lstStyle/>
          <a:p>
            <a:pPr algn="just"/>
            <a:r>
              <a:rPr lang="ru-RU" sz="1200" dirty="0" smtClean="0">
                <a:latin typeface="Calibri" pitchFamily="34" charset="0"/>
                <a:cs typeface="Calibri" pitchFamily="34" charset="0"/>
              </a:rPr>
              <a:t>     По отрасли «Дорожное хозяйство (дорожные фонды)» в консолидированном бюджете Курского района предусматривались расходы на осуществление дорожной деятельности в рамках муниципальных дорожных фондов в размере не менее прогнозируемого объема доходов от акцизов на автомобильный бензин, прямогонный бензин, дизельное топливо, моторные масла для дизельных и (или) карбюраторных (</a:t>
            </a:r>
            <a:r>
              <a:rPr lang="ru-RU" sz="1200" dirty="0" err="1" smtClean="0">
                <a:latin typeface="Calibri" pitchFamily="34" charset="0"/>
                <a:cs typeface="Calibri" pitchFamily="34" charset="0"/>
              </a:rPr>
              <a:t>инжекторных</a:t>
            </a:r>
            <a:r>
              <a:rPr lang="ru-RU" sz="1200" dirty="0" smtClean="0">
                <a:latin typeface="Calibri" pitchFamily="34" charset="0"/>
                <a:cs typeface="Calibri" pitchFamily="34" charset="0"/>
              </a:rPr>
              <a:t>) двигателей, производимые на территории Российской Федерации, подлежащих зачислению в бюджеты муниципальных образований, а также иных доходов, определенных нормативными правовыми актами муниципальных образований о создании муниципальных дорожных фондов. </a:t>
            </a:r>
          </a:p>
          <a:p>
            <a:pPr algn="just"/>
            <a:r>
              <a:rPr lang="ru-RU" sz="1200" dirty="0" smtClean="0">
                <a:latin typeface="Calibri" pitchFamily="34" charset="0"/>
                <a:cs typeface="Calibri" pitchFamily="34" charset="0"/>
              </a:rPr>
              <a:t>     В 2019 году исполнение  по разделу «Дорожное хозяйство (дорожные фонды)» составило – 93 943,82 тыс. рублей, в том числе за счет  краевого бюджета – 35 243,95 тыс. рублей.</a:t>
            </a:r>
          </a:p>
          <a:p>
            <a:pPr algn="just"/>
            <a:r>
              <a:rPr lang="ru-RU" sz="1200" dirty="0" smtClean="0"/>
              <a:t>    </a:t>
            </a:r>
            <a:r>
              <a:rPr lang="ru-RU" sz="1200" dirty="0" smtClean="0">
                <a:latin typeface="Calibri" pitchFamily="34" charset="0"/>
                <a:cs typeface="Calibri" pitchFamily="34" charset="0"/>
              </a:rPr>
              <a:t>Общая протяженность автодорог составляет 420,1 км, дорог краевого значения 365,4 км.</a:t>
            </a:r>
          </a:p>
          <a:p>
            <a:pPr algn="just"/>
            <a:r>
              <a:rPr lang="ru-RU" sz="1200" dirty="0" smtClean="0">
                <a:latin typeface="Calibri" pitchFamily="34" charset="0"/>
                <a:cs typeface="Calibri" pitchFamily="34" charset="0"/>
              </a:rPr>
              <a:t>     Транспортные услуги в сфере пассажирских перевозок в Курском  районе предоставляются транспортным предприятием ОАО «Меркурий» и индивидуальными предпринимателями. В качестве  поддержки субъектов малого и среднего предпринимательства и  с целью  организации перевозок пассажиров и багажа пассажирским автомобильным транспортом по маршрутам внутрирайонного сообщения из средств местного   бюджета  в 2019 году индивидуальному предпринимателю </a:t>
            </a:r>
            <a:r>
              <a:rPr lang="ru-RU" sz="1200" dirty="0" err="1" smtClean="0">
                <a:latin typeface="Calibri" pitchFamily="34" charset="0"/>
                <a:cs typeface="Calibri" pitchFamily="34" charset="0"/>
              </a:rPr>
              <a:t>Свистухину</a:t>
            </a:r>
            <a:r>
              <a:rPr lang="ru-RU" sz="1200" dirty="0" smtClean="0">
                <a:latin typeface="Calibri" pitchFamily="34" charset="0"/>
                <a:cs typeface="Calibri" pitchFamily="34" charset="0"/>
              </a:rPr>
              <a:t> А.Н. и транспортному предприятию ОАО «Меркурий» выделено 1,09 млн. рублей.</a:t>
            </a:r>
          </a:p>
          <a:p>
            <a:pPr algn="just"/>
            <a:endParaRPr lang="ru-RU" sz="1200" dirty="0">
              <a:latin typeface="Calibri" pitchFamily="34" charset="0"/>
              <a:cs typeface="Calibri" pitchFamily="34" charset="0"/>
            </a:endParaRPr>
          </a:p>
        </p:txBody>
      </p:sp>
      <p:graphicFrame>
        <p:nvGraphicFramePr>
          <p:cNvPr id="6" name="Диаграмма 5"/>
          <p:cNvGraphicFramePr/>
          <p:nvPr/>
        </p:nvGraphicFramePr>
        <p:xfrm>
          <a:off x="0" y="304800"/>
          <a:ext cx="44958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nvGraphicFramePr>
        <p:xfrm>
          <a:off x="4419600" y="304800"/>
          <a:ext cx="4495800" cy="304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9144000" cy="338554"/>
          </a:xfrm>
          <a:prstGeom prst="rect">
            <a:avLst/>
          </a:prstGeom>
          <a:noFill/>
        </p:spPr>
        <p:txBody>
          <a:bodyPr wrap="square" rtlCol="0">
            <a:spAutoFit/>
          </a:bodyPr>
          <a:lstStyle/>
          <a:p>
            <a:r>
              <a:rPr lang="ru-RU" sz="1600" b="1" dirty="0" smtClean="0">
                <a:latin typeface="Calibri" pitchFamily="34" charset="0"/>
                <a:cs typeface="Calibri" pitchFamily="34" charset="0"/>
              </a:rPr>
              <a:t>                                                                       </a:t>
            </a:r>
            <a:r>
              <a:rPr lang="ru-RU" sz="1600" dirty="0" smtClean="0">
                <a:latin typeface="Calibri" pitchFamily="34" charset="0"/>
                <a:cs typeface="Calibri" pitchFamily="34" charset="0"/>
              </a:rPr>
              <a:t>БЮДЖЕТНАЯ  УСТОЙЧИВОСТЬ</a:t>
            </a:r>
          </a:p>
        </p:txBody>
      </p:sp>
      <p:sp>
        <p:nvSpPr>
          <p:cNvPr id="3" name="TextBox 2"/>
          <p:cNvSpPr txBox="1"/>
          <p:nvPr/>
        </p:nvSpPr>
        <p:spPr>
          <a:xfrm>
            <a:off x="0" y="838200"/>
            <a:ext cx="8786874" cy="938719"/>
          </a:xfrm>
          <a:prstGeom prst="rect">
            <a:avLst/>
          </a:prstGeom>
          <a:noFill/>
        </p:spPr>
        <p:txBody>
          <a:bodyPr wrap="square" rtlCol="0">
            <a:spAutoFit/>
          </a:bodyPr>
          <a:lstStyle/>
          <a:p>
            <a:pPr algn="just"/>
            <a:r>
              <a:rPr lang="ru-RU" sz="1100" dirty="0" smtClean="0"/>
              <a:t>   Одним из основных направлений совершенствования межбюджетных отношений и межбюджетного регулирования в Ставропольском крае является обеспечение сбалансированности местных бюджетов и финансовой самостоятельности муниципальных образований края.</a:t>
            </a:r>
          </a:p>
          <a:p>
            <a:pPr algn="just"/>
            <a:r>
              <a:rPr lang="ru-RU" sz="1100" dirty="0" smtClean="0"/>
              <a:t>     В 2019 году объем межбюджетных трансфертов из бюджета Ставропольского края консолидированному бюджету Курского района Ставропольского края составил  1 229 423,94 тыс. рублей, что на  84 453,62 тыс. рублей больше чем в 2018 году.</a:t>
            </a:r>
            <a:endParaRPr lang="ru-RU" sz="1100" dirty="0"/>
          </a:p>
        </p:txBody>
      </p:sp>
      <p:graphicFrame>
        <p:nvGraphicFramePr>
          <p:cNvPr id="4" name="Диаграмма 3"/>
          <p:cNvGraphicFramePr/>
          <p:nvPr/>
        </p:nvGraphicFramePr>
        <p:xfrm>
          <a:off x="457200" y="1752600"/>
          <a:ext cx="8286808" cy="309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4953000"/>
            <a:ext cx="8572592" cy="769441"/>
          </a:xfrm>
          <a:prstGeom prst="rect">
            <a:avLst/>
          </a:prstGeom>
          <a:noFill/>
        </p:spPr>
        <p:txBody>
          <a:bodyPr wrap="square" rtlCol="0">
            <a:spAutoFit/>
          </a:bodyPr>
          <a:lstStyle/>
          <a:p>
            <a:pPr algn="just"/>
            <a:r>
              <a:rPr lang="ru-RU" sz="1100" dirty="0" smtClean="0"/>
              <a:t>   Основную часть в структуре межбюджетных трансфертов консолидированного бюджета Курского района Ставропольского края в 2019 году составляли субвенции -   56,8%, дотации – 18,2%, субсидии – 24,3%, иные МБТ – 0,7%. Объем дотаций в 2019 году по сравнению с 2018 годом  увеличится на  25 919,24 тыс. рублей или на 13,1%.</a:t>
            </a:r>
          </a:p>
          <a:p>
            <a:pPr algn="just"/>
            <a:r>
              <a:rPr lang="ru-RU" sz="1100" dirty="0" smtClean="0"/>
              <a:t>    </a:t>
            </a:r>
            <a:endParaRPr lang="ru-RU" sz="1100" dirty="0"/>
          </a:p>
        </p:txBody>
      </p:sp>
      <p:sp>
        <p:nvSpPr>
          <p:cNvPr id="6" name="Прямоугольник 5"/>
          <p:cNvSpPr/>
          <p:nvPr/>
        </p:nvSpPr>
        <p:spPr>
          <a:xfrm>
            <a:off x="0" y="0"/>
            <a:ext cx="4352282" cy="338554"/>
          </a:xfrm>
          <a:prstGeom prst="rect">
            <a:avLst/>
          </a:prstGeom>
        </p:spPr>
        <p:txBody>
          <a:bodyPr wrap="none">
            <a:spAutoFit/>
          </a:bodyPr>
          <a:lstStyle/>
          <a:p>
            <a:r>
              <a:rPr lang="ru-RU" sz="1600" b="1" dirty="0" smtClean="0"/>
              <a:t>Раздел 9. </a:t>
            </a:r>
            <a:r>
              <a:rPr lang="ru-RU" sz="1600" dirty="0" smtClean="0"/>
              <a:t>БЮДЖЕТНАЯ УСТОЙЧИВОСТЬ</a:t>
            </a:r>
            <a:endParaRPr lang="ru-RU" sz="1600" dirty="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533400"/>
            <a:ext cx="8763000" cy="938719"/>
          </a:xfrm>
          <a:prstGeom prst="rect">
            <a:avLst/>
          </a:prstGeom>
        </p:spPr>
        <p:txBody>
          <a:bodyPr wrap="square">
            <a:spAutoFit/>
          </a:bodyPr>
          <a:lstStyle/>
          <a:p>
            <a:pPr algn="just"/>
            <a:r>
              <a:rPr lang="ru-RU" sz="1100" dirty="0" smtClean="0"/>
              <a:t>В связи с тем, что муниципальные образования края значительно различаются по уровню экономического развития, наличию промышленной инфраструктуры и, соответственно, налогового потенциала на своей территории, многие не обладают достаточным объемом бюджетных средств, необходимых для решения вопросов местного значения. в 2019 году из бюджета Курского муниципального района бюджетам сельских поселений передавались межбюджетные трансферты на осуществление части полномочий по вопросам местного значения в соответствии с заключенными соглашениями.</a:t>
            </a:r>
          </a:p>
        </p:txBody>
      </p:sp>
      <p:sp>
        <p:nvSpPr>
          <p:cNvPr id="3" name="TextBox 2"/>
          <p:cNvSpPr txBox="1"/>
          <p:nvPr/>
        </p:nvSpPr>
        <p:spPr>
          <a:xfrm>
            <a:off x="0" y="0"/>
            <a:ext cx="9144000" cy="584775"/>
          </a:xfrm>
          <a:prstGeom prst="rect">
            <a:avLst/>
          </a:prstGeom>
          <a:noFill/>
        </p:spPr>
        <p:txBody>
          <a:bodyPr wrap="square" rtlCol="0">
            <a:spAutoFit/>
          </a:bodyPr>
          <a:lstStyle/>
          <a:p>
            <a:pPr algn="ctr"/>
            <a:r>
              <a:rPr lang="ru-RU" sz="1600" dirty="0" smtClean="0">
                <a:latin typeface="Calibri" pitchFamily="34" charset="0"/>
                <a:cs typeface="Calibri" pitchFamily="34" charset="0"/>
              </a:rPr>
              <a:t>ИНЫЕ МЕЖБЮДЖЕТНЫЕ ТРАНСФЕРТЫ ИЗ БЮДЖЕТА КУРСКОГО МУНИЦИПАЛЬНОГО РАЙОНА СТАВРОПОЛЬСКОГО КРАЯ БЮДЖЕТАМ СЕЛЬСКИХ ПОСЕЛЕНИЙ В 2019 ГОДУ</a:t>
            </a:r>
          </a:p>
        </p:txBody>
      </p:sp>
      <p:graphicFrame>
        <p:nvGraphicFramePr>
          <p:cNvPr id="4" name="Таблица 3"/>
          <p:cNvGraphicFramePr>
            <a:graphicFrameLocks noGrp="1"/>
          </p:cNvGraphicFramePr>
          <p:nvPr/>
        </p:nvGraphicFramePr>
        <p:xfrm>
          <a:off x="228600" y="1447800"/>
          <a:ext cx="8686800" cy="4784741"/>
        </p:xfrm>
        <a:graphic>
          <a:graphicData uri="http://schemas.openxmlformats.org/drawingml/2006/table">
            <a:tbl>
              <a:tblPr/>
              <a:tblGrid>
                <a:gridCol w="7461055"/>
                <a:gridCol w="1225745"/>
              </a:tblGrid>
              <a:tr h="381000">
                <a:tc>
                  <a:txBody>
                    <a:bodyPr/>
                    <a:lstStyle/>
                    <a:p>
                      <a:pPr algn="ctr" fontAlgn="b"/>
                      <a:r>
                        <a:rPr lang="ru-RU" sz="1200" b="1" i="0" u="none" strike="noStrike" dirty="0" smtClean="0">
                          <a:solidFill>
                            <a:srgbClr val="000000"/>
                          </a:solidFill>
                          <a:latin typeface="Calibri"/>
                        </a:rPr>
                        <a:t>Наименование объекта</a:t>
                      </a:r>
                      <a:endParaRPr lang="ru-RU" sz="1200" b="1" i="0" u="none" strike="noStrike" dirty="0">
                        <a:solidFill>
                          <a:srgbClr val="000000"/>
                        </a:solidFill>
                        <a:latin typeface="Calibri"/>
                      </a:endParaRP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latin typeface="Calibri"/>
                        </a:rPr>
                        <a:t>выделено средств</a:t>
                      </a:r>
                    </a:p>
                    <a:p>
                      <a:pPr algn="ctr" fontAlgn="b"/>
                      <a:r>
                        <a:rPr lang="ru-RU" sz="1200" b="1" i="0" u="none" strike="noStrike" dirty="0" smtClean="0">
                          <a:solidFill>
                            <a:srgbClr val="000000"/>
                          </a:solidFill>
                          <a:latin typeface="Calibri"/>
                        </a:rPr>
                        <a:t> в 201 году </a:t>
                      </a:r>
                      <a:endParaRPr lang="ru-RU" sz="1200" b="1" i="0" u="none" strike="noStrike" dirty="0">
                        <a:solidFill>
                          <a:srgbClr val="000000"/>
                        </a:solidFill>
                        <a:latin typeface="Calibri"/>
                      </a:endParaRP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1" i="0" u="none" strike="noStrike">
                          <a:solidFill>
                            <a:srgbClr val="000000"/>
                          </a:solidFill>
                          <a:latin typeface="Calibri"/>
                        </a:rPr>
                        <a:t>Всего иные межбюджетные трансферты общего характера, в том числе</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11 454,97</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759">
                <a:tc>
                  <a:txBody>
                    <a:bodyPr/>
                    <a:lstStyle/>
                    <a:p>
                      <a:pPr algn="l" fontAlgn="b"/>
                      <a:r>
                        <a:rPr lang="ru-RU" sz="1200" b="1" i="0" u="none" strike="noStrike">
                          <a:solidFill>
                            <a:srgbClr val="000000"/>
                          </a:solidFill>
                          <a:latin typeface="Calibri"/>
                        </a:rPr>
                        <a:t>администрации муниципального образования Курского сельсовета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8 810,61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ПСД на капитальный ремонт участка автомобильной дороги по ул. Балтийской в ст. Курской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2 520,00</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dirty="0">
                          <a:solidFill>
                            <a:srgbClr val="000000"/>
                          </a:solidFill>
                          <a:latin typeface="Calibri"/>
                        </a:rPr>
                        <a:t>Ремонт укрепленных обочин с устройством парковочных мест по ул. Калинина от пер. Пролетарского до примыкания к ул. Заводской ст. Курская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2 695,06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автомобильной дороги по ул. Тихая п. Ровный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562,96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Ремонт автомобильных дорог по ул. Волкова, Л.Толстого, Лесной, пер. Безымянный, пер. Пионерский в ст. Курская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2 539,62</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Дополнительные работы по ремонту автомобильной дороги по пер. Школьному ст. Курской от ул. Советской до ул. Балтийской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269,91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dirty="0">
                          <a:solidFill>
                            <a:srgbClr val="000000"/>
                          </a:solidFill>
                          <a:latin typeface="Calibri"/>
                        </a:rPr>
                        <a:t>Выполнение работ по установке бортового камня по переулку Школьному от ул. Советской до примыкания к районной поликлинике в станице Курской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223,06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1" i="0" u="none" strike="noStrike">
                          <a:solidFill>
                            <a:srgbClr val="000000"/>
                          </a:solidFill>
                          <a:latin typeface="Calibri"/>
                        </a:rPr>
                        <a:t>администрации муниципального образования станицы Стодеревской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2 018,75</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0" i="0" u="none" strike="noStrike">
                          <a:solidFill>
                            <a:srgbClr val="000000"/>
                          </a:solidFill>
                          <a:latin typeface="Calibri"/>
                        </a:rPr>
                        <a:t>Ремонт участка автомобильной дороги общего пользования местного значения по ул. Новая (от ул. Щербакова) в станице Стодеревской</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1 966,79</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dirty="0">
                          <a:solidFill>
                            <a:srgbClr val="000000"/>
                          </a:solidFill>
                          <a:latin typeface="Calibri"/>
                        </a:rPr>
                        <a:t>Строительный контроль</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51,96</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951">
                <a:tc>
                  <a:txBody>
                    <a:bodyPr/>
                    <a:lstStyle/>
                    <a:p>
                      <a:pPr algn="l" fontAlgn="b"/>
                      <a:r>
                        <a:rPr lang="ru-RU" sz="1200" b="1" i="0" u="none" strike="noStrike" dirty="0">
                          <a:solidFill>
                            <a:srgbClr val="000000"/>
                          </a:solidFill>
                          <a:latin typeface="Calibri"/>
                        </a:rPr>
                        <a:t>администрации муниципального образования </a:t>
                      </a:r>
                      <a:r>
                        <a:rPr lang="ru-RU" sz="1200" b="1" i="0" u="none" strike="noStrike" dirty="0" err="1">
                          <a:solidFill>
                            <a:srgbClr val="000000"/>
                          </a:solidFill>
                          <a:latin typeface="Calibri"/>
                        </a:rPr>
                        <a:t>Серноводского</a:t>
                      </a:r>
                      <a:r>
                        <a:rPr lang="ru-RU" sz="1200" b="1" i="0" u="none" strike="noStrike" dirty="0">
                          <a:solidFill>
                            <a:srgbClr val="000000"/>
                          </a:solidFill>
                          <a:latin typeface="Calibri"/>
                        </a:rPr>
                        <a:t> сельсовета Курского района Ставропольского края</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625,61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1" i="0" u="none" strike="noStrike">
                          <a:solidFill>
                            <a:srgbClr val="000000"/>
                          </a:solidFill>
                          <a:latin typeface="Calibri"/>
                        </a:rPr>
                        <a:t>Ремонт дома культуры хутора Графский, в том числе</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a:solidFill>
                            <a:srgbClr val="000000"/>
                          </a:solidFill>
                          <a:latin typeface="Calibri"/>
                        </a:rPr>
                        <a:t>625,61</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библиотеки</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a:solidFill>
                            <a:srgbClr val="000000"/>
                          </a:solidFill>
                          <a:latin typeface="Calibri"/>
                        </a:rPr>
                        <a:t>326,48</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475">
                <a:tc>
                  <a:txBody>
                    <a:bodyPr/>
                    <a:lstStyle/>
                    <a:p>
                      <a:pPr algn="l" fontAlgn="b"/>
                      <a:r>
                        <a:rPr lang="ru-RU" sz="1200" b="0" i="0" u="none" strike="noStrike">
                          <a:solidFill>
                            <a:srgbClr val="000000"/>
                          </a:solidFill>
                          <a:latin typeface="Calibri"/>
                        </a:rPr>
                        <a:t>ремонт коридора и кабинетов</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0" i="0" u="none" strike="noStrike" dirty="0">
                          <a:solidFill>
                            <a:srgbClr val="000000"/>
                          </a:solidFill>
                          <a:latin typeface="Calibri"/>
                        </a:rPr>
                        <a:t>299,13</a:t>
                      </a:r>
                    </a:p>
                  </a:txBody>
                  <a:tcPr marL="7483" marR="7483" marT="74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0" y="142852"/>
            <a:ext cx="9144000" cy="50004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ОБЕСПЕЧЕНИЕ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УСТОЙЧИВОСТИ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dirty="0" smtClean="0">
                <a:ea typeface="+mj-ea"/>
                <a:cs typeface="Times New Roman" pitchFamily="18" charset="0"/>
              </a:rPr>
              <a:t>БЮДЖЕТА </a:t>
            </a: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endPar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endParaRPr>
          </a:p>
        </p:txBody>
      </p:sp>
      <p:sp>
        <p:nvSpPr>
          <p:cNvPr id="28" name="Скругленный прямоугольник 27"/>
          <p:cNvSpPr/>
          <p:nvPr/>
        </p:nvSpPr>
        <p:spPr>
          <a:xfrm>
            <a:off x="642910"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выделение приоритетных расходов</a:t>
            </a:r>
            <a:endParaRPr lang="ru-RU" sz="1600" dirty="0" smtClean="0">
              <a:solidFill>
                <a:schemeClr val="tx1"/>
              </a:solidFill>
            </a:endParaRPr>
          </a:p>
        </p:txBody>
      </p:sp>
      <p:sp>
        <p:nvSpPr>
          <p:cNvPr id="29" name="Скругленный прямоугольник 28"/>
          <p:cNvSpPr/>
          <p:nvPr/>
        </p:nvSpPr>
        <p:spPr>
          <a:xfrm>
            <a:off x="2714612"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ужесточением </a:t>
            </a:r>
          </a:p>
          <a:p>
            <a:pPr algn="ctr"/>
            <a:r>
              <a:rPr lang="ru-RU" sz="1600" dirty="0" smtClean="0">
                <a:solidFill>
                  <a:schemeClr val="tx1"/>
                </a:solidFill>
                <a:cs typeface="Times New Roman" pitchFamily="18" charset="0"/>
              </a:rPr>
              <a:t>бюджетной дисциплины </a:t>
            </a:r>
          </a:p>
        </p:txBody>
      </p:sp>
      <p:sp>
        <p:nvSpPr>
          <p:cNvPr id="31" name="Скругленный прямоугольник 30"/>
          <p:cNvSpPr/>
          <p:nvPr/>
        </p:nvSpPr>
        <p:spPr>
          <a:xfrm>
            <a:off x="4786314"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контроль за использованием  субсидий, </a:t>
            </a:r>
          </a:p>
          <a:p>
            <a:pPr algn="ctr"/>
            <a:r>
              <a:rPr lang="ru-RU" sz="1600" dirty="0" smtClean="0">
                <a:solidFill>
                  <a:schemeClr val="tx1"/>
                </a:solidFill>
                <a:cs typeface="Times New Roman" pitchFamily="18" charset="0"/>
              </a:rPr>
              <a:t>субвенций и иных МБТ</a:t>
            </a:r>
          </a:p>
        </p:txBody>
      </p:sp>
      <p:sp>
        <p:nvSpPr>
          <p:cNvPr id="32" name="Скругленный прямоугольник 31"/>
          <p:cNvSpPr/>
          <p:nvPr/>
        </p:nvSpPr>
        <p:spPr>
          <a:xfrm>
            <a:off x="6786578"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cs typeface="Times New Roman" pitchFamily="18" charset="0"/>
            </a:endParaRPr>
          </a:p>
          <a:p>
            <a:pPr algn="ctr"/>
            <a:endParaRPr lang="ru-RU" dirty="0" smtClean="0">
              <a:solidFill>
                <a:schemeClr val="tx1"/>
              </a:solidFill>
              <a:cs typeface="Times New Roman" pitchFamily="18" charset="0"/>
            </a:endParaRPr>
          </a:p>
          <a:p>
            <a:pPr algn="ctr"/>
            <a:r>
              <a:rPr lang="ru-RU" sz="1600" dirty="0" smtClean="0">
                <a:solidFill>
                  <a:schemeClr val="tx1"/>
                </a:solidFill>
                <a:cs typeface="Times New Roman" pitchFamily="18" charset="0"/>
              </a:rPr>
              <a:t>другие </a:t>
            </a:r>
          </a:p>
          <a:p>
            <a:pPr algn="ctr"/>
            <a:r>
              <a:rPr lang="ru-RU" sz="1600" dirty="0" smtClean="0">
                <a:solidFill>
                  <a:schemeClr val="tx1"/>
                </a:solidFill>
                <a:cs typeface="Times New Roman" pitchFamily="18" charset="0"/>
              </a:rPr>
              <a:t>меры по </a:t>
            </a:r>
            <a:r>
              <a:rPr lang="ru-RU" sz="1600" dirty="0" err="1" smtClean="0">
                <a:solidFill>
                  <a:schemeClr val="tx1"/>
                </a:solidFill>
                <a:cs typeface="Times New Roman" pitchFamily="18" charset="0"/>
              </a:rPr>
              <a:t>рацио-нальному</a:t>
            </a:r>
            <a:r>
              <a:rPr lang="ru-RU" sz="1600" dirty="0" smtClean="0">
                <a:solidFill>
                  <a:schemeClr val="tx1"/>
                </a:solidFill>
                <a:cs typeface="Times New Roman" pitchFamily="18" charset="0"/>
              </a:rPr>
              <a:t> распоряжению имеющимися </a:t>
            </a:r>
          </a:p>
          <a:p>
            <a:pPr algn="ctr"/>
            <a:r>
              <a:rPr lang="ru-RU" sz="1600" dirty="0" smtClean="0">
                <a:solidFill>
                  <a:schemeClr val="tx1"/>
                </a:solidFill>
                <a:cs typeface="Times New Roman" pitchFamily="18" charset="0"/>
              </a:rPr>
              <a:t>средствами бюджета</a:t>
            </a:r>
          </a:p>
          <a:p>
            <a:pPr algn="ctr">
              <a:lnSpc>
                <a:spcPts val="1700"/>
              </a:lnSpc>
            </a:pPr>
            <a:endParaRPr lang="ru-RU" sz="1400" b="1" dirty="0" smtClean="0">
              <a:solidFill>
                <a:schemeClr val="tx1"/>
              </a:solidFill>
              <a:cs typeface="Times New Roman" pitchFamily="18" charset="0"/>
            </a:endParaRPr>
          </a:p>
          <a:p>
            <a:pPr algn="ctr"/>
            <a:endParaRPr lang="ru-RU" sz="1400" b="1" dirty="0" smtClean="0"/>
          </a:p>
        </p:txBody>
      </p:sp>
      <p:sp>
        <p:nvSpPr>
          <p:cNvPr id="34" name="Равнобедренный треугольник 33"/>
          <p:cNvSpPr/>
          <p:nvPr/>
        </p:nvSpPr>
        <p:spPr>
          <a:xfrm>
            <a:off x="2143108" y="2714620"/>
            <a:ext cx="5000660" cy="1143008"/>
          </a:xfrm>
          <a:prstGeom prst="triangle">
            <a:avLst>
              <a:gd name="adj" fmla="val 495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6" name="Picture 4" descr="https://yt3.ggpht.com/a/AGF-l7_OXliFbSCKKzbgDBu5sE-AuyQBkd4czmFAJw=s900-c-k-c0xffffffff-no-rj-mo"/>
          <p:cNvPicPr>
            <a:picLocks noChangeAspect="1" noChangeArrowheads="1"/>
          </p:cNvPicPr>
          <p:nvPr/>
        </p:nvPicPr>
        <p:blipFill>
          <a:blip r:embed="rId2" cstate="print"/>
          <a:srcRect/>
          <a:stretch>
            <a:fillRect/>
          </a:stretch>
        </p:blipFill>
        <p:spPr bwMode="auto">
          <a:xfrm>
            <a:off x="1000100" y="1214422"/>
            <a:ext cx="1440000" cy="1440000"/>
          </a:xfrm>
          <a:prstGeom prst="ellipse">
            <a:avLst/>
          </a:prstGeom>
          <a:ln>
            <a:noFill/>
          </a:ln>
          <a:effectLst>
            <a:softEdge rad="112500"/>
          </a:effectLst>
        </p:spPr>
      </p:pic>
      <p:sp>
        <p:nvSpPr>
          <p:cNvPr id="37" name="Прямоугольник 36"/>
          <p:cNvSpPr/>
          <p:nvPr/>
        </p:nvSpPr>
        <p:spPr>
          <a:xfrm>
            <a:off x="3357554" y="2928934"/>
            <a:ext cx="2643206"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инструменты обеспечения устойчивости бюджета</a:t>
            </a:r>
          </a:p>
        </p:txBody>
      </p:sp>
      <p:sp>
        <p:nvSpPr>
          <p:cNvPr id="40" name="Прямоугольник 39"/>
          <p:cNvSpPr/>
          <p:nvPr/>
        </p:nvSpPr>
        <p:spPr>
          <a:xfrm>
            <a:off x="1071538" y="2643182"/>
            <a:ext cx="71438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82" name="Picture 10" descr="https://www.psdgraphics.com/file/red-glossy-ball.jpg"/>
          <p:cNvPicPr>
            <a:picLocks noChangeAspect="1" noChangeArrowheads="1"/>
          </p:cNvPicPr>
          <p:nvPr/>
        </p:nvPicPr>
        <p:blipFill>
          <a:blip r:embed="rId3" cstate="print"/>
          <a:srcRect l="12632" r="11579" b="5263"/>
          <a:stretch>
            <a:fillRect/>
          </a:stretch>
        </p:blipFill>
        <p:spPr bwMode="auto">
          <a:xfrm>
            <a:off x="6858016" y="1214422"/>
            <a:ext cx="1440000" cy="14400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2" name="TextBox 1"/>
          <p:cNvSpPr txBox="1"/>
          <p:nvPr/>
        </p:nvSpPr>
        <p:spPr>
          <a:xfrm>
            <a:off x="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Курского муниципального района Ставропольского края по качеству управления бюджетным процессом  </a:t>
            </a:r>
          </a:p>
        </p:txBody>
      </p:sp>
      <p:sp>
        <p:nvSpPr>
          <p:cNvPr id="96257" name="Rectangle 1"/>
          <p:cNvSpPr>
            <a:spLocks noChangeArrowheads="1"/>
          </p:cNvSpPr>
          <p:nvPr/>
        </p:nvSpPr>
        <p:spPr bwMode="auto">
          <a:xfrm>
            <a:off x="381000" y="685800"/>
            <a:ext cx="84582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На основании приказов министерства финансов Ставропольского края «О результатах оценки качества управления бюджетным процессом и стратегического планирования в муниципальных районах и городских округах Ставропольского края»:</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от 19.04.2016 №72 по итогам 2015 года Курскому муниципальному району присвоена 1 степень качества управления бюджетным процессом, с результатом 78,34 баллов;</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от 28.04.2017 №129 по итогам 2016 года Курскому муниципальному району присвоена 2 степень качества управления бюджетным процессом, с результатом 72,37 баллов;</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от 10.10.2018 №257 по итогам 2017 года Курский муниципальный район на 19 месте с результатом 62,61 балла</a:t>
            </a:r>
            <a:r>
              <a:rPr lang="ru-RU" sz="2000" dirty="0" smtClean="0">
                <a:latin typeface="Calibri" pitchFamily="34" charset="0"/>
                <a:ea typeface="Times New Roman" pitchFamily="18" charset="0"/>
                <a:cs typeface="Calibri" pitchFamily="34" charset="0"/>
              </a:rPr>
              <a:t>;</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lang="ru-RU" sz="2000" dirty="0" smtClean="0">
              <a:latin typeface="Calibri" pitchFamily="34" charset="0"/>
              <a:ea typeface="Times New Roman" pitchFamily="18" charset="0"/>
              <a:cs typeface="Calibri" pitchFamily="34" charset="0"/>
            </a:endParaRPr>
          </a:p>
          <a:p>
            <a:pPr indent="450850" algn="just" eaLnBrk="0" hangingPunct="0">
              <a:buFont typeface="Wingdings" pitchFamily="2" charset="2"/>
              <a:buChar char="Ø"/>
            </a:pPr>
            <a:r>
              <a:rPr lang="ru-RU" sz="2000" dirty="0" smtClean="0">
                <a:latin typeface="Calibri" pitchFamily="34" charset="0"/>
                <a:ea typeface="Times New Roman" pitchFamily="18" charset="0"/>
                <a:cs typeface="Calibri" pitchFamily="34" charset="0"/>
              </a:rPr>
              <a:t>от 31.05.2019 №142 по итогам 2018 года Курский муниципальный район получил 56,67 балла.</a:t>
            </a: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lang="ru-RU" sz="2000" dirty="0" smtClean="0">
              <a:latin typeface="Calibri" pitchFamily="34" charset="0"/>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2000" b="0" i="0" u="none" strike="noStrike" cap="none" normalizeH="0" baseline="0" dirty="0" smtClean="0">
              <a:ln>
                <a:noFill/>
              </a:ln>
              <a:solidFill>
                <a:schemeClr val="tx1"/>
              </a:solidFill>
              <a:effectLst/>
              <a:latin typeface="Calibri" pitchFamily="34" charset="0"/>
              <a:cs typeface="Calibri"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nvGraphicFramePr>
        <p:xfrm>
          <a:off x="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исполнения налоговых и неналоговых доходов муниципальных образований Ставропольского края  за 2019 год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Подушевые показатели доходов и расходов бюджета и показатели характеризующих результаты использования бюджетных ассигнований в  Курском муниципальном районе за 2019 год</a:t>
            </a:r>
          </a:p>
        </p:txBody>
      </p:sp>
      <p:graphicFrame>
        <p:nvGraphicFramePr>
          <p:cNvPr id="3" name="Таблица 2"/>
          <p:cNvGraphicFramePr>
            <a:graphicFrameLocks noGrp="1"/>
          </p:cNvGraphicFramePr>
          <p:nvPr/>
        </p:nvGraphicFramePr>
        <p:xfrm>
          <a:off x="152399" y="714067"/>
          <a:ext cx="8839201" cy="6035040"/>
        </p:xfrm>
        <a:graphic>
          <a:graphicData uri="http://schemas.openxmlformats.org/drawingml/2006/table">
            <a:tbl>
              <a:tblPr firstRow="1" bandRow="1">
                <a:tableStyleId>{5C22544A-7EE6-4342-B048-85BDC9FD1C3A}</a:tableStyleId>
              </a:tblPr>
              <a:tblGrid>
                <a:gridCol w="407964"/>
                <a:gridCol w="3875651"/>
                <a:gridCol w="1431386"/>
                <a:gridCol w="1524000"/>
                <a:gridCol w="1600200"/>
              </a:tblGrid>
              <a:tr h="678263">
                <a:tc>
                  <a:txBody>
                    <a:bodyPr/>
                    <a:lstStyle/>
                    <a:p>
                      <a:pPr algn="ctr"/>
                      <a:r>
                        <a:rPr lang="ru-RU" sz="1400" dirty="0" smtClean="0">
                          <a:latin typeface="Calibri" pitchFamily="34" charset="0"/>
                          <a:cs typeface="Calibri" pitchFamily="34" charset="0"/>
                        </a:rPr>
                        <a:t>№ </a:t>
                      </a:r>
                      <a:r>
                        <a:rPr lang="ru-RU" sz="1400" dirty="0" err="1" smtClean="0">
                          <a:latin typeface="Calibri" pitchFamily="34" charset="0"/>
                          <a:cs typeface="Calibri" pitchFamily="34" charset="0"/>
                        </a:rPr>
                        <a:t>п</a:t>
                      </a:r>
                      <a:r>
                        <a:rPr lang="ru-RU" sz="1400" dirty="0" smtClean="0">
                          <a:latin typeface="Calibri" pitchFamily="34" charset="0"/>
                          <a:cs typeface="Calibri" pitchFamily="34" charset="0"/>
                        </a:rPr>
                        <a:t>/</a:t>
                      </a:r>
                      <a:r>
                        <a:rPr lang="ru-RU" sz="1400" dirty="0" err="1" smtClean="0">
                          <a:latin typeface="Calibri" pitchFamily="34" charset="0"/>
                          <a:cs typeface="Calibri" pitchFamily="34" charset="0"/>
                        </a:rPr>
                        <a:t>п</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Наименование показателя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Единица измерения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Показатель за 2018 год</a:t>
                      </a:r>
                      <a:endParaRPr lang="ru-RU" sz="1400" dirty="0">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Показатель за 2019 год</a:t>
                      </a:r>
                    </a:p>
                    <a:p>
                      <a:pPr algn="ct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1</a:t>
                      </a:r>
                      <a:endParaRPr lang="ru-RU" sz="1400" dirty="0">
                        <a:latin typeface="Calibri" pitchFamily="34" charset="0"/>
                        <a:cs typeface="Calibri" pitchFamily="34" charset="0"/>
                      </a:endParaRPr>
                    </a:p>
                  </a:txBody>
                  <a:tcPr/>
                </a:tc>
                <a:tc>
                  <a:txBody>
                    <a:bodyPr/>
                    <a:lstStyle/>
                    <a:p>
                      <a:r>
                        <a:rPr lang="ru-RU" sz="1400" dirty="0" smtClean="0">
                          <a:latin typeface="Calibri" pitchFamily="34" charset="0"/>
                          <a:cs typeface="Calibri" pitchFamily="34" charset="0"/>
                        </a:rPr>
                        <a:t>Объем доходов местного бюджета всего в расчете на 1 жителя</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23,34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24,84</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2</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налоговых и неналоговых доходов местного бюджета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3,89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4,21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3</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безвозмездных поступлений  в местный бюджет в расчете на 1 жителя</a:t>
                      </a:r>
                    </a:p>
                    <a:p>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19,44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20,63</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4</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22,48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24,71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5</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образование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12,74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13,26</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6</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жилищно-коммунальное хозяйство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0,02</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0,02</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7</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культуру и кинематографию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1,01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1,01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8</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социальную</a:t>
                      </a:r>
                      <a:r>
                        <a:rPr lang="ru-RU" sz="1400" baseline="0" dirty="0" smtClean="0">
                          <a:latin typeface="Calibri" pitchFamily="34" charset="0"/>
                          <a:cs typeface="Calibri" pitchFamily="34" charset="0"/>
                        </a:rPr>
                        <a:t> политику</a:t>
                      </a:r>
                      <a:r>
                        <a:rPr lang="ru-RU" sz="1400" dirty="0" smtClean="0">
                          <a:latin typeface="Calibri" pitchFamily="34" charset="0"/>
                          <a:cs typeface="Calibri" pitchFamily="34" charset="0"/>
                        </a:rPr>
                        <a:t>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6,09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6,31</a:t>
                      </a:r>
                      <a:endParaRPr lang="ru-RU" sz="1400" dirty="0">
                        <a:latin typeface="Calibri" pitchFamily="34" charset="0"/>
                        <a:cs typeface="Calibri" pitchFamily="34" charset="0"/>
                      </a:endParaRPr>
                    </a:p>
                  </a:txBody>
                  <a:tcPr/>
                </a:tc>
              </a:tr>
              <a:tr h="392962">
                <a:tc>
                  <a:txBody>
                    <a:bodyPr/>
                    <a:lstStyle/>
                    <a:p>
                      <a:pPr algn="ctr"/>
                      <a:r>
                        <a:rPr lang="ru-RU" sz="1400" dirty="0" smtClean="0">
                          <a:latin typeface="Calibri" pitchFamily="34" charset="0"/>
                          <a:cs typeface="Calibri" pitchFamily="34" charset="0"/>
                        </a:rPr>
                        <a:t>9</a:t>
                      </a:r>
                      <a:endParaRPr lang="ru-RU" sz="14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Calibri" pitchFamily="34" charset="0"/>
                          <a:cs typeface="Calibri" pitchFamily="34" charset="0"/>
                        </a:rPr>
                        <a:t>Объем расходов местного бюджета на физическую культуру и спорт в расчете на 1 жителя</a:t>
                      </a:r>
                    </a:p>
                  </a:txBody>
                  <a:tcPr/>
                </a:tc>
                <a:tc>
                  <a:txBody>
                    <a:bodyPr/>
                    <a:lstStyle/>
                    <a:p>
                      <a:pPr algn="ctr"/>
                      <a:r>
                        <a:rPr lang="ru-RU" sz="1400" dirty="0" smtClean="0">
                          <a:latin typeface="Calibri" pitchFamily="34" charset="0"/>
                          <a:cs typeface="Calibri" pitchFamily="34" charset="0"/>
                        </a:rPr>
                        <a:t>тыс. руб.</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0,25</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0,13</a:t>
                      </a:r>
                      <a:endParaRPr lang="ru-RU" sz="1400" dirty="0">
                        <a:latin typeface="Calibri" pitchFamily="34" charset="0"/>
                        <a:cs typeface="Calibri" pitchFamily="34" charset="0"/>
                      </a:endParaRPr>
                    </a:p>
                  </a:txBody>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228600" y="838200"/>
          <a:ext cx="8610599" cy="4861560"/>
        </p:xfrm>
        <a:graphic>
          <a:graphicData uri="http://schemas.openxmlformats.org/drawingml/2006/table">
            <a:tbl>
              <a:tblPr firstRow="1" bandRow="1">
                <a:tableStyleId>{5C22544A-7EE6-4342-B048-85BDC9FD1C3A}</a:tableStyleId>
              </a:tblPr>
              <a:tblGrid>
                <a:gridCol w="3505199"/>
                <a:gridCol w="990600"/>
                <a:gridCol w="685800"/>
                <a:gridCol w="685800"/>
                <a:gridCol w="685800"/>
                <a:gridCol w="685800"/>
                <a:gridCol w="685800"/>
                <a:gridCol w="685800"/>
              </a:tblGrid>
              <a:tr h="533400">
                <a:tc>
                  <a:txBody>
                    <a:bodyPr/>
                    <a:lstStyle/>
                    <a:p>
                      <a:pPr algn="ctr"/>
                      <a:r>
                        <a:rPr lang="ru-RU" sz="1400" dirty="0" smtClean="0">
                          <a:latin typeface="Calibri" pitchFamily="34" charset="0"/>
                          <a:cs typeface="Calibri" pitchFamily="34" charset="0"/>
                        </a:rPr>
                        <a:t>Наименование показателя</a:t>
                      </a:r>
                      <a:endParaRPr lang="ru-RU" sz="1400" dirty="0">
                        <a:latin typeface="Calibri" pitchFamily="34" charset="0"/>
                        <a:cs typeface="Calibri" pitchFamily="34" charset="0"/>
                      </a:endParaRPr>
                    </a:p>
                  </a:txBody>
                  <a:tcPr/>
                </a:tc>
                <a:tc>
                  <a:txBody>
                    <a:bodyPr/>
                    <a:lstStyle/>
                    <a:p>
                      <a:r>
                        <a:rPr lang="ru-RU" sz="1200" dirty="0" smtClean="0">
                          <a:latin typeface="Calibri" pitchFamily="34" charset="0"/>
                          <a:cs typeface="Calibri" pitchFamily="34" charset="0"/>
                        </a:rPr>
                        <a:t>Единица измерения</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2019</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2022</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Доля налоговых и неналоговых доходов местного бюджета (за исключением поступлений налоговых доходов по дополнительным нормативам отчислений) в общем объеме собственных доходов бюджета муниципального образования (без учета субвенций)</a:t>
                      </a:r>
                    </a:p>
                  </a:txBody>
                  <a:tcPr/>
                </a:tc>
                <a:tc>
                  <a:txBody>
                    <a:bodyPr/>
                    <a:lstStyle/>
                    <a:p>
                      <a:pPr algn="ctr"/>
                      <a:r>
                        <a:rPr lang="ru-RU" sz="1200" dirty="0" smtClean="0">
                          <a:latin typeface="Calibri" pitchFamily="34" charset="0"/>
                          <a:cs typeface="Calibri" pitchFamily="34" charset="0"/>
                        </a:rPr>
                        <a:t>процентов</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37,67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37,58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35,11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31,82</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28,71</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35,28</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p>
                  </a:txBody>
                  <a:tcPr/>
                </a:tc>
                <a:tc>
                  <a:txBody>
                    <a:bodyPr/>
                    <a:lstStyle/>
                    <a:p>
                      <a:pPr algn="ctr"/>
                      <a:r>
                        <a:rPr lang="ru-RU" sz="1200" dirty="0" smtClean="0">
                          <a:latin typeface="Calibri" pitchFamily="34" charset="0"/>
                          <a:cs typeface="Calibri" pitchFamily="34" charset="0"/>
                        </a:rPr>
                        <a:t>процентов</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0,00</a:t>
                      </a:r>
                      <a:endParaRPr lang="ru-RU" sz="1400" dirty="0">
                        <a:latin typeface="Calibri" pitchFamily="34" charset="0"/>
                        <a:cs typeface="Calibri" pitchFamily="34" charset="0"/>
                      </a:endParaRPr>
                    </a:p>
                  </a:txBody>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0" u="none" strike="noStrike" dirty="0" smtClean="0">
                          <a:latin typeface="Calibri" pitchFamily="34" charset="0"/>
                          <a:cs typeface="Calibri" pitchFamily="34" charset="0"/>
                        </a:rPr>
                        <a:t>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a:t>
                      </a:r>
                    </a:p>
                  </a:txBody>
                  <a:tcPr/>
                </a:tc>
                <a:tc>
                  <a:txBody>
                    <a:bodyPr/>
                    <a:lstStyle/>
                    <a:p>
                      <a:pPr algn="ctr"/>
                      <a:r>
                        <a:rPr lang="ru-RU" sz="1200" dirty="0" smtClean="0">
                          <a:latin typeface="Calibri" pitchFamily="34" charset="0"/>
                          <a:cs typeface="Calibri" pitchFamily="34" charset="0"/>
                        </a:rPr>
                        <a:t>рублей</a:t>
                      </a:r>
                      <a:endParaRPr lang="ru-RU" sz="12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668,78</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692,87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743,87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842,74</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873,37</a:t>
                      </a:r>
                      <a:endParaRPr lang="ru-RU" sz="1400" dirty="0">
                        <a:latin typeface="Calibri" pitchFamily="34" charset="0"/>
                        <a:cs typeface="Calibri" pitchFamily="34" charset="0"/>
                      </a:endParaRPr>
                    </a:p>
                  </a:txBody>
                  <a:tcPr/>
                </a:tc>
                <a:tc>
                  <a:txBody>
                    <a:bodyPr/>
                    <a:lstStyle/>
                    <a:p>
                      <a:pPr algn="ctr"/>
                      <a:r>
                        <a:rPr lang="ru-RU" sz="1400" dirty="0" smtClean="0">
                          <a:latin typeface="Calibri" pitchFamily="34" charset="0"/>
                          <a:cs typeface="Calibri" pitchFamily="34" charset="0"/>
                        </a:rPr>
                        <a:t>904,88</a:t>
                      </a:r>
                      <a:endParaRPr lang="ru-RU" sz="1400" dirty="0">
                        <a:latin typeface="Calibri" pitchFamily="34" charset="0"/>
                        <a:cs typeface="Calibri" pitchFamily="34" charset="0"/>
                      </a:endParaRPr>
                    </a:p>
                  </a:txBody>
                  <a:tcPr/>
                </a:tc>
              </a:tr>
            </a:tbl>
          </a:graphicData>
        </a:graphic>
      </p:graphicFrame>
      <p:sp>
        <p:nvSpPr>
          <p:cNvPr id="4" name="TextBox 3"/>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Достигнутые значения показателей для оценки эффективности деятельности органов местного самоуправления  Курского муниципального района Ставропольского края</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td0.mycdn.me/image?id=856306068765&amp;t=20&amp;plc=WEB&amp;tkn=*voSScq4LfN6WkR5HsMuhkanY0zw"/>
          <p:cNvPicPr>
            <a:picLocks noChangeAspect="1" noChangeArrowheads="1"/>
          </p:cNvPicPr>
          <p:nvPr/>
        </p:nvPicPr>
        <p:blipFill>
          <a:blip r:embed="rId2" cstate="print"/>
          <a:srcRect l="17969" t="38542" r="10156" b="4166"/>
          <a:stretch>
            <a:fillRect/>
          </a:stretch>
        </p:blipFill>
        <p:spPr bwMode="auto">
          <a:xfrm>
            <a:off x="0" y="3786186"/>
            <a:ext cx="6248400" cy="3071813"/>
          </a:xfrm>
          <a:prstGeom prst="rect">
            <a:avLst/>
          </a:prstGeom>
          <a:noFill/>
          <a:ln w="9525">
            <a:noFill/>
            <a:miter lim="800000"/>
            <a:headEnd/>
            <a:tailEnd/>
          </a:ln>
        </p:spPr>
      </p:pic>
      <p:graphicFrame>
        <p:nvGraphicFramePr>
          <p:cNvPr id="3" name="Таблица 2"/>
          <p:cNvGraphicFramePr>
            <a:graphicFrameLocks noGrp="1"/>
          </p:cNvGraphicFramePr>
          <p:nvPr/>
        </p:nvGraphicFramePr>
        <p:xfrm>
          <a:off x="71438" y="357188"/>
          <a:ext cx="6000750" cy="3416618"/>
        </p:xfrm>
        <a:graphic>
          <a:graphicData uri="http://schemas.openxmlformats.org/drawingml/2006/table">
            <a:tbl>
              <a:tblPr/>
              <a:tblGrid>
                <a:gridCol w="490537"/>
                <a:gridCol w="3251200"/>
                <a:gridCol w="2259013"/>
              </a:tblGrid>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Наименование муниципального образования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Численность </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населения по состоянию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 на 01.01.2020</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Балтийский сельсовет</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1889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2.</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Галюгаевский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2 679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3.</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Кановский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2 520</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4.</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Курский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13 072</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5.</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Calibri" pitchFamily="34" charset="0"/>
                          <a:cs typeface="Calibri" pitchFamily="34" charset="0"/>
                        </a:rPr>
                        <a:t>Мирненский</a:t>
                      </a:r>
                      <a:r>
                        <a:rPr kumimoji="0" lang="ru-RU" sz="1400" b="0" i="0" u="none" strike="noStrike" cap="none" normalizeH="0" baseline="0" dirty="0" smtClean="0">
                          <a:ln>
                            <a:noFill/>
                          </a:ln>
                          <a:solidFill>
                            <a:schemeClr val="tx1"/>
                          </a:solidFill>
                          <a:effectLst/>
                          <a:latin typeface="Calibri" pitchFamily="34" charset="0"/>
                          <a:cs typeface="Calibri" pitchFamily="34" charset="0"/>
                        </a:rPr>
                        <a:t>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2 854</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6.</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Полтавский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7 389</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7.</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Ростовановский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4 971</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8.</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Рощинский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1 773</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9.</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Русский сельсовет</a:t>
                      </a: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5 884</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10.</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Серноводский сельсовет</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3 791</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11.</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станица Стодеревская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1 633</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Calibri" pitchFamily="34" charset="0"/>
                        </a:rPr>
                        <a:t>12.</a:t>
                      </a:r>
                      <a:endParaRPr kumimoji="0" lang="ru-RU" sz="10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село Эдиссия</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cs typeface="Calibri" pitchFamily="34" charset="0"/>
                        </a:rPr>
                        <a:t>5 756</a:t>
                      </a: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6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Calibri" pitchFamily="34" charset="0"/>
                          <a:cs typeface="Calibri" pitchFamily="34" charset="0"/>
                        </a:rPr>
                        <a:t>Всего:</a:t>
                      </a:r>
                      <a:endParaRPr kumimoji="0" lang="ru-RU" sz="1000" b="1" i="0" u="none" strike="noStrike" cap="none" normalizeH="0" baseline="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Calibri" pitchFamily="34" charset="0"/>
                          <a:cs typeface="Calibri" pitchFamily="34" charset="0"/>
                        </a:rPr>
                        <a:t>54 211</a:t>
                      </a:r>
                      <a:endParaRPr kumimoji="0" lang="ru-RU" sz="1000" b="1" i="0" u="none" strike="noStrike" cap="none" normalizeH="0" baseline="0" dirty="0" smtClean="0">
                        <a:ln>
                          <a:noFill/>
                        </a:ln>
                        <a:solidFill>
                          <a:schemeClr val="tx1"/>
                        </a:solidFill>
                        <a:effectLst/>
                        <a:latin typeface="Calibri" pitchFamily="34" charset="0"/>
                        <a:cs typeface="Calibri" pitchFamily="34" charset="0"/>
                      </a:endParaRPr>
                    </a:p>
                  </a:txBody>
                  <a:tcPr marL="66989" marR="6698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2353" name="Picture 2" descr="https://im0-tub-ru.yandex.net/i?id=6d95777c974ad8f1465611df3b61ea3c-srl&amp;n=13"/>
          <p:cNvPicPr>
            <a:picLocks noChangeAspect="1" noChangeArrowheads="1"/>
          </p:cNvPicPr>
          <p:nvPr/>
        </p:nvPicPr>
        <p:blipFill>
          <a:blip r:embed="rId3" cstate="print"/>
          <a:srcRect/>
          <a:stretch>
            <a:fillRect/>
          </a:stretch>
        </p:blipFill>
        <p:spPr bwMode="auto">
          <a:xfrm>
            <a:off x="6215063" y="3000375"/>
            <a:ext cx="2840037" cy="3714750"/>
          </a:xfrm>
          <a:prstGeom prst="rect">
            <a:avLst/>
          </a:prstGeom>
          <a:noFill/>
          <a:ln w="9525">
            <a:noFill/>
            <a:miter lim="800000"/>
            <a:headEnd/>
            <a:tailEnd/>
          </a:ln>
        </p:spPr>
      </p:pic>
      <p:sp>
        <p:nvSpPr>
          <p:cNvPr id="8" name="Скругленный прямоугольник 7"/>
          <p:cNvSpPr/>
          <p:nvPr/>
        </p:nvSpPr>
        <p:spPr>
          <a:xfrm>
            <a:off x="6215063" y="642938"/>
            <a:ext cx="2786062" cy="2143125"/>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Calibri" pitchFamily="34" charset="0"/>
                <a:cs typeface="Calibri" pitchFamily="34" charset="0"/>
              </a:rPr>
              <a:t>В Курский муниципальный район входят 12 муниципальных образований </a:t>
            </a:r>
          </a:p>
          <a:p>
            <a:pPr algn="ctr">
              <a:defRPr/>
            </a:pPr>
            <a:r>
              <a:rPr lang="ru-RU" b="1" dirty="0">
                <a:solidFill>
                  <a:schemeClr val="tx1"/>
                </a:solidFill>
                <a:latin typeface="Calibri" pitchFamily="34" charset="0"/>
                <a:cs typeface="Calibri" pitchFamily="34" charset="0"/>
              </a:rPr>
              <a:t>со статусом сельских поселений</a:t>
            </a:r>
          </a:p>
        </p:txBody>
      </p:sp>
      <p:sp>
        <p:nvSpPr>
          <p:cNvPr id="6" name="Rectangle 2"/>
          <p:cNvSpPr>
            <a:spLocks noChangeArrowheads="1"/>
          </p:cNvSpPr>
          <p:nvPr/>
        </p:nvSpPr>
        <p:spPr bwMode="auto">
          <a:xfrm>
            <a:off x="0" y="0"/>
            <a:ext cx="9144000" cy="285750"/>
          </a:xfrm>
          <a:prstGeom prst="rect">
            <a:avLst/>
          </a:prstGeom>
          <a:noFill/>
          <a:ln w="9525">
            <a:noFill/>
            <a:miter lim="800000"/>
            <a:headEnd/>
            <a:tailEnd/>
          </a:ln>
        </p:spPr>
        <p:txBody>
          <a:bodyPr anchor="ctr"/>
          <a:lstStyle/>
          <a:p>
            <a:pPr algn="ctr">
              <a:defRPr/>
            </a:pPr>
            <a:r>
              <a:rPr lang="ru-RU" sz="2300" b="1" dirty="0" smtClean="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rPr>
              <a:t>АДМИНИСТРАТИВНО-ТЕРРИТОРИАЛЬНОЕ </a:t>
            </a:r>
            <a:r>
              <a:rPr lang="ru-RU" sz="2300" b="1" dirty="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rPr>
              <a:t>ДЕЛЕНИЕ </a:t>
            </a:r>
            <a:endParaRPr lang="ru-RU" sz="2100" dirty="0">
              <a:solidFill>
                <a:schemeClr val="accent1">
                  <a:lumMod val="25000"/>
                </a:schemeClr>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bwMode="auto">
          <a:xfrm>
            <a:off x="0" y="1"/>
            <a:ext cx="9144000" cy="533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smtClean="0">
                <a:ln>
                  <a:noFill/>
                </a:ln>
                <a:uLnTx/>
                <a:uFillTx/>
                <a:ea typeface="+mj-ea"/>
                <a:cs typeface="+mj-cs"/>
              </a:rPr>
              <a:t>Сведения об исполнении  расходной части бюджета Курского муниципального района Ставропольского края </a:t>
            </a:r>
            <a:r>
              <a:rPr kumimoji="0" lang="ru-RU" sz="1200" b="0" i="0" u="none" strike="noStrike" kern="0" cap="none" spc="0" normalizeH="0" noProof="0" dirty="0" smtClean="0">
                <a:ln>
                  <a:noFill/>
                </a:ln>
                <a:uLnTx/>
                <a:uFillTx/>
                <a:ea typeface="+mj-ea"/>
                <a:cs typeface="+mj-cs"/>
              </a:rPr>
              <a:t>в разрезе разделов и подразделов</a:t>
            </a:r>
            <a:r>
              <a:rPr kumimoji="0" lang="ru-RU" sz="1200" b="0" i="0" u="none" strike="noStrike" kern="0" cap="none" spc="0" normalizeH="0" baseline="0" noProof="0" dirty="0" smtClean="0">
                <a:ln>
                  <a:noFill/>
                </a:ln>
                <a:uLnTx/>
                <a:uFillTx/>
                <a:ea typeface="+mj-ea"/>
                <a:cs typeface="+mj-cs"/>
              </a:rPr>
              <a:t> </a:t>
            </a:r>
            <a:r>
              <a:rPr lang="ru-RU" sz="1200" kern="0" dirty="0" smtClean="0">
                <a:ea typeface="+mj-ea"/>
                <a:cs typeface="+mj-cs"/>
              </a:rPr>
              <a:t>в 2019 году в сравнении с 2018 годом</a:t>
            </a:r>
            <a:endParaRPr kumimoji="0" lang="ru-RU" sz="1200" b="0" i="0" u="none" strike="noStrike" kern="0" cap="none" spc="0" normalizeH="0" baseline="0" noProof="0" dirty="0" smtClean="0">
              <a:ln>
                <a:noFill/>
              </a:ln>
              <a:uLnTx/>
              <a:uFillTx/>
              <a:ea typeface="+mj-ea"/>
              <a:cs typeface="+mj-cs"/>
            </a:endParaRPr>
          </a:p>
        </p:txBody>
      </p:sp>
      <p:graphicFrame>
        <p:nvGraphicFramePr>
          <p:cNvPr id="4" name="Таблица 3"/>
          <p:cNvGraphicFramePr>
            <a:graphicFrameLocks noGrp="1"/>
          </p:cNvGraphicFramePr>
          <p:nvPr/>
        </p:nvGraphicFramePr>
        <p:xfrm>
          <a:off x="228600" y="609600"/>
          <a:ext cx="8762999" cy="6070078"/>
        </p:xfrm>
        <a:graphic>
          <a:graphicData uri="http://schemas.openxmlformats.org/drawingml/2006/table">
            <a:tbl>
              <a:tblPr/>
              <a:tblGrid>
                <a:gridCol w="5791200"/>
                <a:gridCol w="381000"/>
                <a:gridCol w="304800"/>
                <a:gridCol w="685800"/>
                <a:gridCol w="685800"/>
                <a:gridCol w="533400"/>
                <a:gridCol w="380999"/>
              </a:tblGrid>
              <a:tr h="119777">
                <a:tc rowSpan="3">
                  <a:txBody>
                    <a:bodyPr/>
                    <a:lstStyle/>
                    <a:p>
                      <a:pPr algn="ctr" rtl="0" fontAlgn="t"/>
                      <a:r>
                        <a:rPr lang="ru-RU" sz="800" b="1" i="0" u="none" strike="noStrike" dirty="0">
                          <a:solidFill>
                            <a:srgbClr val="000000"/>
                          </a:solidFill>
                          <a:latin typeface="Calibri" pitchFamily="34" charset="0"/>
                          <a:cs typeface="Calibri" pitchFamily="34" charset="0"/>
                        </a:rPr>
                        <a:t>Наименование</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800" b="1" i="0" u="none" strike="noStrike">
                          <a:solidFill>
                            <a:srgbClr val="000000"/>
                          </a:solidFill>
                          <a:latin typeface="Calibri" pitchFamily="34" charset="0"/>
                          <a:cs typeface="Calibri" pitchFamily="34" charset="0"/>
                        </a:rPr>
                        <a:t>Рз </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800" b="1" i="0" u="none" strike="noStrike">
                          <a:solidFill>
                            <a:srgbClr val="000000"/>
                          </a:solidFill>
                          <a:latin typeface="Calibri" pitchFamily="34" charset="0"/>
                          <a:cs typeface="Calibri" pitchFamily="34" charset="0"/>
                        </a:rPr>
                        <a:t>ПР</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800" b="1" i="0" u="none" strike="noStrike">
                          <a:solidFill>
                            <a:srgbClr val="000000"/>
                          </a:solidFill>
                          <a:latin typeface="Calibri" pitchFamily="34" charset="0"/>
                          <a:cs typeface="Calibri" pitchFamily="34" charset="0"/>
                        </a:rPr>
                        <a:t>2018</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t"/>
                      <a:r>
                        <a:rPr lang="ru-RU" sz="800" b="1" i="0" u="none" strike="noStrike">
                          <a:solidFill>
                            <a:srgbClr val="000000"/>
                          </a:solidFill>
                          <a:latin typeface="Calibri" pitchFamily="34" charset="0"/>
                          <a:cs typeface="Calibri" pitchFamily="34" charset="0"/>
                        </a:rPr>
                        <a:t>2019</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gridSpan="2">
                  <a:txBody>
                    <a:bodyPr/>
                    <a:lstStyle/>
                    <a:p>
                      <a:pPr algn="ctr" rtl="0" fontAlgn="t"/>
                      <a:r>
                        <a:rPr lang="ru-RU" sz="800" b="1" i="0" u="none" strike="noStrike" dirty="0">
                          <a:solidFill>
                            <a:srgbClr val="000000"/>
                          </a:solidFill>
                          <a:latin typeface="Calibri" pitchFamily="34" charset="0"/>
                          <a:cs typeface="Calibri" pitchFamily="34" charset="0"/>
                        </a:rPr>
                        <a:t>Отклонение 2019 год к 2018 году</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rowSpan="2" hMerge="1">
                  <a:txBody>
                    <a:bodyPr/>
                    <a:lstStyle/>
                    <a:p>
                      <a:endParaRPr lang="ru-RU"/>
                    </a:p>
                  </a:txBody>
                  <a:tcPr/>
                </a:tc>
              </a:tr>
              <a:tr h="11977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t"/>
                      <a:r>
                        <a:rPr lang="ru-RU" sz="800" b="1" i="0" u="none" strike="noStrike">
                          <a:solidFill>
                            <a:srgbClr val="000000"/>
                          </a:solidFill>
                          <a:latin typeface="Calibri" pitchFamily="34" charset="0"/>
                          <a:cs typeface="Calibri" pitchFamily="34" charset="0"/>
                        </a:rPr>
                        <a:t> (отчет)</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t"/>
                      <a:r>
                        <a:rPr lang="ru-RU" sz="800" b="1" i="0" u="none" strike="noStrike">
                          <a:solidFill>
                            <a:srgbClr val="000000"/>
                          </a:solidFill>
                          <a:latin typeface="Calibri" pitchFamily="34" charset="0"/>
                          <a:cs typeface="Calibri" pitchFamily="34" charset="0"/>
                        </a:rPr>
                        <a:t>(отчет)</a:t>
                      </a:r>
                    </a:p>
                  </a:txBody>
                  <a:tcPr marL="4203" marR="4203" marT="420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ru-RU"/>
                    </a:p>
                  </a:txBody>
                  <a:tcPr/>
                </a:tc>
                <a:tc hMerge="1" vMerge="1">
                  <a:txBody>
                    <a:bodyPr/>
                    <a:lstStyle/>
                    <a:p>
                      <a:endParaRPr lang="ru-RU"/>
                    </a:p>
                  </a:txBody>
                  <a:tcPr/>
                </a:tc>
              </a:tr>
              <a:tr h="11977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b"/>
                      <a:r>
                        <a:rPr lang="ru-RU" sz="800" b="1"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Всего расходы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1 273 690,78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1 328 190,63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54 499,85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104,3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Условно утвержденные расходы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Общегосударственные вопросы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01</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91 020,21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105 186,55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14 166,34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115,6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Функционирование законодательных (представительных) органов государственной (муниципальной)власти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2 157,39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2 273,01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115,62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293452">
                <a:tc>
                  <a:txBody>
                    <a:bodyPr/>
                    <a:lstStyle/>
                    <a:p>
                      <a:pPr algn="l" rtl="0" fontAlgn="b"/>
                      <a:r>
                        <a:rPr lang="ru-RU" sz="800" b="0" i="0" u="none" strike="noStrike">
                          <a:solidFill>
                            <a:srgbClr val="000000"/>
                          </a:solidFill>
                          <a:latin typeface="Calibri" pitchFamily="34" charset="0"/>
                          <a:cs typeface="Calibri" pitchFamily="34"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31 484,82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33 260,53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1 775,71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Судебная система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218,59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20,48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-198,11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Обеспечение деятельности финансовых, налоговых и таможенных органов и органов финансового (финансово-бюджетного) надзора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13 299,59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13 991,02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691,43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общегосударственные вопросы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01</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43 859,82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55 641,51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11 781,69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126,9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Национальная безопасность и правоохранительная деятельность</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03</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3 557,30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3 667,65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110,35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103,1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Защита населения и территории от чрезвычайных ситуаций природного и техногенного характера, гражданская оборона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03</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3 312,30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3 397,65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85,35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102,6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Друние вопросы в области  национальойя безопасности и правоохранительной деятельности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03</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245,00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270,00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25,00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Национальная экономика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04</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31 718,07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14 649,67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-17 068,40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46,2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Сельское хозяйство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24 239,93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6 307,62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-17 932,31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26,0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Транспорт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1 288,38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1 099,71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-188,67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85,4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Дорожное хозяйство (дорожные фонды)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5 414,08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6 525,61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1 111,53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национальной экономики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04</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775,68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716,73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-58,95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92,4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Жилищно-коммунальное хозяйство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05</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936,80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982,73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45,93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Благоустройство</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05</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800,00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800,00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0,00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100,0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жилищно-коммунального хозяйства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05</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136,80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182,73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45,93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133,6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07</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690 789,22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719 042,35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28 253,13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104,1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Дошкольное 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165 818,46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173 512,52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7 694,06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Общее образование</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404 847,61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424 583,66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19 736,05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104,9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Дополнительное образование детей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42 116,54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41 717,80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-398,74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99,1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Молодёжная политика и оздоровление детей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15 996,87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15 670,85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-326,02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98,0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образования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07</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62 009,74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63 557,52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1 547,78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102,5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Культура и кинематография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dirty="0" smtClean="0">
                          <a:solidFill>
                            <a:srgbClr val="000000"/>
                          </a:solidFill>
                          <a:latin typeface="Calibri" pitchFamily="34" charset="0"/>
                          <a:cs typeface="Calibri" pitchFamily="34" charset="0"/>
                        </a:rPr>
                        <a:t>08</a:t>
                      </a:r>
                      <a:endParaRPr lang="ru-RU" sz="800" b="1"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54 973,01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54 545,65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-427,36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99,2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Культура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40 917,61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41 080,98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163,37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Кинематография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3 865,64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4 427,63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561,99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114,5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культуры</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dirty="0" smtClean="0">
                          <a:solidFill>
                            <a:srgbClr val="000000"/>
                          </a:solidFill>
                          <a:latin typeface="Calibri" pitchFamily="34" charset="0"/>
                          <a:cs typeface="Calibri" pitchFamily="34" charset="0"/>
                        </a:rPr>
                        <a:t>08</a:t>
                      </a:r>
                      <a:endParaRPr lang="ru-RU" sz="800" b="0" i="0" u="none" strike="noStrike" dirty="0">
                        <a:solidFill>
                          <a:srgbClr val="000000"/>
                        </a:solidFill>
                        <a:latin typeface="Calibri" pitchFamily="34" charset="0"/>
                        <a:cs typeface="Calibri" pitchFamily="34" charset="0"/>
                      </a:endParaRP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10 219,76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9 037,04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-1 182,72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88,4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Социальная политика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330 161,10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342 286,75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12 125,65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103,7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Социальное обеспечение населения</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202 889,94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117 820,54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-85 069,40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58,1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Охрана семьи и детства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112 598,06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208 954,44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96 356,38</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185,6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Другие вопросы в области  социальной  политики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10</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06</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14 673,10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15 511,77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838,67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105,7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1" i="0" u="none" strike="noStrike">
                          <a:solidFill>
                            <a:srgbClr val="000000"/>
                          </a:solidFill>
                          <a:latin typeface="Calibri" pitchFamily="34" charset="0"/>
                          <a:cs typeface="Calibri" pitchFamily="34" charset="0"/>
                        </a:rPr>
                        <a:t>Физическая культура и 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5 434,07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6 863,49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1 429,42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126,3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Физическая культура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5 434,07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6 319,74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885,67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116,3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массовый спорт</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543,75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543,75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1" i="0" u="none" strike="noStrike" dirty="0">
                          <a:solidFill>
                            <a:srgbClr val="000000"/>
                          </a:solidFill>
                          <a:latin typeface="Calibri" pitchFamily="34" charset="0"/>
                          <a:cs typeface="Calibri" pitchFamily="34" charset="0"/>
                        </a:rPr>
                        <a:t>Межбюджетные трансферты общего характера бюджетам субъектов Российской Федерации и муниципальных образований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pitchFamily="34" charset="0"/>
                          <a:cs typeface="Calibri" pitchFamily="34" charset="0"/>
                        </a:rPr>
                        <a:t>-</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       65 101,00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80 965,79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1" i="0" u="none" strike="noStrike">
                          <a:solidFill>
                            <a:srgbClr val="000000"/>
                          </a:solidFill>
                          <a:latin typeface="Calibri" pitchFamily="34" charset="0"/>
                          <a:cs typeface="Calibri" pitchFamily="34" charset="0"/>
                        </a:rPr>
                        <a:t>15 864,79</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1" i="0" u="none" strike="noStrike">
                          <a:solidFill>
                            <a:srgbClr val="000000"/>
                          </a:solidFill>
                          <a:latin typeface="Calibri" pitchFamily="34" charset="0"/>
                          <a:cs typeface="Calibri" pitchFamily="34" charset="0"/>
                        </a:rPr>
                        <a:t>124,4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97631">
                <a:tc>
                  <a:txBody>
                    <a:bodyPr/>
                    <a:lstStyle/>
                    <a:p>
                      <a:pPr algn="l" rtl="0" fontAlgn="b"/>
                      <a:r>
                        <a:rPr lang="ru-RU" sz="800" b="0" i="0" u="none" strike="noStrike">
                          <a:solidFill>
                            <a:srgbClr val="000000"/>
                          </a:solidFill>
                          <a:latin typeface="Calibri" pitchFamily="34" charset="0"/>
                          <a:cs typeface="Calibri" pitchFamily="34" charset="0"/>
                        </a:rPr>
                        <a:t>Дотации на выравнивание бюджетной обеспеченности субъектов Российской Федерации и муниципальных образований</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01</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16 275,25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20 071,79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3 796,54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123,3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rtl="0" fontAlgn="b"/>
                      <a:r>
                        <a:rPr lang="ru-RU" sz="800" b="0" i="0" u="none" strike="noStrike">
                          <a:solidFill>
                            <a:srgbClr val="000000"/>
                          </a:solidFill>
                          <a:latin typeface="Calibri" pitchFamily="34" charset="0"/>
                          <a:cs typeface="Calibri" pitchFamily="34" charset="0"/>
                        </a:rPr>
                        <a:t>Иные дотации</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0" i="0" u="none" strike="noStrike">
                          <a:solidFill>
                            <a:srgbClr val="000000"/>
                          </a:solidFill>
                          <a:latin typeface="Calibri" pitchFamily="34" charset="0"/>
                          <a:cs typeface="Calibri" pitchFamily="34" charset="0"/>
                        </a:rPr>
                        <a:t>02</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       48 825,75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60 894,00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12 068,25</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r" rtl="0" fontAlgn="b"/>
                      <a:r>
                        <a:rPr lang="ru-RU" sz="800" b="0" i="0" u="none" strike="noStrike">
                          <a:solidFill>
                            <a:srgbClr val="000000"/>
                          </a:solidFill>
                          <a:latin typeface="Calibri" pitchFamily="34" charset="0"/>
                          <a:cs typeface="Calibri" pitchFamily="34" charset="0"/>
                        </a:rPr>
                        <a:t>124,7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119777">
                <a:tc>
                  <a:txBody>
                    <a:bodyPr/>
                    <a:lstStyle/>
                    <a:p>
                      <a:pPr algn="l" fontAlgn="b"/>
                      <a:r>
                        <a:rPr lang="ru-RU" sz="800" b="0" i="0" u="none" strike="noStrike" dirty="0">
                          <a:solidFill>
                            <a:srgbClr val="000000"/>
                          </a:solidFill>
                          <a:latin typeface="Calibri" pitchFamily="34" charset="0"/>
                          <a:cs typeface="Calibri" pitchFamily="34" charset="0"/>
                        </a:rPr>
                        <a:t>Прочие межбюджетные трансферты общего характера</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latin typeface="Calibri" pitchFamily="34" charset="0"/>
                          <a:cs typeface="Calibri" pitchFamily="34" charset="0"/>
                        </a:rPr>
                        <a:t>14</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latin typeface="Calibri" pitchFamily="34" charset="0"/>
                          <a:cs typeface="Calibri" pitchFamily="34" charset="0"/>
                        </a:rPr>
                        <a:t>03</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800" b="0" i="0" u="none" strike="noStrike">
                          <a:solidFill>
                            <a:srgbClr val="000000"/>
                          </a:solidFill>
                          <a:latin typeface="Calibri" pitchFamily="34" charset="0"/>
                          <a:cs typeface="Calibri" pitchFamily="34" charset="0"/>
                        </a:rPr>
                        <a:t>11454,97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ru-RU" sz="800" b="0" i="0" u="none" strike="noStrike">
                          <a:solidFill>
                            <a:srgbClr val="000000"/>
                          </a:solidFill>
                          <a:latin typeface="Calibri" pitchFamily="34" charset="0"/>
                          <a:cs typeface="Calibri" pitchFamily="34" charset="0"/>
                        </a:rPr>
                        <a:t>11 454,97</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r" rtl="0" fontAlgn="b"/>
                      <a:r>
                        <a:rPr lang="ru-RU" sz="800" b="0" i="0" u="none" strike="noStrike" dirty="0">
                          <a:solidFill>
                            <a:srgbClr val="000000"/>
                          </a:solidFill>
                          <a:latin typeface="Calibri" pitchFamily="34" charset="0"/>
                          <a:cs typeface="Calibri" pitchFamily="34" charset="0"/>
                        </a:rPr>
                        <a:t> </a:t>
                      </a:r>
                    </a:p>
                  </a:txBody>
                  <a:tcPr marL="4203" marR="4203" marT="42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CC"/>
                    </a:solidFill>
                  </a:tcPr>
                </a:tc>
              </a:tr>
            </a:tbl>
          </a:graphicData>
        </a:graphic>
      </p:graphicFrame>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9144000" cy="571500"/>
          </a:xfrm>
          <a:prstGeom prst="rect">
            <a:avLst/>
          </a:prstGeom>
          <a:noFill/>
          <a:ln w="9525">
            <a:noFill/>
            <a:miter lim="800000"/>
            <a:headEnd/>
            <a:tailEnd/>
          </a:ln>
        </p:spPr>
        <p:txBody>
          <a:bodyPr>
            <a:normAutofit/>
          </a:bodyPr>
          <a:lstStyle/>
          <a:p>
            <a:pPr marL="342900" indent="-342900" algn="ctr">
              <a:spcBef>
                <a:spcPct val="20000"/>
              </a:spcBef>
              <a:defRPr/>
            </a:pPr>
            <a:r>
              <a:rPr lang="ru-RU" sz="2300" b="1" kern="0" dirty="0">
                <a:effectLst>
                  <a:outerShdw blurRad="38100" dist="38100" dir="2700000" algn="tl">
                    <a:srgbClr val="FFFFFF"/>
                  </a:outerShdw>
                </a:effectLst>
                <a:latin typeface="Times New Roman" pitchFamily="18" charset="0"/>
                <a:cs typeface="Times New Roman" pitchFamily="18" charset="0"/>
              </a:rPr>
              <a:t>ПОНЯТИЯ И ТЕРМИНЫ</a:t>
            </a:r>
            <a:endParaRPr lang="ru-RU" sz="2100" kern="0" dirty="0">
              <a:effectLst>
                <a:outerShdw blurRad="38100" dist="38100" dir="2700000" algn="tl">
                  <a:srgbClr val="FFFFFF"/>
                </a:outerShdw>
              </a:effectLst>
              <a:latin typeface="Times New Roman" pitchFamily="18" charset="0"/>
              <a:cs typeface="Times New Roman" pitchFamily="18" charset="0"/>
            </a:endParaRPr>
          </a:p>
        </p:txBody>
      </p:sp>
      <p:sp>
        <p:nvSpPr>
          <p:cNvPr id="7171" name="Прямоугольник 6"/>
          <p:cNvSpPr>
            <a:spLocks noChangeArrowheads="1"/>
          </p:cNvSpPr>
          <p:nvPr/>
        </p:nvSpPr>
        <p:spPr bwMode="auto">
          <a:xfrm>
            <a:off x="214313" y="425450"/>
            <a:ext cx="8715375" cy="6070893"/>
          </a:xfrm>
          <a:prstGeom prst="rect">
            <a:avLst/>
          </a:prstGeom>
          <a:noFill/>
          <a:ln w="9525">
            <a:noFill/>
            <a:miter lim="800000"/>
            <a:headEnd/>
            <a:tailEnd/>
          </a:ln>
        </p:spPr>
        <p:txBody>
          <a:bodyPr>
            <a:spAutoFit/>
          </a:bodyPr>
          <a:lstStyle/>
          <a:p>
            <a:pPr algn="just"/>
            <a:r>
              <a:rPr lang="ru-RU" sz="1050" b="1" i="1" dirty="0">
                <a:latin typeface="Calibri" pitchFamily="34" charset="0"/>
                <a:cs typeface="Calibri" pitchFamily="34" charset="0"/>
              </a:rPr>
              <a:t>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Администраторы доходов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органы государственной власти и местного самоуправления, осуществляющие в соответствии с законодательством РФ контроль за правильностью исчисления, полнотой и своевременностью уплаты, начисление, учет, взыскание платежей в бюджет, а также имеющие в своем ведении бюджетные учреждения, которым предоставлено право получать доходы от предпринимательской деятельности.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a:t>
            </a:r>
            <a:r>
              <a:rPr lang="ru-RU" sz="1050" b="1" dirty="0">
                <a:solidFill>
                  <a:srgbClr val="FF0000"/>
                </a:solidFill>
                <a:latin typeface="Calibri" pitchFamily="34" charset="0"/>
                <a:cs typeface="Calibri" pitchFamily="34" charset="0"/>
              </a:rPr>
              <a:t> </a:t>
            </a:r>
            <a:r>
              <a:rPr lang="ru-RU" sz="1050" b="1" dirty="0">
                <a:latin typeface="Calibri" pitchFamily="34" charset="0"/>
                <a:cs typeface="Calibri" pitchFamily="34" charset="0"/>
              </a:rPr>
              <a:t>- </a:t>
            </a:r>
            <a:r>
              <a:rPr lang="ru-RU" sz="1050" dirty="0">
                <a:latin typeface="Calibri" pitchFamily="34" charset="0"/>
                <a:cs typeface="Calibri" pitchFamily="34" charset="0"/>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p>
          <a:p>
            <a:pPr algn="just"/>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Бюджетная система </a:t>
            </a:r>
            <a:r>
              <a:rPr lang="ru-RU" sz="1050" b="1" dirty="0">
                <a:latin typeface="Calibri" pitchFamily="34" charset="0"/>
                <a:cs typeface="Calibri" pitchFamily="34" charset="0"/>
              </a:rPr>
              <a:t>- </a:t>
            </a:r>
            <a:r>
              <a:rPr lang="ru-RU" sz="1050" dirty="0">
                <a:latin typeface="Calibri" pitchFamily="34" charset="0"/>
                <a:cs typeface="Calibri" pitchFamily="34" charset="0"/>
              </a:rPr>
              <a:t>основанная на экономических отношениях и юридических нормах совокупность всех видов бюджетов в стране, имеющих между собой установленные законом взаимоотношения. Единство бюджетной системы основано на взаимодействии бюджетов всех уровней, осуществляемом через использование регулирующих доходных источников, создание целевых и региональных бюджетных фондов, их частичное перераспределение. Это единство реализуется через единую социально-экономическую, включая налоговую, политику.</a:t>
            </a:r>
          </a:p>
          <a:p>
            <a:pPr algn="just"/>
            <a:r>
              <a:rPr lang="ru-RU" sz="1050" b="1" i="1" dirty="0">
                <a:solidFill>
                  <a:srgbClr val="FF0000"/>
                </a:solidFill>
                <a:latin typeface="Calibri" pitchFamily="34" charset="0"/>
                <a:cs typeface="Calibri" pitchFamily="34" charset="0"/>
              </a:rPr>
              <a:t>     Бюджетная система Российской Федерации </a:t>
            </a:r>
            <a:r>
              <a:rPr lang="ru-RU" sz="1050" b="1" dirty="0">
                <a:latin typeface="Calibri" pitchFamily="34" charset="0"/>
                <a:cs typeface="Calibri" pitchFamily="34" charset="0"/>
              </a:rPr>
              <a:t>- </a:t>
            </a:r>
            <a:r>
              <a:rPr lang="ru-RU" sz="1050" dirty="0">
                <a:latin typeface="Calibri" pitchFamily="34" charset="0"/>
                <a:cs typeface="Calibri" pitchFamily="34" charset="0"/>
              </a:rPr>
              <a:t>основанная на экономических отношениях и государственном устройстве Российской Федерации, регулируемая нормами права совокупность федерального бюджета, бюджетов субъектов Российской Федерации, местных бюджетов и бюджетов государственных внебюджетных фондов.</a:t>
            </a:r>
          </a:p>
          <a:p>
            <a:r>
              <a:rPr lang="ru-RU" sz="1050" b="1" i="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Бюджетные ассигнования </a:t>
            </a:r>
            <a:r>
              <a:rPr lang="ru-RU" sz="1050" b="1" dirty="0">
                <a:latin typeface="Calibri" pitchFamily="34" charset="0"/>
                <a:cs typeface="Calibri" pitchFamily="34" charset="0"/>
              </a:rPr>
              <a:t>- </a:t>
            </a:r>
            <a:r>
              <a:rPr lang="ru-RU" sz="1050" dirty="0">
                <a:latin typeface="Calibri" pitchFamily="34" charset="0"/>
                <a:cs typeface="Calibri" pitchFamily="34" charset="0"/>
              </a:rPr>
              <a:t>бюджетные средства, предусмотренные бюджетной росписью получателю или распорядителю бюджетных средств.</a:t>
            </a:r>
          </a:p>
          <a:p>
            <a:r>
              <a:rPr lang="ru-RU" sz="1050" b="1" i="1" dirty="0">
                <a:solidFill>
                  <a:srgbClr val="FF0000"/>
                </a:solidFill>
                <a:latin typeface="Calibri" pitchFamily="34" charset="0"/>
                <a:cs typeface="Calibri" pitchFamily="34" charset="0"/>
              </a:rPr>
              <a:t>     Бюджетная</a:t>
            </a:r>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роспись</a:t>
            </a:r>
            <a:r>
              <a:rPr lang="ru-RU" sz="1050" dirty="0">
                <a:latin typeface="Calibri" pitchFamily="34" charset="0"/>
                <a:cs typeface="Calibri" pitchFamily="34" charset="0"/>
              </a:rPr>
              <a:t>—  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настоящим Кодексом в целях исполнения бюджета по расходам (источникам финансирования дефицита бюджета</a:t>
            </a:r>
            <a:r>
              <a:rPr lang="ru-RU" sz="1050" dirty="0" smtClean="0">
                <a:latin typeface="Calibri" pitchFamily="34" charset="0"/>
                <a:cs typeface="Calibri" pitchFamily="34" charset="0"/>
              </a:rPr>
              <a:t>).</a:t>
            </a:r>
          </a:p>
          <a:p>
            <a:pPr algn="just"/>
            <a:r>
              <a:rPr lang="ru-RU" sz="1050" b="1" i="1" dirty="0" smtClean="0">
                <a:solidFill>
                  <a:srgbClr val="FF0000"/>
                </a:solidFill>
                <a:latin typeface="Times New Roman" pitchFamily="18" charset="0"/>
                <a:cs typeface="Times New Roman" pitchFamily="18" charset="0"/>
              </a:rPr>
              <a:t>Бюджетный процесс </a:t>
            </a:r>
            <a:r>
              <a:rPr lang="ru-RU" sz="1050" dirty="0" smtClean="0">
                <a:latin typeface="Times New Roman" pitchFamily="18" charset="0"/>
                <a:cs typeface="Times New Roman" pitchFamily="18" charset="0"/>
              </a:rPr>
              <a:t>- регламентируемая нормами права деятельность органов государст­венной власти, органов местного самоуправления и участников бюджетного процесса по составлению и рассмотрению проектов бюджетов, проектов бюджетов государственных внебюджетных фондов, утверждению и исполнению бюджетов и бюджетов государственных внебюджетных фондов, а также по контролю за их исполнением.</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Деньги</a:t>
            </a:r>
            <a:r>
              <a:rPr lang="ru-RU" sz="1050" i="1" dirty="0" smtClean="0">
                <a:solidFill>
                  <a:srgbClr val="FF0000"/>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особый товар, стихийно выделившийся из товарного мира и выполняющий роль всеобщего эквивалента. Их сущность выражается в функциях меры стоимости, средства обращения, средства накопления и сбережения, средства платежа, мировых денег. </a:t>
            </a:r>
            <a:r>
              <a:rPr lang="ru-RU" sz="1050" dirty="0" smtClean="0">
                <a:solidFill>
                  <a:schemeClr val="tx2"/>
                </a:solidFill>
                <a:latin typeface="Times New Roman" pitchFamily="18" charset="0"/>
                <a:cs typeface="Times New Roman" pitchFamily="18" charset="0"/>
              </a:rPr>
              <a:t/>
            </a:r>
            <a:br>
              <a:rPr lang="ru-RU" sz="1050" dirty="0" smtClean="0">
                <a:solidFill>
                  <a:schemeClr val="tx2"/>
                </a:solidFill>
                <a:latin typeface="Times New Roman" pitchFamily="18" charset="0"/>
                <a:cs typeface="Times New Roman" pitchFamily="18" charset="0"/>
              </a:rPr>
            </a:br>
            <a:r>
              <a:rPr lang="ru-RU" sz="1050" i="1" dirty="0" smtClean="0">
                <a:solidFill>
                  <a:srgbClr val="FF0000"/>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Дефицит бюджет</a:t>
            </a:r>
            <a:r>
              <a:rPr lang="ru-RU" sz="1050" i="1" dirty="0" smtClean="0">
                <a:solidFill>
                  <a:srgbClr val="FF0000"/>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превышение расходов бюджета над его доходами. </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Дотации</a:t>
            </a:r>
            <a:r>
              <a:rPr lang="ru-RU" sz="1050" dirty="0" smtClean="0">
                <a:solidFill>
                  <a:schemeClr val="tx2"/>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 бюджетные средства, предоставляемые бюджету другого уровня бюджетной системы РФ или юридическому лицу на безвозмездной и безвозвратной основе для покрытия текущих расходов.</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Исполнение бюджета </a:t>
            </a:r>
            <a:r>
              <a:rPr lang="ru-RU" sz="1050" dirty="0" smtClean="0">
                <a:latin typeface="Times New Roman" pitchFamily="18" charset="0"/>
                <a:cs typeface="Times New Roman" pitchFamily="18" charset="0"/>
              </a:rPr>
              <a:t>— стадия бюджетного процесса, на которой осуществляется формирование и использование бюджетных средств.</a:t>
            </a:r>
          </a:p>
          <a:p>
            <a:pPr algn="just"/>
            <a:r>
              <a:rPr lang="ru-RU" sz="1050"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Исполнение сметы доходов и расходов </a:t>
            </a:r>
            <a:r>
              <a:rPr lang="ru-RU" sz="1050" dirty="0" smtClean="0">
                <a:latin typeface="Times New Roman" pitchFamily="18" charset="0"/>
                <a:cs typeface="Times New Roman" pitchFamily="18" charset="0"/>
              </a:rPr>
              <a:t>— комплекс мер, обеспечивающих выполнение плана поступления и расходования денежных средств.</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Консолидированный бюджет </a:t>
            </a:r>
            <a:r>
              <a:rPr lang="ru-RU" sz="1050" dirty="0" smtClean="0">
                <a:latin typeface="Times New Roman" pitchFamily="18" charset="0"/>
                <a:cs typeface="Times New Roman" pitchFamily="18" charset="0"/>
              </a:rPr>
              <a:t>— свод бюджетов всех уровней бюджетной системы Российской Федерации на соответствующей территории.</a:t>
            </a:r>
          </a:p>
          <a:p>
            <a:pPr algn="just"/>
            <a:r>
              <a:rPr lang="ru-RU" sz="1050" b="1" dirty="0" smtClean="0">
                <a:solidFill>
                  <a:schemeClr val="tx2"/>
                </a:solidFill>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Местный</a:t>
            </a:r>
            <a:r>
              <a:rPr lang="ru-RU" sz="1050" b="1" dirty="0" smtClean="0">
                <a:solidFill>
                  <a:schemeClr val="tx2"/>
                </a:solidFill>
                <a:latin typeface="Times New Roman" pitchFamily="18" charset="0"/>
                <a:cs typeface="Times New Roman" pitchFamily="18" charset="0"/>
              </a:rPr>
              <a:t> </a:t>
            </a:r>
            <a:r>
              <a:rPr lang="ru-RU" sz="1050" dirty="0" smtClean="0">
                <a:latin typeface="Times New Roman" pitchFamily="18" charset="0"/>
                <a:cs typeface="Times New Roman" pitchFamily="18" charset="0"/>
              </a:rPr>
              <a:t>бюджет — </a:t>
            </a:r>
            <a:r>
              <a:rPr lang="ru-RU" sz="1050" dirty="0" err="1" smtClean="0">
                <a:latin typeface="Times New Roman" pitchFamily="18" charset="0"/>
                <a:cs typeface="Times New Roman" pitchFamily="18" charset="0"/>
              </a:rPr>
              <a:t>бюджет</a:t>
            </a:r>
            <a:r>
              <a:rPr lang="ru-RU" sz="1050" dirty="0" smtClean="0">
                <a:latin typeface="Times New Roman" pitchFamily="18" charset="0"/>
                <a:cs typeface="Times New Roman" pitchFamily="18" charset="0"/>
              </a:rPr>
              <a:t> муниципального образования, формирование, утверждение и исполнение которого осуществляют органы местного управления.</a:t>
            </a:r>
          </a:p>
          <a:p>
            <a:pPr algn="just"/>
            <a:r>
              <a:rPr lang="ru-RU" sz="1050" b="1" dirty="0" smtClean="0">
                <a:latin typeface="Times New Roman" pitchFamily="18" charset="0"/>
                <a:cs typeface="Times New Roman" pitchFamily="18" charset="0"/>
              </a:rPr>
              <a:t>     </a:t>
            </a:r>
            <a:r>
              <a:rPr lang="ru-RU" sz="1050" b="1" i="1" dirty="0" smtClean="0">
                <a:solidFill>
                  <a:srgbClr val="FF0000"/>
                </a:solidFill>
                <a:latin typeface="Times New Roman" pitchFamily="18" charset="0"/>
                <a:cs typeface="Times New Roman" pitchFamily="18" charset="0"/>
              </a:rPr>
              <a:t>Налог</a:t>
            </a:r>
            <a:r>
              <a:rPr lang="ru-RU" sz="1050" b="1" dirty="0" smtClean="0">
                <a:latin typeface="Times New Roman" pitchFamily="18" charset="0"/>
                <a:cs typeface="Times New Roman" pitchFamily="18" charset="0"/>
              </a:rPr>
              <a:t> - </a:t>
            </a:r>
            <a:r>
              <a:rPr lang="ru-RU" sz="1050" dirty="0" smtClean="0">
                <a:latin typeface="Times New Roman" pitchFamily="18" charset="0"/>
                <a:cs typeface="Times New Roman" pitchFamily="18" charset="0"/>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 Признаки налога: принудительный характер; безвозмездность.</a:t>
            </a:r>
            <a:endParaRPr lang="ru-RU" sz="1050" dirty="0" smtClean="0">
              <a:solidFill>
                <a:schemeClr val="tx2"/>
              </a:solidFill>
              <a:latin typeface="Times New Roman" pitchFamily="18" charset="0"/>
              <a:cs typeface="Times New Roman" pitchFamily="18" charset="0"/>
            </a:endParaRPr>
          </a:p>
          <a:p>
            <a:endParaRPr lang="ru-RU" sz="1050" dirty="0">
              <a:latin typeface="Calibri" pitchFamily="34" charset="0"/>
              <a:cs typeface="Calibri" pitchFamily="34" charset="0"/>
            </a:endParaRPr>
          </a:p>
          <a:p>
            <a:endParaRPr lang="ru-RU" sz="1050" dirty="0">
              <a:latin typeface="Calibri" pitchFamily="34" charset="0"/>
              <a:cs typeface="Calibri" pitchFamily="34" charset="0"/>
            </a:endParaRPr>
          </a:p>
          <a:p>
            <a:pPr algn="just"/>
            <a:endParaRPr lang="ru-RU" sz="105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214312" y="457200"/>
            <a:ext cx="8715375" cy="3000821"/>
          </a:xfrm>
          <a:prstGeom prst="rect">
            <a:avLst/>
          </a:prstGeom>
          <a:noFill/>
          <a:ln w="9525">
            <a:noFill/>
            <a:miter lim="800000"/>
            <a:headEnd/>
            <a:tailEnd/>
          </a:ln>
        </p:spPr>
        <p:txBody>
          <a:bodyPr>
            <a:spAutoFit/>
          </a:bodyPr>
          <a:lstStyle/>
          <a:p>
            <a:pPr algn="just"/>
            <a:r>
              <a:rPr lang="ru-RU" sz="1050" b="1" i="1" dirty="0">
                <a:solidFill>
                  <a:srgbClr val="FF0000"/>
                </a:solidFill>
                <a:latin typeface="Calibri" pitchFamily="34" charset="0"/>
                <a:cs typeface="Calibri" pitchFamily="34" charset="0"/>
              </a:rPr>
              <a:t>     </a:t>
            </a:r>
            <a:r>
              <a:rPr lang="ru-RU" sz="1050" b="1" i="1" dirty="0" err="1">
                <a:solidFill>
                  <a:srgbClr val="FF0000"/>
                </a:solidFill>
                <a:latin typeface="Calibri" pitchFamily="34" charset="0"/>
                <a:cs typeface="Calibri" pitchFamily="34" charset="0"/>
              </a:rPr>
              <a:t>Профицит</a:t>
            </a:r>
            <a:r>
              <a:rPr lang="ru-RU" sz="1050" b="1" dirty="0">
                <a:latin typeface="Calibri" pitchFamily="34" charset="0"/>
                <a:cs typeface="Calibri" pitchFamily="34" charset="0"/>
              </a:rPr>
              <a:t> </a:t>
            </a:r>
            <a:r>
              <a:rPr lang="ru-RU" sz="1050" dirty="0">
                <a:latin typeface="Calibri" pitchFamily="34" charset="0"/>
                <a:cs typeface="Calibri" pitchFamily="34" charset="0"/>
              </a:rPr>
              <a:t>бюджета — превышение доходов бюджета над его расходами.</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Расходные обязательства </a:t>
            </a:r>
            <a:r>
              <a:rPr lang="ru-RU" sz="1050" dirty="0">
                <a:latin typeface="Calibri" pitchFamily="34" charset="0"/>
                <a:cs typeface="Calibri" pitchFamily="34" charset="0"/>
              </a:rPr>
              <a:t>— обусловленные законом, иным нормативно-правовым актом, договором или соглашением обязанности Российской Федерации, субъекта Российской Федерации, муниципального образования предоставить физическим и юридическим лицам, органам государственной власти (органам местного самоуправления) средства соответствующего бюджета (государственного внебюджетного фонда, территориального государственного внебюджетного фонда).</a:t>
            </a:r>
          </a:p>
          <a:p>
            <a:pPr algn="just"/>
            <a:r>
              <a:rPr lang="ru-RU" sz="1050"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Расходы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это затраты, формирующиеся в связи с выполнением государством и органами местного самоуправления своих конституционных и уставных функций.</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Реестр расходных обязательств</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свод указанных законов, нормативных правовых актов и договоров, соглашений и/или их отдельных положений, которые должны вести органы исполнительной власти.</a:t>
            </a:r>
          </a:p>
          <a:p>
            <a:pPr algn="just"/>
            <a:r>
              <a:rPr lang="ru-RU" sz="1050" b="1" i="1" dirty="0">
                <a:solidFill>
                  <a:srgbClr val="FF0000"/>
                </a:solidFill>
                <a:latin typeface="Calibri" pitchFamily="34" charset="0"/>
                <a:cs typeface="Calibri" pitchFamily="34" charset="0"/>
              </a:rPr>
              <a:t>     Сбалансированность бюджета</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принцип формирования и исполнения бюджета, состоящий в количественном соответствии бюджетных доходов источникам их финансирования.</a:t>
            </a:r>
          </a:p>
          <a:p>
            <a:pPr algn="just"/>
            <a:r>
              <a:rPr lang="ru-RU" sz="1050" b="1" i="1" dirty="0">
                <a:solidFill>
                  <a:srgbClr val="FF0000"/>
                </a:solidFill>
                <a:latin typeface="Calibri" pitchFamily="34" charset="0"/>
                <a:cs typeface="Calibri" pitchFamily="34" charset="0"/>
              </a:rPr>
              <a:t>     Смета</a:t>
            </a:r>
            <a:r>
              <a:rPr lang="ru-RU" sz="1050" dirty="0">
                <a:latin typeface="Calibri" pitchFamily="34" charset="0"/>
                <a:cs typeface="Calibri" pitchFamily="34" charset="0"/>
              </a:rPr>
              <a:t> — финансовый документ, содержащий информацию об образовании и расходовании денежных средств в соответствии с </a:t>
            </a:r>
            <a:r>
              <a:rPr lang="ru-RU" sz="1050" i="1" dirty="0">
                <a:latin typeface="Calibri" pitchFamily="34" charset="0"/>
                <a:cs typeface="Calibri" pitchFamily="34" charset="0"/>
              </a:rPr>
              <a:t>их </a:t>
            </a:r>
            <a:r>
              <a:rPr lang="ru-RU" sz="1050" dirty="0">
                <a:latin typeface="Calibri" pitchFamily="34" charset="0"/>
                <a:cs typeface="Calibri" pitchFamily="34" charset="0"/>
              </a:rPr>
              <a:t>целевым назначением. </a:t>
            </a:r>
          </a:p>
          <a:p>
            <a:pPr algn="just"/>
            <a:r>
              <a:rPr lang="ru-RU" sz="1050" b="1" dirty="0">
                <a:latin typeface="Calibri" pitchFamily="34" charset="0"/>
                <a:cs typeface="Calibri" pitchFamily="34" charset="0"/>
              </a:rPr>
              <a:t>     </a:t>
            </a:r>
            <a:r>
              <a:rPr lang="ru-RU" sz="1050" b="1" i="1" dirty="0">
                <a:solidFill>
                  <a:srgbClr val="FF0000"/>
                </a:solidFill>
                <a:latin typeface="Calibri" pitchFamily="34" charset="0"/>
                <a:cs typeface="Calibri" pitchFamily="34" charset="0"/>
              </a:rPr>
              <a:t>Смета расходов и доходов</a:t>
            </a:r>
            <a:r>
              <a:rPr lang="ru-RU" sz="1050" i="1" dirty="0">
                <a:solidFill>
                  <a:srgbClr val="FF0000"/>
                </a:solidFill>
                <a:latin typeface="Calibri" pitchFamily="34" charset="0"/>
                <a:cs typeface="Calibri" pitchFamily="34" charset="0"/>
              </a:rPr>
              <a:t> </a:t>
            </a:r>
            <a:r>
              <a:rPr lang="ru-RU" sz="1050" dirty="0">
                <a:latin typeface="Calibri" pitchFamily="34" charset="0"/>
                <a:cs typeface="Calibri" pitchFamily="34" charset="0"/>
              </a:rPr>
              <a:t>— финансовый план учреждения (организации), осуществляющего некоммерческую деятельность.</a:t>
            </a:r>
          </a:p>
          <a:p>
            <a:pPr algn="just"/>
            <a:endParaRPr lang="ru-RU" sz="1050" dirty="0">
              <a:latin typeface="Calibri" pitchFamily="34" charset="0"/>
              <a:cs typeface="Calibri" pitchFamily="34" charset="0"/>
            </a:endParaRPr>
          </a:p>
          <a:p>
            <a:pPr algn="just"/>
            <a:endParaRPr lang="ru-RU" sz="1050" dirty="0">
              <a:latin typeface="Calibri" pitchFamily="34" charset="0"/>
              <a:cs typeface="Calibri" pitchFamily="34" charset="0"/>
            </a:endParaRPr>
          </a:p>
          <a:p>
            <a:pPr algn="just"/>
            <a:endParaRPr lang="ru-RU" sz="1050" b="1" i="1" dirty="0">
              <a:solidFill>
                <a:srgbClr val="FF0000"/>
              </a:solidFill>
              <a:latin typeface="Calibri" pitchFamily="34" charset="0"/>
              <a:cs typeface="Calibri" pitchFamily="34" charset="0"/>
            </a:endParaRPr>
          </a:p>
          <a:p>
            <a:pPr algn="just"/>
            <a:endParaRPr lang="ru-RU" sz="1050" dirty="0">
              <a:latin typeface="Calibri" pitchFamily="34" charset="0"/>
              <a:cs typeface="Calibri" pitchFamily="34" charset="0"/>
            </a:endParaRPr>
          </a:p>
        </p:txBody>
      </p:sp>
      <p:sp>
        <p:nvSpPr>
          <p:cNvPr id="5" name="Rectangle 2"/>
          <p:cNvSpPr txBox="1">
            <a:spLocks noChangeArrowheads="1"/>
          </p:cNvSpPr>
          <p:nvPr/>
        </p:nvSpPr>
        <p:spPr bwMode="auto">
          <a:xfrm>
            <a:off x="0" y="0"/>
            <a:ext cx="9144000" cy="571500"/>
          </a:xfrm>
          <a:prstGeom prst="rect">
            <a:avLst/>
          </a:prstGeom>
          <a:noFill/>
          <a:ln w="9525">
            <a:noFill/>
            <a:miter lim="800000"/>
            <a:headEnd/>
            <a:tailEnd/>
          </a:ln>
        </p:spPr>
        <p:txBody>
          <a:bodyPr>
            <a:normAutofit/>
          </a:bodyPr>
          <a:lstStyle/>
          <a:p>
            <a:pPr marL="342900" indent="-342900" algn="ctr">
              <a:spcBef>
                <a:spcPct val="20000"/>
              </a:spcBef>
              <a:defRPr/>
            </a:pPr>
            <a:r>
              <a:rPr lang="ru-RU" sz="2300" b="1" kern="0" dirty="0">
                <a:effectLst>
                  <a:outerShdw blurRad="38100" dist="38100" dir="2700000" algn="tl">
                    <a:srgbClr val="FFFFFF"/>
                  </a:outerShdw>
                </a:effectLst>
                <a:latin typeface="Times New Roman" pitchFamily="18" charset="0"/>
                <a:cs typeface="Times New Roman" pitchFamily="18" charset="0"/>
              </a:rPr>
              <a:t>ПОНЯТИЯ И ТЕРМИНЫ</a:t>
            </a:r>
            <a:endParaRPr lang="ru-RU" sz="2100" kern="0" dirty="0">
              <a:effectLst>
                <a:outerShdw blurRad="38100" dist="38100" dir="2700000" algn="tl">
                  <a:srgbClr val="FFFFFF"/>
                </a:outerShdw>
              </a:effectLst>
              <a:latin typeface="Times New Roman" pitchFamily="18" charset="0"/>
              <a:cs typeface="Times New Roman" pitchFamily="18" charset="0"/>
            </a:endParaRPr>
          </a:p>
        </p:txBody>
      </p:sp>
      <p:pic>
        <p:nvPicPr>
          <p:cNvPr id="9220" name="Picture 2" descr="https://avatars.mds.yandex.net/get-pdb/750514/6a779865-dc4a-46a1-8610-57a252f7612c/s1200"/>
          <p:cNvPicPr>
            <a:picLocks noChangeAspect="1" noChangeArrowheads="1"/>
          </p:cNvPicPr>
          <p:nvPr/>
        </p:nvPicPr>
        <p:blipFill>
          <a:blip r:embed="rId2" cstate="print"/>
          <a:srcRect/>
          <a:stretch>
            <a:fillRect/>
          </a:stretch>
        </p:blipFill>
        <p:spPr bwMode="auto">
          <a:xfrm>
            <a:off x="304800" y="3124200"/>
            <a:ext cx="5143500" cy="264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1500174"/>
            <a:ext cx="8715436" cy="1200329"/>
          </a:xfrm>
          <a:prstGeom prst="rect">
            <a:avLst/>
          </a:prstGeom>
        </p:spPr>
        <p:txBody>
          <a:bodyPr wrap="square">
            <a:spAutoFit/>
          </a:bodyPr>
          <a:lstStyle/>
          <a:p>
            <a:pPr algn="just"/>
            <a:r>
              <a:rPr lang="ru-RU" b="1" dirty="0" smtClean="0">
                <a:latin typeface="Times New Roman" pitchFamily="18" charset="0"/>
                <a:cs typeface="Times New Roman" pitchFamily="18" charset="0"/>
              </a:rPr>
              <a:t>Бюджет</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для</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граждан</a:t>
            </a:r>
            <a:r>
              <a:rPr lang="ru-RU" dirty="0" smtClean="0">
                <a:latin typeface="Times New Roman" pitchFamily="18" charset="0"/>
                <a:cs typeface="Times New Roman" pitchFamily="18" charset="0"/>
              </a:rPr>
              <a:t> – это упрощенная версия бюджетного документа, которая использует неформальный язык и доступные форматы, чтобы облегчить для граждан понимание бюджета. Он содержит информационно-аналитический материал, доступный для широкого круга неподготовленных пользователей.</a:t>
            </a:r>
            <a:endParaRPr lang="ru-RU" dirty="0">
              <a:latin typeface="Times New Roman" pitchFamily="18" charset="0"/>
              <a:cs typeface="Times New Roman" pitchFamily="18" charset="0"/>
            </a:endParaRPr>
          </a:p>
        </p:txBody>
      </p:sp>
      <p:sp>
        <p:nvSpPr>
          <p:cNvPr id="63489"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ЧТО ТАКОЕ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«БЮДЖЕТ ДЛЯ ГРАЖДАН»?</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0418" name="Picture 2" descr="https://pimg.mycdn.me/getImage?url=http%3A%2F%2Fi.mycdn.me%2Fimage%3Fid%3D869921562962%26ts%3D0003000000000003200190%26plc%3DUNKNOWN%26tkn%3D*ynGyQ5hFGntg-tGjzbsiQ8lLd4s%26fn%3Dtopic_link_1080&amp;type=TOPIC_LINK_WIDE_548&amp;signatureToken=EylM5f1P9_IvHRxr6nWgOg"/>
          <p:cNvPicPr>
            <a:picLocks noChangeAspect="1" noChangeArrowheads="1"/>
          </p:cNvPicPr>
          <p:nvPr/>
        </p:nvPicPr>
        <p:blipFill>
          <a:blip r:embed="rId2" cstate="print"/>
          <a:srcRect/>
          <a:stretch>
            <a:fillRect/>
          </a:stretch>
        </p:blipFill>
        <p:spPr bwMode="auto">
          <a:xfrm>
            <a:off x="571472" y="3000372"/>
            <a:ext cx="7786742" cy="3679058"/>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85918" y="428604"/>
            <a:ext cx="5643602" cy="928694"/>
          </a:xfrm>
          <a:prstGeom prst="roundRect">
            <a:avLst/>
          </a:prstGeom>
          <a:solidFill>
            <a:srgbClr val="FF9999"/>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БЮДЖЕТНАЯ  СИСТЕМА </a:t>
            </a:r>
          </a:p>
          <a:p>
            <a:pPr algn="ctr"/>
            <a:r>
              <a:rPr lang="ru-RU" b="1" dirty="0" smtClean="0">
                <a:solidFill>
                  <a:schemeClr val="tx1"/>
                </a:solidFill>
              </a:rPr>
              <a:t>РОССИЙСКОЙ ФЕДЕРАЦИИ </a:t>
            </a:r>
            <a:endParaRPr lang="ru-RU" b="1" dirty="0">
              <a:solidFill>
                <a:schemeClr val="tx1"/>
              </a:solidFill>
            </a:endParaRPr>
          </a:p>
        </p:txBody>
      </p:sp>
      <p:sp>
        <p:nvSpPr>
          <p:cNvPr id="3" name="Скругленный прямоугольник 2"/>
          <p:cNvSpPr/>
          <p:nvPr/>
        </p:nvSpPr>
        <p:spPr>
          <a:xfrm>
            <a:off x="142844" y="2071678"/>
            <a:ext cx="1500198"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smtClean="0">
                <a:solidFill>
                  <a:schemeClr val="tx1"/>
                </a:solidFill>
              </a:rPr>
              <a:t>федераль</a:t>
            </a:r>
            <a:r>
              <a:rPr lang="ru-RU" sz="1600" dirty="0" smtClean="0">
                <a:solidFill>
                  <a:schemeClr val="tx1"/>
                </a:solidFill>
              </a:rPr>
              <a:t>-</a:t>
            </a:r>
          </a:p>
          <a:p>
            <a:pPr algn="ctr"/>
            <a:r>
              <a:rPr lang="ru-RU" sz="1600" dirty="0" err="1" smtClean="0">
                <a:solidFill>
                  <a:schemeClr val="tx1"/>
                </a:solidFill>
              </a:rPr>
              <a:t>ный</a:t>
            </a:r>
            <a:r>
              <a:rPr lang="ru-RU" sz="1600" dirty="0" smtClean="0">
                <a:solidFill>
                  <a:schemeClr val="tx1"/>
                </a:solidFill>
              </a:rPr>
              <a:t> бюджет</a:t>
            </a:r>
            <a:endParaRPr lang="ru-RU" sz="1600" dirty="0"/>
          </a:p>
        </p:txBody>
      </p:sp>
      <p:sp>
        <p:nvSpPr>
          <p:cNvPr id="4" name="Скругленный прямоугольник 3"/>
          <p:cNvSpPr/>
          <p:nvPr/>
        </p:nvSpPr>
        <p:spPr>
          <a:xfrm>
            <a:off x="1714480" y="2071678"/>
            <a:ext cx="2000264"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государственных внебюджетных фондов</a:t>
            </a:r>
            <a:endParaRPr lang="ru-RU" sz="1600" dirty="0"/>
          </a:p>
        </p:txBody>
      </p:sp>
      <p:sp>
        <p:nvSpPr>
          <p:cNvPr id="5" name="Скругленный прямоугольник 4"/>
          <p:cNvSpPr/>
          <p:nvPr/>
        </p:nvSpPr>
        <p:spPr>
          <a:xfrm>
            <a:off x="3786182" y="2071678"/>
            <a:ext cx="1428760"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субъектов</a:t>
            </a:r>
            <a:endParaRPr lang="ru-RU" sz="1600" dirty="0"/>
          </a:p>
        </p:txBody>
      </p:sp>
      <p:sp>
        <p:nvSpPr>
          <p:cNvPr id="7" name="Скругленный прямоугольник 6"/>
          <p:cNvSpPr/>
          <p:nvPr/>
        </p:nvSpPr>
        <p:spPr>
          <a:xfrm>
            <a:off x="5286380" y="2071678"/>
            <a:ext cx="2143140"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бюджеты территориальных государственных внебюджетных фондов</a:t>
            </a:r>
            <a:endParaRPr lang="ru-RU" sz="1600" dirty="0"/>
          </a:p>
        </p:txBody>
      </p:sp>
      <p:sp>
        <p:nvSpPr>
          <p:cNvPr id="8" name="Скругленный прямоугольник 7"/>
          <p:cNvSpPr/>
          <p:nvPr/>
        </p:nvSpPr>
        <p:spPr>
          <a:xfrm>
            <a:off x="7500958" y="2071678"/>
            <a:ext cx="1500198" cy="1500198"/>
          </a:xfrm>
          <a:prstGeom prst="roundRect">
            <a:avLst/>
          </a:prstGeom>
          <a:solidFill>
            <a:srgbClr val="FFCC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местные бюджеты</a:t>
            </a:r>
            <a:endParaRPr lang="ru-RU" sz="1600" dirty="0"/>
          </a:p>
        </p:txBody>
      </p:sp>
      <p:cxnSp>
        <p:nvCxnSpPr>
          <p:cNvPr id="10" name="Прямая со стрелкой 9"/>
          <p:cNvCxnSpPr/>
          <p:nvPr/>
        </p:nvCxnSpPr>
        <p:spPr>
          <a:xfrm rot="16200000" flipH="1">
            <a:off x="5125644" y="875092"/>
            <a:ext cx="642942" cy="160735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2" idx="2"/>
          </p:cNvCxnSpPr>
          <p:nvPr/>
        </p:nvCxnSpPr>
        <p:spPr>
          <a:xfrm rot="5400000">
            <a:off x="4304107" y="1625192"/>
            <a:ext cx="571506" cy="357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2" idx="2"/>
          </p:cNvCxnSpPr>
          <p:nvPr/>
        </p:nvCxnSpPr>
        <p:spPr>
          <a:xfrm rot="5400000">
            <a:off x="2553876" y="-125039"/>
            <a:ext cx="571506" cy="353618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2" idx="2"/>
          </p:cNvCxnSpPr>
          <p:nvPr/>
        </p:nvCxnSpPr>
        <p:spPr>
          <a:xfrm rot="5400000">
            <a:off x="3446851" y="839374"/>
            <a:ext cx="642944" cy="1678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2" idx="2"/>
          </p:cNvCxnSpPr>
          <p:nvPr/>
        </p:nvCxnSpPr>
        <p:spPr>
          <a:xfrm rot="16200000" flipH="1">
            <a:off x="5982900" y="-17884"/>
            <a:ext cx="571504" cy="332186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Скругленный прямоугольник 31"/>
          <p:cNvSpPr/>
          <p:nvPr/>
        </p:nvSpPr>
        <p:spPr>
          <a:xfrm>
            <a:off x="2571736" y="4572008"/>
            <a:ext cx="3071834" cy="928694"/>
          </a:xfrm>
          <a:prstGeom prst="roundRect">
            <a:avLst/>
          </a:prstGeom>
          <a:solidFill>
            <a:srgbClr val="66FF99"/>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бюджет </a:t>
            </a:r>
          </a:p>
          <a:p>
            <a:pPr algn="ctr"/>
            <a:r>
              <a:rPr lang="ru-RU" dirty="0" smtClean="0">
                <a:solidFill>
                  <a:schemeClr val="tx1"/>
                </a:solidFill>
              </a:rPr>
              <a:t>муниципального района</a:t>
            </a:r>
            <a:endParaRPr lang="ru-RU" dirty="0">
              <a:solidFill>
                <a:schemeClr val="tx1"/>
              </a:solidFill>
            </a:endParaRPr>
          </a:p>
        </p:txBody>
      </p:sp>
      <p:sp>
        <p:nvSpPr>
          <p:cNvPr id="36" name="Скругленный прямоугольник 35"/>
          <p:cNvSpPr/>
          <p:nvPr/>
        </p:nvSpPr>
        <p:spPr>
          <a:xfrm>
            <a:off x="5857884" y="4572008"/>
            <a:ext cx="3071834" cy="928694"/>
          </a:xfrm>
          <a:prstGeom prst="roundRect">
            <a:avLst/>
          </a:prstGeom>
          <a:solidFill>
            <a:srgbClr val="66FF99"/>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бюджеты </a:t>
            </a:r>
          </a:p>
          <a:p>
            <a:pPr algn="ctr"/>
            <a:r>
              <a:rPr lang="ru-RU" dirty="0" smtClean="0">
                <a:solidFill>
                  <a:schemeClr val="tx1"/>
                </a:solidFill>
              </a:rPr>
              <a:t>сельских поселений</a:t>
            </a:r>
            <a:endParaRPr lang="ru-RU" dirty="0">
              <a:solidFill>
                <a:schemeClr val="tx1"/>
              </a:solidFill>
            </a:endParaRPr>
          </a:p>
        </p:txBody>
      </p:sp>
      <p:cxnSp>
        <p:nvCxnSpPr>
          <p:cNvPr id="37" name="Прямая со стрелкой 36"/>
          <p:cNvCxnSpPr/>
          <p:nvPr/>
        </p:nvCxnSpPr>
        <p:spPr>
          <a:xfrm rot="10800000" flipV="1">
            <a:off x="4500562" y="3643314"/>
            <a:ext cx="3643338" cy="7858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rot="5400000">
            <a:off x="7536680" y="3893350"/>
            <a:ext cx="857255" cy="3571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5780782"/>
            <a:ext cx="9144000" cy="1077218"/>
          </a:xfrm>
          <a:prstGeom prst="rect">
            <a:avLst/>
          </a:prstGeom>
          <a:noFill/>
        </p:spPr>
        <p:txBody>
          <a:bodyPr wrap="square" rtlCol="0">
            <a:spAutoFit/>
          </a:bodyPr>
          <a:lstStyle/>
          <a:p>
            <a:pPr algn="just"/>
            <a:r>
              <a:rPr lang="ru-RU" sz="1600" b="1" dirty="0" smtClean="0">
                <a:latin typeface="Times New Roman" pitchFamily="18" charset="0"/>
                <a:cs typeface="Times New Roman" pitchFamily="18" charset="0"/>
              </a:rPr>
              <a:t>     Местный бюджет </a:t>
            </a:r>
            <a:r>
              <a:rPr lang="ru-RU" sz="1600" dirty="0" smtClean="0">
                <a:latin typeface="Times New Roman" pitchFamily="18" charset="0"/>
                <a:cs typeface="Times New Roman" pitchFamily="18" charset="0"/>
              </a:rPr>
              <a:t>– одна из составных частей бюджетной системы РФ. Он является  финансовой основой деятельности  органов местного самоуправления. В бюджете органа местного самоуправления показываются  полученные доходы и расходы, осуществляемые  им для реализации функций.</a:t>
            </a:r>
            <a:endParaRPr lang="ru-RU" sz="1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s://avatars.mds.yandex.net/get-pdb/1626167/27b86de6-5491-4c52-b6e1-456716c76d47/s12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2" name="Rectangle 2"/>
          <p:cNvSpPr>
            <a:spLocks noChangeArrowheads="1"/>
          </p:cNvSpPr>
          <p:nvPr/>
        </p:nvSpPr>
        <p:spPr bwMode="auto">
          <a:xfrm>
            <a:off x="1143000" y="0"/>
            <a:ext cx="7531100" cy="549275"/>
          </a:xfrm>
          <a:prstGeom prst="rect">
            <a:avLst/>
          </a:prstGeom>
          <a:noFill/>
          <a:ln w="9525">
            <a:noFill/>
            <a:miter lim="800000"/>
            <a:headEnd/>
            <a:tailEnd/>
          </a:ln>
        </p:spPr>
        <p:txBody>
          <a:bodyPr tIns="0" bIns="0"/>
          <a:lstStyle/>
          <a:p>
            <a:pPr algn="just" eaLnBrk="0" hangingPunct="0"/>
            <a:endParaRPr lang="en-GB" sz="3600">
              <a:solidFill>
                <a:schemeClr val="tx2"/>
              </a:solidFill>
              <a:latin typeface="Times New Roman" pitchFamily="18" charset="0"/>
            </a:endParaRPr>
          </a:p>
        </p:txBody>
      </p:sp>
      <p:sp>
        <p:nvSpPr>
          <p:cNvPr id="25603" name="Rectangle 3"/>
          <p:cNvSpPr>
            <a:spLocks noChangeArrowheads="1"/>
          </p:cNvSpPr>
          <p:nvPr/>
        </p:nvSpPr>
        <p:spPr bwMode="auto">
          <a:xfrm>
            <a:off x="538163" y="4835525"/>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4" name="Text Box 10"/>
          <p:cNvSpPr txBox="1">
            <a:spLocks noChangeArrowheads="1"/>
          </p:cNvSpPr>
          <p:nvPr/>
        </p:nvSpPr>
        <p:spPr bwMode="hidden">
          <a:xfrm>
            <a:off x="3062288" y="4335463"/>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05" name="Text Box 11"/>
          <p:cNvSpPr txBox="1">
            <a:spLocks noChangeArrowheads="1"/>
          </p:cNvSpPr>
          <p:nvPr/>
        </p:nvSpPr>
        <p:spPr bwMode="hidden">
          <a:xfrm>
            <a:off x="7235825" y="3328988"/>
            <a:ext cx="1512888"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sp>
        <p:nvSpPr>
          <p:cNvPr id="25606" name="AutoShape 13"/>
          <p:cNvSpPr>
            <a:spLocks noChangeArrowheads="1"/>
          </p:cNvSpPr>
          <p:nvPr/>
        </p:nvSpPr>
        <p:spPr bwMode="auto">
          <a:xfrm rot="-5400000">
            <a:off x="4448969" y="4175919"/>
            <a:ext cx="617538" cy="50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7" name="AutoShape 14"/>
          <p:cNvSpPr>
            <a:spLocks noChangeArrowheads="1"/>
          </p:cNvSpPr>
          <p:nvPr/>
        </p:nvSpPr>
        <p:spPr bwMode="auto">
          <a:xfrm rot="-5400000">
            <a:off x="267176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8" name="Rectangle 15"/>
          <p:cNvSpPr>
            <a:spLocks noChangeArrowheads="1"/>
          </p:cNvSpPr>
          <p:nvPr/>
        </p:nvSpPr>
        <p:spPr bwMode="auto">
          <a:xfrm>
            <a:off x="2125663" y="3194050"/>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9" name="Rectangle 16"/>
          <p:cNvSpPr>
            <a:spLocks noChangeArrowheads="1"/>
          </p:cNvSpPr>
          <p:nvPr/>
        </p:nvSpPr>
        <p:spPr bwMode="auto">
          <a:xfrm>
            <a:off x="3873500" y="1527175"/>
            <a:ext cx="1795463"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10" name="Text Box 17"/>
          <p:cNvSpPr txBox="1">
            <a:spLocks noChangeArrowheads="1"/>
          </p:cNvSpPr>
          <p:nvPr/>
        </p:nvSpPr>
        <p:spPr bwMode="hidden">
          <a:xfrm>
            <a:off x="4621213" y="2693988"/>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11" name="AutoShape 18"/>
          <p:cNvSpPr>
            <a:spLocks noChangeArrowheads="1"/>
          </p:cNvSpPr>
          <p:nvPr/>
        </p:nvSpPr>
        <p:spPr bwMode="auto">
          <a:xfrm rot="-5400000">
            <a:off x="6007100" y="2533650"/>
            <a:ext cx="61753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2" name="AutoShape 19"/>
          <p:cNvSpPr>
            <a:spLocks noChangeArrowheads="1"/>
          </p:cNvSpPr>
          <p:nvPr/>
        </p:nvSpPr>
        <p:spPr bwMode="auto">
          <a:xfrm rot="-5400000">
            <a:off x="4231482" y="2532856"/>
            <a:ext cx="617538" cy="5048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3" name="AutoShape 20"/>
          <p:cNvSpPr>
            <a:spLocks noChangeArrowheads="1"/>
          </p:cNvSpPr>
          <p:nvPr/>
        </p:nvSpPr>
        <p:spPr bwMode="auto">
          <a:xfrm rot="-5400000">
            <a:off x="7700963" y="2533650"/>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4" name="AutoShape 21"/>
          <p:cNvSpPr>
            <a:spLocks noChangeArrowheads="1"/>
          </p:cNvSpPr>
          <p:nvPr/>
        </p:nvSpPr>
        <p:spPr bwMode="auto">
          <a:xfrm rot="-5400000">
            <a:off x="595471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5" name="Text Box 22"/>
          <p:cNvSpPr txBox="1">
            <a:spLocks noChangeArrowheads="1"/>
          </p:cNvSpPr>
          <p:nvPr/>
        </p:nvSpPr>
        <p:spPr bwMode="hidden">
          <a:xfrm>
            <a:off x="5580063" y="5084763"/>
            <a:ext cx="1420812"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grpSp>
        <p:nvGrpSpPr>
          <p:cNvPr id="2" name="Group 23"/>
          <p:cNvGrpSpPr>
            <a:grpSpLocks/>
          </p:cNvGrpSpPr>
          <p:nvPr/>
        </p:nvGrpSpPr>
        <p:grpSpPr bwMode="auto">
          <a:xfrm>
            <a:off x="323850" y="692150"/>
            <a:ext cx="8613775" cy="33338"/>
            <a:chOff x="280" y="601"/>
            <a:chExt cx="5426" cy="21"/>
          </a:xfrm>
        </p:grpSpPr>
        <p:sp>
          <p:nvSpPr>
            <p:cNvPr id="25621" name="Line 24"/>
            <p:cNvSpPr>
              <a:spLocks noChangeShapeType="1"/>
            </p:cNvSpPr>
            <p:nvPr/>
          </p:nvSpPr>
          <p:spPr bwMode="auto">
            <a:xfrm>
              <a:off x="281" y="622"/>
              <a:ext cx="2997" cy="0"/>
            </a:xfrm>
            <a:prstGeom prst="line">
              <a:avLst/>
            </a:prstGeom>
            <a:noFill/>
            <a:ln w="76200">
              <a:solidFill>
                <a:srgbClr val="FF6600"/>
              </a:solidFill>
              <a:round/>
              <a:headEnd/>
              <a:tailEnd/>
            </a:ln>
          </p:spPr>
          <p:txBody>
            <a:bodyPr/>
            <a:lstStyle/>
            <a:p>
              <a:endParaRPr lang="ru-RU"/>
            </a:p>
          </p:txBody>
        </p:sp>
        <p:sp>
          <p:nvSpPr>
            <p:cNvPr id="25622" name="Line 25"/>
            <p:cNvSpPr>
              <a:spLocks noChangeShapeType="1"/>
            </p:cNvSpPr>
            <p:nvPr/>
          </p:nvSpPr>
          <p:spPr bwMode="auto">
            <a:xfrm>
              <a:off x="280" y="601"/>
              <a:ext cx="5426" cy="0"/>
            </a:xfrm>
            <a:prstGeom prst="line">
              <a:avLst/>
            </a:prstGeom>
            <a:noFill/>
            <a:ln w="28575">
              <a:solidFill>
                <a:srgbClr val="FF6600"/>
              </a:solidFill>
              <a:round/>
              <a:headEnd/>
              <a:tailEnd/>
            </a:ln>
          </p:spPr>
          <p:txBody>
            <a:bodyPr/>
            <a:lstStyle/>
            <a:p>
              <a:endParaRPr lang="ru-RU"/>
            </a:p>
          </p:txBody>
        </p:sp>
      </p:grpSp>
      <p:sp>
        <p:nvSpPr>
          <p:cNvPr id="25617" name="Rectangle 26"/>
          <p:cNvSpPr>
            <a:spLocks noChangeArrowheads="1"/>
          </p:cNvSpPr>
          <p:nvPr/>
        </p:nvSpPr>
        <p:spPr bwMode="auto">
          <a:xfrm>
            <a:off x="468313" y="188913"/>
            <a:ext cx="8229600" cy="360362"/>
          </a:xfrm>
          <a:prstGeom prst="rect">
            <a:avLst/>
          </a:prstGeom>
          <a:noFill/>
          <a:ln w="9525">
            <a:noFill/>
            <a:miter lim="800000"/>
            <a:headEnd/>
            <a:tailEnd/>
          </a:ln>
        </p:spPr>
        <p:txBody>
          <a:bodyPr anchor="ctr"/>
          <a:lstStyle/>
          <a:p>
            <a:r>
              <a:rPr lang="ru-RU" sz="2400" b="1">
                <a:solidFill>
                  <a:srgbClr val="000000"/>
                </a:solidFill>
                <a:latin typeface="Times New Roman" pitchFamily="18" charset="0"/>
              </a:rPr>
              <a:t>Трехлетнее планирование бюджета</a:t>
            </a:r>
          </a:p>
        </p:txBody>
      </p:sp>
      <p:sp>
        <p:nvSpPr>
          <p:cNvPr id="25618" name="Rectangle 27"/>
          <p:cNvSpPr>
            <a:spLocks noChangeArrowheads="1"/>
          </p:cNvSpPr>
          <p:nvPr/>
        </p:nvSpPr>
        <p:spPr bwMode="auto">
          <a:xfrm>
            <a:off x="2324100" y="483552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19" name="Rectangle 28"/>
          <p:cNvSpPr>
            <a:spLocks noChangeArrowheads="1"/>
          </p:cNvSpPr>
          <p:nvPr/>
        </p:nvSpPr>
        <p:spPr bwMode="auto">
          <a:xfrm>
            <a:off x="3911600" y="3194050"/>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20" name="Rectangle 29"/>
          <p:cNvSpPr>
            <a:spLocks noChangeArrowheads="1"/>
          </p:cNvSpPr>
          <p:nvPr/>
        </p:nvSpPr>
        <p:spPr bwMode="auto">
          <a:xfrm>
            <a:off x="5659438" y="152717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p:cNvCxnSpPr/>
          <p:nvPr/>
        </p:nvCxnSpPr>
        <p:spPr>
          <a:xfrm rot="5400000">
            <a:off x="4394199" y="1854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7894661"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5156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3632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2108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5841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4282" y="0"/>
            <a:ext cx="8643998" cy="1015663"/>
          </a:xfrm>
          <a:prstGeom prst="rect">
            <a:avLst/>
          </a:prstGeom>
          <a:noFill/>
        </p:spPr>
        <p:txBody>
          <a:bodyPr wrap="square" rtlCol="0">
            <a:spAutoFit/>
          </a:bodyPr>
          <a:lstStyle/>
          <a:p>
            <a:pPr algn="just"/>
            <a:r>
              <a:rPr lang="ru-RU" sz="2000" b="1" dirty="0" smtClean="0">
                <a:latin typeface="Times New Roman" pitchFamily="18" charset="0"/>
                <a:cs typeface="Times New Roman" pitchFamily="18" charset="0"/>
              </a:rPr>
              <a:t>Бюджетный процесс </a:t>
            </a:r>
            <a:r>
              <a:rPr lang="ru-RU" sz="2000" dirty="0" smtClean="0">
                <a:latin typeface="Times New Roman" pitchFamily="18" charset="0"/>
                <a:cs typeface="Times New Roman" pitchFamily="18" charset="0"/>
              </a:rPr>
              <a:t>– это деятельность по составлению проекта бюджета, его рассмотрению, утверждению, исполнению, составлению отчета об исполнении и его утверждению.</a:t>
            </a:r>
            <a:endParaRPr lang="ru-RU" sz="2000" dirty="0">
              <a:latin typeface="Times New Roman" pitchFamily="18" charset="0"/>
              <a:cs typeface="Times New Roman" pitchFamily="18" charset="0"/>
            </a:endParaRPr>
          </a:p>
        </p:txBody>
      </p:sp>
      <p:sp>
        <p:nvSpPr>
          <p:cNvPr id="3" name="Скругленный прямоугольник 2"/>
          <p:cNvSpPr/>
          <p:nvPr/>
        </p:nvSpPr>
        <p:spPr>
          <a:xfrm>
            <a:off x="1714480" y="1285860"/>
            <a:ext cx="6072230" cy="500066"/>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СТАДИИ  БЮДЖЕТНОГО  ПРОЦЕССА</a:t>
            </a:r>
            <a:endParaRPr lang="ru-RU" dirty="0"/>
          </a:p>
        </p:txBody>
      </p:sp>
      <p:sp>
        <p:nvSpPr>
          <p:cNvPr id="5" name="Прямоугольник 4"/>
          <p:cNvSpPr/>
          <p:nvPr/>
        </p:nvSpPr>
        <p:spPr>
          <a:xfrm>
            <a:off x="228600" y="2438400"/>
            <a:ext cx="12192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1.</a:t>
            </a:r>
          </a:p>
          <a:p>
            <a:pPr algn="ctr"/>
            <a:r>
              <a:rPr lang="ru-RU" sz="1400" dirty="0" smtClean="0">
                <a:solidFill>
                  <a:schemeClr val="tx1"/>
                </a:solidFill>
                <a:latin typeface="Times New Roman" pitchFamily="18" charset="0"/>
                <a:cs typeface="Times New Roman" pitchFamily="18" charset="0"/>
              </a:rPr>
              <a:t> Разработка проекта бюджета  </a:t>
            </a:r>
            <a:endParaRPr lang="ru-RU" sz="1400" dirty="0">
              <a:solidFill>
                <a:schemeClr val="tx1"/>
              </a:solidFill>
              <a:latin typeface="Times New Roman" pitchFamily="18" charset="0"/>
              <a:cs typeface="Times New Roman" pitchFamily="18" charset="0"/>
            </a:endParaRPr>
          </a:p>
        </p:txBody>
      </p:sp>
      <p:sp>
        <p:nvSpPr>
          <p:cNvPr id="6" name="Прямоугольник 5"/>
          <p:cNvSpPr/>
          <p:nvPr/>
        </p:nvSpPr>
        <p:spPr>
          <a:xfrm>
            <a:off x="1752600" y="2438400"/>
            <a:ext cx="1133468"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2. Рассмотрение проекта бюджета  </a:t>
            </a:r>
            <a:endParaRPr lang="ru-RU" sz="1400" dirty="0">
              <a:solidFill>
                <a:schemeClr val="tx1"/>
              </a:solidFill>
              <a:latin typeface="Times New Roman" pitchFamily="18" charset="0"/>
              <a:cs typeface="Times New Roman" pitchFamily="18" charset="0"/>
            </a:endParaRPr>
          </a:p>
        </p:txBody>
      </p:sp>
      <p:sp>
        <p:nvSpPr>
          <p:cNvPr id="7" name="Прямоугольник 6"/>
          <p:cNvSpPr/>
          <p:nvPr/>
        </p:nvSpPr>
        <p:spPr>
          <a:xfrm>
            <a:off x="4800600" y="2438400"/>
            <a:ext cx="12192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4. </a:t>
            </a:r>
          </a:p>
          <a:p>
            <a:pPr algn="ctr"/>
            <a:r>
              <a:rPr lang="ru-RU" sz="1400" dirty="0" err="1" smtClean="0">
                <a:solidFill>
                  <a:schemeClr val="tx1"/>
                </a:solidFill>
                <a:latin typeface="Times New Roman" pitchFamily="18" charset="0"/>
                <a:cs typeface="Times New Roman" pitchFamily="18" charset="0"/>
              </a:rPr>
              <a:t>Утверж-дение</a:t>
            </a:r>
            <a:r>
              <a:rPr lang="ru-RU" sz="1400" dirty="0" smtClean="0">
                <a:solidFill>
                  <a:schemeClr val="tx1"/>
                </a:solidFill>
                <a:latin typeface="Times New Roman" pitchFamily="18" charset="0"/>
                <a:cs typeface="Times New Roman" pitchFamily="18" charset="0"/>
              </a:rPr>
              <a:t> проекта бюджета  </a:t>
            </a:r>
            <a:endParaRPr lang="ru-RU" sz="1400" dirty="0">
              <a:solidFill>
                <a:schemeClr val="tx1"/>
              </a:solidFill>
              <a:latin typeface="Times New Roman" pitchFamily="18" charset="0"/>
              <a:cs typeface="Times New Roman" pitchFamily="18" charset="0"/>
            </a:endParaRPr>
          </a:p>
        </p:txBody>
      </p:sp>
      <p:sp>
        <p:nvSpPr>
          <p:cNvPr id="8" name="Прямоугольник 7"/>
          <p:cNvSpPr/>
          <p:nvPr/>
        </p:nvSpPr>
        <p:spPr>
          <a:xfrm>
            <a:off x="6248400" y="2438400"/>
            <a:ext cx="1123968"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5. Исполнение бюджета  </a:t>
            </a:r>
            <a:endParaRPr lang="ru-RU" sz="1400" dirty="0">
              <a:solidFill>
                <a:schemeClr val="tx1"/>
              </a:solidFill>
              <a:latin typeface="Times New Roman" pitchFamily="18" charset="0"/>
              <a:cs typeface="Times New Roman" pitchFamily="18" charset="0"/>
            </a:endParaRPr>
          </a:p>
        </p:txBody>
      </p:sp>
      <p:sp>
        <p:nvSpPr>
          <p:cNvPr id="9" name="Прямоугольник 8"/>
          <p:cNvSpPr/>
          <p:nvPr/>
        </p:nvSpPr>
        <p:spPr>
          <a:xfrm>
            <a:off x="7620000" y="2438400"/>
            <a:ext cx="1304956" cy="1609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6. Рассмотрение и утверждение отчета об исполнении  бюджета </a:t>
            </a:r>
            <a:r>
              <a:rPr lang="ru-RU" sz="140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p:txBody>
      </p:sp>
      <p:sp>
        <p:nvSpPr>
          <p:cNvPr id="10" name="Скругленный прямоугольник 9"/>
          <p:cNvSpPr/>
          <p:nvPr/>
        </p:nvSpPr>
        <p:spPr>
          <a:xfrm>
            <a:off x="6248400" y="4724400"/>
            <a:ext cx="1295400" cy="381000"/>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1"/>
                </a:solidFill>
                <a:latin typeface="Times New Roman" pitchFamily="18" charset="0"/>
                <a:cs typeface="Times New Roman" pitchFamily="18" charset="0"/>
              </a:rPr>
              <a:t>бюджетный год</a:t>
            </a:r>
            <a:endParaRPr lang="ru-RU" sz="1200" dirty="0">
              <a:solidFill>
                <a:schemeClr val="bg1"/>
              </a:solidFill>
              <a:latin typeface="Times New Roman" pitchFamily="18" charset="0"/>
              <a:cs typeface="Times New Roman" pitchFamily="18" charset="0"/>
            </a:endParaRPr>
          </a:p>
        </p:txBody>
      </p:sp>
      <p:sp>
        <p:nvSpPr>
          <p:cNvPr id="11" name="Скругленный прямоугольник 10"/>
          <p:cNvSpPr/>
          <p:nvPr/>
        </p:nvSpPr>
        <p:spPr>
          <a:xfrm>
            <a:off x="838200" y="5638800"/>
            <a:ext cx="7715304" cy="428628"/>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Times New Roman" pitchFamily="18" charset="0"/>
                <a:cs typeface="Times New Roman" pitchFamily="18" charset="0"/>
              </a:rPr>
              <a:t>бюджетный период</a:t>
            </a:r>
            <a:endParaRPr lang="ru-RU" sz="2400" dirty="0">
              <a:solidFill>
                <a:schemeClr val="bg1"/>
              </a:solidFill>
              <a:latin typeface="Times New Roman" pitchFamily="18" charset="0"/>
              <a:cs typeface="Times New Roman" pitchFamily="18" charset="0"/>
            </a:endParaRPr>
          </a:p>
        </p:txBody>
      </p:sp>
      <p:sp>
        <p:nvSpPr>
          <p:cNvPr id="19" name="Правая фигурная скобка 18"/>
          <p:cNvSpPr/>
          <p:nvPr/>
        </p:nvSpPr>
        <p:spPr>
          <a:xfrm rot="5400000">
            <a:off x="6675839" y="3763561"/>
            <a:ext cx="269090" cy="112396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Правая фигурная скобка 19"/>
          <p:cNvSpPr/>
          <p:nvPr/>
        </p:nvSpPr>
        <p:spPr>
          <a:xfrm rot="5400000">
            <a:off x="4443442" y="966758"/>
            <a:ext cx="357190" cy="878687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 name="Прямая соединительная линия 21"/>
          <p:cNvCxnSpPr/>
          <p:nvPr/>
        </p:nvCxnSpPr>
        <p:spPr>
          <a:xfrm>
            <a:off x="762000" y="2057400"/>
            <a:ext cx="7310462" cy="1586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3124200" y="2438400"/>
            <a:ext cx="1371600" cy="1600200"/>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Times New Roman" pitchFamily="18" charset="0"/>
                <a:cs typeface="Times New Roman" pitchFamily="18" charset="0"/>
              </a:rPr>
              <a:t>3. </a:t>
            </a:r>
          </a:p>
          <a:p>
            <a:pPr algn="ctr"/>
            <a:r>
              <a:rPr lang="ru-RU" sz="1400" dirty="0" smtClean="0">
                <a:solidFill>
                  <a:schemeClr val="tx1"/>
                </a:solidFill>
                <a:latin typeface="Times New Roman" pitchFamily="18" charset="0"/>
                <a:cs typeface="Times New Roman" pitchFamily="18" charset="0"/>
              </a:rPr>
              <a:t>Проведение публичных слушаний по  проекту бюджета  </a:t>
            </a:r>
            <a:endParaRPr lang="ru-RU" sz="1400" dirty="0">
              <a:solidFill>
                <a:schemeClr val="tx1"/>
              </a:solidFill>
              <a:latin typeface="Times New Roman" pitchFamily="18" charset="0"/>
              <a:cs typeface="Times New Roman" pitchFamily="18" charset="0"/>
            </a:endParaRPr>
          </a:p>
        </p:txBody>
      </p:sp>
      <p:cxnSp>
        <p:nvCxnSpPr>
          <p:cNvPr id="29" name="Прямая соединительная линия 28"/>
          <p:cNvCxnSpPr/>
          <p:nvPr/>
        </p:nvCxnSpPr>
        <p:spPr>
          <a:xfrm rot="5400000">
            <a:off x="6603999" y="2235201"/>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214282" y="0"/>
            <a:ext cx="8929718" cy="428604"/>
          </a:xfrm>
          <a:prstGeom prst="rect">
            <a:avLst/>
          </a:prstGeom>
        </p:spPr>
        <p:txBody>
          <a:bodyPr/>
          <a:lstStyle/>
          <a:p>
            <a:pPr marL="342900" indent="-342900" algn="ctr" eaLnBrk="0" hangingPunct="0">
              <a:spcBef>
                <a:spcPct val="20000"/>
              </a:spcBef>
              <a:defRPr/>
            </a:pPr>
            <a:r>
              <a:rPr lang="ru-RU" sz="2800" kern="0" dirty="0" smtClean="0">
                <a:latin typeface="Times New Roman" pitchFamily="18" charset="0"/>
                <a:cs typeface="Times New Roman" pitchFamily="18" charset="0"/>
              </a:rPr>
              <a:t> </a:t>
            </a:r>
            <a:r>
              <a:rPr lang="ru-RU" sz="2400" kern="0" dirty="0" smtClean="0">
                <a:latin typeface="Times New Roman" pitchFamily="18" charset="0"/>
                <a:cs typeface="Times New Roman" pitchFamily="18" charset="0"/>
              </a:rPr>
              <a:t>Какие бывают </a:t>
            </a:r>
            <a:r>
              <a:rPr lang="ru-RU" sz="2400" b="1" i="1" kern="0" dirty="0" smtClean="0">
                <a:latin typeface="Times New Roman" pitchFamily="18" charset="0"/>
                <a:cs typeface="Times New Roman" pitchFamily="18" charset="0"/>
              </a:rPr>
              <a:t>бюджеты</a:t>
            </a:r>
            <a:r>
              <a:rPr lang="ru-RU" sz="2400" kern="0" dirty="0" smtClean="0">
                <a:latin typeface="Times New Roman" pitchFamily="18" charset="0"/>
                <a:cs typeface="Times New Roman" pitchFamily="18" charset="0"/>
              </a:rPr>
              <a:t>?</a:t>
            </a:r>
            <a:endParaRPr lang="ru-RU" sz="2400" kern="0" dirty="0">
              <a:latin typeface="Times New Roman" pitchFamily="18" charset="0"/>
              <a:cs typeface="Times New Roman" pitchFamily="18" charset="0"/>
            </a:endParaRP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pic>
        <p:nvPicPr>
          <p:cNvPr id="1030" name="Picture 6" descr="https://im2-tub-ru.yandex.net/i?id=0126215b62536e68d83d072d5015cd98&amp;n=33&amp;h=215&amp;w=363"/>
          <p:cNvPicPr>
            <a:picLocks noChangeAspect="1" noChangeArrowheads="1"/>
          </p:cNvPicPr>
          <p:nvPr/>
        </p:nvPicPr>
        <p:blipFill>
          <a:blip r:embed="rId2" cstate="print"/>
          <a:srcRect/>
          <a:stretch>
            <a:fillRect/>
          </a:stretch>
        </p:blipFill>
        <p:spPr bwMode="auto">
          <a:xfrm>
            <a:off x="0" y="3824190"/>
            <a:ext cx="3071802" cy="1819388"/>
          </a:xfrm>
          <a:prstGeom prst="rect">
            <a:avLst/>
          </a:prstGeom>
          <a:noFill/>
        </p:spPr>
      </p:pic>
      <p:pic>
        <p:nvPicPr>
          <p:cNvPr id="1034" name="Picture 10" descr="http://narzur.ru/uploads/articles/2016/07/25/57965310f286a8.57333102.jpg"/>
          <p:cNvPicPr>
            <a:picLocks noChangeAspect="1" noChangeArrowheads="1"/>
          </p:cNvPicPr>
          <p:nvPr/>
        </p:nvPicPr>
        <p:blipFill>
          <a:blip r:embed="rId3" cstate="print"/>
          <a:srcRect/>
          <a:stretch>
            <a:fillRect/>
          </a:stretch>
        </p:blipFill>
        <p:spPr bwMode="auto">
          <a:xfrm>
            <a:off x="3214678" y="3929066"/>
            <a:ext cx="3000396" cy="1714512"/>
          </a:xfrm>
          <a:prstGeom prst="rect">
            <a:avLst/>
          </a:prstGeom>
          <a:noFill/>
        </p:spPr>
      </p:pic>
      <p:sp>
        <p:nvSpPr>
          <p:cNvPr id="1044" name="AutoShape 20"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9" name="Picture 25" descr="C:\Documents and Settings\Home\Рабочий стол\Презентации\Презентации\580f7df50c8a2.jpg.gif"/>
          <p:cNvPicPr>
            <a:picLocks noChangeAspect="1" noChangeArrowheads="1"/>
          </p:cNvPicPr>
          <p:nvPr/>
        </p:nvPicPr>
        <p:blipFill>
          <a:blip r:embed="rId4" cstate="print"/>
          <a:srcRect/>
          <a:stretch>
            <a:fillRect/>
          </a:stretch>
        </p:blipFill>
        <p:spPr bwMode="auto">
          <a:xfrm>
            <a:off x="6236458" y="3643314"/>
            <a:ext cx="2907542" cy="2000264"/>
          </a:xfrm>
          <a:prstGeom prst="rect">
            <a:avLst/>
          </a:prstGeom>
          <a:noFill/>
        </p:spPr>
      </p:pic>
      <p:sp>
        <p:nvSpPr>
          <p:cNvPr id="17" name="TextBox 16"/>
          <p:cNvSpPr txBox="1"/>
          <p:nvPr/>
        </p:nvSpPr>
        <p:spPr>
          <a:xfrm>
            <a:off x="6286512" y="714356"/>
            <a:ext cx="2643206" cy="369332"/>
          </a:xfrm>
          <a:prstGeom prst="rect">
            <a:avLst/>
          </a:prstGeom>
          <a:noFill/>
        </p:spPr>
        <p:txBody>
          <a:bodyPr wrap="square" rtlCol="0">
            <a:spAutoFit/>
          </a:bodyPr>
          <a:lstStyle/>
          <a:p>
            <a:r>
              <a:rPr lang="ru-RU" b="1" dirty="0" smtClean="0"/>
              <a:t>бюджет организаций</a:t>
            </a:r>
            <a:endParaRPr lang="ru-RU" b="1" dirty="0"/>
          </a:p>
        </p:txBody>
      </p:sp>
      <p:sp>
        <p:nvSpPr>
          <p:cNvPr id="18" name="TextBox 17"/>
          <p:cNvSpPr txBox="1"/>
          <p:nvPr/>
        </p:nvSpPr>
        <p:spPr>
          <a:xfrm>
            <a:off x="0" y="5643578"/>
            <a:ext cx="3071802" cy="954107"/>
          </a:xfrm>
          <a:prstGeom prst="rect">
            <a:avLst/>
          </a:prstGeom>
          <a:noFill/>
        </p:spPr>
        <p:txBody>
          <a:bodyPr wrap="square" rtlCol="0">
            <a:spAutoFit/>
          </a:bodyPr>
          <a:lstStyle/>
          <a:p>
            <a:pPr algn="ctr"/>
            <a:r>
              <a:rPr lang="ru-RU" sz="1400" b="1" dirty="0" smtClean="0"/>
              <a:t>Российской Федерации </a:t>
            </a:r>
            <a:r>
              <a:rPr lang="ru-RU" sz="1400" dirty="0" smtClean="0"/>
              <a:t>(федеральный бюджет, бюджеты государственных внебюджетных фондов РФ)</a:t>
            </a:r>
            <a:endParaRPr lang="ru-RU" sz="1400" dirty="0"/>
          </a:p>
        </p:txBody>
      </p:sp>
      <p:sp>
        <p:nvSpPr>
          <p:cNvPr id="19" name="TextBox 18"/>
          <p:cNvSpPr txBox="1"/>
          <p:nvPr/>
        </p:nvSpPr>
        <p:spPr>
          <a:xfrm>
            <a:off x="3286116" y="5643578"/>
            <a:ext cx="2928958" cy="1169551"/>
          </a:xfrm>
          <a:prstGeom prst="rect">
            <a:avLst/>
          </a:prstGeom>
          <a:noFill/>
        </p:spPr>
        <p:txBody>
          <a:bodyPr wrap="square" rtlCol="0">
            <a:spAutoFit/>
          </a:bodyPr>
          <a:lstStyle/>
          <a:p>
            <a:pPr algn="ctr"/>
            <a:r>
              <a:rPr lang="ru-RU" sz="1400" b="1" dirty="0" smtClean="0"/>
              <a:t>субъектов Российской Федерации </a:t>
            </a:r>
          </a:p>
          <a:p>
            <a:pPr algn="ctr"/>
            <a:r>
              <a:rPr lang="ru-RU" sz="1400" dirty="0" smtClean="0"/>
              <a:t>(региональные  бюджеты, бюджеты территориальных фондов ОМС)</a:t>
            </a:r>
            <a:endParaRPr lang="ru-RU" sz="1400" dirty="0"/>
          </a:p>
        </p:txBody>
      </p:sp>
      <p:sp>
        <p:nvSpPr>
          <p:cNvPr id="20" name="TextBox 19"/>
          <p:cNvSpPr txBox="1"/>
          <p:nvPr/>
        </p:nvSpPr>
        <p:spPr>
          <a:xfrm>
            <a:off x="6429388" y="5643578"/>
            <a:ext cx="2714612" cy="738664"/>
          </a:xfrm>
          <a:prstGeom prst="rect">
            <a:avLst/>
          </a:prstGeom>
          <a:noFill/>
        </p:spPr>
        <p:txBody>
          <a:bodyPr wrap="square" rtlCol="0">
            <a:spAutoFit/>
          </a:bodyPr>
          <a:lstStyle/>
          <a:p>
            <a:pPr algn="ctr"/>
            <a:r>
              <a:rPr lang="ru-RU" sz="1400" b="1" dirty="0" smtClean="0"/>
              <a:t>муниципальных</a:t>
            </a:r>
          </a:p>
          <a:p>
            <a:pPr algn="ctr"/>
            <a:r>
              <a:rPr lang="ru-RU" sz="1400" b="1" dirty="0" smtClean="0"/>
              <a:t> образований</a:t>
            </a:r>
          </a:p>
          <a:p>
            <a:pPr algn="ctr"/>
            <a:r>
              <a:rPr lang="ru-RU" sz="1400" dirty="0" smtClean="0"/>
              <a:t>(местные бюджеты)</a:t>
            </a:r>
            <a:endParaRPr lang="ru-RU" sz="1400" dirty="0"/>
          </a:p>
        </p:txBody>
      </p:sp>
      <p:cxnSp>
        <p:nvCxnSpPr>
          <p:cNvPr id="25" name="Прямая со стрелкой 24"/>
          <p:cNvCxnSpPr/>
          <p:nvPr/>
        </p:nvCxnSpPr>
        <p:spPr>
          <a:xfrm>
            <a:off x="4714876"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flipV="1">
            <a:off x="2883372"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3501224" y="1785926"/>
            <a:ext cx="1856594" cy="79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00364" y="2857496"/>
            <a:ext cx="3000396" cy="646331"/>
          </a:xfrm>
          <a:prstGeom prst="rect">
            <a:avLst/>
          </a:prstGeom>
          <a:noFill/>
        </p:spPr>
        <p:txBody>
          <a:bodyPr wrap="square" rtlCol="0">
            <a:spAutoFit/>
          </a:bodyPr>
          <a:lstStyle/>
          <a:p>
            <a:pPr algn="ctr"/>
            <a:r>
              <a:rPr lang="ru-RU" b="1" dirty="0" smtClean="0"/>
              <a:t>бюджеты публично-правовых организаций</a:t>
            </a:r>
            <a:endParaRPr lang="ru-RU" b="1" dirty="0"/>
          </a:p>
        </p:txBody>
      </p:sp>
      <p:cxnSp>
        <p:nvCxnSpPr>
          <p:cNvPr id="35" name="Прямая со стрелкой 34"/>
          <p:cNvCxnSpPr/>
          <p:nvPr/>
        </p:nvCxnSpPr>
        <p:spPr>
          <a:xfrm rot="10800000" flipV="1">
            <a:off x="2357422" y="3429000"/>
            <a:ext cx="785818" cy="35719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rot="5400000">
            <a:off x="4215603" y="3785397"/>
            <a:ext cx="428630" cy="1588"/>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786446" y="3429000"/>
            <a:ext cx="1071570" cy="28575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43010" name="Picture 2" descr="https://ds04.infourok.ru/uploads/ex/0df9/000da288-c50c6799/hello_html_m52501858.jpg"/>
          <p:cNvPicPr>
            <a:picLocks noChangeAspect="1" noChangeArrowheads="1"/>
          </p:cNvPicPr>
          <p:nvPr/>
        </p:nvPicPr>
        <p:blipFill>
          <a:blip r:embed="rId5" cstate="print"/>
          <a:srcRect/>
          <a:stretch>
            <a:fillRect/>
          </a:stretch>
        </p:blipFill>
        <p:spPr bwMode="auto">
          <a:xfrm>
            <a:off x="357158" y="712768"/>
            <a:ext cx="2274901" cy="2716232"/>
          </a:xfrm>
          <a:prstGeom prst="rect">
            <a:avLst/>
          </a:prstGeom>
          <a:noFill/>
        </p:spPr>
      </p:pic>
      <p:pic>
        <p:nvPicPr>
          <p:cNvPr id="43012" name="Picture 4" descr="https://im0-tub-ru.yandex.net/i?id=0ccfeca603f9fa2f32b258bc49d58a59&amp;n=13&amp;exp=1"/>
          <p:cNvPicPr>
            <a:picLocks noChangeAspect="1" noChangeArrowheads="1"/>
          </p:cNvPicPr>
          <p:nvPr/>
        </p:nvPicPr>
        <p:blipFill>
          <a:blip r:embed="rId6" cstate="print"/>
          <a:srcRect/>
          <a:stretch>
            <a:fillRect/>
          </a:stretch>
        </p:blipFill>
        <p:spPr bwMode="auto">
          <a:xfrm>
            <a:off x="6072198" y="1214422"/>
            <a:ext cx="2871788" cy="1914526"/>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pozgalev.ru/storage/c/2015/11/12/1447342173_797387_19.jpg"/>
          <p:cNvPicPr>
            <a:picLocks noChangeAspect="1" noChangeArrowheads="1"/>
          </p:cNvPicPr>
          <p:nvPr/>
        </p:nvPicPr>
        <p:blipFill>
          <a:blip r:embed="rId2" cstate="print"/>
          <a:srcRect/>
          <a:stretch>
            <a:fillRect/>
          </a:stretch>
        </p:blipFill>
        <p:spPr bwMode="auto">
          <a:xfrm>
            <a:off x="3071802" y="2000240"/>
            <a:ext cx="2857520" cy="3518322"/>
          </a:xfrm>
          <a:prstGeom prst="rect">
            <a:avLst/>
          </a:prstGeom>
          <a:noFill/>
          <a:ln w="9525">
            <a:noFill/>
            <a:miter lim="800000"/>
            <a:headEnd/>
            <a:tailEnd/>
          </a:ln>
        </p:spPr>
      </p:pic>
      <p:sp>
        <p:nvSpPr>
          <p:cNvPr id="15" name="Скругленный прямоугольник 14"/>
          <p:cNvSpPr/>
          <p:nvPr/>
        </p:nvSpPr>
        <p:spPr>
          <a:xfrm>
            <a:off x="5929322" y="2000240"/>
            <a:ext cx="3000396"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214282" y="2000240"/>
            <a:ext cx="2857520"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одержимое 2"/>
          <p:cNvSpPr txBox="1">
            <a:spLocks/>
          </p:cNvSpPr>
          <p:nvPr/>
        </p:nvSpPr>
        <p:spPr>
          <a:xfrm>
            <a:off x="214282" y="0"/>
            <a:ext cx="8929718" cy="642918"/>
          </a:xfrm>
          <a:prstGeom prst="rect">
            <a:avLst/>
          </a:prstGeom>
        </p:spPr>
        <p:txBody>
          <a:bodyPr/>
          <a:lstStyle/>
          <a:p>
            <a:pPr marL="342900" indent="-342900" algn="ctr" eaLnBrk="0" hangingPunct="0">
              <a:spcBef>
                <a:spcPct val="20000"/>
              </a:spcBef>
              <a:defRPr/>
            </a:pPr>
            <a:r>
              <a:rPr lang="ru-RU" sz="2800" kern="0" dirty="0">
                <a:latin typeface="Times New Roman" pitchFamily="18" charset="0"/>
                <a:cs typeface="Times New Roman" pitchFamily="18" charset="0"/>
              </a:rPr>
              <a:t>    </a:t>
            </a: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бюджет? </a:t>
            </a:r>
          </a:p>
          <a:p>
            <a:pPr marL="342900" indent="-342900" algn="ctr" eaLnBrk="0" hangingPunct="0">
              <a:spcBef>
                <a:spcPct val="20000"/>
              </a:spcBef>
              <a:defRPr/>
            </a:pPr>
            <a:r>
              <a:rPr lang="ru-RU" sz="2400" kern="0" dirty="0" smtClean="0">
                <a:latin typeface="Times New Roman" pitchFamily="18" charset="0"/>
                <a:cs typeface="Times New Roman" pitchFamily="18" charset="0"/>
              </a:rPr>
              <a:t>– это </a:t>
            </a:r>
            <a:r>
              <a:rPr lang="ru-RU" sz="2400" kern="0" dirty="0">
                <a:latin typeface="Times New Roman" pitchFamily="18" charset="0"/>
                <a:cs typeface="Times New Roman" pitchFamily="18" charset="0"/>
              </a:rPr>
              <a:t>план доходов и </a:t>
            </a:r>
            <a:r>
              <a:rPr lang="ru-RU" sz="2400" kern="0" dirty="0" smtClean="0">
                <a:latin typeface="Times New Roman" pitchFamily="18" charset="0"/>
                <a:cs typeface="Times New Roman" pitchFamily="18" charset="0"/>
              </a:rPr>
              <a:t>расходов  на </a:t>
            </a:r>
            <a:r>
              <a:rPr lang="ru-RU" sz="2400" kern="0" dirty="0">
                <a:latin typeface="Times New Roman" pitchFamily="18" charset="0"/>
                <a:cs typeface="Times New Roman" pitchFamily="18" charset="0"/>
              </a:rPr>
              <a:t>определенный период</a:t>
            </a: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sp>
        <p:nvSpPr>
          <p:cNvPr id="5" name="TextBox 4"/>
          <p:cNvSpPr txBox="1"/>
          <p:nvPr/>
        </p:nvSpPr>
        <p:spPr>
          <a:xfrm>
            <a:off x="5786446" y="1928802"/>
            <a:ext cx="3143240" cy="3028521"/>
          </a:xfrm>
          <a:prstGeom prst="rect">
            <a:avLst/>
          </a:prstGeom>
          <a:noFill/>
        </p:spPr>
        <p:txBody>
          <a:bodyPr wrap="square">
            <a:spAutoFit/>
          </a:bodyPr>
          <a:lstStyle/>
          <a:p>
            <a:pPr marL="342900" indent="-342900" algn="ctr" eaLnBrk="0" hangingPunct="0">
              <a:spcBef>
                <a:spcPct val="20000"/>
              </a:spcBef>
              <a:defRPr/>
            </a:pPr>
            <a:r>
              <a:rPr lang="ru-RU" b="1" i="1" u="sng" kern="0" dirty="0">
                <a:latin typeface="Times New Roman" pitchFamily="18" charset="0"/>
                <a:cs typeface="Times New Roman" pitchFamily="18" charset="0"/>
              </a:rPr>
              <a:t>Расходы </a:t>
            </a:r>
            <a:r>
              <a:rPr lang="ru-RU" b="1" i="1" u="sng" kern="0" dirty="0" smtClean="0">
                <a:latin typeface="Times New Roman" pitchFamily="18" charset="0"/>
                <a:cs typeface="Times New Roman" pitchFamily="18" charset="0"/>
              </a:rPr>
              <a:t>– </a:t>
            </a:r>
          </a:p>
          <a:p>
            <a:pPr marL="342900" indent="-342900" algn="ctr" eaLnBrk="0" hangingPunct="0">
              <a:spcBef>
                <a:spcPct val="20000"/>
              </a:spcBef>
              <a:defRPr/>
            </a:pPr>
            <a:r>
              <a:rPr lang="ru-RU" i="1" kern="0" dirty="0" smtClean="0">
                <a:latin typeface="Times New Roman" pitchFamily="18" charset="0"/>
                <a:cs typeface="Times New Roman" pitchFamily="18" charset="0"/>
              </a:rPr>
              <a:t>выплачиваемые </a:t>
            </a:r>
          </a:p>
          <a:p>
            <a:pPr marL="342900" indent="-342900" algn="ctr" eaLnBrk="0" hangingPunct="0">
              <a:spcBef>
                <a:spcPct val="20000"/>
              </a:spcBef>
              <a:defRPr/>
            </a:pPr>
            <a:r>
              <a:rPr lang="ru-RU" i="1" kern="0" dirty="0" smtClean="0">
                <a:latin typeface="Times New Roman" pitchFamily="18" charset="0"/>
                <a:cs typeface="Times New Roman" pitchFamily="18" charset="0"/>
              </a:rPr>
              <a:t>из бюджета </a:t>
            </a:r>
            <a:r>
              <a:rPr lang="ru-RU" i="1" kern="0" dirty="0">
                <a:latin typeface="Times New Roman" pitchFamily="18" charset="0"/>
                <a:cs typeface="Times New Roman" pitchFamily="18" charset="0"/>
              </a:rPr>
              <a:t>денежные </a:t>
            </a:r>
            <a:r>
              <a:rPr lang="ru-RU" i="1" kern="0" dirty="0" smtClean="0">
                <a:latin typeface="Times New Roman" pitchFamily="18" charset="0"/>
                <a:cs typeface="Times New Roman" pitchFamily="18" charset="0"/>
              </a:rPr>
              <a:t>средства (социальные выплаты населению,</a:t>
            </a:r>
          </a:p>
          <a:p>
            <a:pPr marL="342900" indent="-342900" algn="ctr" eaLnBrk="0" hangingPunct="0">
              <a:spcBef>
                <a:spcPct val="20000"/>
              </a:spcBef>
              <a:defRPr/>
            </a:pPr>
            <a:r>
              <a:rPr lang="ru-RU" i="1" kern="0" dirty="0" smtClean="0">
                <a:latin typeface="Times New Roman" pitchFamily="18" charset="0"/>
                <a:cs typeface="Times New Roman" pitchFamily="18" charset="0"/>
              </a:rPr>
              <a:t>содержание муниципальных учреждений (образование, ЖКХ, культура и др.) капитальное строительство и др.)</a:t>
            </a:r>
            <a:endParaRPr lang="ru-RU" i="1" kern="0" dirty="0">
              <a:latin typeface="Times New Roman" pitchFamily="18" charset="0"/>
              <a:cs typeface="Times New Roman" pitchFamily="18" charset="0"/>
            </a:endParaRPr>
          </a:p>
        </p:txBody>
      </p:sp>
      <p:sp>
        <p:nvSpPr>
          <p:cNvPr id="6" name="TextBox 5"/>
          <p:cNvSpPr txBox="1"/>
          <p:nvPr/>
        </p:nvSpPr>
        <p:spPr>
          <a:xfrm>
            <a:off x="285720" y="2000240"/>
            <a:ext cx="2643187" cy="2862322"/>
          </a:xfrm>
          <a:prstGeom prst="rect">
            <a:avLst/>
          </a:prstGeom>
          <a:noFill/>
        </p:spPr>
        <p:txBody>
          <a:bodyPr wrap="square">
            <a:spAutoFit/>
          </a:bodyPr>
          <a:lstStyle/>
          <a:p>
            <a:pPr algn="ctr">
              <a:defRPr/>
            </a:pPr>
            <a:r>
              <a:rPr lang="ru-RU" b="1" i="1" u="sng" kern="0" dirty="0">
                <a:latin typeface="Times New Roman" pitchFamily="18" charset="0"/>
                <a:cs typeface="Times New Roman" pitchFamily="18" charset="0"/>
              </a:rPr>
              <a:t>Доходы </a:t>
            </a:r>
            <a:r>
              <a:rPr lang="ru-RU" b="1" i="1" u="sng" kern="0" dirty="0" smtClean="0">
                <a:latin typeface="Times New Roman" pitchFamily="18" charset="0"/>
                <a:cs typeface="Times New Roman" pitchFamily="18" charset="0"/>
              </a:rPr>
              <a:t>–</a:t>
            </a:r>
            <a:r>
              <a:rPr lang="ru-RU" b="1" i="1" kern="0" dirty="0" smtClean="0">
                <a:latin typeface="Times New Roman" pitchFamily="18" charset="0"/>
                <a:cs typeface="Times New Roman" pitchFamily="18" charset="0"/>
              </a:rPr>
              <a:t> </a:t>
            </a:r>
          </a:p>
          <a:p>
            <a:pPr algn="ctr">
              <a:defRPr/>
            </a:pPr>
            <a:r>
              <a:rPr lang="ru-RU" i="1" kern="0" dirty="0" smtClean="0">
                <a:latin typeface="Times New Roman" pitchFamily="18" charset="0"/>
                <a:cs typeface="Times New Roman" pitchFamily="18" charset="0"/>
              </a:rPr>
              <a:t>поступающие </a:t>
            </a:r>
            <a:r>
              <a:rPr lang="ru-RU" i="1" kern="0" dirty="0">
                <a:latin typeface="Times New Roman" pitchFamily="18" charset="0"/>
                <a:cs typeface="Times New Roman" pitchFamily="18" charset="0"/>
              </a:rPr>
              <a:t>в </a:t>
            </a:r>
            <a:r>
              <a:rPr lang="ru-RU" i="1" kern="0" dirty="0" smtClean="0">
                <a:latin typeface="Times New Roman" pitchFamily="18" charset="0"/>
                <a:cs typeface="Times New Roman" pitchFamily="18" charset="0"/>
              </a:rPr>
              <a:t> </a:t>
            </a:r>
            <a:r>
              <a:rPr lang="ru-RU" i="1" kern="0" dirty="0">
                <a:latin typeface="Times New Roman" pitchFamily="18" charset="0"/>
                <a:cs typeface="Times New Roman" pitchFamily="18" charset="0"/>
              </a:rPr>
              <a:t>бюджет денежные </a:t>
            </a:r>
            <a:r>
              <a:rPr lang="ru-RU" i="1" kern="0" dirty="0" smtClean="0">
                <a:latin typeface="Times New Roman" pitchFamily="18" charset="0"/>
                <a:cs typeface="Times New Roman" pitchFamily="18" charset="0"/>
              </a:rPr>
              <a:t>средства (налоги юридических и физических лиц, административные платежи и сборы, безвозмездные поступления </a:t>
            </a:r>
            <a:endParaRPr lang="ru-RU" i="1" kern="0" dirty="0">
              <a:latin typeface="Times New Roman" pitchFamily="18" charset="0"/>
              <a:cs typeface="Times New Roman" pitchFamily="18" charset="0"/>
            </a:endParaRPr>
          </a:p>
        </p:txBody>
      </p:sp>
      <p:sp>
        <p:nvSpPr>
          <p:cNvPr id="19465" name="TextBox 9"/>
          <p:cNvSpPr txBox="1">
            <a:spLocks noChangeArrowheads="1"/>
          </p:cNvSpPr>
          <p:nvPr/>
        </p:nvSpPr>
        <p:spPr bwMode="auto">
          <a:xfrm>
            <a:off x="6000760" y="5143512"/>
            <a:ext cx="2857521" cy="738664"/>
          </a:xfrm>
          <a:prstGeom prst="rect">
            <a:avLst/>
          </a:prstGeom>
          <a:noFill/>
          <a:ln w="9525">
            <a:noFill/>
            <a:miter lim="800000"/>
            <a:headEnd/>
            <a:tailEnd/>
          </a:ln>
        </p:spPr>
        <p:txBody>
          <a:bodyPr wrap="square">
            <a:spAutoFit/>
          </a:bodyPr>
          <a:lstStyle/>
          <a:p>
            <a:pPr algn="ctr"/>
            <a:r>
              <a:rPr lang="ru-RU" sz="1400" b="1" i="1" u="sng" dirty="0"/>
              <a:t>Дефицит бюджета </a:t>
            </a:r>
            <a:r>
              <a:rPr lang="ru-RU" sz="1400" i="1" dirty="0"/>
              <a:t>– превышение расходов бюджета над его доходами</a:t>
            </a:r>
          </a:p>
        </p:txBody>
      </p:sp>
      <p:sp>
        <p:nvSpPr>
          <p:cNvPr id="19466" name="TextBox 10"/>
          <p:cNvSpPr txBox="1">
            <a:spLocks noChangeArrowheads="1"/>
          </p:cNvSpPr>
          <p:nvPr/>
        </p:nvSpPr>
        <p:spPr bwMode="auto">
          <a:xfrm>
            <a:off x="214282" y="5143512"/>
            <a:ext cx="2786082" cy="738664"/>
          </a:xfrm>
          <a:prstGeom prst="rect">
            <a:avLst/>
          </a:prstGeom>
          <a:noFill/>
          <a:ln w="9525">
            <a:noFill/>
            <a:miter lim="800000"/>
            <a:headEnd/>
            <a:tailEnd/>
          </a:ln>
        </p:spPr>
        <p:txBody>
          <a:bodyPr wrap="square">
            <a:spAutoFit/>
          </a:bodyPr>
          <a:lstStyle/>
          <a:p>
            <a:pPr algn="ctr"/>
            <a:r>
              <a:rPr lang="ru-RU" sz="1400" b="1" i="1" u="sng" dirty="0"/>
              <a:t>Профицит бюджета </a:t>
            </a:r>
            <a:r>
              <a:rPr lang="ru-RU" sz="1400" i="1" dirty="0"/>
              <a:t>– превышение доходов бюджета над его расходами</a:t>
            </a:r>
            <a:endParaRPr lang="ru-RU" sz="1400" dirty="0"/>
          </a:p>
        </p:txBody>
      </p:sp>
      <p:sp>
        <p:nvSpPr>
          <p:cNvPr id="13" name="Содержимое 2"/>
          <p:cNvSpPr txBox="1">
            <a:spLocks/>
          </p:cNvSpPr>
          <p:nvPr/>
        </p:nvSpPr>
        <p:spPr>
          <a:xfrm>
            <a:off x="0" y="1000108"/>
            <a:ext cx="9144000" cy="928670"/>
          </a:xfrm>
          <a:prstGeom prst="rect">
            <a:avLst/>
          </a:prstGeom>
        </p:spPr>
        <p:txBody>
          <a:bodyPr/>
          <a:lstStyle/>
          <a:p>
            <a:pPr marL="342900" indent="-342900" algn="just" eaLnBrk="0" hangingPunct="0">
              <a:spcBef>
                <a:spcPct val="20000"/>
              </a:spcBef>
              <a:defRPr/>
            </a:pPr>
            <a:r>
              <a:rPr lang="ru-RU" kern="0" dirty="0" smtClean="0">
                <a:latin typeface="Times New Roman" pitchFamily="18" charset="0"/>
                <a:cs typeface="Times New Roman" pitchFamily="18" charset="0"/>
              </a:rPr>
              <a:t>    </a:t>
            </a:r>
            <a:r>
              <a:rPr lang="ru-RU" b="1" kern="0" dirty="0" smtClean="0">
                <a:latin typeface="Times New Roman" pitchFamily="18" charset="0"/>
                <a:cs typeface="Times New Roman" pitchFamily="18" charset="0"/>
              </a:rPr>
              <a:t>Бюджет </a:t>
            </a:r>
            <a:r>
              <a:rPr lang="ru-RU" b="1"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(от </a:t>
            </a:r>
            <a:r>
              <a:rPr lang="ru-RU" i="1" kern="0" dirty="0" err="1" smtClean="0">
                <a:latin typeface="Times New Roman" pitchFamily="18" charset="0"/>
                <a:cs typeface="Times New Roman" pitchFamily="18" charset="0"/>
              </a:rPr>
              <a:t>старонормандского</a:t>
            </a:r>
            <a:r>
              <a:rPr lang="ru-RU" i="1" kern="0" dirty="0" smtClean="0">
                <a:latin typeface="Times New Roman" pitchFamily="18" charset="0"/>
                <a:cs typeface="Times New Roman" pitchFamily="18" charset="0"/>
              </a:rPr>
              <a:t> </a:t>
            </a:r>
            <a:r>
              <a:rPr lang="en-US" i="1" u="sng" kern="0" dirty="0" err="1" smtClean="0">
                <a:latin typeface="Times New Roman" pitchFamily="18" charset="0"/>
                <a:cs typeface="Times New Roman" pitchFamily="18" charset="0"/>
              </a:rPr>
              <a:t>bougette</a:t>
            </a:r>
            <a:r>
              <a:rPr lang="en-US" i="1" u="sng" kern="0" dirty="0" smtClean="0">
                <a:latin typeface="Times New Roman" pitchFamily="18" charset="0"/>
                <a:cs typeface="Times New Roman" pitchFamily="18" charset="0"/>
              </a:rPr>
              <a:t> </a:t>
            </a:r>
            <a:r>
              <a:rPr lang="en-US"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342900" indent="-342900" eaLnBrk="0" hangingPunct="0">
              <a:spcBef>
                <a:spcPct val="20000"/>
              </a:spcBef>
              <a:defRPr/>
            </a:pPr>
            <a:endParaRPr lang="ru-RU" kern="0" dirty="0" smtClean="0">
              <a:latin typeface="Times New Roman" pitchFamily="18" charset="0"/>
              <a:cs typeface="Times New Roman" pitchFamily="18" charset="0"/>
            </a:endParaRPr>
          </a:p>
        </p:txBody>
      </p:sp>
      <p:sp>
        <p:nvSpPr>
          <p:cNvPr id="16" name="Скругленный прямоугольник 15"/>
          <p:cNvSpPr/>
          <p:nvPr/>
        </p:nvSpPr>
        <p:spPr>
          <a:xfrm>
            <a:off x="214282" y="6000768"/>
            <a:ext cx="8786813" cy="642942"/>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dirty="0" smtClean="0">
                <a:solidFill>
                  <a:schemeClr val="tx1"/>
                </a:solidFill>
                <a:latin typeface="Times New Roman" pitchFamily="18" charset="0"/>
                <a:cs typeface="Times New Roman" pitchFamily="18" charset="0"/>
              </a:rPr>
              <a:t>Сбалансированность бюджета по доходам и расходам – основополагающее требование предъявляемое к органам составляющим и утверждающим бюджет.</a:t>
            </a:r>
            <a:endParaRPr lang="ru-RU"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28625" y="0"/>
            <a:ext cx="8229600" cy="428625"/>
          </a:xfrm>
          <a:prstGeom prst="rect">
            <a:avLst/>
          </a:prstGeom>
          <a:noFill/>
          <a:ln w="9525">
            <a:noFill/>
            <a:miter lim="800000"/>
            <a:headEnd/>
            <a:tailEnd/>
          </a:ln>
        </p:spPr>
        <p:txBody>
          <a:bodyPr anchor="ctr"/>
          <a:lstStyle/>
          <a:p>
            <a:pPr algn="ctr" fontAlgn="auto">
              <a:spcBef>
                <a:spcPts val="0"/>
              </a:spcBef>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доходы местного бюджета</a:t>
            </a:r>
            <a:r>
              <a:rPr lang="ru-RU" sz="2800" kern="0" dirty="0" smtClean="0">
                <a:latin typeface="Times New Roman" pitchFamily="18" charset="0"/>
                <a:cs typeface="Times New Roman" pitchFamily="18" charset="0"/>
              </a:rPr>
              <a:t>? </a:t>
            </a:r>
            <a:endParaRPr lang="ru-RU" sz="2800" b="1" kern="0" dirty="0">
              <a:latin typeface="Calibri" pitchFamily="34" charset="0"/>
              <a:ea typeface="+mj-ea"/>
              <a:cs typeface="Calibri" pitchFamily="34" charset="0"/>
            </a:endParaRPr>
          </a:p>
        </p:txBody>
      </p:sp>
      <p:sp>
        <p:nvSpPr>
          <p:cNvPr id="12" name="Rectangle 2"/>
          <p:cNvSpPr txBox="1">
            <a:spLocks noChangeArrowheads="1"/>
          </p:cNvSpPr>
          <p:nvPr/>
        </p:nvSpPr>
        <p:spPr bwMode="auto">
          <a:xfrm>
            <a:off x="0" y="609600"/>
            <a:ext cx="9144000" cy="511175"/>
          </a:xfrm>
          <a:prstGeom prst="rect">
            <a:avLst/>
          </a:prstGeom>
          <a:noFill/>
          <a:ln w="9525">
            <a:noFill/>
            <a:miter lim="800000"/>
            <a:headEnd/>
            <a:tailEnd/>
          </a:ln>
        </p:spPr>
        <p:txBody>
          <a:bodyPr anchor="ctr"/>
          <a:lstStyle/>
          <a:p>
            <a:pPr algn="ctr" fontAlgn="auto">
              <a:spcBef>
                <a:spcPts val="0"/>
              </a:spcBef>
              <a:spcAft>
                <a:spcPts val="0"/>
              </a:spcAft>
              <a:defRPr/>
            </a:pPr>
            <a:r>
              <a:rPr lang="ru-RU" kern="0" dirty="0">
                <a:latin typeface="Calibri" pitchFamily="34" charset="0"/>
                <a:ea typeface="+mj-ea"/>
                <a:cs typeface="Calibri" pitchFamily="34" charset="0"/>
              </a:rPr>
              <a:t>Доходы бюджета – поступающие в бюджет денежные средства, за исключением средств, являющихся источниками финансирования дефицита бюджета </a:t>
            </a:r>
          </a:p>
        </p:txBody>
      </p:sp>
      <p:sp>
        <p:nvSpPr>
          <p:cNvPr id="15" name="Прямоугольник 14"/>
          <p:cNvSpPr/>
          <p:nvPr/>
        </p:nvSpPr>
        <p:spPr>
          <a:xfrm>
            <a:off x="2819400" y="1143000"/>
            <a:ext cx="3786187"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Calibri" pitchFamily="34" charset="0"/>
                <a:cs typeface="Calibri" pitchFamily="34" charset="0"/>
              </a:rPr>
              <a:t>ТИПЫ ДОХОДОВ</a:t>
            </a:r>
          </a:p>
        </p:txBody>
      </p:sp>
      <p:sp>
        <p:nvSpPr>
          <p:cNvPr id="16" name="TextBox 15"/>
          <p:cNvSpPr txBox="1"/>
          <p:nvPr/>
        </p:nvSpPr>
        <p:spPr>
          <a:xfrm>
            <a:off x="0" y="1500188"/>
            <a:ext cx="5143500" cy="2062103"/>
          </a:xfrm>
          <a:prstGeom prst="rect">
            <a:avLst/>
          </a:prstGeom>
          <a:noFill/>
        </p:spPr>
        <p:txBody>
          <a:bodyPr>
            <a:spAutoFit/>
          </a:bodyPr>
          <a:lstStyle/>
          <a:p>
            <a:pPr algn="ctr" fontAlgn="auto">
              <a:spcBef>
                <a:spcPts val="0"/>
              </a:spcBef>
              <a:spcAft>
                <a:spcPts val="0"/>
              </a:spcAft>
              <a:defRPr/>
            </a:pPr>
            <a:r>
              <a:rPr lang="ru-RU" sz="1600" b="1" dirty="0">
                <a:latin typeface="Calibri" pitchFamily="34" charset="0"/>
                <a:cs typeface="Calibri" pitchFamily="34" charset="0"/>
              </a:rPr>
              <a:t>Налоговые (собственные)</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налог на доход физических лиц (НДФЛ);</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единый налог на вмененный доход (ЕНВД);</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единый сельскохозяйственный налог  (ЕСХН);</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акцизы;</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государственная пошлина;</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Налог, взимаемый в связи с применением патентной системы налогообложения.</a:t>
            </a:r>
          </a:p>
        </p:txBody>
      </p:sp>
      <p:sp>
        <p:nvSpPr>
          <p:cNvPr id="17" name="TextBox 16"/>
          <p:cNvSpPr txBox="1"/>
          <p:nvPr/>
        </p:nvSpPr>
        <p:spPr>
          <a:xfrm>
            <a:off x="5214938" y="1500188"/>
            <a:ext cx="3929062" cy="1569660"/>
          </a:xfrm>
          <a:prstGeom prst="rect">
            <a:avLst/>
          </a:prstGeom>
          <a:noFill/>
        </p:spPr>
        <p:txBody>
          <a:bodyPr>
            <a:spAutoFit/>
          </a:bodyPr>
          <a:lstStyle/>
          <a:p>
            <a:pPr marL="342900" indent="-342900" algn="ctr" fontAlgn="auto">
              <a:spcBef>
                <a:spcPts val="0"/>
              </a:spcBef>
              <a:spcAft>
                <a:spcPts val="0"/>
              </a:spcAft>
              <a:defRPr/>
            </a:pPr>
            <a:r>
              <a:rPr lang="ru-RU" sz="1600" b="1" dirty="0">
                <a:latin typeface="Calibri" pitchFamily="34" charset="0"/>
                <a:cs typeface="Calibri" pitchFamily="34" charset="0"/>
              </a:rPr>
              <a:t>Безвозмездные поступления</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дотации;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субвенции;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субсидии;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иные межбюджетные трансферты.</a:t>
            </a:r>
          </a:p>
          <a:p>
            <a:pPr fontAlgn="auto">
              <a:spcBef>
                <a:spcPts val="0"/>
              </a:spcBef>
              <a:spcAft>
                <a:spcPts val="0"/>
              </a:spcAft>
              <a:defRPr/>
            </a:pPr>
            <a:endParaRPr lang="ru-RU" sz="1600" dirty="0">
              <a:latin typeface="Calibri" pitchFamily="34" charset="0"/>
              <a:cs typeface="Calibri" pitchFamily="34" charset="0"/>
            </a:endParaRPr>
          </a:p>
        </p:txBody>
      </p:sp>
      <p:sp>
        <p:nvSpPr>
          <p:cNvPr id="18" name="TextBox 17"/>
          <p:cNvSpPr txBox="1"/>
          <p:nvPr/>
        </p:nvSpPr>
        <p:spPr>
          <a:xfrm>
            <a:off x="1600200" y="3657600"/>
            <a:ext cx="4500562" cy="2554545"/>
          </a:xfrm>
          <a:prstGeom prst="rect">
            <a:avLst/>
          </a:prstGeom>
          <a:noFill/>
        </p:spPr>
        <p:txBody>
          <a:bodyPr>
            <a:spAutoFit/>
          </a:bodyPr>
          <a:lstStyle/>
          <a:p>
            <a:pPr algn="ctr" fontAlgn="auto">
              <a:spcBef>
                <a:spcPts val="0"/>
              </a:spcBef>
              <a:spcAft>
                <a:spcPts val="0"/>
              </a:spcAft>
              <a:defRPr/>
            </a:pPr>
            <a:r>
              <a:rPr lang="ru-RU" sz="1600" b="1" dirty="0">
                <a:latin typeface="Calibri" pitchFamily="34" charset="0"/>
                <a:cs typeface="Calibri" pitchFamily="34" charset="0"/>
              </a:rPr>
              <a:t>Неналоговые (собственные)</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арендная плата за земельные участки</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продажа земельных участков;</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доходы от сдачи в аренду имущества;</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платежи от муниципальных унитарных предприятий;</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плата за негативное воздействие на окружающую среду;</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доходы от оказания платных услуг; </a:t>
            </a:r>
          </a:p>
          <a:p>
            <a:pPr marL="342900" indent="-342900" fontAlgn="auto">
              <a:spcBef>
                <a:spcPts val="0"/>
              </a:spcBef>
              <a:spcAft>
                <a:spcPts val="0"/>
              </a:spcAft>
              <a:buFont typeface="Wingdings" pitchFamily="2" charset="2"/>
              <a:buChar char="Ø"/>
              <a:defRPr/>
            </a:pPr>
            <a:r>
              <a:rPr lang="ru-RU" sz="1600" dirty="0">
                <a:latin typeface="Calibri" pitchFamily="34" charset="0"/>
                <a:cs typeface="Calibri" pitchFamily="34" charset="0"/>
              </a:rPr>
              <a:t>штрафы, санкции, возмещение ущерба</a:t>
            </a:r>
          </a:p>
        </p:txBody>
      </p:sp>
      <p:pic>
        <p:nvPicPr>
          <p:cNvPr id="83972" name="Picture 4" descr="http://bianchiaccountants.co.uk/money.jpg"/>
          <p:cNvPicPr>
            <a:picLocks noChangeAspect="1" noChangeArrowheads="1"/>
          </p:cNvPicPr>
          <p:nvPr/>
        </p:nvPicPr>
        <p:blipFill>
          <a:blip r:embed="rId3" cstate="print"/>
          <a:srcRect l="17073" r="17073"/>
          <a:stretch>
            <a:fillRect/>
          </a:stretch>
        </p:blipFill>
        <p:spPr bwMode="auto">
          <a:xfrm>
            <a:off x="6248400" y="3276600"/>
            <a:ext cx="2057400" cy="32766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ttps://im0-tub-ru.yandex.net/i?id=87e03a736674556e2b2672723ebbc783-sr&amp;n=13"/>
          <p:cNvPicPr>
            <a:picLocks noChangeAspect="1" noChangeArrowheads="1"/>
          </p:cNvPicPr>
          <p:nvPr/>
        </p:nvPicPr>
        <p:blipFill>
          <a:blip r:embed="rId2"/>
          <a:srcRect/>
          <a:stretch>
            <a:fillRect/>
          </a:stretch>
        </p:blipFill>
        <p:spPr bwMode="auto">
          <a:xfrm>
            <a:off x="7973291" y="5181600"/>
            <a:ext cx="1170709" cy="762000"/>
          </a:xfrm>
          <a:prstGeom prst="rect">
            <a:avLst/>
          </a:prstGeom>
          <a:ln>
            <a:noFill/>
          </a:ln>
          <a:effectLst>
            <a:softEdge rad="112500"/>
          </a:effectLst>
        </p:spPr>
      </p:pic>
      <p:sp>
        <p:nvSpPr>
          <p:cNvPr id="2" name="Прямоугольник 1"/>
          <p:cNvSpPr/>
          <p:nvPr/>
        </p:nvSpPr>
        <p:spPr>
          <a:xfrm>
            <a:off x="152400" y="609601"/>
            <a:ext cx="8839200" cy="3785652"/>
          </a:xfrm>
          <a:prstGeom prst="rect">
            <a:avLst/>
          </a:prstGeom>
        </p:spPr>
        <p:txBody>
          <a:bodyPr wrap="square">
            <a:spAutoFit/>
          </a:bodyPr>
          <a:lstStyle/>
          <a:p>
            <a:pPr algn="just"/>
            <a:r>
              <a:rPr lang="ru-RU" sz="1200" dirty="0" smtClean="0">
                <a:latin typeface="Calibri" pitchFamily="34" charset="0"/>
                <a:cs typeface="Calibri" pitchFamily="34" charset="0"/>
              </a:rPr>
              <a:t>     Целями налоговой политики Курского муниципального района в 2019 году и плановом </a:t>
            </a:r>
          </a:p>
          <a:p>
            <a:pPr algn="just"/>
            <a:r>
              <a:rPr lang="ru-RU" sz="1200" dirty="0" smtClean="0">
                <a:latin typeface="Calibri" pitchFamily="34" charset="0"/>
                <a:cs typeface="Calibri" pitchFamily="34" charset="0"/>
              </a:rPr>
              <a:t>периоде 2020 и 2021 годов (далее - налоговая политика) являлись: </a:t>
            </a:r>
          </a:p>
          <a:p>
            <a:pPr algn="just">
              <a:buFont typeface="Wingdings" pitchFamily="2" charset="2"/>
              <a:buChar char="Ø"/>
            </a:pPr>
            <a:r>
              <a:rPr lang="ru-RU" sz="1200" dirty="0" smtClean="0">
                <a:latin typeface="Calibri" pitchFamily="34" charset="0"/>
                <a:cs typeface="Calibri" pitchFamily="34" charset="0"/>
              </a:rPr>
              <a:t>     обеспечение сбалансированности консолидированного бюджета Курского </a:t>
            </a:r>
          </a:p>
          <a:p>
            <a:pPr algn="just"/>
            <a:r>
              <a:rPr lang="ru-RU" sz="1200" dirty="0" smtClean="0">
                <a:latin typeface="Calibri" pitchFamily="34" charset="0"/>
                <a:cs typeface="Calibri" pitchFamily="34" charset="0"/>
              </a:rPr>
              <a:t>муниципального района посредством получения необходимого объема бюджетных доходов;</a:t>
            </a:r>
          </a:p>
          <a:p>
            <a:pPr algn="just">
              <a:buFont typeface="Wingdings" pitchFamily="2" charset="2"/>
              <a:buChar char="Ø"/>
            </a:pPr>
            <a:r>
              <a:rPr lang="ru-RU" sz="1200" dirty="0" smtClean="0">
                <a:latin typeface="Calibri" pitchFamily="34" charset="0"/>
                <a:cs typeface="Calibri" pitchFamily="34" charset="0"/>
              </a:rPr>
              <a:t>      поддержка инвестиционной активности хозяйствующих субъектов, осуществляющих </a:t>
            </a:r>
          </a:p>
          <a:p>
            <a:pPr algn="just"/>
            <a:r>
              <a:rPr lang="ru-RU" sz="1200" dirty="0" smtClean="0">
                <a:latin typeface="Calibri" pitchFamily="34" charset="0"/>
                <a:cs typeface="Calibri" pitchFamily="34" charset="0"/>
              </a:rPr>
              <a:t>деятельность на территории Курского  муниципального района. </a:t>
            </a:r>
          </a:p>
          <a:p>
            <a:pPr algn="just"/>
            <a:r>
              <a:rPr lang="ru-RU" sz="1200" dirty="0" smtClean="0">
                <a:latin typeface="Calibri" pitchFamily="34" charset="0"/>
                <a:cs typeface="Calibri" pitchFamily="34" charset="0"/>
              </a:rPr>
              <a:t>     Рост производства промышленной продукции, потребительских товаров и продукции сельскохозяйственного производства в Ставропольском крае позволяет ежегодно увеличивать налоговый потенциал Курского муниципального района. За 2017 - 2019 годы по налоговым и неналоговым доходам консолидированного бюджета Курского муниципального района отмечается ежегодная положительная динамика поступлений. Так, объем налоговых и неналоговых доходов консолидированного бюджета Курского муниципального района в 2017 году – 292  390,78 тыс. рублей, в 2018 году –  312 368,55 тыс. рублей, в 2019 году –  342 667,22 тыс. рублей</a:t>
            </a:r>
          </a:p>
          <a:p>
            <a:pPr algn="just"/>
            <a:r>
              <a:rPr lang="ru-RU" sz="1200" dirty="0" smtClean="0">
                <a:latin typeface="Calibri" pitchFamily="34" charset="0"/>
                <a:cs typeface="Calibri" pitchFamily="34" charset="0"/>
              </a:rPr>
              <a:t>      Для увеличения налогового потенциала района, своевременного поступления  в 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проводился ежедневный, ежедекадный, ежемесячный анализ исполнения доходной части бюджета. Специалистами готовился материал для проведения комиссии по мобилизации налоговых и неналоговых доходов, зачисляемых в местный бюджет. Принимали участие в работе комиссии Межрайонной  ИФНС России №1  по легализации налоговой базы.</a:t>
            </a:r>
          </a:p>
          <a:p>
            <a:r>
              <a:rPr lang="ru-RU" sz="1200" dirty="0" smtClean="0">
                <a:latin typeface="Calibri" pitchFamily="34" charset="0"/>
                <a:cs typeface="Calibri" pitchFamily="34" charset="0"/>
              </a:rPr>
              <a:t>      В результате проводимых мероприятий увеличение роста налоговых и неналоговых доходов консолидированного бюджета составило – 11 032,90 тыс. рублей</a:t>
            </a:r>
            <a:endParaRPr lang="ru-RU" sz="1300" dirty="0" smtClean="0">
              <a:latin typeface="Calibri" pitchFamily="34" charset="0"/>
              <a:cs typeface="Calibri" pitchFamily="34" charset="0"/>
            </a:endParaRPr>
          </a:p>
        </p:txBody>
      </p:sp>
      <p:sp>
        <p:nvSpPr>
          <p:cNvPr id="3" name="Прямоугольник 2"/>
          <p:cNvSpPr/>
          <p:nvPr/>
        </p:nvSpPr>
        <p:spPr>
          <a:xfrm>
            <a:off x="0" y="1"/>
            <a:ext cx="9144000" cy="584775"/>
          </a:xfrm>
          <a:prstGeom prst="rect">
            <a:avLst/>
          </a:prstGeom>
        </p:spPr>
        <p:txBody>
          <a:bodyPr wrap="square">
            <a:spAutoFit/>
          </a:bodyPr>
          <a:lstStyle/>
          <a:p>
            <a:pPr algn="ctr"/>
            <a:r>
              <a:rPr lang="ru-RU" sz="1600" b="1" dirty="0" smtClean="0">
                <a:latin typeface="Calibri" pitchFamily="34" charset="0"/>
                <a:cs typeface="Calibri" pitchFamily="34" charset="0"/>
              </a:rPr>
              <a:t>Реализация основных направлений налоговой политики </a:t>
            </a:r>
          </a:p>
          <a:p>
            <a:pPr algn="ctr"/>
            <a:r>
              <a:rPr lang="ru-RU" sz="1600" b="1" dirty="0" smtClean="0">
                <a:latin typeface="Calibri" pitchFamily="34" charset="0"/>
                <a:cs typeface="Calibri" pitchFamily="34" charset="0"/>
              </a:rPr>
              <a:t>Курского муниципального района Ставропольского края</a:t>
            </a:r>
            <a:endParaRPr lang="ru-RU" sz="1600" b="1" dirty="0">
              <a:latin typeface="Calibri" pitchFamily="34" charset="0"/>
              <a:cs typeface="Calibri" pitchFamily="34" charset="0"/>
            </a:endParaRPr>
          </a:p>
        </p:txBody>
      </p:sp>
      <p:pic>
        <p:nvPicPr>
          <p:cNvPr id="86018" name="Picture 2" descr="http://spectr.com.kz/upload/iblock/ab0/49067.jpeg"/>
          <p:cNvPicPr>
            <a:picLocks noChangeAspect="1" noChangeArrowheads="1"/>
          </p:cNvPicPr>
          <p:nvPr/>
        </p:nvPicPr>
        <p:blipFill>
          <a:blip r:embed="rId3" cstate="print"/>
          <a:srcRect/>
          <a:stretch>
            <a:fillRect/>
          </a:stretch>
        </p:blipFill>
        <p:spPr bwMode="auto">
          <a:xfrm>
            <a:off x="7391400" y="533400"/>
            <a:ext cx="1536700" cy="1021840"/>
          </a:xfrm>
          <a:prstGeom prst="rect">
            <a:avLst/>
          </a:prstGeom>
          <a:ln>
            <a:noFill/>
          </a:ln>
          <a:effectLst>
            <a:softEdge rad="112500"/>
          </a:effectLst>
        </p:spPr>
      </p:pic>
      <p:sp>
        <p:nvSpPr>
          <p:cNvPr id="5" name="Прямоугольник 4"/>
          <p:cNvSpPr/>
          <p:nvPr/>
        </p:nvSpPr>
        <p:spPr>
          <a:xfrm>
            <a:off x="152400" y="4549676"/>
            <a:ext cx="8839200" cy="2308324"/>
          </a:xfrm>
          <a:prstGeom prst="rect">
            <a:avLst/>
          </a:prstGeom>
        </p:spPr>
        <p:txBody>
          <a:bodyPr wrap="square">
            <a:spAutoFit/>
          </a:bodyPr>
          <a:lstStyle/>
          <a:p>
            <a:pPr lvl="0" indent="450850" algn="just"/>
            <a:r>
              <a:rPr lang="ru-RU" sz="1200" dirty="0" smtClean="0">
                <a:latin typeface="Calibri" pitchFamily="34" charset="0"/>
                <a:ea typeface="Times New Roman" pitchFamily="18" charset="0"/>
                <a:cs typeface="Calibri" pitchFamily="34" charset="0"/>
              </a:rPr>
              <a:t>Долговая политика направлена на обеспечение сбалансированности и долговой устойчивости бюджета Курского муниципального района Ставропольского края (далее - местный бюджет) путем поддержания объема муниципального долга Курского муниципального района Ставропольского края (далее - муниципальный долг) равного 0,00 рублям.</a:t>
            </a:r>
          </a:p>
          <a:p>
            <a:pPr algn="just"/>
            <a:r>
              <a:rPr lang="ru-RU" sz="1200" dirty="0" smtClean="0">
                <a:latin typeface="Calibri" pitchFamily="34" charset="0"/>
                <a:cs typeface="Calibri" pitchFamily="34" charset="0"/>
              </a:rPr>
              <a:t>       Основной целью и задачей долговой политики являются:</a:t>
            </a:r>
          </a:p>
          <a:p>
            <a:pPr algn="just">
              <a:buFont typeface="Wingdings" pitchFamily="2" charset="2"/>
              <a:buChar char="Ø"/>
            </a:pPr>
            <a:r>
              <a:rPr lang="ru-RU" sz="1200" dirty="0" smtClean="0">
                <a:latin typeface="Calibri" pitchFamily="34" charset="0"/>
                <a:cs typeface="Calibri" pitchFamily="34" charset="0"/>
              </a:rPr>
              <a:t>     поддержание объема муниципального долга в 2019 году и плановом периоде 2020 и 2021 годов равного 0,00 рублям;</a:t>
            </a:r>
          </a:p>
          <a:p>
            <a:pPr algn="just">
              <a:buFont typeface="Wingdings" pitchFamily="2" charset="2"/>
              <a:buChar char="Ø"/>
            </a:pPr>
            <a:r>
              <a:rPr lang="ru-RU" sz="1200" dirty="0" smtClean="0">
                <a:latin typeface="Calibri" pitchFamily="34" charset="0"/>
                <a:cs typeface="Calibri" pitchFamily="34" charset="0"/>
              </a:rPr>
              <a:t>     обеспечение объема расходов местного бюджета, не превышающего объема доходов местного бюджета.</a:t>
            </a:r>
          </a:p>
          <a:p>
            <a:pPr algn="just"/>
            <a:r>
              <a:rPr lang="ru-RU" sz="1200" dirty="0" smtClean="0">
                <a:latin typeface="Calibri" pitchFamily="34" charset="0"/>
                <a:cs typeface="Calibri" pitchFamily="34" charset="0"/>
              </a:rPr>
              <a:t>       По состоянию на 01 сентября 2018 г. местный бюджет долговых обязательств не имеет. </a:t>
            </a:r>
          </a:p>
          <a:p>
            <a:pPr algn="just"/>
            <a:r>
              <a:rPr lang="ru-RU" sz="1200" dirty="0" smtClean="0">
                <a:latin typeface="Calibri" pitchFamily="34" charset="0"/>
                <a:cs typeface="Calibri" pitchFamily="34" charset="0"/>
              </a:rPr>
              <a:t>     Достижение цели и решение задачи долговой политики осуществляется путем поддержания объема муниципального долга равного 0,00 рублям, в рамках которого предполагается проведение мероприятий, направленных на рост доходной и оптимизацию расходной частей местного бюджета.</a:t>
            </a:r>
          </a:p>
          <a:p>
            <a:pPr algn="just"/>
            <a:r>
              <a:rPr lang="ru-RU" sz="1200" dirty="0" smtClean="0">
                <a:latin typeface="Calibri" pitchFamily="34" charset="0"/>
                <a:cs typeface="Calibri" pitchFamily="34" charset="0"/>
              </a:rPr>
              <a:t>     Реализация основных направлений долговой политики будет способствовать дальнейшему сохранению долговой устойчивости местного бюджета.</a:t>
            </a:r>
          </a:p>
        </p:txBody>
      </p:sp>
      <p:sp>
        <p:nvSpPr>
          <p:cNvPr id="6" name="Прямоугольник 5"/>
          <p:cNvSpPr/>
          <p:nvPr/>
        </p:nvSpPr>
        <p:spPr>
          <a:xfrm>
            <a:off x="0" y="4267200"/>
            <a:ext cx="9144000" cy="338554"/>
          </a:xfrm>
          <a:prstGeom prst="rect">
            <a:avLst/>
          </a:prstGeom>
        </p:spPr>
        <p:txBody>
          <a:bodyPr wrap="square">
            <a:spAutoFit/>
          </a:bodyPr>
          <a:lstStyle/>
          <a:p>
            <a:pPr algn="ctr"/>
            <a:r>
              <a:rPr lang="ru-RU" sz="1600" b="1" dirty="0" smtClean="0">
                <a:latin typeface="Calibri" pitchFamily="34" charset="0"/>
                <a:cs typeface="Calibri" pitchFamily="34" charset="0"/>
              </a:rPr>
              <a:t>Реализация основных направлений долговой политики Курского муниципального района СК</a:t>
            </a:r>
            <a:endParaRPr lang="ru-RU" sz="1600" b="1" dirty="0">
              <a:latin typeface="Calibri" pitchFamily="34" charset="0"/>
              <a:cs typeface="Calibri"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582612"/>
          </a:xfrm>
        </p:spPr>
        <p:txBody>
          <a:bodyPr rtlCol="0">
            <a:normAutofit/>
          </a:bodyPr>
          <a:lstStyle/>
          <a:p>
            <a:pPr eaLnBrk="1" fontAlgn="auto" hangingPunct="1">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безвозмездные поступления?</a:t>
            </a:r>
            <a:endParaRPr lang="ru-RU" sz="2800" dirty="0">
              <a:cs typeface="Times New Roman" pitchFamily="18" charset="0"/>
            </a:endParaRPr>
          </a:p>
        </p:txBody>
      </p:sp>
      <p:sp>
        <p:nvSpPr>
          <p:cNvPr id="8" name="Блок-схема: альтернативный процесс 7"/>
          <p:cNvSpPr/>
          <p:nvPr/>
        </p:nvSpPr>
        <p:spPr>
          <a:xfrm>
            <a:off x="152400" y="3429000"/>
            <a:ext cx="19812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Дотации</a:t>
            </a:r>
            <a:r>
              <a:rPr lang="ru-RU" sz="1200" b="1" dirty="0">
                <a:solidFill>
                  <a:schemeClr val="tx1"/>
                </a:solidFill>
                <a:cs typeface="Times New Roman" pitchFamily="18" charset="0"/>
              </a:rPr>
              <a:t> </a:t>
            </a: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Dotatio</a:t>
            </a:r>
            <a:r>
              <a:rPr lang="ru-RU" sz="1200" dirty="0">
                <a:solidFill>
                  <a:schemeClr val="tx1"/>
                </a:solidFill>
                <a:cs typeface="Times New Roman" pitchFamily="18" charset="0"/>
              </a:rPr>
              <a:t>» – дар, пожертвование) </a:t>
            </a:r>
            <a:r>
              <a:rPr lang="ru-RU" sz="1600" dirty="0" smtClean="0">
                <a:solidFill>
                  <a:schemeClr val="tx1"/>
                </a:solidFill>
                <a:cs typeface="Times New Roman" pitchFamily="18" charset="0"/>
              </a:rPr>
              <a:t>предоставляются </a:t>
            </a:r>
            <a:r>
              <a:rPr lang="ru-RU" sz="1600" dirty="0">
                <a:solidFill>
                  <a:schemeClr val="tx1"/>
                </a:solidFill>
                <a:cs typeface="Times New Roman" pitchFamily="18" charset="0"/>
              </a:rPr>
              <a:t>без определения конкретной цели </a:t>
            </a:r>
            <a:r>
              <a:rPr lang="ru-RU" sz="1600" dirty="0" smtClean="0">
                <a:solidFill>
                  <a:schemeClr val="tx1"/>
                </a:solidFill>
                <a:cs typeface="Times New Roman" pitchFamily="18" charset="0"/>
              </a:rPr>
              <a:t>их использования</a:t>
            </a:r>
            <a:endParaRPr lang="ru-RU" sz="1600" dirty="0">
              <a:solidFill>
                <a:schemeClr val="tx1"/>
              </a:solidFill>
              <a:cs typeface="Times New Roman" pitchFamily="18" charset="0"/>
            </a:endParaRPr>
          </a:p>
          <a:p>
            <a:pPr algn="ctr" fontAlgn="auto">
              <a:spcBef>
                <a:spcPts val="0"/>
              </a:spcBef>
              <a:spcAft>
                <a:spcPts val="0"/>
              </a:spcAft>
              <a:defRPr/>
            </a:pPr>
            <a:r>
              <a:rPr lang="ru-RU" sz="1200" i="1" dirty="0">
                <a:solidFill>
                  <a:schemeClr val="tx1"/>
                </a:solidFill>
                <a:cs typeface="Times New Roman" pitchFamily="18" charset="0"/>
              </a:rPr>
              <a:t>(карманные деньги ребенка)</a:t>
            </a:r>
          </a:p>
        </p:txBody>
      </p:sp>
      <p:sp>
        <p:nvSpPr>
          <p:cNvPr id="9" name="Блок-схема: альтернативный процесс 8"/>
          <p:cNvSpPr/>
          <p:nvPr/>
        </p:nvSpPr>
        <p:spPr>
          <a:xfrm>
            <a:off x="2362200" y="3429000"/>
            <a:ext cx="19050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Субвенции</a:t>
            </a:r>
            <a:r>
              <a:rPr lang="ru-RU" sz="1200" b="1" dirty="0">
                <a:solidFill>
                  <a:schemeClr val="tx1"/>
                </a:solidFill>
                <a:cs typeface="Times New Roman" pitchFamily="18" charset="0"/>
              </a:rPr>
              <a:t> </a:t>
            </a:r>
          </a:p>
          <a:p>
            <a:pPr algn="ctr" fontAlgn="auto">
              <a:spcBef>
                <a:spcPts val="0"/>
              </a:spcBef>
              <a:spcAft>
                <a:spcPts val="0"/>
              </a:spcAft>
              <a:defRPr/>
            </a:pP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Subvenire</a:t>
            </a:r>
            <a:r>
              <a:rPr lang="ru-RU" sz="1200" dirty="0">
                <a:solidFill>
                  <a:schemeClr val="tx1"/>
                </a:solidFill>
                <a:cs typeface="Times New Roman" pitchFamily="18" charset="0"/>
              </a:rPr>
              <a:t>» – приходить на помощь) </a:t>
            </a:r>
            <a:r>
              <a:rPr lang="ru-RU" sz="1600" dirty="0" err="1" smtClean="0">
                <a:solidFill>
                  <a:schemeClr val="tx1"/>
                </a:solidFill>
                <a:cs typeface="Times New Roman" pitchFamily="18" charset="0"/>
              </a:rPr>
              <a:t>предоставляютснна</a:t>
            </a:r>
            <a:r>
              <a:rPr lang="ru-RU" sz="1600" dirty="0" smtClean="0">
                <a:solidFill>
                  <a:schemeClr val="tx1"/>
                </a:solidFill>
                <a:cs typeface="Times New Roman" pitchFamily="18" charset="0"/>
              </a:rPr>
              <a:t> </a:t>
            </a:r>
            <a:r>
              <a:rPr lang="ru-RU" sz="1600" dirty="0">
                <a:solidFill>
                  <a:schemeClr val="tx1"/>
                </a:solidFill>
                <a:cs typeface="Times New Roman" pitchFamily="18" charset="0"/>
              </a:rPr>
              <a:t>финансирование переданных полномочий</a:t>
            </a:r>
          </a:p>
          <a:p>
            <a:pPr algn="ctr" fontAlgn="auto">
              <a:spcBef>
                <a:spcPts val="0"/>
              </a:spcBef>
              <a:spcAft>
                <a:spcPts val="0"/>
              </a:spcAft>
              <a:defRPr/>
            </a:pPr>
            <a:r>
              <a:rPr lang="ru-RU" sz="1200" i="1" dirty="0">
                <a:solidFill>
                  <a:schemeClr val="tx1"/>
                </a:solidFill>
                <a:cs typeface="Times New Roman" pitchFamily="18" charset="0"/>
              </a:rPr>
              <a:t>(деньги ребенку на покупки по списку)</a:t>
            </a:r>
          </a:p>
          <a:p>
            <a:pPr algn="ctr" fontAlgn="auto">
              <a:spcBef>
                <a:spcPts val="0"/>
              </a:spcBef>
              <a:spcAft>
                <a:spcPts val="0"/>
              </a:spcAft>
              <a:defRPr/>
            </a:pPr>
            <a:endParaRPr lang="ru-RU" sz="1200" dirty="0">
              <a:cs typeface="Times New Roman" pitchFamily="18" charset="0"/>
            </a:endParaRPr>
          </a:p>
        </p:txBody>
      </p:sp>
      <p:sp>
        <p:nvSpPr>
          <p:cNvPr id="10" name="Блок-схема: альтернативный процесс 9"/>
          <p:cNvSpPr/>
          <p:nvPr/>
        </p:nvSpPr>
        <p:spPr>
          <a:xfrm>
            <a:off x="4572000" y="3429000"/>
            <a:ext cx="2057400"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Субсидии</a:t>
            </a:r>
            <a:r>
              <a:rPr lang="en-US" sz="1600" b="1" dirty="0">
                <a:solidFill>
                  <a:schemeClr val="tx1"/>
                </a:solidFill>
                <a:cs typeface="Times New Roman" pitchFamily="18" charset="0"/>
              </a:rPr>
              <a:t> </a:t>
            </a:r>
            <a:endParaRPr lang="ru-RU" sz="1600" b="1" dirty="0">
              <a:solidFill>
                <a:schemeClr val="tx1"/>
              </a:solidFill>
              <a:cs typeface="Times New Roman" pitchFamily="18" charset="0"/>
            </a:endParaRPr>
          </a:p>
          <a:p>
            <a:pPr algn="ctr" fontAlgn="auto">
              <a:spcBef>
                <a:spcPts val="0"/>
              </a:spcBef>
              <a:spcAft>
                <a:spcPts val="0"/>
              </a:spcAft>
              <a:defRPr/>
            </a:pPr>
            <a:r>
              <a:rPr lang="ru-RU" sz="1200" dirty="0">
                <a:solidFill>
                  <a:schemeClr val="tx1"/>
                </a:solidFill>
                <a:cs typeface="Times New Roman" pitchFamily="18" charset="0"/>
              </a:rPr>
              <a:t>(от лат. «</a:t>
            </a:r>
            <a:r>
              <a:rPr lang="en-US" sz="1200" dirty="0" err="1">
                <a:solidFill>
                  <a:schemeClr val="tx1"/>
                </a:solidFill>
                <a:cs typeface="Times New Roman" pitchFamily="18" charset="0"/>
              </a:rPr>
              <a:t>Subsidium</a:t>
            </a:r>
            <a:r>
              <a:rPr lang="ru-RU" sz="1200" dirty="0">
                <a:solidFill>
                  <a:schemeClr val="tx1"/>
                </a:solidFill>
                <a:cs typeface="Times New Roman" pitchFamily="18" charset="0"/>
              </a:rPr>
              <a:t>» – поддержка) </a:t>
            </a:r>
            <a:r>
              <a:rPr lang="ru-RU" sz="1600" dirty="0" smtClean="0">
                <a:solidFill>
                  <a:schemeClr val="tx1"/>
                </a:solidFill>
                <a:cs typeface="Times New Roman" pitchFamily="18" charset="0"/>
              </a:rPr>
              <a:t>предоставляются на </a:t>
            </a:r>
            <a:r>
              <a:rPr lang="ru-RU" sz="1600" dirty="0">
                <a:solidFill>
                  <a:schemeClr val="tx1"/>
                </a:solidFill>
                <a:cs typeface="Times New Roman" pitchFamily="18" charset="0"/>
              </a:rPr>
              <a:t>условиях долевого </a:t>
            </a:r>
            <a:r>
              <a:rPr lang="ru-RU" sz="1600" dirty="0" err="1">
                <a:solidFill>
                  <a:schemeClr val="tx1"/>
                </a:solidFill>
                <a:cs typeface="Times New Roman" pitchFamily="18" charset="0"/>
              </a:rPr>
              <a:t>софинансирования</a:t>
            </a:r>
            <a:r>
              <a:rPr lang="ru-RU" sz="1600" dirty="0">
                <a:solidFill>
                  <a:schemeClr val="tx1"/>
                </a:solidFill>
                <a:cs typeface="Times New Roman" pitchFamily="18" charset="0"/>
              </a:rPr>
              <a:t> </a:t>
            </a:r>
            <a:r>
              <a:rPr lang="ru-RU" sz="1600" dirty="0" smtClean="0">
                <a:solidFill>
                  <a:schemeClr val="tx1"/>
                </a:solidFill>
                <a:cs typeface="Times New Roman" pitchFamily="18" charset="0"/>
              </a:rPr>
              <a:t>расходов других бюджетов</a:t>
            </a:r>
            <a:endParaRPr lang="ru-RU" sz="1600" dirty="0">
              <a:solidFill>
                <a:schemeClr val="tx1"/>
              </a:solidFill>
              <a:cs typeface="Times New Roman" pitchFamily="18" charset="0"/>
            </a:endParaRPr>
          </a:p>
          <a:p>
            <a:pPr algn="ctr" fontAlgn="auto">
              <a:spcBef>
                <a:spcPts val="0"/>
              </a:spcBef>
              <a:spcAft>
                <a:spcPts val="0"/>
              </a:spcAft>
              <a:defRPr/>
            </a:pPr>
            <a:r>
              <a:rPr lang="ru-RU" sz="1200" i="1" dirty="0">
                <a:solidFill>
                  <a:schemeClr val="tx1"/>
                </a:solidFill>
                <a:cs typeface="Times New Roman" pitchFamily="18" charset="0"/>
              </a:rPr>
              <a:t>(добавить деньги ребенку на его покупку)</a:t>
            </a:r>
          </a:p>
          <a:p>
            <a:pPr algn="ctr" fontAlgn="auto">
              <a:spcBef>
                <a:spcPts val="0"/>
              </a:spcBef>
              <a:spcAft>
                <a:spcPts val="0"/>
              </a:spcAft>
              <a:defRPr/>
            </a:pPr>
            <a:endParaRPr lang="ru-RU" sz="1200" dirty="0">
              <a:solidFill>
                <a:schemeClr val="tx1"/>
              </a:solidFill>
            </a:endParaRPr>
          </a:p>
        </p:txBody>
      </p:sp>
      <p:cxnSp>
        <p:nvCxnSpPr>
          <p:cNvPr id="12" name="Прямая со стрелкой 11"/>
          <p:cNvCxnSpPr/>
          <p:nvPr/>
        </p:nvCxnSpPr>
        <p:spPr>
          <a:xfrm rot="10800000" flipV="1">
            <a:off x="1428750" y="2643188"/>
            <a:ext cx="785813" cy="5715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5400000">
            <a:off x="3255168" y="3069432"/>
            <a:ext cx="423863" cy="2286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6786563" y="2643188"/>
            <a:ext cx="785812" cy="5715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1500188" y="1143000"/>
            <a:ext cx="6143625" cy="1785938"/>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dirty="0">
                <a:solidFill>
                  <a:schemeClr val="tx1"/>
                </a:solidFill>
                <a:cs typeface="Times New Roman" pitchFamily="18" charset="0"/>
              </a:rPr>
              <a:t>Межбюджетные трансферты – это денежные средства, перечисляемые из одного уровня бюджета другому</a:t>
            </a:r>
          </a:p>
        </p:txBody>
      </p:sp>
      <p:sp>
        <p:nvSpPr>
          <p:cNvPr id="11" name="Блок-схема: альтернативный процесс 10"/>
          <p:cNvSpPr/>
          <p:nvPr/>
        </p:nvSpPr>
        <p:spPr>
          <a:xfrm>
            <a:off x="6934200" y="3429000"/>
            <a:ext cx="2016125" cy="2736850"/>
          </a:xfrm>
          <a:prstGeom prst="flowChartAlternateProcess">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dirty="0">
                <a:solidFill>
                  <a:schemeClr val="tx1"/>
                </a:solidFill>
                <a:cs typeface="Times New Roman" pitchFamily="18" charset="0"/>
              </a:rPr>
              <a:t>Иные межбюджетные трансферты</a:t>
            </a:r>
            <a:endParaRPr lang="ru-RU" sz="1600" dirty="0">
              <a:solidFill>
                <a:schemeClr val="tx1"/>
              </a:solidFill>
              <a:cs typeface="Times New Roman" pitchFamily="18" charset="0"/>
            </a:endParaRPr>
          </a:p>
          <a:p>
            <a:pPr algn="ctr" fontAlgn="auto">
              <a:spcBef>
                <a:spcPts val="0"/>
              </a:spcBef>
              <a:spcAft>
                <a:spcPts val="0"/>
              </a:spcAft>
              <a:defRPr/>
            </a:pPr>
            <a:r>
              <a:rPr lang="ru-RU" sz="1400" dirty="0" smtClean="0">
                <a:solidFill>
                  <a:schemeClr val="tx1"/>
                </a:solidFill>
                <a:cs typeface="Times New Roman" pitchFamily="18" charset="0"/>
              </a:rPr>
              <a:t>предоставляются на осуществление части полномочий по решению вопросов местного значения в соответствии с заключенными соглашениями</a:t>
            </a:r>
            <a:endParaRPr lang="ru-RU" sz="1400" dirty="0">
              <a:solidFill>
                <a:schemeClr val="tx1"/>
              </a:solidFill>
              <a:cs typeface="Times New Roman" pitchFamily="18" charset="0"/>
            </a:endParaRPr>
          </a:p>
          <a:p>
            <a:pPr algn="ctr" fontAlgn="auto">
              <a:spcBef>
                <a:spcPts val="0"/>
              </a:spcBef>
              <a:spcAft>
                <a:spcPts val="0"/>
              </a:spcAft>
              <a:defRPr/>
            </a:pPr>
            <a:endParaRPr lang="ru-RU" sz="1600" dirty="0">
              <a:solidFill>
                <a:schemeClr val="tx1"/>
              </a:solidFill>
            </a:endParaRPr>
          </a:p>
        </p:txBody>
      </p:sp>
      <p:cxnSp>
        <p:nvCxnSpPr>
          <p:cNvPr id="15" name="Прямая со стрелкой 14"/>
          <p:cNvCxnSpPr/>
          <p:nvPr/>
        </p:nvCxnSpPr>
        <p:spPr>
          <a:xfrm rot="5400000">
            <a:off x="3255168" y="3069432"/>
            <a:ext cx="423863" cy="2286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5274468" y="3107532"/>
            <a:ext cx="423863" cy="152400"/>
          </a:xfrm>
          <a:prstGeom prst="straightConnector1">
            <a:avLst/>
          </a:prstGeom>
          <a:ln>
            <a:solidFill>
              <a:srgbClr val="33CCCC"/>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28625" y="0"/>
            <a:ext cx="8229600" cy="428625"/>
          </a:xfrm>
          <a:prstGeom prst="rect">
            <a:avLst/>
          </a:prstGeom>
          <a:noFill/>
          <a:ln w="9525">
            <a:noFill/>
            <a:miter lim="800000"/>
            <a:headEnd/>
            <a:tailEnd/>
          </a:ln>
        </p:spPr>
        <p:txBody>
          <a:bodyPr anchor="ctr"/>
          <a:lstStyle/>
          <a:p>
            <a:pPr algn="ctr">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расходы местного бюджета?</a:t>
            </a:r>
            <a:endParaRPr lang="ru-RU" sz="2600" kern="0" dirty="0">
              <a:solidFill>
                <a:schemeClr val="tx2"/>
              </a:solidFill>
              <a:latin typeface="Times New Roman" pitchFamily="18" charset="0"/>
              <a:ea typeface="+mj-ea"/>
              <a:cs typeface="+mj-cs"/>
            </a:endParaRPr>
          </a:p>
        </p:txBody>
      </p:sp>
      <p:sp>
        <p:nvSpPr>
          <p:cNvPr id="12" name="Rectangle 2"/>
          <p:cNvSpPr txBox="1">
            <a:spLocks noChangeArrowheads="1"/>
          </p:cNvSpPr>
          <p:nvPr/>
        </p:nvSpPr>
        <p:spPr bwMode="auto">
          <a:xfrm>
            <a:off x="0" y="428625"/>
            <a:ext cx="9144000" cy="511175"/>
          </a:xfrm>
          <a:prstGeom prst="rect">
            <a:avLst/>
          </a:prstGeom>
          <a:noFill/>
          <a:ln w="9525">
            <a:noFill/>
            <a:miter lim="800000"/>
            <a:headEnd/>
            <a:tailEnd/>
          </a:ln>
        </p:spPr>
        <p:txBody>
          <a:bodyPr anchor="ctr"/>
          <a:lstStyle/>
          <a:p>
            <a:pPr algn="ctr">
              <a:defRPr/>
            </a:pPr>
            <a:r>
              <a:rPr lang="ru-RU" kern="0" dirty="0" smtClean="0">
                <a:solidFill>
                  <a:schemeClr val="tx2"/>
                </a:solidFill>
                <a:latin typeface="Times New Roman" pitchFamily="18" charset="0"/>
                <a:ea typeface="+mj-ea"/>
                <a:cs typeface="+mj-cs"/>
              </a:rPr>
              <a:t>Расходы </a:t>
            </a:r>
            <a:r>
              <a:rPr lang="ru-RU" kern="0" dirty="0">
                <a:solidFill>
                  <a:schemeClr val="tx2"/>
                </a:solidFill>
                <a:latin typeface="Times New Roman" pitchFamily="18" charset="0"/>
                <a:ea typeface="+mj-ea"/>
                <a:cs typeface="+mj-cs"/>
              </a:rPr>
              <a:t>бюджета </a:t>
            </a:r>
            <a:r>
              <a:rPr lang="ru-RU" kern="0" dirty="0" smtClean="0">
                <a:solidFill>
                  <a:schemeClr val="tx2"/>
                </a:solidFill>
                <a:latin typeface="Times New Roman" pitchFamily="18" charset="0"/>
                <a:ea typeface="+mj-ea"/>
                <a:cs typeface="+mj-cs"/>
              </a:rPr>
              <a:t>–денежные </a:t>
            </a:r>
            <a:r>
              <a:rPr lang="ru-RU" kern="0" dirty="0">
                <a:solidFill>
                  <a:schemeClr val="tx2"/>
                </a:solidFill>
                <a:latin typeface="Times New Roman" pitchFamily="18" charset="0"/>
                <a:ea typeface="+mj-ea"/>
                <a:cs typeface="+mj-cs"/>
              </a:rPr>
              <a:t>средства, </a:t>
            </a:r>
            <a:r>
              <a:rPr lang="ru-RU" kern="0" dirty="0" smtClean="0">
                <a:solidFill>
                  <a:schemeClr val="tx2"/>
                </a:solidFill>
                <a:latin typeface="Times New Roman" pitchFamily="18" charset="0"/>
                <a:ea typeface="+mj-ea"/>
                <a:cs typeface="+mj-cs"/>
              </a:rPr>
              <a:t>направляемые на финансовое обеспечение задач и функций государства и местного самоуправления.</a:t>
            </a:r>
            <a:endParaRPr lang="ru-RU" kern="0" dirty="0">
              <a:solidFill>
                <a:schemeClr val="tx2"/>
              </a:solidFill>
              <a:latin typeface="Times New Roman" pitchFamily="18" charset="0"/>
              <a:ea typeface="+mj-ea"/>
              <a:cs typeface="+mj-cs"/>
            </a:endParaRPr>
          </a:p>
        </p:txBody>
      </p:sp>
      <p:sp>
        <p:nvSpPr>
          <p:cNvPr id="15" name="Прямоугольник 14"/>
          <p:cNvSpPr/>
          <p:nvPr/>
        </p:nvSpPr>
        <p:spPr>
          <a:xfrm>
            <a:off x="2643174" y="1000108"/>
            <a:ext cx="3786187" cy="571487"/>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smtClean="0">
                <a:solidFill>
                  <a:schemeClr val="tx1"/>
                </a:solidFill>
              </a:rPr>
              <a:t>КЛАССИФИКАЦИЯ  РАСХОДОВ ПО ПРИЗНАКАМ</a:t>
            </a:r>
            <a:endParaRPr lang="ru-RU" dirty="0">
              <a:solidFill>
                <a:schemeClr val="tx1"/>
              </a:solidFill>
            </a:endParaRPr>
          </a:p>
        </p:txBody>
      </p:sp>
      <p:sp>
        <p:nvSpPr>
          <p:cNvPr id="17" name="Скругленный прямоугольник 16"/>
          <p:cNvSpPr/>
          <p:nvPr/>
        </p:nvSpPr>
        <p:spPr>
          <a:xfrm>
            <a:off x="214282" y="1928802"/>
            <a:ext cx="2700000" cy="4714314"/>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Функциональная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отражает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направление средств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выполнение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основных функций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государства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(муниципалитета) (раздел→</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подраздел→ целевые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статьи→ виды расходов)</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8" name="Скругленный прямоугольник 17"/>
          <p:cNvSpPr/>
          <p:nvPr/>
        </p:nvSpPr>
        <p:spPr>
          <a:xfrm>
            <a:off x="3071802" y="1928802"/>
            <a:ext cx="2842876" cy="471431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Ведомственная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непосредственно</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связана со структурой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управления, отображает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распределение бюджетных</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средств по главным</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распорядителям средств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(органы МСУ,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органы администрации)</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9" name="Скругленный прямоугольник 18"/>
          <p:cNvSpPr/>
          <p:nvPr/>
        </p:nvSpPr>
        <p:spPr>
          <a:xfrm>
            <a:off x="6072198" y="1928802"/>
            <a:ext cx="2842876" cy="4714314"/>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Экономическая </a:t>
            </a:r>
            <a:r>
              <a:rPr lang="ru-RU" dirty="0" smtClean="0">
                <a:solidFill>
                  <a:schemeClr val="tx1"/>
                </a:solidFill>
                <a:latin typeface="Times New Roman" pitchFamily="18" charset="0"/>
                <a:cs typeface="Times New Roman" pitchFamily="18" charset="0"/>
              </a:rPr>
              <a:t>классификация</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показывает деление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текущие и</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капитальные, а также на выплату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заработной платы,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материальные затраты,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приобретение товаров и услуг</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(категория расходов→ группы→</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предметные статьи→ подстатьи)</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25" name="Стрелка углом 24"/>
          <p:cNvSpPr/>
          <p:nvPr/>
        </p:nvSpPr>
        <p:spPr>
          <a:xfrm rot="5400000">
            <a:off x="6585206" y="1161546"/>
            <a:ext cx="720000" cy="540000"/>
          </a:xfrm>
          <a:prstGeom prst="bentArrow">
            <a:avLst>
              <a:gd name="adj1" fmla="val 32164"/>
              <a:gd name="adj2" fmla="val 25000"/>
              <a:gd name="adj3" fmla="val 48880"/>
              <a:gd name="adj4" fmla="val 43750"/>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6" name="Стрелка углом 25"/>
          <p:cNvSpPr/>
          <p:nvPr/>
        </p:nvSpPr>
        <p:spPr>
          <a:xfrm rot="5400000" flipV="1">
            <a:off x="1767356" y="1161546"/>
            <a:ext cx="720000" cy="540000"/>
          </a:xfrm>
          <a:prstGeom prst="bentArrow">
            <a:avLst>
              <a:gd name="adj1" fmla="val 32164"/>
              <a:gd name="adj2" fmla="val 25000"/>
              <a:gd name="adj3" fmla="val 48880"/>
              <a:gd name="adj4" fmla="val 4375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7" name="Стрелка вниз 26"/>
          <p:cNvSpPr/>
          <p:nvPr/>
        </p:nvSpPr>
        <p:spPr>
          <a:xfrm>
            <a:off x="4286248" y="1643050"/>
            <a:ext cx="285752" cy="214314"/>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vatars.mds.yandex.net/get-pdb/1626167/27b86de6-5491-4c52-b6e1-456716c76d47/s1200"/>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55299" name="Содержимое 2"/>
          <p:cNvSpPr>
            <a:spLocks noGrp="1"/>
          </p:cNvSpPr>
          <p:nvPr>
            <p:ph idx="1"/>
          </p:nvPr>
        </p:nvSpPr>
        <p:spPr>
          <a:xfrm>
            <a:off x="250825" y="333375"/>
            <a:ext cx="8588375" cy="6191250"/>
          </a:xfrm>
        </p:spPr>
        <p:txBody>
          <a:bodyPr/>
          <a:lstStyle/>
          <a:p>
            <a:pPr algn="ctr">
              <a:buFontTx/>
              <a:buNone/>
              <a:defRPr/>
            </a:pPr>
            <a:r>
              <a:rPr lang="ru-RU" sz="2000" dirty="0" smtClean="0">
                <a:latin typeface="Calibri" pitchFamily="34" charset="0"/>
                <a:cs typeface="Calibri" pitchFamily="34" charset="0"/>
              </a:rPr>
              <a:t>Контактная информация:</a:t>
            </a:r>
          </a:p>
          <a:p>
            <a:pPr algn="ctr">
              <a:buFontTx/>
              <a:buNone/>
              <a:defRPr/>
            </a:pPr>
            <a:endParaRPr lang="ru-RU" sz="1800" dirty="0" smtClean="0">
              <a:latin typeface="Calibri" pitchFamily="34" charset="0"/>
              <a:cs typeface="Calibri" pitchFamily="34" charset="0"/>
            </a:endParaRPr>
          </a:p>
          <a:p>
            <a:pPr marL="0" algn="ctr">
              <a:spcBef>
                <a:spcPts val="0"/>
              </a:spcBef>
              <a:buFontTx/>
              <a:buNone/>
              <a:defRPr/>
            </a:pPr>
            <a:r>
              <a:rPr lang="ru-RU" sz="1800" dirty="0" smtClean="0">
                <a:latin typeface="Calibri" pitchFamily="34" charset="0"/>
                <a:cs typeface="Calibri" pitchFamily="34" charset="0"/>
              </a:rPr>
              <a:t>      </a:t>
            </a:r>
            <a:r>
              <a:rPr lang="ru-RU" sz="2400" b="1" dirty="0" smtClean="0">
                <a:latin typeface="Calibri" pitchFamily="34" charset="0"/>
                <a:cs typeface="Calibri" pitchFamily="34" charset="0"/>
              </a:rPr>
              <a:t>Финансовое управление </a:t>
            </a:r>
          </a:p>
          <a:p>
            <a:pPr marL="0" algn="ctr">
              <a:spcBef>
                <a:spcPts val="0"/>
              </a:spcBef>
              <a:buFontTx/>
              <a:buNone/>
              <a:defRPr/>
            </a:pPr>
            <a:r>
              <a:rPr lang="ru-RU" sz="2400" b="1" dirty="0" smtClean="0">
                <a:latin typeface="Calibri" pitchFamily="34" charset="0"/>
                <a:cs typeface="Calibri" pitchFamily="34" charset="0"/>
              </a:rPr>
              <a:t>администрации Курского муниципального района Ставропольского края</a:t>
            </a:r>
            <a:br>
              <a:rPr lang="ru-RU" sz="2400" b="1" dirty="0" smtClean="0">
                <a:latin typeface="Calibri" pitchFamily="34" charset="0"/>
                <a:cs typeface="Calibri" pitchFamily="34" charset="0"/>
              </a:rPr>
            </a:br>
            <a:endParaRPr lang="ru-RU" sz="2400" b="1" dirty="0" smtClean="0">
              <a:latin typeface="Calibri" pitchFamily="34" charset="0"/>
              <a:cs typeface="Calibri" pitchFamily="34" charset="0"/>
            </a:endParaRPr>
          </a:p>
          <a:p>
            <a:pPr>
              <a:buFontTx/>
              <a:buNone/>
              <a:defRPr/>
            </a:pPr>
            <a:r>
              <a:rPr lang="ru-RU" sz="1800" dirty="0" smtClean="0">
                <a:latin typeface="Calibri" pitchFamily="34" charset="0"/>
                <a:cs typeface="Calibri" pitchFamily="34" charset="0"/>
              </a:rPr>
              <a:t>     </a:t>
            </a:r>
            <a:r>
              <a:rPr lang="ru-RU" sz="1800" b="1" dirty="0" smtClean="0">
                <a:latin typeface="Calibri" pitchFamily="34" charset="0"/>
                <a:cs typeface="Calibri" pitchFamily="34" charset="0"/>
              </a:rPr>
              <a:t>Начальник Финансового управления - Елена Владимировна Мишина</a:t>
            </a:r>
          </a:p>
          <a:p>
            <a:pPr algn="ctr">
              <a:buFontTx/>
              <a:buNone/>
              <a:defRPr/>
            </a:pPr>
            <a:endParaRPr lang="ru-RU" sz="1800" b="1"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Адрес: </a:t>
            </a:r>
            <a:r>
              <a:rPr lang="ru-RU" sz="1800" dirty="0" smtClean="0">
                <a:latin typeface="Calibri" pitchFamily="34" charset="0"/>
                <a:cs typeface="Calibri" pitchFamily="34" charset="0"/>
              </a:rPr>
              <a:t>357850,</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Ставропольский край,</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Курский район,</a:t>
            </a:r>
            <a:r>
              <a:rPr lang="ru-RU" sz="1800" b="1" dirty="0" smtClean="0">
                <a:latin typeface="Calibri" pitchFamily="34" charset="0"/>
                <a:cs typeface="Calibri" pitchFamily="34" charset="0"/>
              </a:rPr>
              <a:t> </a:t>
            </a:r>
          </a:p>
          <a:p>
            <a:pPr algn="ctr">
              <a:buFontTx/>
              <a:buNone/>
              <a:defRPr/>
            </a:pPr>
            <a:r>
              <a:rPr lang="ru-RU" sz="1800" dirty="0" smtClean="0">
                <a:latin typeface="Calibri" pitchFamily="34" charset="0"/>
                <a:cs typeface="Calibri" pitchFamily="34" charset="0"/>
              </a:rPr>
              <a:t>станица</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Курская,</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пер. Октябрьский, 16 </a:t>
            </a:r>
          </a:p>
          <a:p>
            <a:pPr algn="ctr">
              <a:buFontTx/>
              <a:buNone/>
              <a:defRPr/>
            </a:pPr>
            <a:endParaRPr lang="ru-RU" sz="1800"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Телефон для обращения граждан</a:t>
            </a:r>
            <a:r>
              <a:rPr lang="ru-RU" sz="1800" dirty="0" smtClean="0">
                <a:latin typeface="Calibri" pitchFamily="34" charset="0"/>
                <a:cs typeface="Calibri" pitchFamily="34" charset="0"/>
              </a:rPr>
              <a:t>: 8(879-64) 6-27-99, 6-55-54; </a:t>
            </a:r>
          </a:p>
          <a:p>
            <a:pPr algn="ctr">
              <a:buFontTx/>
              <a:buNone/>
              <a:defRPr/>
            </a:pPr>
            <a:r>
              <a:rPr lang="ru-RU" sz="1800" dirty="0" smtClean="0">
                <a:latin typeface="Calibri" pitchFamily="34" charset="0"/>
                <a:cs typeface="Calibri" pitchFamily="34" charset="0"/>
              </a:rPr>
              <a:t>факс: 8(879-64) 6-27-99. </a:t>
            </a:r>
          </a:p>
          <a:p>
            <a:pPr algn="ctr">
              <a:buFontTx/>
              <a:buNone/>
              <a:defRPr/>
            </a:pPr>
            <a:r>
              <a:rPr lang="ru-RU" sz="1800" b="1" dirty="0" smtClean="0">
                <a:latin typeface="Calibri" pitchFamily="34" charset="0"/>
                <a:cs typeface="Calibri" pitchFamily="34" charset="0"/>
              </a:rPr>
              <a:t>Электронная почта : </a:t>
            </a:r>
            <a:r>
              <a:rPr lang="ru-RU" sz="1800" dirty="0" err="1" smtClean="0">
                <a:latin typeface="Calibri" pitchFamily="34" charset="0"/>
                <a:cs typeface="Calibri" pitchFamily="34" charset="0"/>
              </a:rPr>
              <a:t>fukursk@mail.ru</a:t>
            </a:r>
            <a:r>
              <a:rPr lang="ru-RU" sz="1800" dirty="0" smtClean="0">
                <a:latin typeface="Calibri" pitchFamily="34" charset="0"/>
                <a:cs typeface="Calibri" pitchFamily="34" charset="0"/>
              </a:rPr>
              <a:t> </a:t>
            </a:r>
          </a:p>
          <a:p>
            <a:pPr algn="ctr">
              <a:buFontTx/>
              <a:buNone/>
              <a:defRPr/>
            </a:pPr>
            <a:r>
              <a:rPr lang="ru-RU" sz="1800" b="1" dirty="0" smtClean="0">
                <a:latin typeface="Calibri" pitchFamily="34" charset="0"/>
                <a:cs typeface="Calibri" pitchFamily="34" charset="0"/>
              </a:rPr>
              <a:t>График работы</a:t>
            </a:r>
            <a:r>
              <a:rPr lang="ru-RU" sz="1800" dirty="0" smtClean="0">
                <a:latin typeface="Calibri" pitchFamily="34" charset="0"/>
                <a:cs typeface="Calibri" pitchFamily="34" charset="0"/>
              </a:rPr>
              <a:t>: понедельник -  пятница</a:t>
            </a:r>
          </a:p>
          <a:p>
            <a:pPr algn="ctr">
              <a:buFontTx/>
              <a:buNone/>
              <a:defRPr/>
            </a:pPr>
            <a:r>
              <a:rPr lang="ru-RU" sz="1800" dirty="0" smtClean="0">
                <a:latin typeface="Calibri" pitchFamily="34" charset="0"/>
                <a:cs typeface="Calibri" pitchFamily="34" charset="0"/>
              </a:rPr>
              <a:t> с 8:00 до 17:00, перерыв с 12:00 до 14:00</a:t>
            </a:r>
          </a:p>
          <a:p>
            <a:pPr algn="ctr">
              <a:buFontTx/>
              <a:buNone/>
              <a:defRPr/>
            </a:pPr>
            <a:endParaRPr lang="ru-RU" sz="1800" dirty="0" smtClean="0">
              <a:latin typeface="Calibri" pitchFamily="34" charset="0"/>
              <a:cs typeface="Calibri" pitchFamily="34" charset="0"/>
            </a:endParaRPr>
          </a:p>
        </p:txBody>
      </p:sp>
      <p:pic>
        <p:nvPicPr>
          <p:cNvPr id="219138" name="Picture 2" descr="https://avatars.mds.yandex.net/get-pdb/1527424/db61d4da-af8e-460d-8a04-0f961c01126a/s1200"/>
          <p:cNvPicPr>
            <a:picLocks noChangeAspect="1" noChangeArrowheads="1"/>
          </p:cNvPicPr>
          <p:nvPr/>
        </p:nvPicPr>
        <p:blipFill>
          <a:blip r:embed="rId3" cstate="print"/>
          <a:srcRect/>
          <a:stretch>
            <a:fillRect/>
          </a:stretch>
        </p:blipFill>
        <p:spPr bwMode="auto">
          <a:xfrm>
            <a:off x="6553200" y="5105400"/>
            <a:ext cx="2590800" cy="1609130"/>
          </a:xfrm>
          <a:prstGeom prst="rect">
            <a:avLst/>
          </a:prstGeom>
          <a:noFill/>
        </p:spPr>
      </p:pic>
      <p:pic>
        <p:nvPicPr>
          <p:cNvPr id="219146" name="Picture 10" descr="https://maxcdn.icons8.com/Share/icon/nolan/User_Interface/email1600.png"/>
          <p:cNvPicPr>
            <a:picLocks noChangeAspect="1" noChangeArrowheads="1"/>
          </p:cNvPicPr>
          <p:nvPr/>
        </p:nvPicPr>
        <p:blipFill>
          <a:blip r:embed="rId4" cstate="print"/>
          <a:srcRect/>
          <a:stretch>
            <a:fillRect/>
          </a:stretch>
        </p:blipFill>
        <p:spPr bwMode="auto">
          <a:xfrm>
            <a:off x="152400" y="4572000"/>
            <a:ext cx="2209800" cy="2427796"/>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46331"/>
          </a:xfrm>
          <a:prstGeom prst="rect">
            <a:avLst/>
          </a:prstGeom>
        </p:spPr>
        <p:txBody>
          <a:bodyPr wrap="square">
            <a:spAutoFit/>
          </a:bodyPr>
          <a:lstStyle/>
          <a:p>
            <a:pPr algn="ctr"/>
            <a:r>
              <a:rPr lang="ru-RU" b="1" dirty="0" smtClean="0">
                <a:latin typeface="Calibri" pitchFamily="34" charset="0"/>
                <a:cs typeface="Calibri" pitchFamily="34" charset="0"/>
              </a:rPr>
              <a:t>Реализация основных направлений бюджетной политики </a:t>
            </a:r>
          </a:p>
          <a:p>
            <a:pPr algn="ctr"/>
            <a:r>
              <a:rPr lang="ru-RU" b="1" dirty="0" smtClean="0">
                <a:latin typeface="Calibri" pitchFamily="34" charset="0"/>
                <a:cs typeface="Calibri" pitchFamily="34" charset="0"/>
              </a:rPr>
              <a:t>Курского муниципального района Ставропольского края</a:t>
            </a:r>
            <a:endParaRPr lang="ru-RU" b="1" dirty="0">
              <a:latin typeface="Calibri" pitchFamily="34" charset="0"/>
              <a:cs typeface="Calibri" pitchFamily="34" charset="0"/>
            </a:endParaRPr>
          </a:p>
        </p:txBody>
      </p:sp>
      <p:sp>
        <p:nvSpPr>
          <p:cNvPr id="3" name="Прямоугольник 2"/>
          <p:cNvSpPr/>
          <p:nvPr/>
        </p:nvSpPr>
        <p:spPr>
          <a:xfrm>
            <a:off x="152400" y="609601"/>
            <a:ext cx="8839200" cy="6186309"/>
          </a:xfrm>
          <a:prstGeom prst="rect">
            <a:avLst/>
          </a:prstGeom>
        </p:spPr>
        <p:txBody>
          <a:bodyPr wrap="square">
            <a:spAutoFit/>
          </a:bodyPr>
          <a:lstStyle/>
          <a:p>
            <a:r>
              <a:rPr lang="ru-RU" sz="1100" dirty="0" smtClean="0">
                <a:latin typeface="Calibri" pitchFamily="34" charset="0"/>
                <a:cs typeface="Calibri" pitchFamily="34" charset="0"/>
              </a:rPr>
              <a:t>     Целями бюджетной политики Курского муниципального района (далее - бюджетная политика) в 2019 году и плановом периоде 2020 и 2021 годов являлись: </a:t>
            </a:r>
          </a:p>
          <a:p>
            <a:pPr>
              <a:buFont typeface="Wingdings" pitchFamily="2" charset="2"/>
              <a:buChar char="Ø"/>
            </a:pPr>
            <a:r>
              <a:rPr lang="ru-RU" sz="1100" dirty="0" smtClean="0">
                <a:latin typeface="Calibri" pitchFamily="34" charset="0"/>
                <a:cs typeface="Calibri" pitchFamily="34" charset="0"/>
              </a:rPr>
              <a:t>      улучшение качества жизни людей; </a:t>
            </a:r>
          </a:p>
          <a:p>
            <a:pPr>
              <a:buFont typeface="Wingdings" pitchFamily="2" charset="2"/>
              <a:buChar char="Ø"/>
            </a:pPr>
            <a:r>
              <a:rPr lang="ru-RU" sz="1100" dirty="0" smtClean="0">
                <a:latin typeface="Calibri" pitchFamily="34" charset="0"/>
                <a:cs typeface="Calibri" pitchFamily="34" charset="0"/>
              </a:rPr>
              <a:t>      адресное решение социальных проблем; </a:t>
            </a:r>
          </a:p>
          <a:p>
            <a:pPr>
              <a:buFont typeface="Wingdings" pitchFamily="2" charset="2"/>
              <a:buChar char="Ø"/>
            </a:pPr>
            <a:r>
              <a:rPr lang="ru-RU" sz="1100" dirty="0" smtClean="0">
                <a:latin typeface="Calibri" pitchFamily="34" charset="0"/>
                <a:cs typeface="Calibri" pitchFamily="34" charset="0"/>
              </a:rPr>
              <a:t>      повышение качества государственных и муниципальных услуг; </a:t>
            </a:r>
          </a:p>
          <a:p>
            <a:pPr>
              <a:buFont typeface="Wingdings" pitchFamily="2" charset="2"/>
              <a:buChar char="Ø"/>
            </a:pPr>
            <a:r>
              <a:rPr lang="ru-RU" sz="1100" dirty="0" smtClean="0">
                <a:latin typeface="Calibri" pitchFamily="34" charset="0"/>
                <a:cs typeface="Calibri" pitchFamily="34" charset="0"/>
              </a:rPr>
              <a:t>      создание условий для модернизации экономики и повышения ее конкурентоспособности. </a:t>
            </a:r>
          </a:p>
          <a:p>
            <a:pPr algn="just"/>
            <a:r>
              <a:rPr lang="ru-RU" sz="1100" dirty="0" smtClean="0">
                <a:latin typeface="Calibri" pitchFamily="34" charset="0"/>
                <a:cs typeface="Calibri" pitchFamily="34" charset="0"/>
              </a:rPr>
              <a:t>        </a:t>
            </a:r>
          </a:p>
          <a:p>
            <a:pPr algn="just"/>
            <a:r>
              <a:rPr lang="ru-RU" sz="1100" dirty="0" smtClean="0">
                <a:latin typeface="Calibri" pitchFamily="34" charset="0"/>
                <a:cs typeface="Calibri" pitchFamily="34" charset="0"/>
              </a:rPr>
              <a:t>       Реализация бюджетной политики в отчетном финансовом году осуществлялась с учетом  заключенного Соглашения от 17 апреля 2019 г. N 257-10­С между Министерством финансов Ставропольского края и администрацией Курского муниципального района Ставропольского края об условиях предоставления межбюджетных трансфертов, предусмотренных статьями 8,9 и 12 Закона Ставропольского края «О межбюджетных отношениях в Ставропольском крае» (далее - Соглашения). Все условия и показатели Соглашения выполнены: </a:t>
            </a:r>
          </a:p>
          <a:p>
            <a:pPr algn="just">
              <a:buFont typeface="Wingdings" pitchFamily="2" charset="2"/>
              <a:buChar char="Ø"/>
            </a:pPr>
            <a:r>
              <a:rPr lang="ru-RU" sz="1100" dirty="0" smtClean="0">
                <a:latin typeface="Calibri" pitchFamily="34" charset="0"/>
                <a:cs typeface="Calibri" pitchFamily="34" charset="0"/>
              </a:rPr>
              <a:t>      проведение оценки эффективности налоговых льгот и иных налоговых преференций, предоставляемых в соответствии с муниципальными правовыми актами; </a:t>
            </a:r>
          </a:p>
          <a:p>
            <a:pPr algn="just">
              <a:buFont typeface="Wingdings" pitchFamily="2" charset="2"/>
              <a:buChar char="Ø"/>
            </a:pPr>
            <a:r>
              <a:rPr lang="ru-RU" sz="1100" dirty="0" smtClean="0">
                <a:latin typeface="Calibri" pitchFamily="34" charset="0"/>
                <a:cs typeface="Calibri" pitchFamily="34" charset="0"/>
              </a:rPr>
              <a:t>     обеспечение поступлений по налоговым и неналоговым доходам в консолидированный бюджет района в 2019 году в объеме -  342 666,90  тыс. рублей; </a:t>
            </a:r>
          </a:p>
          <a:p>
            <a:pPr algn="just">
              <a:buFont typeface="Wingdings" pitchFamily="2" charset="2"/>
              <a:buChar char="Ø"/>
            </a:pPr>
            <a:r>
              <a:rPr lang="ru-RU" sz="1100" dirty="0" smtClean="0">
                <a:latin typeface="Calibri" pitchFamily="34" charset="0"/>
                <a:cs typeface="Calibri" pitchFamily="34" charset="0"/>
              </a:rPr>
              <a:t>     соблюдение нормативов формирования расходов на содержание органов местного самоуправления Курского муниципального района, устанавливаемых Правительством Ставропольского края  факт  - 9,18, при нормативе - 9,51;</a:t>
            </a:r>
          </a:p>
          <a:p>
            <a:pPr algn="just">
              <a:buFont typeface="Wingdings" pitchFamily="2" charset="2"/>
              <a:buChar char="Ø"/>
            </a:pPr>
            <a:r>
              <a:rPr lang="ru-RU" sz="1100" dirty="0" smtClean="0">
                <a:latin typeface="Calibri" pitchFamily="34" charset="0"/>
                <a:cs typeface="Calibri" pitchFamily="34" charset="0"/>
              </a:rPr>
              <a:t>    сохранение достигнутых в 2018 году соотношений оплаты труда отдельных категорий работников учреждений бюджетной сферы, определенных указами Президента Российской Федерации от 7 мая 2012 года № 597 «О мероприятиях по реализации государственной социальной политики», от 1 июня 2012 года № 761 «О Национальной стратегии действий в интересах детей на 2012-2017 годы» и от 28 декабря 2012 года № 1688 «О некоторых мерах по реализации государственной политики в сфере защиты детей-сирот и детей, оставшихся без попечения родителей», к показателю среднемесячной начисленной заработной платы наемных работников в организациях, у индивидуальных предпринимателей и физических лиц (среднемесячный доход от трудовой деятельности) по Ставропольскому краю - Средняя заработная плата: педагогических работников (без учета учителей) – 18 633,50 руб.; учителей общеобразовательных учреждений – 26 130,50 руб.; педагогических работников дошкольных образовательных учреждений – 24 991,30 руб.; педагогических работников учреждений дополнительного образования детей – 26 148,10 руб.; работников учреждений культуры  – 25 167,70 руб.;</a:t>
            </a:r>
          </a:p>
          <a:p>
            <a:pPr algn="just">
              <a:buFont typeface="Wingdings" pitchFamily="2" charset="2"/>
              <a:buChar char="Ø"/>
            </a:pPr>
            <a:r>
              <a:rPr lang="ru-RU" sz="1100" dirty="0" smtClean="0">
                <a:latin typeface="Calibri" pitchFamily="34" charset="0"/>
                <a:cs typeface="Calibri" pitchFamily="34" charset="0"/>
              </a:rPr>
              <a:t> </a:t>
            </a:r>
            <a:r>
              <a:rPr lang="ru-RU" sz="1100" dirty="0" err="1" smtClean="0">
                <a:latin typeface="Calibri" pitchFamily="34" charset="0"/>
                <a:cs typeface="Calibri" pitchFamily="34" charset="0"/>
              </a:rPr>
              <a:t>неустановление</a:t>
            </a:r>
            <a:r>
              <a:rPr lang="ru-RU" sz="1100" dirty="0" smtClean="0">
                <a:latin typeface="Calibri" pitchFamily="34" charset="0"/>
                <a:cs typeface="Calibri" pitchFamily="34" charset="0"/>
              </a:rPr>
              <a:t> в 2019 году новых расходных обязательств муниципального образования края, не связанных с решением вопросов, отнесенных Конституцией Российской Федерации, федеральными законами и законами Ставропольского края к полномочиям органов местного самоуправления муниципального образования края;</a:t>
            </a:r>
          </a:p>
          <a:p>
            <a:pPr algn="just">
              <a:buFont typeface="Wingdings" pitchFamily="2" charset="2"/>
              <a:buChar char="Ø"/>
            </a:pPr>
            <a:r>
              <a:rPr lang="ru-RU" sz="1100" dirty="0" smtClean="0">
                <a:latin typeface="Calibri" pitchFamily="34" charset="0"/>
                <a:cs typeface="Calibri" pitchFamily="34" charset="0"/>
              </a:rPr>
              <a:t> обеспечение реализации программы оздоровления муниципальных финансов, утверждаемой правовым актом муниципального образования края, предусматривающей осуществление мероприятий по:</a:t>
            </a:r>
          </a:p>
          <a:p>
            <a:r>
              <a:rPr lang="ru-RU" sz="1100" dirty="0" smtClean="0">
                <a:latin typeface="Calibri" pitchFamily="34" charset="0"/>
                <a:cs typeface="Calibri" pitchFamily="34" charset="0"/>
              </a:rPr>
              <a:t>      увеличению роста налоговых и неналоговых доходов консолидированного бюджета муниципального образования края - 11 032,90 тыс. рублей;</a:t>
            </a:r>
          </a:p>
          <a:p>
            <a:r>
              <a:rPr lang="ru-RU" sz="1100" dirty="0" smtClean="0">
                <a:latin typeface="Calibri" pitchFamily="34" charset="0"/>
                <a:cs typeface="Calibri" pitchFamily="34" charset="0"/>
              </a:rPr>
              <a:t>    оптимизации расходов бюджета муниципального образования края - 4 044,32 тыс. рублей;</a:t>
            </a:r>
          </a:p>
          <a:p>
            <a:r>
              <a:rPr lang="ru-RU" sz="1100" dirty="0" smtClean="0">
                <a:latin typeface="Calibri" pitchFamily="34" charset="0"/>
                <a:cs typeface="Calibri" pitchFamily="34" charset="0"/>
              </a:rPr>
              <a:t>    управлению муниципальным долгом и сокращению расходов по обслуживанию муниципального долга - муниципальный долг  0,00 тыс. рублей.</a:t>
            </a:r>
            <a:r>
              <a:rPr lang="ru-RU" sz="1100" dirty="0" smtClean="0"/>
              <a:t>   </a:t>
            </a:r>
            <a:endParaRPr lang="ru-RU" sz="1100" dirty="0" smtClean="0">
              <a:latin typeface="Calibri" pitchFamily="34" charset="0"/>
              <a:cs typeface="Calibri" pitchFamily="34" charset="0"/>
            </a:endParaRPr>
          </a:p>
        </p:txBody>
      </p:sp>
      <p:pic>
        <p:nvPicPr>
          <p:cNvPr id="84994" name="Picture 2" descr="http://georgievsk.ru/open_budjet/budget_politika.png"/>
          <p:cNvPicPr>
            <a:picLocks noChangeAspect="1" noChangeArrowheads="1"/>
          </p:cNvPicPr>
          <p:nvPr/>
        </p:nvPicPr>
        <p:blipFill>
          <a:blip r:embed="rId2" cstate="print"/>
          <a:srcRect/>
          <a:stretch>
            <a:fillRect/>
          </a:stretch>
        </p:blipFill>
        <p:spPr bwMode="auto">
          <a:xfrm>
            <a:off x="7150203" y="762000"/>
            <a:ext cx="1993797" cy="1066800"/>
          </a:xfrm>
          <a:prstGeom prst="rect">
            <a:avLst/>
          </a:prstGeom>
          <a:ln>
            <a:noFill/>
          </a:ln>
          <a:effectLst>
            <a:softEdge rad="112500"/>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n_yHtOypUWX_5..GwdVK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qyASqKxVEmwuygFFe_9m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P20SP0yaEKBYUKLtoWiz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13266</TotalTime>
  <Words>13449</Words>
  <Application>Microsoft Office PowerPoint</Application>
  <PresentationFormat>Экран (4:3)</PresentationFormat>
  <Paragraphs>3101</Paragraphs>
  <Slides>82</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 ОСНОВНЫЕ ПАРАМЕТРЫ ИСПОЛНЕНИЯ БЮДЖЕТОВ МУНИЦИПАЛЬНЫХ ОБРАЗОВАНИЙ КУРСКОГО РАЙОНА В 2019 ГОДУ В СРАВНЕНИИ С 2018 ГОДОМ</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Что такое безвозмездные поступления?</vt:lpstr>
      <vt:lpstr>Слайд 81</vt:lpstr>
      <vt:lpstr>Слайд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СУФД</dc:creator>
  <cp:lastModifiedBy>Пользователь Windows</cp:lastModifiedBy>
  <cp:revision>1412</cp:revision>
  <dcterms:created xsi:type="dcterms:W3CDTF">2017-05-04T05:33:51Z</dcterms:created>
  <dcterms:modified xsi:type="dcterms:W3CDTF">2020-07-31T06:42:50Z</dcterms:modified>
</cp:coreProperties>
</file>