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tags/tag4.xml" ContentType="application/vnd.openxmlformats-officedocument.presentationml.tags+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charts/chart53.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tags/tag5.xml" ContentType="application/vnd.openxmlformats-officedocument.presentationml.tags+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tags/tag1.xml" ContentType="application/vnd.openxmlformats-officedocument.presentationml.tags+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hart5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ags/tag6.xml" ContentType="application/vnd.openxmlformats-officedocument.presentationml.tag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tags/tag2.xml" ContentType="application/vnd.openxmlformats-officedocument.presentationml.tags+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tags/tag3.xml" ContentType="application/vnd.openxmlformats-officedocument.presentationml.tags+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619" r:id="rId3"/>
    <p:sldId id="582" r:id="rId4"/>
    <p:sldId id="469" r:id="rId5"/>
    <p:sldId id="595" r:id="rId6"/>
    <p:sldId id="529" r:id="rId7"/>
    <p:sldId id="531" r:id="rId8"/>
    <p:sldId id="530" r:id="rId9"/>
    <p:sldId id="610" r:id="rId10"/>
    <p:sldId id="602" r:id="rId11"/>
    <p:sldId id="520" r:id="rId12"/>
    <p:sldId id="541" r:id="rId13"/>
    <p:sldId id="542" r:id="rId14"/>
    <p:sldId id="513" r:id="rId15"/>
    <p:sldId id="515" r:id="rId16"/>
    <p:sldId id="516" r:id="rId17"/>
    <p:sldId id="517" r:id="rId18"/>
    <p:sldId id="519" r:id="rId19"/>
    <p:sldId id="543" r:id="rId20"/>
    <p:sldId id="583" r:id="rId21"/>
    <p:sldId id="618" r:id="rId22"/>
    <p:sldId id="584" r:id="rId23"/>
    <p:sldId id="585" r:id="rId24"/>
    <p:sldId id="546" r:id="rId25"/>
    <p:sldId id="547" r:id="rId26"/>
    <p:sldId id="475" r:id="rId27"/>
    <p:sldId id="548" r:id="rId28"/>
    <p:sldId id="613" r:id="rId29"/>
    <p:sldId id="550" r:id="rId30"/>
    <p:sldId id="552" r:id="rId31"/>
    <p:sldId id="614" r:id="rId32"/>
    <p:sldId id="603" r:id="rId33"/>
    <p:sldId id="563" r:id="rId34"/>
    <p:sldId id="554" r:id="rId35"/>
    <p:sldId id="556" r:id="rId36"/>
    <p:sldId id="557" r:id="rId37"/>
    <p:sldId id="558" r:id="rId38"/>
    <p:sldId id="559" r:id="rId39"/>
    <p:sldId id="565" r:id="rId40"/>
    <p:sldId id="620" r:id="rId41"/>
    <p:sldId id="560" r:id="rId42"/>
    <p:sldId id="561" r:id="rId43"/>
    <p:sldId id="571" r:id="rId44"/>
    <p:sldId id="570" r:id="rId45"/>
    <p:sldId id="567" r:id="rId46"/>
    <p:sldId id="607" r:id="rId47"/>
    <p:sldId id="569" r:id="rId48"/>
    <p:sldId id="568" r:id="rId49"/>
    <p:sldId id="601" r:id="rId50"/>
    <p:sldId id="572" r:id="rId51"/>
    <p:sldId id="615" r:id="rId52"/>
    <p:sldId id="617" r:id="rId53"/>
    <p:sldId id="575" r:id="rId54"/>
    <p:sldId id="605" r:id="rId55"/>
    <p:sldId id="606" r:id="rId56"/>
    <p:sldId id="611" r:id="rId57"/>
    <p:sldId id="612" r:id="rId58"/>
    <p:sldId id="604" r:id="rId59"/>
    <p:sldId id="537" r:id="rId60"/>
    <p:sldId id="533" r:id="rId61"/>
    <p:sldId id="534" r:id="rId62"/>
    <p:sldId id="535" r:id="rId63"/>
    <p:sldId id="600" r:id="rId64"/>
    <p:sldId id="587" r:id="rId65"/>
    <p:sldId id="586" r:id="rId66"/>
    <p:sldId id="599" r:id="rId67"/>
    <p:sldId id="588" r:id="rId68"/>
    <p:sldId id="596" r:id="rId69"/>
    <p:sldId id="609" r:id="rId70"/>
    <p:sldId id="590" r:id="rId71"/>
    <p:sldId id="591" r:id="rId72"/>
    <p:sldId id="608" r:id="rId7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FF"/>
    <a:srgbClr val="FFCC99"/>
    <a:srgbClr val="CC00CC"/>
    <a:srgbClr val="66FF99"/>
    <a:srgbClr val="FF99FF"/>
    <a:srgbClr val="0000FF"/>
    <a:srgbClr val="FF33CC"/>
    <a:srgbClr val="99CCFF"/>
    <a:srgbClr val="66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8046" autoAdjust="0"/>
  </p:normalViewPr>
  <p:slideViewPr>
    <p:cSldViewPr>
      <p:cViewPr>
        <p:scale>
          <a:sx n="110" d="100"/>
          <a:sy n="110" d="100"/>
        </p:scale>
        <p:origin x="-1644" y="-174"/>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____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_____Microsoft_Office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_____Microsoft_Office_Excel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5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798055549283321E-2"/>
          <c:y val="7.7931932976154833E-2"/>
          <c:w val="0.92073832790445154"/>
          <c:h val="0.62492270725199661"/>
        </c:manualLayout>
      </c:layout>
      <c:bar3DChart>
        <c:barDir val="col"/>
        <c:grouping val="clustered"/>
        <c:ser>
          <c:idx val="0"/>
          <c:order val="0"/>
          <c:tx>
            <c:strRef>
              <c:f>Sheet1!$A$2</c:f>
              <c:strCache>
                <c:ptCount val="1"/>
                <c:pt idx="0">
                  <c:v>Население всего</c:v>
                </c:pt>
              </c:strCache>
            </c:strRef>
          </c:tx>
          <c:spPr>
            <a:solidFill>
              <a:srgbClr val="CC99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54.3</c:v>
                </c:pt>
                <c:pt idx="1">
                  <c:v>54.3</c:v>
                </c:pt>
                <c:pt idx="2">
                  <c:v>54.2</c:v>
                </c:pt>
                <c:pt idx="3">
                  <c:v>54.21</c:v>
                </c:pt>
                <c:pt idx="4">
                  <c:v>54.260000000000012</c:v>
                </c:pt>
                <c:pt idx="5">
                  <c:v>54.309999999999995</c:v>
                </c:pt>
              </c:numCache>
            </c:numRef>
          </c:val>
        </c:ser>
        <c:ser>
          <c:idx val="1"/>
          <c:order val="1"/>
          <c:tx>
            <c:strRef>
              <c:f>Sheet1!$A$3</c:f>
              <c:strCache>
                <c:ptCount val="1"/>
                <c:pt idx="0">
                  <c:v>Число прибывших на территорию района</c:v>
                </c:pt>
              </c:strCache>
            </c:strRef>
          </c:tx>
          <c:spPr>
            <a:solidFill>
              <a:srgbClr val="FFFF0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1.6</c:v>
                </c:pt>
                <c:pt idx="1">
                  <c:v>1.1399999999999957</c:v>
                </c:pt>
                <c:pt idx="2">
                  <c:v>1.4</c:v>
                </c:pt>
                <c:pt idx="3">
                  <c:v>1.4</c:v>
                </c:pt>
                <c:pt idx="4">
                  <c:v>1.4</c:v>
                </c:pt>
                <c:pt idx="5">
                  <c:v>1.4</c:v>
                </c:pt>
              </c:numCache>
            </c:numRef>
          </c:val>
        </c:ser>
        <c:ser>
          <c:idx val="2"/>
          <c:order val="2"/>
          <c:tx>
            <c:strRef>
              <c:f>Sheet1!$A$4</c:f>
              <c:strCache>
                <c:ptCount val="1"/>
                <c:pt idx="0">
                  <c:v>Число выбывших с территории района</c:v>
                </c:pt>
              </c:strCache>
            </c:strRef>
          </c:tx>
          <c:spPr>
            <a:solidFill>
              <a:srgbClr val="3366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Sheet1!$B$4:$G$4</c:f>
              <c:numCache>
                <c:formatCode>General</c:formatCode>
                <c:ptCount val="6"/>
                <c:pt idx="0">
                  <c:v>1.7000000000000037</c:v>
                </c:pt>
                <c:pt idx="1">
                  <c:v>1.24</c:v>
                </c:pt>
                <c:pt idx="2">
                  <c:v>1.5</c:v>
                </c:pt>
                <c:pt idx="3">
                  <c:v>1.5</c:v>
                </c:pt>
                <c:pt idx="4">
                  <c:v>1.5</c:v>
                </c:pt>
                <c:pt idx="5">
                  <c:v>1.5</c:v>
                </c:pt>
              </c:numCache>
            </c:numRef>
          </c:val>
        </c:ser>
        <c:gapDepth val="0"/>
        <c:shape val="box"/>
        <c:axId val="168023552"/>
        <c:axId val="168025088"/>
        <c:axId val="0"/>
      </c:bar3DChart>
      <c:catAx>
        <c:axId val="168023552"/>
        <c:scaling>
          <c:orientation val="minMax"/>
        </c:scaling>
        <c:axPos val="b"/>
        <c:numFmt formatCode="General" sourceLinked="1"/>
        <c:tickLblPos val="low"/>
        <c:spPr>
          <a:ln w="318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68025088"/>
        <c:crosses val="autoZero"/>
        <c:auto val="1"/>
        <c:lblAlgn val="ctr"/>
        <c:lblOffset val="100"/>
        <c:tickLblSkip val="1"/>
        <c:tickMarkSkip val="1"/>
      </c:catAx>
      <c:valAx>
        <c:axId val="168025088"/>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ru-RU"/>
          </a:p>
        </c:txPr>
        <c:crossAx val="168023552"/>
        <c:crosses val="autoZero"/>
        <c:crossBetween val="between"/>
        <c:majorUnit val="5"/>
        <c:minorUnit val="2"/>
      </c:valAx>
      <c:spPr>
        <a:noFill/>
        <a:ln w="25454">
          <a:noFill/>
        </a:ln>
      </c:spPr>
    </c:plotArea>
    <c:legend>
      <c:legendPos val="r"/>
      <c:layout>
        <c:manualLayout>
          <c:xMode val="edge"/>
          <c:yMode val="edge"/>
          <c:x val="6.5964129483814526E-2"/>
          <c:y val="0.74898533163422265"/>
          <c:w val="0.92918793555977963"/>
          <c:h val="0.11234656539794705"/>
        </c:manualLayout>
      </c:layout>
      <c:spPr>
        <a:noFill/>
        <a:ln w="3182">
          <a:solidFill>
            <a:schemeClr val="tx1"/>
          </a:solidFill>
          <a:prstDash val="solid"/>
        </a:ln>
      </c:spPr>
      <c:txPr>
        <a:bodyPr/>
        <a:lstStyle/>
        <a:p>
          <a:pPr>
            <a:defRPr sz="900"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305E-2"/>
          <c:y val="9.139637629923171E-2"/>
          <c:w val="0.92073832790445154"/>
          <c:h val="0.7943058087981697"/>
        </c:manualLayout>
      </c:layout>
      <c:bar3DChart>
        <c:barDir val="col"/>
        <c:grouping val="stacked"/>
        <c:ser>
          <c:idx val="0"/>
          <c:order val="0"/>
          <c:tx>
            <c:strRef>
              <c:f>Sheet1!$A$2</c:f>
              <c:strCache>
                <c:ptCount val="1"/>
                <c:pt idx="0">
                  <c:v>Оборот общественного питания</c:v>
                </c:pt>
              </c:strCache>
            </c:strRef>
          </c:tx>
          <c:spPr>
            <a:solidFill>
              <a:srgbClr val="66CC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61</c:v>
                </c:pt>
                <c:pt idx="1">
                  <c:v>61.8</c:v>
                </c:pt>
                <c:pt idx="2">
                  <c:v>60</c:v>
                </c:pt>
                <c:pt idx="3">
                  <c:v>60.01</c:v>
                </c:pt>
                <c:pt idx="4">
                  <c:v>60.13</c:v>
                </c:pt>
                <c:pt idx="5">
                  <c:v>60.13</c:v>
                </c:pt>
              </c:numCache>
            </c:numRef>
          </c:val>
        </c:ser>
        <c:gapDepth val="0"/>
        <c:shape val="cylinder"/>
        <c:axId val="173528576"/>
        <c:axId val="173530112"/>
        <c:axId val="0"/>
      </c:bar3DChart>
      <c:catAx>
        <c:axId val="17352857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530112"/>
        <c:crosses val="autoZero"/>
        <c:auto val="1"/>
        <c:lblAlgn val="ctr"/>
        <c:lblOffset val="100"/>
        <c:tickLblSkip val="1"/>
        <c:tickMarkSkip val="1"/>
      </c:catAx>
      <c:valAx>
        <c:axId val="173530112"/>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528576"/>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66681040201671993"/>
          <c:h val="0.75465796654376949"/>
        </c:manualLayout>
      </c:layout>
      <c:bar3DChart>
        <c:barDir val="col"/>
        <c:grouping val="stacked"/>
        <c:ser>
          <c:idx val="0"/>
          <c:order val="0"/>
          <c:tx>
            <c:strRef>
              <c:f>Sheet1!$A$2</c:f>
              <c:strCache>
                <c:ptCount val="1"/>
                <c:pt idx="0">
                  <c:v>Количество малых и средних предприятий, включая микропредприятия</c:v>
                </c:pt>
              </c:strCache>
            </c:strRef>
          </c:tx>
          <c:spPr>
            <a:solidFill>
              <a:schemeClr val="accent6">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1885</c:v>
                </c:pt>
                <c:pt idx="1">
                  <c:v>1869</c:v>
                </c:pt>
                <c:pt idx="2">
                  <c:v>1890</c:v>
                </c:pt>
                <c:pt idx="3">
                  <c:v>1890.1899999999998</c:v>
                </c:pt>
                <c:pt idx="4">
                  <c:v>1892.08</c:v>
                </c:pt>
                <c:pt idx="5">
                  <c:v>1893.97</c:v>
                </c:pt>
              </c:numCache>
            </c:numRef>
          </c:val>
        </c:ser>
        <c:gapDepth val="0"/>
        <c:shape val="cylinder"/>
        <c:axId val="173327872"/>
        <c:axId val="173329408"/>
        <c:axId val="0"/>
      </c:bar3DChart>
      <c:catAx>
        <c:axId val="1733278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329408"/>
        <c:crosses val="autoZero"/>
        <c:auto val="1"/>
        <c:lblAlgn val="ctr"/>
        <c:lblOffset val="100"/>
        <c:tickLblSkip val="1"/>
        <c:tickMarkSkip val="1"/>
      </c:catAx>
      <c:valAx>
        <c:axId val="17332940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327872"/>
        <c:crosses val="autoZero"/>
        <c:crossBetween val="between"/>
      </c:valAx>
      <c:spPr>
        <a:noFill/>
        <a:ln w="25454">
          <a:noFill/>
        </a:ln>
      </c:spPr>
    </c:plotArea>
    <c:legend>
      <c:legendPos val="r"/>
      <c:layout>
        <c:manualLayout>
          <c:xMode val="edge"/>
          <c:yMode val="edge"/>
          <c:x val="0.75969741933678092"/>
          <c:y val="0.2567182992310133"/>
          <c:w val="0.21749035035719935"/>
          <c:h val="0.4166689996920428"/>
        </c:manualLayout>
      </c:layout>
      <c:spPr>
        <a:noFill/>
        <a:ln w="3182">
          <a:noFill/>
          <a:prstDash val="solid"/>
        </a:ln>
      </c:spPr>
      <c:txPr>
        <a:bodyPr/>
        <a:lstStyle/>
        <a:p>
          <a:pPr>
            <a:defRPr sz="11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94951159230096238"/>
          <c:h val="0.71744881889763779"/>
        </c:manualLayout>
      </c:layout>
      <c:bar3DChart>
        <c:barDir val="col"/>
        <c:grouping val="stacked"/>
        <c:ser>
          <c:idx val="0"/>
          <c:order val="0"/>
          <c:tx>
            <c:strRef>
              <c:f>Sheet1!$A$2</c:f>
              <c:strCache>
                <c:ptCount val="1"/>
                <c:pt idx="0">
                  <c:v>Среднесписочная чиленность работников малых и средних предприятий, включая микропредприятия (без внешних совместителей)</c:v>
                </c:pt>
              </c:strCache>
            </c:strRef>
          </c:tx>
          <c:spPr>
            <a:solidFill>
              <a:schemeClr val="accent1">
                <a:lumMod val="5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6.1</c:v>
                </c:pt>
                <c:pt idx="1">
                  <c:v>4.3</c:v>
                </c:pt>
                <c:pt idx="2">
                  <c:v>2.7</c:v>
                </c:pt>
                <c:pt idx="3">
                  <c:v>2.7</c:v>
                </c:pt>
                <c:pt idx="4">
                  <c:v>2.7</c:v>
                </c:pt>
                <c:pt idx="5">
                  <c:v>2.7</c:v>
                </c:pt>
              </c:numCache>
            </c:numRef>
          </c:val>
        </c:ser>
        <c:gapDepth val="0"/>
        <c:shape val="box"/>
        <c:axId val="173666304"/>
        <c:axId val="173667840"/>
        <c:axId val="0"/>
      </c:bar3DChart>
      <c:catAx>
        <c:axId val="17366630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667840"/>
        <c:crosses val="autoZero"/>
        <c:auto val="1"/>
        <c:lblAlgn val="ctr"/>
        <c:lblOffset val="100"/>
        <c:tickLblSkip val="1"/>
        <c:tickMarkSkip val="1"/>
      </c:catAx>
      <c:valAx>
        <c:axId val="17366784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666304"/>
        <c:crosses val="autoZero"/>
        <c:crossBetween val="between"/>
      </c:valAx>
      <c:spPr>
        <a:noFill/>
        <a:ln w="25454">
          <a:noFill/>
        </a:ln>
      </c:spPr>
    </c:plotArea>
    <c:legend>
      <c:legendPos val="r"/>
      <c:layout>
        <c:manualLayout>
          <c:xMode val="edge"/>
          <c:yMode val="edge"/>
          <c:x val="0"/>
          <c:y val="0.83139145345916177"/>
          <c:w val="0.99985717410323649"/>
          <c:h val="0.16860867698797088"/>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2878258967629094"/>
          <c:y val="2.5564825443041513E-2"/>
          <c:w val="0.94951159230096238"/>
          <c:h val="0.82638427727539965"/>
        </c:manualLayout>
      </c:layout>
      <c:bar3DChart>
        <c:barDir val="col"/>
        <c:grouping val="stacked"/>
        <c:ser>
          <c:idx val="0"/>
          <c:order val="0"/>
          <c:tx>
            <c:strRef>
              <c:f>Sheet1!$A$2</c:f>
              <c:strCache>
                <c:ptCount val="1"/>
                <c:pt idx="0">
                  <c:v>Оборот малых и средних предприятий, включая микропредприятия</c:v>
                </c:pt>
              </c:strCache>
            </c:strRef>
          </c:tx>
          <c:spPr>
            <a:solidFill>
              <a:srgbClr val="FF66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2.19</c:v>
                </c:pt>
                <c:pt idx="1">
                  <c:v>2.2000000000000002</c:v>
                </c:pt>
                <c:pt idx="2">
                  <c:v>2.21</c:v>
                </c:pt>
                <c:pt idx="3">
                  <c:v>2.21</c:v>
                </c:pt>
                <c:pt idx="4">
                  <c:v>2.21</c:v>
                </c:pt>
                <c:pt idx="5">
                  <c:v>2.21</c:v>
                </c:pt>
              </c:numCache>
            </c:numRef>
          </c:val>
        </c:ser>
        <c:gapDepth val="0"/>
        <c:shape val="cylinder"/>
        <c:axId val="173921408"/>
        <c:axId val="173922944"/>
        <c:axId val="0"/>
      </c:bar3DChart>
      <c:catAx>
        <c:axId val="17392140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922944"/>
        <c:crosses val="autoZero"/>
        <c:auto val="1"/>
        <c:lblAlgn val="ctr"/>
        <c:lblOffset val="100"/>
        <c:tickLblSkip val="1"/>
        <c:tickMarkSkip val="1"/>
      </c:catAx>
      <c:valAx>
        <c:axId val="17392294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921408"/>
        <c:crosses val="autoZero"/>
        <c:crossBetween val="between"/>
      </c:valAx>
      <c:spPr>
        <a:noFill/>
        <a:ln w="25454">
          <a:noFill/>
        </a:ln>
      </c:spPr>
    </c:plotArea>
    <c:legend>
      <c:legendPos val="r"/>
      <c:layout>
        <c:manualLayout>
          <c:xMode val="edge"/>
          <c:yMode val="edge"/>
          <c:x val="3.0555555555555582E-2"/>
          <c:y val="0.83139145345916177"/>
          <c:w val="0.96930161854768593"/>
          <c:h val="0.16860867698797088"/>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264E-2"/>
          <c:y val="3.8166961006404231E-2"/>
          <c:w val="0.92073832790445154"/>
          <c:h val="0.57263513513513564"/>
        </c:manualLayout>
      </c:layout>
      <c:bar3DChart>
        <c:barDir val="col"/>
        <c:grouping val="clustered"/>
        <c:ser>
          <c:idx val="0"/>
          <c:order val="0"/>
          <c:tx>
            <c:strRef>
              <c:f>Sheet1!$A$2</c:f>
              <c:strCache>
                <c:ptCount val="1"/>
                <c:pt idx="0">
                  <c:v>Среднемесячная номинальная начисленная  заработная плата в целом по району</c:v>
                </c:pt>
              </c:strCache>
            </c:strRef>
          </c:tx>
          <c:spPr>
            <a:solidFill>
              <a:schemeClr val="accent2">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22.4</c:v>
                </c:pt>
                <c:pt idx="1">
                  <c:v>25.17</c:v>
                </c:pt>
                <c:pt idx="2">
                  <c:v>25.5</c:v>
                </c:pt>
                <c:pt idx="3">
                  <c:v>25.5</c:v>
                </c:pt>
                <c:pt idx="4">
                  <c:v>25.53</c:v>
                </c:pt>
                <c:pt idx="5">
                  <c:v>25.55</c:v>
                </c:pt>
              </c:numCache>
            </c:numRef>
          </c:val>
        </c:ser>
        <c:gapDepth val="0"/>
        <c:shape val="box"/>
        <c:axId val="173995520"/>
        <c:axId val="173997056"/>
        <c:axId val="0"/>
      </c:bar3DChart>
      <c:catAx>
        <c:axId val="17399552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997056"/>
        <c:crosses val="autoZero"/>
        <c:auto val="1"/>
        <c:lblAlgn val="ctr"/>
        <c:lblOffset val="100"/>
        <c:tickLblSkip val="1"/>
        <c:tickMarkSkip val="1"/>
      </c:catAx>
      <c:valAx>
        <c:axId val="173997056"/>
        <c:scaling>
          <c:orientation val="minMax"/>
          <c:max val="3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995520"/>
        <c:crosses val="autoZero"/>
        <c:crossBetween val="between"/>
        <c:majorUnit val="5"/>
        <c:minorUnit val="0.5"/>
      </c:valAx>
      <c:spPr>
        <a:noFill/>
        <a:ln w="25454">
          <a:noFill/>
        </a:ln>
      </c:spPr>
    </c:plotArea>
    <c:legend>
      <c:legendPos val="r"/>
      <c:layout>
        <c:manualLayout>
          <c:xMode val="edge"/>
          <c:yMode val="edge"/>
          <c:x val="4.3202261378114948E-2"/>
          <c:y val="0.73947398560729938"/>
          <c:w val="0.92306137928375986"/>
          <c:h val="0.19904439280681752"/>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305E-2"/>
          <c:y val="1.533882527506379E-2"/>
          <c:w val="0.92073832790445154"/>
          <c:h val="0.77449466367238262"/>
        </c:manualLayout>
      </c:layout>
      <c:bar3DChart>
        <c:barDir val="col"/>
        <c:grouping val="clustered"/>
        <c:ser>
          <c:idx val="0"/>
          <c:order val="0"/>
          <c:tx>
            <c:strRef>
              <c:f>Sheet1!$A$2</c:f>
              <c:strCache>
                <c:ptCount val="1"/>
                <c:pt idx="0">
                  <c:v>среднесписочная численность работников организаций (без внешних совместителей)</c:v>
                </c:pt>
              </c:strCache>
            </c:strRef>
          </c:tx>
          <c:spPr>
            <a:solidFill>
              <a:schemeClr val="accent1">
                <a:lumMod val="5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6.1</c:v>
                </c:pt>
                <c:pt idx="1">
                  <c:v>5.9</c:v>
                </c:pt>
                <c:pt idx="2">
                  <c:v>6.17</c:v>
                </c:pt>
                <c:pt idx="3">
                  <c:v>6.17</c:v>
                </c:pt>
                <c:pt idx="4">
                  <c:v>6.18</c:v>
                </c:pt>
                <c:pt idx="5">
                  <c:v>6.18</c:v>
                </c:pt>
              </c:numCache>
            </c:numRef>
          </c:val>
          <c:shape val="cylinder"/>
        </c:ser>
        <c:gapDepth val="0"/>
        <c:shape val="box"/>
        <c:axId val="174101632"/>
        <c:axId val="174103168"/>
        <c:axId val="0"/>
      </c:bar3DChart>
      <c:catAx>
        <c:axId val="17410163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4103168"/>
        <c:crosses val="autoZero"/>
        <c:auto val="1"/>
        <c:lblAlgn val="ctr"/>
        <c:lblOffset val="100"/>
        <c:tickLblSkip val="1"/>
        <c:tickMarkSkip val="1"/>
      </c:catAx>
      <c:valAx>
        <c:axId val="174103168"/>
        <c:scaling>
          <c:orientation val="minMax"/>
          <c:max val="7"/>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4101632"/>
        <c:crosses val="autoZero"/>
        <c:crossBetween val="between"/>
        <c:majorUnit val="1"/>
        <c:minorUnit val="0.5"/>
      </c:valAx>
      <c:spPr>
        <a:noFill/>
        <a:ln w="25454">
          <a:noFill/>
        </a:ln>
      </c:spPr>
    </c:plotArea>
    <c:legend>
      <c:legendPos val="r"/>
      <c:layout>
        <c:manualLayout>
          <c:xMode val="edge"/>
          <c:yMode val="edge"/>
          <c:x val="4.3202261378114948E-2"/>
          <c:y val="0.83883880631041086"/>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347E-2"/>
          <c:y val="1.5338825275063797E-2"/>
          <c:w val="0.92073832790445154"/>
          <c:h val="0.91770223830454789"/>
        </c:manualLayout>
      </c:layout>
      <c:bar3DChart>
        <c:barDir val="col"/>
        <c:grouping val="clustered"/>
        <c:ser>
          <c:idx val="1"/>
          <c:order val="0"/>
          <c:tx>
            <c:strRef>
              <c:f>Sheet1!$A$2</c:f>
              <c:strCache>
                <c:ptCount val="1"/>
                <c:pt idx="0">
                  <c:v>Уровень безработицы </c:v>
                </c:pt>
              </c:strCache>
            </c:strRef>
          </c:tx>
          <c:spPr>
            <a:solidFill>
              <a:srgbClr val="FFCCCC"/>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8.32</c:v>
                </c:pt>
                <c:pt idx="1">
                  <c:v>5.6</c:v>
                </c:pt>
                <c:pt idx="2">
                  <c:v>8.1</c:v>
                </c:pt>
                <c:pt idx="3">
                  <c:v>8.1</c:v>
                </c:pt>
                <c:pt idx="4">
                  <c:v>8.11</c:v>
                </c:pt>
                <c:pt idx="5">
                  <c:v>8.120000000000001</c:v>
                </c:pt>
              </c:numCache>
            </c:numRef>
          </c:val>
        </c:ser>
        <c:ser>
          <c:idx val="2"/>
          <c:order val="1"/>
          <c:tx>
            <c:strRef>
              <c:f>Sheet1!$A$3</c:f>
              <c:strCache>
                <c:ptCount val="1"/>
                <c:pt idx="0">
                  <c:v>Уровень зарегистрированной безработицы </c:v>
                </c:pt>
              </c:strCache>
            </c:strRef>
          </c:tx>
          <c:spPr>
            <a:solidFill>
              <a:srgbClr val="CC00FF"/>
            </a:solidFill>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2.2999999999999998</c:v>
                </c:pt>
                <c:pt idx="1">
                  <c:v>1.5</c:v>
                </c:pt>
                <c:pt idx="2">
                  <c:v>1.5</c:v>
                </c:pt>
                <c:pt idx="3">
                  <c:v>1.5</c:v>
                </c:pt>
                <c:pt idx="4">
                  <c:v>1.5</c:v>
                </c:pt>
                <c:pt idx="5">
                  <c:v>1.5</c:v>
                </c:pt>
              </c:numCache>
            </c:numRef>
          </c:val>
        </c:ser>
        <c:gapDepth val="0"/>
        <c:shape val="box"/>
        <c:axId val="174013440"/>
        <c:axId val="174019328"/>
        <c:axId val="0"/>
      </c:bar3DChart>
      <c:catAx>
        <c:axId val="1740134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4019328"/>
        <c:crosses val="autoZero"/>
        <c:auto val="1"/>
        <c:lblAlgn val="ctr"/>
        <c:lblOffset val="100"/>
        <c:tickLblSkip val="1"/>
        <c:tickMarkSkip val="1"/>
      </c:catAx>
      <c:valAx>
        <c:axId val="174019328"/>
        <c:scaling>
          <c:orientation val="minMax"/>
          <c:max val="1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4013440"/>
        <c:crosses val="autoZero"/>
        <c:crossBetween val="between"/>
        <c:majorUnit val="1"/>
        <c:minorUnit val="0.5"/>
      </c:valAx>
      <c:spPr>
        <a:noFill/>
        <a:ln w="25454">
          <a:noFill/>
        </a:ln>
      </c:spPr>
    </c:plotArea>
    <c:legend>
      <c:legendPos val="r"/>
      <c:layout>
        <c:manualLayout>
          <c:xMode val="edge"/>
          <c:yMode val="edge"/>
          <c:x val="0"/>
          <c:y val="0.85442971527758782"/>
          <c:w val="1"/>
          <c:h val="0.14556999309424593"/>
        </c:manualLayout>
      </c:layout>
      <c:spPr>
        <a:noFill/>
        <a:ln w="3182">
          <a:noFill/>
          <a:prstDash val="solid"/>
        </a:ln>
      </c:spPr>
      <c:txPr>
        <a:bodyPr/>
        <a:lstStyle/>
        <a:p>
          <a:pPr>
            <a:defRPr sz="9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347E-2"/>
          <c:y val="1.5338825275063797E-2"/>
          <c:w val="0.92073832790445154"/>
          <c:h val="0.77449466367238284"/>
        </c:manualLayout>
      </c:layout>
      <c:bar3DChart>
        <c:barDir val="col"/>
        <c:grouping val="clustered"/>
        <c:ser>
          <c:idx val="0"/>
          <c:order val="0"/>
          <c:tx>
            <c:strRef>
              <c:f>Sheet1!$A$2</c:f>
              <c:strCache>
                <c:ptCount val="1"/>
                <c:pt idx="0">
                  <c:v>Фонд заработной платы работников организаций</c:v>
                </c:pt>
              </c:strCache>
            </c:strRef>
          </c:tx>
          <c:spPr>
            <a:solidFill>
              <a:srgbClr val="92D05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1653.3</c:v>
                </c:pt>
                <c:pt idx="1">
                  <c:v>1750</c:v>
                </c:pt>
                <c:pt idx="2">
                  <c:v>1828.01</c:v>
                </c:pt>
                <c:pt idx="3">
                  <c:v>1822.53</c:v>
                </c:pt>
                <c:pt idx="4">
                  <c:v>1830.02</c:v>
                </c:pt>
                <c:pt idx="5">
                  <c:v>1831.85</c:v>
                </c:pt>
              </c:numCache>
            </c:numRef>
          </c:val>
        </c:ser>
        <c:gapDepth val="0"/>
        <c:shape val="box"/>
        <c:axId val="174141824"/>
        <c:axId val="174143360"/>
        <c:axId val="0"/>
      </c:bar3DChart>
      <c:catAx>
        <c:axId val="17414182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4143360"/>
        <c:crosses val="autoZero"/>
        <c:auto val="1"/>
        <c:lblAlgn val="ctr"/>
        <c:lblOffset val="100"/>
        <c:tickLblSkip val="1"/>
        <c:tickMarkSkip val="1"/>
      </c:catAx>
      <c:valAx>
        <c:axId val="174143360"/>
        <c:scaling>
          <c:orientation val="minMax"/>
          <c:max val="20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4141824"/>
        <c:crosses val="autoZero"/>
        <c:crossBetween val="between"/>
        <c:majorUnit val="500"/>
        <c:minorUnit val="100"/>
      </c:valAx>
      <c:spPr>
        <a:noFill/>
        <a:ln w="25454">
          <a:noFill/>
        </a:ln>
      </c:spPr>
    </c:plotArea>
    <c:legend>
      <c:legendPos val="r"/>
      <c:layout>
        <c:manualLayout>
          <c:xMode val="edge"/>
          <c:yMode val="edge"/>
          <c:x val="4.3202261378114948E-2"/>
          <c:y val="0.8388388063104113"/>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view3D>
      <c:rotX val="30"/>
      <c:rotY val="40"/>
      <c:rAngAx val="1"/>
    </c:view3D>
    <c:plotArea>
      <c:layout>
        <c:manualLayout>
          <c:layoutTarget val="inner"/>
          <c:xMode val="edge"/>
          <c:yMode val="edge"/>
          <c:x val="0.10156146169780098"/>
          <c:y val="6.2234987078465032E-2"/>
          <c:w val="0.88672002027231234"/>
          <c:h val="0.7540708907892536"/>
        </c:manualLayout>
      </c:layout>
      <c:bar3DChart>
        <c:barDir val="col"/>
        <c:grouping val="clustered"/>
        <c:ser>
          <c:idx val="0"/>
          <c:order val="0"/>
          <c:tx>
            <c:strRef>
              <c:f>Лист1!$B$1</c:f>
              <c:strCache>
                <c:ptCount val="1"/>
                <c:pt idx="0">
                  <c:v>Доходы </c:v>
                </c:pt>
              </c:strCache>
            </c:strRef>
          </c:tx>
          <c:spPr>
            <a:solidFill>
              <a:srgbClr val="00B0F0"/>
            </a:solidFill>
          </c:spPr>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8683.66</c:v>
                </c:pt>
                <c:pt idx="1">
                  <c:v>9330</c:v>
                </c:pt>
                <c:pt idx="2">
                  <c:v>9795.51</c:v>
                </c:pt>
                <c:pt idx="3">
                  <c:v>9796.49</c:v>
                </c:pt>
                <c:pt idx="4">
                  <c:v>9806.2900000000009</c:v>
                </c:pt>
                <c:pt idx="5">
                  <c:v>9816.09</c:v>
                </c:pt>
              </c:numCache>
            </c:numRef>
          </c:val>
        </c:ser>
        <c:ser>
          <c:idx val="1"/>
          <c:order val="1"/>
          <c:tx>
            <c:strRef>
              <c:f>Лист1!$C$1</c:f>
              <c:strCache>
                <c:ptCount val="1"/>
                <c:pt idx="0">
                  <c:v>Расходы</c:v>
                </c:pt>
              </c:strCache>
            </c:strRef>
          </c:tx>
          <c:spPr>
            <a:solidFill>
              <a:srgbClr val="FFC000"/>
            </a:solidFill>
          </c:spPr>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8674.98</c:v>
                </c:pt>
                <c:pt idx="1">
                  <c:v>9320</c:v>
                </c:pt>
                <c:pt idx="2">
                  <c:v>9785.719999999983</c:v>
                </c:pt>
                <c:pt idx="3">
                  <c:v>9786.7000000000007</c:v>
                </c:pt>
                <c:pt idx="4">
                  <c:v>9796.49</c:v>
                </c:pt>
                <c:pt idx="5">
                  <c:v>9806.2800000000007</c:v>
                </c:pt>
              </c:numCache>
            </c:numRef>
          </c:val>
        </c:ser>
        <c:shape val="box"/>
        <c:axId val="174163072"/>
        <c:axId val="174164608"/>
        <c:axId val="0"/>
      </c:bar3DChart>
      <c:dateAx>
        <c:axId val="174163072"/>
        <c:scaling>
          <c:orientation val="minMax"/>
        </c:scaling>
        <c:axPos val="b"/>
        <c:numFmt formatCode="General" sourceLinked="1"/>
        <c:tickLblPos val="nextTo"/>
        <c:crossAx val="174164608"/>
        <c:crosses val="autoZero"/>
        <c:lblOffset val="100"/>
        <c:baseTimeUnit val="days"/>
      </c:dateAx>
      <c:valAx>
        <c:axId val="174164608"/>
        <c:scaling>
          <c:orientation val="minMax"/>
          <c:min val="1000"/>
        </c:scaling>
        <c:axPos val="l"/>
        <c:majorGridlines/>
        <c:numFmt formatCode="General" sourceLinked="1"/>
        <c:tickLblPos val="nextTo"/>
        <c:txPr>
          <a:bodyPr/>
          <a:lstStyle/>
          <a:p>
            <a:pPr>
              <a:defRPr sz="1000" b="0"/>
            </a:pPr>
            <a:endParaRPr lang="ru-RU"/>
          </a:p>
        </c:txPr>
        <c:crossAx val="174163072"/>
        <c:crossesAt val="1"/>
        <c:crossBetween val="between"/>
        <c:majorUnit val="1000"/>
        <c:minorUnit val="40"/>
      </c:valAx>
    </c:plotArea>
    <c:plotVisOnly val="1"/>
  </c:chart>
  <c:txPr>
    <a:bodyPr/>
    <a:lstStyle/>
    <a:p>
      <a:pPr>
        <a:defRPr sz="12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951859142607174"/>
          <c:y val="7.9566197261961513E-2"/>
          <c:w val="0.92073832790445154"/>
          <c:h val="0.77449466367238307"/>
        </c:manualLayout>
      </c:layout>
      <c:bar3DChart>
        <c:barDir val="col"/>
        <c:grouping val="clustered"/>
        <c:ser>
          <c:idx val="0"/>
          <c:order val="0"/>
          <c:tx>
            <c:strRef>
              <c:f>Sheet1!$A$2</c:f>
              <c:strCache>
                <c:ptCount val="1"/>
                <c:pt idx="0">
                  <c:v>Величина прожиточного минимума</c:v>
                </c:pt>
              </c:strCache>
            </c:strRef>
          </c:tx>
          <c:spPr>
            <a:solidFill>
              <a:srgbClr val="92D050"/>
            </a:solidFill>
            <a:ln w="12727">
              <a:no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8248</c:v>
                </c:pt>
                <c:pt idx="1">
                  <c:v>9320</c:v>
                </c:pt>
                <c:pt idx="2">
                  <c:v>9232.65</c:v>
                </c:pt>
                <c:pt idx="3">
                  <c:v>9233.57</c:v>
                </c:pt>
                <c:pt idx="4">
                  <c:v>9242.81</c:v>
                </c:pt>
                <c:pt idx="5">
                  <c:v>9252.0499999999811</c:v>
                </c:pt>
              </c:numCache>
            </c:numRef>
          </c:val>
        </c:ser>
        <c:gapDepth val="0"/>
        <c:shape val="box"/>
        <c:axId val="174210432"/>
        <c:axId val="174212224"/>
        <c:axId val="0"/>
      </c:bar3DChart>
      <c:catAx>
        <c:axId val="17421043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4212224"/>
        <c:crosses val="autoZero"/>
        <c:auto val="1"/>
        <c:lblAlgn val="ctr"/>
        <c:lblOffset val="100"/>
        <c:tickLblSkip val="1"/>
        <c:tickMarkSkip val="1"/>
      </c:catAx>
      <c:valAx>
        <c:axId val="174212224"/>
        <c:scaling>
          <c:orientation val="minMax"/>
          <c:max val="10000"/>
          <c:min val="0"/>
        </c:scaling>
        <c:axPos val="l"/>
        <c:majorGridlines>
          <c:spPr>
            <a:ln w="3182">
              <a:solidFill>
                <a:schemeClr val="tx1"/>
              </a:solidFill>
              <a:prstDash val="solid"/>
            </a:ln>
          </c:spPr>
        </c:majorGridlines>
        <c:numFmt formatCode="General" sourceLinked="1"/>
        <c:tickLblPos val="nextTo"/>
        <c:spPr>
          <a:ln w="3182">
            <a:solidFill>
              <a:schemeClr val="tx1">
                <a:lumMod val="50000"/>
                <a:lumOff val="50000"/>
              </a:schemeClr>
            </a:solidFill>
            <a:prstDash val="solid"/>
          </a:ln>
        </c:spPr>
        <c:txPr>
          <a:bodyPr rot="0" vert="horz"/>
          <a:lstStyle/>
          <a:p>
            <a:pPr>
              <a:defRPr b="0"/>
            </a:pPr>
            <a:endParaRPr lang="ru-RU"/>
          </a:p>
        </c:txPr>
        <c:crossAx val="174210432"/>
        <c:crosses val="autoZero"/>
        <c:crossBetween val="between"/>
        <c:majorUnit val="1000"/>
        <c:minorUnit val="100"/>
      </c:valAx>
      <c:spPr>
        <a:noFill/>
        <a:ln w="25454">
          <a:noFill/>
        </a:ln>
      </c:spPr>
    </c:plotArea>
    <c:legend>
      <c:legendPos val="r"/>
      <c:layout>
        <c:manualLayout>
          <c:xMode val="edge"/>
          <c:yMode val="edge"/>
          <c:x val="0"/>
          <c:y val="0.83883892326212961"/>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hPercent val="48"/>
      <c:rotY val="6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555E-2"/>
          <c:y val="0.15426513587388488"/>
          <c:w val="0.92073832790445154"/>
          <c:h val="0.54002640078352182"/>
        </c:manualLayout>
      </c:layout>
      <c:bar3DChart>
        <c:barDir val="col"/>
        <c:grouping val="clustered"/>
        <c:ser>
          <c:idx val="1"/>
          <c:order val="0"/>
          <c:tx>
            <c:strRef>
              <c:f>Sheet1!$A$2</c:f>
              <c:strCache>
                <c:ptCount val="1"/>
                <c:pt idx="0">
                  <c:v>Общий коэффициентрождаемости (число родившихся на 1000 человек населения)</c:v>
                </c:pt>
              </c:strCache>
            </c:strRef>
          </c:tx>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13.3</c:v>
                </c:pt>
                <c:pt idx="1">
                  <c:v>9.4</c:v>
                </c:pt>
                <c:pt idx="2">
                  <c:v>10</c:v>
                </c:pt>
                <c:pt idx="3">
                  <c:v>10</c:v>
                </c:pt>
                <c:pt idx="4">
                  <c:v>10.01</c:v>
                </c:pt>
                <c:pt idx="5">
                  <c:v>10.02</c:v>
                </c:pt>
              </c:numCache>
            </c:numRef>
          </c:val>
        </c:ser>
        <c:ser>
          <c:idx val="2"/>
          <c:order val="1"/>
          <c:tx>
            <c:strRef>
              <c:f>Sheet1!$A$3</c:f>
              <c:strCache>
                <c:ptCount val="1"/>
                <c:pt idx="0">
                  <c:v>Общий коэффициент смертности (число умерших на 1000 человек населения)</c:v>
                </c:pt>
              </c:strCache>
            </c:strRef>
          </c:tx>
          <c:spPr>
            <a:solidFill>
              <a:srgbClr val="FF0000"/>
            </a:solidFill>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8.7000000000000011</c:v>
                </c:pt>
                <c:pt idx="1">
                  <c:v>9.8000000000000007</c:v>
                </c:pt>
                <c:pt idx="2">
                  <c:v>10</c:v>
                </c:pt>
                <c:pt idx="3">
                  <c:v>10</c:v>
                </c:pt>
                <c:pt idx="4">
                  <c:v>10.01</c:v>
                </c:pt>
                <c:pt idx="5">
                  <c:v>10.02</c:v>
                </c:pt>
              </c:numCache>
            </c:numRef>
          </c:val>
        </c:ser>
        <c:ser>
          <c:idx val="3"/>
          <c:order val="2"/>
          <c:tx>
            <c:strRef>
              <c:f>Sheet1!$A$4</c:f>
              <c:strCache>
                <c:ptCount val="1"/>
                <c:pt idx="0">
                  <c:v>Коэффициент естественного прироста населения (на 1000 человек населения)</c:v>
                </c:pt>
              </c:strCache>
            </c:strRef>
          </c:tx>
          <c:spPr>
            <a:solidFill>
              <a:srgbClr val="66CCFF"/>
            </a:solidFill>
          </c:spPr>
          <c:cat>
            <c:numRef>
              <c:f>Sheet1!$B$1:$G$1</c:f>
              <c:numCache>
                <c:formatCode>General</c:formatCode>
                <c:ptCount val="6"/>
                <c:pt idx="0">
                  <c:v>2017</c:v>
                </c:pt>
                <c:pt idx="1">
                  <c:v>2018</c:v>
                </c:pt>
                <c:pt idx="2">
                  <c:v>2019</c:v>
                </c:pt>
                <c:pt idx="3">
                  <c:v>2020</c:v>
                </c:pt>
                <c:pt idx="4">
                  <c:v>2021</c:v>
                </c:pt>
                <c:pt idx="5">
                  <c:v>2022</c:v>
                </c:pt>
              </c:numCache>
            </c:numRef>
          </c:cat>
          <c:val>
            <c:numRef>
              <c:f>Sheet1!$B$4:$G$4</c:f>
              <c:numCache>
                <c:formatCode>General</c:formatCode>
                <c:ptCount val="6"/>
                <c:pt idx="0">
                  <c:v>4.5999999999999996</c:v>
                </c:pt>
                <c:pt idx="1">
                  <c:v>-4.0000000000000022E-2</c:v>
                </c:pt>
                <c:pt idx="2">
                  <c:v>1</c:v>
                </c:pt>
                <c:pt idx="3">
                  <c:v>1</c:v>
                </c:pt>
                <c:pt idx="4">
                  <c:v>1</c:v>
                </c:pt>
                <c:pt idx="5">
                  <c:v>1</c:v>
                </c:pt>
              </c:numCache>
            </c:numRef>
          </c:val>
        </c:ser>
        <c:gapDepth val="0"/>
        <c:shape val="cone"/>
        <c:axId val="171416192"/>
        <c:axId val="171434368"/>
        <c:axId val="0"/>
      </c:bar3DChart>
      <c:catAx>
        <c:axId val="171416192"/>
        <c:scaling>
          <c:orientation val="minMax"/>
        </c:scaling>
        <c:axPos val="b"/>
        <c:numFmt formatCode="General" sourceLinked="1"/>
        <c:tickLblPos val="low"/>
        <c:spPr>
          <a:ln w="3182">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Calibri" pitchFamily="34" charset="0"/>
              </a:defRPr>
            </a:pPr>
            <a:endParaRPr lang="ru-RU"/>
          </a:p>
        </c:txPr>
        <c:crossAx val="171434368"/>
        <c:crosses val="autoZero"/>
        <c:auto val="1"/>
        <c:lblAlgn val="ctr"/>
        <c:lblOffset val="100"/>
        <c:tickLblSkip val="1"/>
        <c:tickMarkSkip val="1"/>
      </c:catAx>
      <c:valAx>
        <c:axId val="171434368"/>
        <c:scaling>
          <c:orientation val="minMax"/>
          <c:max val="14"/>
          <c:min val="-1"/>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900" b="1" i="0" u="none" strike="noStrike" baseline="0">
                <a:solidFill>
                  <a:schemeClr val="tx1"/>
                </a:solidFill>
                <a:latin typeface="Calibri" pitchFamily="34" charset="0"/>
                <a:ea typeface="Arial"/>
                <a:cs typeface="Calibri" pitchFamily="34" charset="0"/>
              </a:defRPr>
            </a:pPr>
            <a:endParaRPr lang="ru-RU"/>
          </a:p>
        </c:txPr>
        <c:crossAx val="171416192"/>
        <c:crosses val="autoZero"/>
        <c:crossBetween val="between"/>
        <c:majorUnit val="1"/>
        <c:minorUnit val="1"/>
      </c:valAx>
      <c:spPr>
        <a:noFill/>
        <a:ln w="25454">
          <a:noFill/>
        </a:ln>
      </c:spPr>
    </c:plotArea>
    <c:legend>
      <c:legendPos val="r"/>
      <c:layout>
        <c:manualLayout>
          <c:xMode val="edge"/>
          <c:yMode val="edge"/>
          <c:x val="6.2328011343749067E-2"/>
          <c:y val="0.82780629916980863"/>
          <c:w val="0.93157413903919561"/>
          <c:h val="0.12871563880699333"/>
        </c:manualLayout>
      </c:layout>
      <c:spPr>
        <a:noFill/>
        <a:ln w="3182">
          <a:solidFill>
            <a:schemeClr val="tx1"/>
          </a:solidFill>
          <a:prstDash val="solid"/>
        </a:ln>
      </c:spPr>
      <c:txPr>
        <a:bodyPr/>
        <a:lstStyle/>
        <a:p>
          <a:pPr>
            <a:defRPr sz="900" b="1" i="0" u="none" strike="noStrike" baseline="0">
              <a:solidFill>
                <a:schemeClr val="tx1"/>
              </a:solidFill>
              <a:latin typeface="Calibri" pitchFamily="34" charset="0"/>
              <a:ea typeface="Arial"/>
              <a:cs typeface="Calibri" pitchFamily="34" charset="0"/>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299081364829397"/>
          <c:y val="3.0320942936982925E-2"/>
          <c:w val="0.85645363079615067"/>
          <c:h val="0.8164891528834507"/>
        </c:manualLayout>
      </c:layout>
      <c:bar3DChart>
        <c:barDir val="col"/>
        <c:grouping val="clustered"/>
        <c:ser>
          <c:idx val="0"/>
          <c:order val="0"/>
          <c:tx>
            <c:strRef>
              <c:f>Sheet1!$A$2</c:f>
              <c:strCache>
                <c:ptCount val="1"/>
                <c:pt idx="0">
                  <c:v>Больничными койками на 10 тыс. населения</c:v>
                </c:pt>
              </c:strCache>
            </c:strRef>
          </c:tx>
          <c:spPr>
            <a:solidFill>
              <a:srgbClr val="FFFFCC"/>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40.190000000000012</c:v>
                </c:pt>
                <c:pt idx="1">
                  <c:v>39.96</c:v>
                </c:pt>
                <c:pt idx="2">
                  <c:v>39.879999999999995</c:v>
                </c:pt>
                <c:pt idx="3">
                  <c:v>39.879999999999995</c:v>
                </c:pt>
                <c:pt idx="4">
                  <c:v>39.96</c:v>
                </c:pt>
                <c:pt idx="5">
                  <c:v>39.96</c:v>
                </c:pt>
              </c:numCache>
            </c:numRef>
          </c:val>
        </c:ser>
        <c:ser>
          <c:idx val="1"/>
          <c:order val="1"/>
          <c:tx>
            <c:strRef>
              <c:f>Sheet1!$A$3</c:f>
              <c:strCache>
                <c:ptCount val="1"/>
                <c:pt idx="0">
                  <c:v>Общедоступными библиотеками на 100 тыс. населения</c:v>
                </c:pt>
              </c:strCache>
            </c:strRef>
          </c:tx>
          <c:spPr>
            <a:solidFill>
              <a:srgbClr val="00B0F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50</c:v>
                </c:pt>
                <c:pt idx="1">
                  <c:v>49.720000000000013</c:v>
                </c:pt>
                <c:pt idx="2">
                  <c:v>49.7</c:v>
                </c:pt>
                <c:pt idx="3">
                  <c:v>49.7</c:v>
                </c:pt>
                <c:pt idx="4">
                  <c:v>49.75</c:v>
                </c:pt>
                <c:pt idx="5">
                  <c:v>49.8</c:v>
                </c:pt>
              </c:numCache>
            </c:numRef>
          </c:val>
        </c:ser>
        <c:ser>
          <c:idx val="2"/>
          <c:order val="2"/>
          <c:tx>
            <c:strRef>
              <c:f>Sheet1!$A$4</c:f>
              <c:strCache>
                <c:ptCount val="1"/>
                <c:pt idx="0">
                  <c:v>Учреждениями культурно-досугового типа на 100 тыс. населения</c:v>
                </c:pt>
              </c:strCache>
            </c:strRef>
          </c:tx>
          <c:spPr>
            <a:solidFill>
              <a:schemeClr val="accent6">
                <a:lumMod val="20000"/>
                <a:lumOff val="8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Sheet1!$B$4:$G$4</c:f>
              <c:numCache>
                <c:formatCode>General</c:formatCode>
                <c:ptCount val="6"/>
                <c:pt idx="0">
                  <c:v>51.849999999999994</c:v>
                </c:pt>
                <c:pt idx="1">
                  <c:v>51.57</c:v>
                </c:pt>
                <c:pt idx="2">
                  <c:v>51.5</c:v>
                </c:pt>
                <c:pt idx="3">
                  <c:v>51.51</c:v>
                </c:pt>
                <c:pt idx="4">
                  <c:v>51.56</c:v>
                </c:pt>
                <c:pt idx="5">
                  <c:v>51.61</c:v>
                </c:pt>
              </c:numCache>
            </c:numRef>
          </c:val>
        </c:ser>
        <c:gapDepth val="0"/>
        <c:shape val="box"/>
        <c:axId val="174278528"/>
        <c:axId val="174280064"/>
        <c:axId val="0"/>
      </c:bar3DChart>
      <c:catAx>
        <c:axId val="17427852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4280064"/>
        <c:crosses val="autoZero"/>
        <c:auto val="1"/>
        <c:lblAlgn val="ctr"/>
        <c:lblOffset val="100"/>
        <c:tickLblSkip val="1"/>
        <c:tickMarkSkip val="1"/>
      </c:catAx>
      <c:valAx>
        <c:axId val="174280064"/>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4278528"/>
        <c:crosses val="autoZero"/>
        <c:crossBetween val="between"/>
        <c:majorUnit val="5"/>
        <c:minorUnit val="2"/>
      </c:valAx>
      <c:spPr>
        <a:noFill/>
        <a:ln w="25454">
          <a:noFill/>
        </a:ln>
      </c:spPr>
    </c:plotArea>
    <c:legend>
      <c:legendPos val="r"/>
      <c:layout>
        <c:manualLayout>
          <c:xMode val="edge"/>
          <c:yMode val="edge"/>
          <c:x val="1.584076990376216E-2"/>
          <c:y val="0.87755198047408034"/>
          <c:w val="0.98263626421697259"/>
          <c:h val="0.12244801952592355"/>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70784923056823"/>
          <c:y val="2.9929415170855986E-2"/>
          <c:w val="0.92073832790445154"/>
          <c:h val="0.77449466367238284"/>
        </c:manualLayout>
      </c:layout>
      <c:bar3DChart>
        <c:barDir val="col"/>
        <c:grouping val="clustered"/>
        <c:ser>
          <c:idx val="0"/>
          <c:order val="0"/>
          <c:tx>
            <c:strRef>
              <c:f>Sheet1!$A$2</c:f>
              <c:strCache>
                <c:ptCount val="1"/>
                <c:pt idx="0">
                  <c:v>Дошкольными образовательными учреждениями (мест на 1000 детей в возрасте 1-6 лет)</c:v>
                </c:pt>
              </c:strCache>
            </c:strRef>
          </c:tx>
          <c:spPr>
            <a:solidFill>
              <a:srgbClr val="CCFFCC"/>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539.70000000000005</c:v>
                </c:pt>
                <c:pt idx="1">
                  <c:v>543</c:v>
                </c:pt>
                <c:pt idx="2">
                  <c:v>543</c:v>
                </c:pt>
                <c:pt idx="3">
                  <c:v>543.04999999999939</c:v>
                </c:pt>
                <c:pt idx="4">
                  <c:v>543.6</c:v>
                </c:pt>
                <c:pt idx="5">
                  <c:v>544.14</c:v>
                </c:pt>
              </c:numCache>
            </c:numRef>
          </c:val>
        </c:ser>
        <c:gapDepth val="0"/>
        <c:shape val="box"/>
        <c:axId val="174330624"/>
        <c:axId val="174332160"/>
        <c:axId val="0"/>
      </c:bar3DChart>
      <c:catAx>
        <c:axId val="17433062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4332160"/>
        <c:crosses val="autoZero"/>
        <c:auto val="1"/>
        <c:lblAlgn val="ctr"/>
        <c:lblOffset val="100"/>
        <c:tickLblSkip val="1"/>
        <c:tickMarkSkip val="1"/>
      </c:catAx>
      <c:valAx>
        <c:axId val="174332160"/>
        <c:scaling>
          <c:orientation val="minMax"/>
          <c:max val="55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4330624"/>
        <c:crosses val="autoZero"/>
        <c:crossBetween val="between"/>
        <c:majorUnit val="50"/>
        <c:minorUnit val="50"/>
      </c:valAx>
      <c:spPr>
        <a:noFill/>
        <a:ln w="25400">
          <a:noFill/>
        </a:ln>
      </c:spPr>
    </c:plotArea>
    <c:legend>
      <c:legendPos val="r"/>
      <c:layout>
        <c:manualLayout>
          <c:xMode val="edge"/>
          <c:yMode val="edge"/>
          <c:x val="4.3202261378114948E-2"/>
          <c:y val="0.8388388063104113"/>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541E-2"/>
          <c:y val="3.8166961006404231E-2"/>
          <c:w val="0.92073832790445154"/>
          <c:h val="0.57263513513513564"/>
        </c:manualLayout>
      </c:layout>
      <c:bar3DChart>
        <c:barDir val="col"/>
        <c:grouping val="clustered"/>
        <c:ser>
          <c:idx val="0"/>
          <c:order val="0"/>
          <c:tx>
            <c:strRef>
              <c:f>Sheet1!$A$2</c:f>
              <c:strCache>
                <c:ptCount val="1"/>
                <c:pt idx="0">
                  <c:v>Численность детей в дошкольных общеобразовательных учреждениях</c:v>
                </c:pt>
              </c:strCache>
            </c:strRef>
          </c:tx>
          <c:spPr>
            <a:solidFill>
              <a:schemeClr val="accent2">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2.4099999999999997</c:v>
                </c:pt>
                <c:pt idx="1">
                  <c:v>2.3199999999999967</c:v>
                </c:pt>
                <c:pt idx="2">
                  <c:v>2.42</c:v>
                </c:pt>
                <c:pt idx="3">
                  <c:v>2.42</c:v>
                </c:pt>
                <c:pt idx="4">
                  <c:v>2.42</c:v>
                </c:pt>
                <c:pt idx="5">
                  <c:v>2.4299999999999997</c:v>
                </c:pt>
              </c:numCache>
            </c:numRef>
          </c:val>
        </c:ser>
        <c:ser>
          <c:idx val="1"/>
          <c:order val="1"/>
          <c:tx>
            <c:strRef>
              <c:f>Sheet1!$A$3</c:f>
              <c:strCache>
                <c:ptCount val="1"/>
                <c:pt idx="0">
                  <c:v>Численность обучающихся в общеобразовательных учреждениях </c:v>
                </c:pt>
              </c:strCache>
            </c:strRef>
          </c:tx>
          <c:spPr>
            <a:solidFill>
              <a:schemeClr val="accent2">
                <a:lumMod val="20000"/>
                <a:lumOff val="8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6.14</c:v>
                </c:pt>
                <c:pt idx="1">
                  <c:v>6.35</c:v>
                </c:pt>
                <c:pt idx="2">
                  <c:v>6.4</c:v>
                </c:pt>
                <c:pt idx="3">
                  <c:v>6.4</c:v>
                </c:pt>
                <c:pt idx="4">
                  <c:v>6.41</c:v>
                </c:pt>
                <c:pt idx="5">
                  <c:v>6.41</c:v>
                </c:pt>
              </c:numCache>
            </c:numRef>
          </c:val>
        </c:ser>
        <c:gapDepth val="0"/>
        <c:shape val="box"/>
        <c:axId val="174402176"/>
        <c:axId val="174408064"/>
        <c:axId val="0"/>
      </c:bar3DChart>
      <c:catAx>
        <c:axId val="17440217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4408064"/>
        <c:crosses val="autoZero"/>
        <c:auto val="1"/>
        <c:lblAlgn val="ctr"/>
        <c:lblOffset val="100"/>
        <c:tickLblSkip val="1"/>
        <c:tickMarkSkip val="1"/>
      </c:catAx>
      <c:valAx>
        <c:axId val="174408064"/>
        <c:scaling>
          <c:orientation val="minMax"/>
          <c:max val="7"/>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4402176"/>
        <c:crosses val="autoZero"/>
        <c:crossBetween val="between"/>
        <c:majorUnit val="1"/>
        <c:minorUnit val="0.5"/>
      </c:valAx>
      <c:spPr>
        <a:noFill/>
        <a:ln w="25454">
          <a:noFill/>
        </a:ln>
      </c:spPr>
    </c:plotArea>
    <c:legend>
      <c:legendPos val="r"/>
      <c:layout>
        <c:manualLayout>
          <c:xMode val="edge"/>
          <c:yMode val="edge"/>
          <c:x val="0"/>
          <c:y val="0.69098951665653441"/>
          <c:w val="0.99806146106736127"/>
          <c:h val="0.24752900798912741"/>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Доходы</c:v>
                </c:pt>
              </c:strCache>
            </c:strRef>
          </c:tx>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Лист1!$B$2:$B$6</c:f>
              <c:numCache>
                <c:formatCode>General</c:formatCode>
                <c:ptCount val="5"/>
                <c:pt idx="0">
                  <c:v>1265054.8500000001</c:v>
                </c:pt>
                <c:pt idx="1">
                  <c:v>1344295.9</c:v>
                </c:pt>
                <c:pt idx="2">
                  <c:v>1486742.07</c:v>
                </c:pt>
                <c:pt idx="3">
                  <c:v>1590552.12</c:v>
                </c:pt>
                <c:pt idx="4">
                  <c:v>1487128.98</c:v>
                </c:pt>
              </c:numCache>
            </c:numRef>
          </c:val>
        </c:ser>
        <c:ser>
          <c:idx val="1"/>
          <c:order val="1"/>
          <c:tx>
            <c:strRef>
              <c:f>Лист1!$C$1</c:f>
              <c:strCache>
                <c:ptCount val="1"/>
                <c:pt idx="0">
                  <c:v>Налоговые и неналоговые</c:v>
                </c:pt>
              </c:strCache>
            </c:strRef>
          </c:tx>
          <c:spPr>
            <a:solidFill>
              <a:srgbClr val="66FFFF"/>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Лист1!$C$2:$C$6</c:f>
              <c:numCache>
                <c:formatCode>General</c:formatCode>
                <c:ptCount val="5"/>
                <c:pt idx="0">
                  <c:v>211006.24000000011</c:v>
                </c:pt>
                <c:pt idx="1">
                  <c:v>221856.73</c:v>
                </c:pt>
                <c:pt idx="2">
                  <c:v>222896.22</c:v>
                </c:pt>
                <c:pt idx="3">
                  <c:v>221769.23</c:v>
                </c:pt>
                <c:pt idx="4">
                  <c:v>225154.51</c:v>
                </c:pt>
              </c:numCache>
            </c:numRef>
          </c:val>
        </c:ser>
        <c:ser>
          <c:idx val="2"/>
          <c:order val="2"/>
          <c:tx>
            <c:strRef>
              <c:f>Лист1!$D$1</c:f>
              <c:strCache>
                <c:ptCount val="1"/>
                <c:pt idx="0">
                  <c:v>Безвозмездные поступления</c:v>
                </c:pt>
              </c:strCache>
            </c:strRef>
          </c:tx>
          <c:spPr>
            <a:solidFill>
              <a:srgbClr val="FF5050"/>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Лист1!$D$2:$D$6</c:f>
              <c:numCache>
                <c:formatCode>General</c:formatCode>
                <c:ptCount val="5"/>
                <c:pt idx="0">
                  <c:v>1060830.3500000001</c:v>
                </c:pt>
                <c:pt idx="1">
                  <c:v>1122439.1700000011</c:v>
                </c:pt>
                <c:pt idx="2">
                  <c:v>1263845.8500000001</c:v>
                </c:pt>
                <c:pt idx="3">
                  <c:v>1368782.8900000001</c:v>
                </c:pt>
                <c:pt idx="4">
                  <c:v>1261974.47</c:v>
                </c:pt>
              </c:numCache>
            </c:numRef>
          </c:val>
        </c:ser>
        <c:ser>
          <c:idx val="3"/>
          <c:order val="3"/>
          <c:tx>
            <c:strRef>
              <c:f>Лист1!$E$1</c:f>
              <c:strCache>
                <c:ptCount val="1"/>
                <c:pt idx="0">
                  <c:v>Расходы</c:v>
                </c:pt>
              </c:strCache>
            </c:strRef>
          </c:tx>
          <c:spPr>
            <a:solidFill>
              <a:schemeClr val="accent2">
                <a:lumMod val="40000"/>
                <a:lumOff val="60000"/>
              </a:schemeClr>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Лист1!$E$2:$E$6</c:f>
              <c:numCache>
                <c:formatCode>General</c:formatCode>
                <c:ptCount val="5"/>
                <c:pt idx="0">
                  <c:v>1273690.78</c:v>
                </c:pt>
                <c:pt idx="1">
                  <c:v>1368968.3800000001</c:v>
                </c:pt>
                <c:pt idx="2">
                  <c:v>1486742.07</c:v>
                </c:pt>
                <c:pt idx="3">
                  <c:v>1590552.12</c:v>
                </c:pt>
                <c:pt idx="4">
                  <c:v>1487128.98</c:v>
                </c:pt>
              </c:numCache>
            </c:numRef>
          </c:val>
        </c:ser>
        <c:shape val="box"/>
        <c:axId val="174914176"/>
        <c:axId val="173818240"/>
        <c:axId val="0"/>
      </c:bar3DChart>
      <c:catAx>
        <c:axId val="174914176"/>
        <c:scaling>
          <c:orientation val="minMax"/>
        </c:scaling>
        <c:axPos val="b"/>
        <c:tickLblPos val="nextTo"/>
        <c:txPr>
          <a:bodyPr/>
          <a:lstStyle/>
          <a:p>
            <a:pPr>
              <a:defRPr sz="800"/>
            </a:pPr>
            <a:endParaRPr lang="ru-RU"/>
          </a:p>
        </c:txPr>
        <c:crossAx val="173818240"/>
        <c:crosses val="autoZero"/>
        <c:auto val="1"/>
        <c:lblAlgn val="ctr"/>
        <c:lblOffset val="100"/>
      </c:catAx>
      <c:valAx>
        <c:axId val="173818240"/>
        <c:scaling>
          <c:orientation val="minMax"/>
        </c:scaling>
        <c:axPos val="l"/>
        <c:majorGridlines/>
        <c:numFmt formatCode="General" sourceLinked="1"/>
        <c:tickLblPos val="nextTo"/>
        <c:txPr>
          <a:bodyPr/>
          <a:lstStyle/>
          <a:p>
            <a:pPr>
              <a:defRPr sz="800"/>
            </a:pPr>
            <a:endParaRPr lang="ru-RU"/>
          </a:p>
        </c:txPr>
        <c:crossAx val="174914176"/>
        <c:crosses val="autoZero"/>
        <c:crossBetween val="between"/>
      </c:valAx>
    </c:plotArea>
    <c:legend>
      <c:legendPos val="r"/>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Доходы</c:v>
                </c:pt>
              </c:strCache>
            </c:strRef>
          </c:tx>
          <c:spPr>
            <a:solidFill>
              <a:srgbClr val="92D050"/>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1450420.51</c:v>
                </c:pt>
                <c:pt idx="1">
                  <c:v>1526697.04</c:v>
                </c:pt>
                <c:pt idx="2">
                  <c:v>1668705.45</c:v>
                </c:pt>
                <c:pt idx="3">
                  <c:v>1726357.1300000001</c:v>
                </c:pt>
                <c:pt idx="4">
                  <c:v>1620670.44</c:v>
                </c:pt>
              </c:numCache>
            </c:numRef>
          </c:val>
        </c:ser>
        <c:ser>
          <c:idx val="1"/>
          <c:order val="1"/>
          <c:tx>
            <c:strRef>
              <c:f>Лист1!$C$1</c:f>
              <c:strCache>
                <c:ptCount val="1"/>
                <c:pt idx="0">
                  <c:v>Налоговые и неналоговые</c:v>
                </c:pt>
              </c:strCache>
            </c:strRef>
          </c:tx>
          <c:spPr>
            <a:solidFill>
              <a:srgbClr val="66FFFF"/>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Лист1!$C$2:$C$6</c:f>
              <c:numCache>
                <c:formatCode>General</c:formatCode>
                <c:ptCount val="5"/>
                <c:pt idx="0">
                  <c:v>312368.55</c:v>
                </c:pt>
                <c:pt idx="1">
                  <c:v>328590.81</c:v>
                </c:pt>
                <c:pt idx="2">
                  <c:v>331690.44</c:v>
                </c:pt>
                <c:pt idx="3">
                  <c:v>330563.38</c:v>
                </c:pt>
                <c:pt idx="4">
                  <c:v>333922.88</c:v>
                </c:pt>
              </c:numCache>
            </c:numRef>
          </c:val>
        </c:ser>
        <c:ser>
          <c:idx val="2"/>
          <c:order val="2"/>
          <c:tx>
            <c:strRef>
              <c:f>Лист1!$D$1</c:f>
              <c:strCache>
                <c:ptCount val="1"/>
                <c:pt idx="0">
                  <c:v>Безвозмездные поступления</c:v>
                </c:pt>
              </c:strCache>
            </c:strRef>
          </c:tx>
          <c:spPr>
            <a:solidFill>
              <a:srgbClr val="FFFF99"/>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Лист1!$D$2:$D$6</c:f>
              <c:numCache>
                <c:formatCode>General</c:formatCode>
                <c:ptCount val="5"/>
                <c:pt idx="0">
                  <c:v>1138051.96</c:v>
                </c:pt>
                <c:pt idx="1">
                  <c:v>1198106.23</c:v>
                </c:pt>
                <c:pt idx="2">
                  <c:v>1440733.6</c:v>
                </c:pt>
                <c:pt idx="3">
                  <c:v>1486982.9</c:v>
                </c:pt>
                <c:pt idx="4">
                  <c:v>1377616.52</c:v>
                </c:pt>
              </c:numCache>
            </c:numRef>
          </c:val>
        </c:ser>
        <c:ser>
          <c:idx val="3"/>
          <c:order val="3"/>
          <c:tx>
            <c:strRef>
              <c:f>Лист1!$E$1</c:f>
              <c:strCache>
                <c:ptCount val="1"/>
                <c:pt idx="0">
                  <c:v>Расходы</c:v>
                </c:pt>
              </c:strCache>
            </c:strRef>
          </c:tx>
          <c:spPr>
            <a:solidFill>
              <a:srgbClr val="99CCFF"/>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Лист1!$E$2:$E$6</c:f>
              <c:numCache>
                <c:formatCode>General</c:formatCode>
                <c:ptCount val="5"/>
                <c:pt idx="0">
                  <c:v>1454443.6900000011</c:v>
                </c:pt>
                <c:pt idx="1">
                  <c:v>1591644.34</c:v>
                </c:pt>
                <c:pt idx="2">
                  <c:v>1668705.45</c:v>
                </c:pt>
                <c:pt idx="3">
                  <c:v>1726357.1300000001</c:v>
                </c:pt>
                <c:pt idx="4">
                  <c:v>1620670.4</c:v>
                </c:pt>
              </c:numCache>
            </c:numRef>
          </c:val>
        </c:ser>
        <c:shape val="box"/>
        <c:axId val="175608576"/>
        <c:axId val="175610112"/>
        <c:axId val="0"/>
      </c:bar3DChart>
      <c:catAx>
        <c:axId val="175608576"/>
        <c:scaling>
          <c:orientation val="minMax"/>
        </c:scaling>
        <c:axPos val="b"/>
        <c:tickLblPos val="nextTo"/>
        <c:txPr>
          <a:bodyPr/>
          <a:lstStyle/>
          <a:p>
            <a:pPr>
              <a:defRPr sz="800"/>
            </a:pPr>
            <a:endParaRPr lang="ru-RU"/>
          </a:p>
        </c:txPr>
        <c:crossAx val="175610112"/>
        <c:crosses val="autoZero"/>
        <c:auto val="1"/>
        <c:lblAlgn val="ctr"/>
        <c:lblOffset val="100"/>
      </c:catAx>
      <c:valAx>
        <c:axId val="175610112"/>
        <c:scaling>
          <c:orientation val="minMax"/>
        </c:scaling>
        <c:axPos val="l"/>
        <c:majorGridlines/>
        <c:numFmt formatCode="General" sourceLinked="1"/>
        <c:tickLblPos val="nextTo"/>
        <c:txPr>
          <a:bodyPr/>
          <a:lstStyle/>
          <a:p>
            <a:pPr>
              <a:defRPr sz="800"/>
            </a:pPr>
            <a:endParaRPr lang="ru-RU"/>
          </a:p>
        </c:txPr>
        <c:crossAx val="175608576"/>
        <c:crosses val="autoZero"/>
        <c:crossBetween val="between"/>
      </c:valAx>
    </c:plotArea>
    <c:legend>
      <c:legendPos val="r"/>
      <c:layout>
        <c:manualLayout>
          <c:xMode val="edge"/>
          <c:yMode val="edge"/>
          <c:x val="0.71775036374810175"/>
          <c:y val="0.38619860730047639"/>
          <c:w val="0.27189372167922382"/>
          <c:h val="0.25992603828905803"/>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Лист1!$A$2:$A$4</c:f>
              <c:strCache>
                <c:ptCount val="3"/>
                <c:pt idx="0">
                  <c:v>2018  (отчет)</c:v>
                </c:pt>
                <c:pt idx="1">
                  <c:v>2019 (уточненный)</c:v>
                </c:pt>
                <c:pt idx="2">
                  <c:v>2020 (проект</c:v>
                </c:pt>
              </c:strCache>
            </c:strRef>
          </c:cat>
          <c:val>
            <c:numRef>
              <c:f>Лист1!$B$2:$B$4</c:f>
              <c:numCache>
                <c:formatCode>General</c:formatCode>
                <c:ptCount val="3"/>
                <c:pt idx="0">
                  <c:v>101362.31</c:v>
                </c:pt>
                <c:pt idx="1">
                  <c:v>106292.20999999999</c:v>
                </c:pt>
                <c:pt idx="2">
                  <c:v>108794.22</c:v>
                </c:pt>
              </c:numCache>
            </c:numRef>
          </c:val>
        </c:ser>
        <c:ser>
          <c:idx val="1"/>
          <c:order val="1"/>
          <c:tx>
            <c:strRef>
              <c:f>Лист1!$C$1</c:f>
              <c:strCache>
                <c:ptCount val="1"/>
                <c:pt idx="0">
                  <c:v>дотации</c:v>
                </c:pt>
              </c:strCache>
            </c:strRef>
          </c:tx>
          <c:spPr>
            <a:solidFill>
              <a:schemeClr val="accent1">
                <a:lumMod val="75000"/>
              </a:schemeClr>
            </a:solidFill>
          </c:spPr>
          <c:cat>
            <c:strRef>
              <c:f>Лист1!$A$2:$A$4</c:f>
              <c:strCache>
                <c:ptCount val="3"/>
                <c:pt idx="0">
                  <c:v>2018  (отчет)</c:v>
                </c:pt>
                <c:pt idx="1">
                  <c:v>2019 (уточненный)</c:v>
                </c:pt>
                <c:pt idx="2">
                  <c:v>2020 (проект</c:v>
                </c:pt>
              </c:strCache>
            </c:strRef>
          </c:cat>
          <c:val>
            <c:numRef>
              <c:f>Лист1!$C$2:$C$4</c:f>
              <c:numCache>
                <c:formatCode>General</c:formatCode>
                <c:ptCount val="3"/>
                <c:pt idx="0">
                  <c:v>67399.239999999991</c:v>
                </c:pt>
                <c:pt idx="1">
                  <c:v>83700.27</c:v>
                </c:pt>
                <c:pt idx="2">
                  <c:v>103392.28</c:v>
                </c:pt>
              </c:numCache>
            </c:numRef>
          </c:val>
        </c:ser>
        <c:ser>
          <c:idx val="2"/>
          <c:order val="2"/>
          <c:tx>
            <c:strRef>
              <c:f>Лист1!$D$1</c:f>
              <c:strCache>
                <c:ptCount val="1"/>
                <c:pt idx="0">
                  <c:v>субсидии</c:v>
                </c:pt>
              </c:strCache>
            </c:strRef>
          </c:tx>
          <c:spPr>
            <a:solidFill>
              <a:srgbClr val="FFCC99"/>
            </a:solidFill>
          </c:spPr>
          <c:cat>
            <c:strRef>
              <c:f>Лист1!$A$2:$A$4</c:f>
              <c:strCache>
                <c:ptCount val="3"/>
                <c:pt idx="0">
                  <c:v>2018  (отчет)</c:v>
                </c:pt>
                <c:pt idx="1">
                  <c:v>2019 (уточненный)</c:v>
                </c:pt>
                <c:pt idx="2">
                  <c:v>2020 (проект</c:v>
                </c:pt>
              </c:strCache>
            </c:strRef>
          </c:cat>
          <c:val>
            <c:numRef>
              <c:f>Лист1!$D$2:$D$4</c:f>
              <c:numCache>
                <c:formatCode>General</c:formatCode>
                <c:ptCount val="3"/>
                <c:pt idx="0">
                  <c:v>79568.63</c:v>
                </c:pt>
                <c:pt idx="1">
                  <c:v>105198.82</c:v>
                </c:pt>
                <c:pt idx="2">
                  <c:v>56014.5</c:v>
                </c:pt>
              </c:numCache>
            </c:numRef>
          </c:val>
        </c:ser>
        <c:ser>
          <c:idx val="3"/>
          <c:order val="3"/>
          <c:tx>
            <c:strRef>
              <c:f>Лист1!$E$1</c:f>
              <c:strCache>
                <c:ptCount val="1"/>
                <c:pt idx="0">
                  <c:v>иные МБТ</c:v>
                </c:pt>
              </c:strCache>
            </c:strRef>
          </c:tx>
          <c:spPr>
            <a:solidFill>
              <a:srgbClr val="FF66FF"/>
            </a:solidFill>
          </c:spPr>
          <c:cat>
            <c:strRef>
              <c:f>Лист1!$A$2:$A$4</c:f>
              <c:strCache>
                <c:ptCount val="3"/>
                <c:pt idx="0">
                  <c:v>2018  (отчет)</c:v>
                </c:pt>
                <c:pt idx="1">
                  <c:v>2019 (уточненный)</c:v>
                </c:pt>
                <c:pt idx="2">
                  <c:v>2020 (проект</c:v>
                </c:pt>
              </c:strCache>
            </c:strRef>
          </c:cat>
          <c:val>
            <c:numRef>
              <c:f>Лист1!$E$2:$E$4</c:f>
              <c:numCache>
                <c:formatCode>General</c:formatCode>
                <c:ptCount val="3"/>
                <c:pt idx="0">
                  <c:v>846</c:v>
                </c:pt>
                <c:pt idx="1">
                  <c:v>14152.3</c:v>
                </c:pt>
                <c:pt idx="2">
                  <c:v>0</c:v>
                </c:pt>
              </c:numCache>
            </c:numRef>
          </c:val>
        </c:ser>
        <c:ser>
          <c:idx val="4"/>
          <c:order val="4"/>
          <c:tx>
            <c:strRef>
              <c:f>Лист1!$F$1</c:f>
              <c:strCache>
                <c:ptCount val="1"/>
                <c:pt idx="0">
                  <c:v>субвенции</c:v>
                </c:pt>
              </c:strCache>
            </c:strRef>
          </c:tx>
          <c:spPr>
            <a:solidFill>
              <a:srgbClr val="FF0000"/>
            </a:solidFill>
          </c:spPr>
          <c:cat>
            <c:strRef>
              <c:f>Лист1!$A$2:$A$4</c:f>
              <c:strCache>
                <c:ptCount val="3"/>
                <c:pt idx="0">
                  <c:v>2018  (отчет)</c:v>
                </c:pt>
                <c:pt idx="1">
                  <c:v>2019 (уточненный)</c:v>
                </c:pt>
                <c:pt idx="2">
                  <c:v>2020 (проект</c:v>
                </c:pt>
              </c:strCache>
            </c:strRef>
          </c:cat>
          <c:val>
            <c:numRef>
              <c:f>Лист1!$F$2:$F$4</c:f>
              <c:numCache>
                <c:formatCode>General</c:formatCode>
                <c:ptCount val="3"/>
                <c:pt idx="0">
                  <c:v>1926.91</c:v>
                </c:pt>
                <c:pt idx="1">
                  <c:v>2226.7199999999998</c:v>
                </c:pt>
                <c:pt idx="2">
                  <c:v>2515.34</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Лист1!$A$2:$A$4</c:f>
              <c:strCache>
                <c:ptCount val="3"/>
                <c:pt idx="0">
                  <c:v>2018  (отчет)</c:v>
                </c:pt>
                <c:pt idx="1">
                  <c:v>2019 (уточненный)</c:v>
                </c:pt>
                <c:pt idx="2">
                  <c:v>2020 (проект</c:v>
                </c:pt>
              </c:strCache>
            </c:strRef>
          </c:cat>
          <c:val>
            <c:numRef>
              <c:f>Лист1!$G$2:$G$4</c:f>
              <c:numCache>
                <c:formatCode>General</c:formatCode>
                <c:ptCount val="3"/>
                <c:pt idx="0">
                  <c:v>536.41</c:v>
                </c:pt>
                <c:pt idx="1">
                  <c:v>1119</c:v>
                </c:pt>
                <c:pt idx="2">
                  <c:v>1203.77</c:v>
                </c:pt>
              </c:numCache>
            </c:numRef>
          </c:val>
        </c:ser>
        <c:shape val="cylinder"/>
        <c:axId val="175511424"/>
        <c:axId val="175512960"/>
        <c:axId val="0"/>
      </c:bar3DChart>
      <c:catAx>
        <c:axId val="175511424"/>
        <c:scaling>
          <c:orientation val="minMax"/>
        </c:scaling>
        <c:axPos val="b"/>
        <c:tickLblPos val="nextTo"/>
        <c:crossAx val="175512960"/>
        <c:crosses val="autoZero"/>
        <c:auto val="1"/>
        <c:lblAlgn val="ctr"/>
        <c:lblOffset val="100"/>
      </c:catAx>
      <c:valAx>
        <c:axId val="175512960"/>
        <c:scaling>
          <c:orientation val="minMax"/>
        </c:scaling>
        <c:axPos val="l"/>
        <c:majorGridlines/>
        <c:numFmt formatCode="General" sourceLinked="1"/>
        <c:tickLblPos val="nextTo"/>
        <c:crossAx val="175511424"/>
        <c:crosses val="autoZero"/>
        <c:crossBetween val="between"/>
      </c:valAx>
    </c:plotArea>
    <c:legend>
      <c:legendPos val="r"/>
      <c:layout/>
    </c:legend>
    <c:plotVisOnly val="1"/>
  </c:chart>
  <c:txPr>
    <a:bodyPr/>
    <a:lstStyle/>
    <a:p>
      <a:pPr>
        <a:defRPr sz="10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8164951791580908E-2"/>
          <c:y val="5.1461628117720114E-2"/>
          <c:w val="0.58331761077102817"/>
          <c:h val="0.73443479144963386"/>
        </c:manualLayout>
      </c:layout>
      <c:lineChart>
        <c:grouping val="standard"/>
        <c:ser>
          <c:idx val="0"/>
          <c:order val="0"/>
          <c:tx>
            <c:strRef>
              <c:f>Лист1!$B$1</c:f>
              <c:strCache>
                <c:ptCount val="1"/>
                <c:pt idx="0">
                  <c:v>Доходы всего</c:v>
                </c:pt>
              </c:strCache>
            </c:strRef>
          </c:tx>
          <c:spPr>
            <a:ln w="79375">
              <a:solidFill>
                <a:srgbClr val="00B050"/>
              </a:solidFill>
            </a:ln>
          </c:spPr>
          <c:marker>
            <c:spPr>
              <a:solidFill>
                <a:srgbClr val="00B050"/>
              </a:solidFill>
              <a:ln cap="sq"/>
            </c:spPr>
          </c:marker>
          <c:dLbls>
            <c:dLbl>
              <c:idx val="0"/>
              <c:layout>
                <c:manualLayout>
                  <c:x val="-4.0634636228017912E-2"/>
                  <c:y val="-0.11555474677342618"/>
                </c:manualLayout>
              </c:layout>
              <c:showVal val="1"/>
            </c:dLbl>
            <c:dLbl>
              <c:idx val="1"/>
              <c:layout>
                <c:manualLayout>
                  <c:x val="-2.8782867328179449E-2"/>
                  <c:y val="-9.3332680086228623E-2"/>
                </c:manualLayout>
              </c:layout>
              <c:showVal val="1"/>
            </c:dLbl>
            <c:dLbl>
              <c:idx val="2"/>
              <c:layout>
                <c:manualLayout>
                  <c:x val="-2.5396647642511191E-2"/>
                  <c:y val="-6.6666200061591879E-2"/>
                </c:manualLayout>
              </c:layout>
              <c:showVal val="1"/>
            </c:dLbl>
            <c:dLbl>
              <c:idx val="3"/>
              <c:layout>
                <c:manualLayout>
                  <c:x val="-7.1110613399031491E-2"/>
                  <c:y val="-6.6666200061591879E-2"/>
                </c:manualLayout>
              </c:layout>
              <c:showVal val="1"/>
            </c:dLbl>
            <c:dLbl>
              <c:idx val="4"/>
              <c:layout>
                <c:manualLayout>
                  <c:x val="-1.1851768899838607E-2"/>
                  <c:y val="-4.4444133374394547E-2"/>
                </c:manualLayout>
              </c:layout>
              <c:showVal val="1"/>
            </c:dLbl>
            <c:showVal val="1"/>
          </c:dLbls>
          <c:cat>
            <c:strRef>
              <c:f>Лист1!$A$2:$A$7</c:f>
              <c:strCache>
                <c:ptCount val="6"/>
                <c:pt idx="0">
                  <c:v>2017 (отчет)</c:v>
                </c:pt>
                <c:pt idx="1">
                  <c:v>2018 (отчет)</c:v>
                </c:pt>
                <c:pt idx="2">
                  <c:v>2019 (оценка)</c:v>
                </c:pt>
                <c:pt idx="3">
                  <c:v>2020 (прогноз)</c:v>
                </c:pt>
                <c:pt idx="4">
                  <c:v>2021 (прогноз)</c:v>
                </c:pt>
                <c:pt idx="5">
                  <c:v>2022 (прогноз)</c:v>
                </c:pt>
              </c:strCache>
            </c:strRef>
          </c:cat>
          <c:val>
            <c:numRef>
              <c:f>Лист1!$B$2:$B$7</c:f>
              <c:numCache>
                <c:formatCode>General</c:formatCode>
                <c:ptCount val="6"/>
                <c:pt idx="0">
                  <c:v>1208187.8</c:v>
                </c:pt>
                <c:pt idx="1">
                  <c:v>1265054.8500000001</c:v>
                </c:pt>
                <c:pt idx="2">
                  <c:v>1344295.9</c:v>
                </c:pt>
                <c:pt idx="3">
                  <c:v>1483742.07</c:v>
                </c:pt>
                <c:pt idx="4">
                  <c:v>1590552.12</c:v>
                </c:pt>
                <c:pt idx="5">
                  <c:v>1487128.98</c:v>
                </c:pt>
              </c:numCache>
            </c:numRef>
          </c:val>
        </c:ser>
        <c:ser>
          <c:idx val="1"/>
          <c:order val="1"/>
          <c:tx>
            <c:strRef>
              <c:f>Лист1!$C$1</c:f>
              <c:strCache>
                <c:ptCount val="1"/>
                <c:pt idx="0">
                  <c:v>Безвозмездные поступления</c:v>
                </c:pt>
              </c:strCache>
            </c:strRef>
          </c:tx>
          <c:spPr>
            <a:ln w="69850"/>
          </c:spPr>
          <c:marker>
            <c:spPr>
              <a:solidFill>
                <a:schemeClr val="accent2"/>
              </a:solidFill>
            </c:spPr>
          </c:marker>
          <c:dLbls>
            <c:dLbl>
              <c:idx val="0"/>
              <c:layout>
                <c:manualLayout>
                  <c:x val="-1.0158659057004476E-2"/>
                  <c:y val="5.3332960049273764E-2"/>
                </c:manualLayout>
              </c:layout>
              <c:showVal val="1"/>
            </c:dLbl>
            <c:dLbl>
              <c:idx val="1"/>
              <c:layout>
                <c:manualLayout>
                  <c:x val="0"/>
                  <c:y val="3.9999720036955122E-2"/>
                </c:manualLayout>
              </c:layout>
              <c:showVal val="1"/>
            </c:dLbl>
            <c:dLbl>
              <c:idx val="2"/>
              <c:layout>
                <c:manualLayout>
                  <c:x val="1.69310984283408E-3"/>
                  <c:y val="1.333324001231842E-2"/>
                </c:manualLayout>
              </c:layout>
              <c:showVal val="1"/>
            </c:dLbl>
            <c:dLbl>
              <c:idx val="3"/>
              <c:layout>
                <c:manualLayout>
                  <c:x val="-3.3862196856680972E-3"/>
                  <c:y val="6.2221786724152447E-2"/>
                </c:manualLayout>
              </c:layout>
              <c:showVal val="1"/>
            </c:dLbl>
            <c:dLbl>
              <c:idx val="4"/>
              <c:layout>
                <c:manualLayout>
                  <c:x val="-2.0317318114008952E-2"/>
                  <c:y val="5.7777373386712953E-2"/>
                </c:manualLayout>
              </c:layout>
              <c:showVal val="1"/>
            </c:dLbl>
            <c:showVal val="1"/>
          </c:dLbls>
          <c:cat>
            <c:strRef>
              <c:f>Лист1!$A$2:$A$7</c:f>
              <c:strCache>
                <c:ptCount val="6"/>
                <c:pt idx="0">
                  <c:v>2017 (отчет)</c:v>
                </c:pt>
                <c:pt idx="1">
                  <c:v>2018 (отчет)</c:v>
                </c:pt>
                <c:pt idx="2">
                  <c:v>2019 (оценка)</c:v>
                </c:pt>
                <c:pt idx="3">
                  <c:v>2020 (прогноз)</c:v>
                </c:pt>
                <c:pt idx="4">
                  <c:v>2021 (прогноз)</c:v>
                </c:pt>
                <c:pt idx="5">
                  <c:v>2022 (прогноз)</c:v>
                </c:pt>
              </c:strCache>
            </c:strRef>
          </c:cat>
          <c:val>
            <c:numRef>
              <c:f>Лист1!$C$2:$C$7</c:f>
              <c:numCache>
                <c:formatCode>General</c:formatCode>
                <c:ptCount val="6"/>
                <c:pt idx="0">
                  <c:v>1013244.3</c:v>
                </c:pt>
                <c:pt idx="1">
                  <c:v>1054048.6100000001</c:v>
                </c:pt>
                <c:pt idx="2">
                  <c:v>1122439.1700000002</c:v>
                </c:pt>
                <c:pt idx="3">
                  <c:v>1263845.8500000001</c:v>
                </c:pt>
                <c:pt idx="4">
                  <c:v>1368782.8900000001</c:v>
                </c:pt>
                <c:pt idx="5">
                  <c:v>1261974.47</c:v>
                </c:pt>
              </c:numCache>
            </c:numRef>
          </c:val>
        </c:ser>
        <c:ser>
          <c:idx val="2"/>
          <c:order val="2"/>
          <c:tx>
            <c:strRef>
              <c:f>Лист1!$D$1</c:f>
              <c:strCache>
                <c:ptCount val="1"/>
                <c:pt idx="0">
                  <c:v>Налоговые и неналоговые доходы</c:v>
                </c:pt>
              </c:strCache>
            </c:strRef>
          </c:tx>
          <c:spPr>
            <a:ln w="95250">
              <a:solidFill>
                <a:srgbClr val="CC99FF"/>
              </a:solidFill>
            </a:ln>
          </c:spPr>
          <c:marker>
            <c:spPr>
              <a:solidFill>
                <a:srgbClr val="CC99FF"/>
              </a:solidFill>
            </c:spPr>
          </c:marker>
          <c:dLbls>
            <c:dLbl>
              <c:idx val="0"/>
              <c:layout>
                <c:manualLayout>
                  <c:x val="-1.3544878742672723E-2"/>
                  <c:y val="-6.2221786724152316E-2"/>
                </c:manualLayout>
              </c:layout>
              <c:showVal val="1"/>
            </c:dLbl>
            <c:dLbl>
              <c:idx val="1"/>
              <c:layout>
                <c:manualLayout>
                  <c:x val="-1.69310984283408E-3"/>
                  <c:y val="-5.3332960049273861E-2"/>
                </c:manualLayout>
              </c:layout>
              <c:showVal val="1"/>
            </c:dLbl>
            <c:dLbl>
              <c:idx val="2"/>
              <c:layout>
                <c:manualLayout>
                  <c:x val="-8.4655492141704706E-3"/>
                  <c:y val="-4.8888546711834041E-2"/>
                </c:manualLayout>
              </c:layout>
              <c:showVal val="1"/>
            </c:dLbl>
            <c:dLbl>
              <c:idx val="3"/>
              <c:layout>
                <c:manualLayout>
                  <c:x val="-1.6931098428340733E-2"/>
                  <c:y val="-5.3332960049273764E-2"/>
                </c:manualLayout>
              </c:layout>
              <c:showVal val="1"/>
            </c:dLbl>
            <c:dLbl>
              <c:idx val="4"/>
              <c:layout>
                <c:manualLayout>
                  <c:x val="-5.0793295285022581E-3"/>
                  <c:y val="-4.8888546711834041E-2"/>
                </c:manualLayout>
              </c:layout>
              <c:showVal val="1"/>
            </c:dLbl>
            <c:dLbl>
              <c:idx val="5"/>
              <c:layout>
                <c:manualLayout>
                  <c:x val="-3.3862196856681583E-3"/>
                  <c:y val="-4.8888546711833958E-2"/>
                </c:manualLayout>
              </c:layout>
              <c:showVal val="1"/>
            </c:dLbl>
            <c:showVal val="1"/>
          </c:dLbls>
          <c:cat>
            <c:strRef>
              <c:f>Лист1!$A$2:$A$7</c:f>
              <c:strCache>
                <c:ptCount val="6"/>
                <c:pt idx="0">
                  <c:v>2017 (отчет)</c:v>
                </c:pt>
                <c:pt idx="1">
                  <c:v>2018 (отчет)</c:v>
                </c:pt>
                <c:pt idx="2">
                  <c:v>2019 (оценка)</c:v>
                </c:pt>
                <c:pt idx="3">
                  <c:v>2020 (прогноз)</c:v>
                </c:pt>
                <c:pt idx="4">
                  <c:v>2021 (прогноз)</c:v>
                </c:pt>
                <c:pt idx="5">
                  <c:v>2022 (прогноз)</c:v>
                </c:pt>
              </c:strCache>
            </c:strRef>
          </c:cat>
          <c:val>
            <c:numRef>
              <c:f>Лист1!$D$2:$D$7</c:f>
              <c:numCache>
                <c:formatCode>General</c:formatCode>
                <c:ptCount val="6"/>
                <c:pt idx="0">
                  <c:v>194943.5</c:v>
                </c:pt>
                <c:pt idx="1">
                  <c:v>211006.24000000002</c:v>
                </c:pt>
                <c:pt idx="2">
                  <c:v>221856.73</c:v>
                </c:pt>
                <c:pt idx="3">
                  <c:v>222896.22</c:v>
                </c:pt>
                <c:pt idx="4">
                  <c:v>221769.23</c:v>
                </c:pt>
                <c:pt idx="5">
                  <c:v>225154.51</c:v>
                </c:pt>
              </c:numCache>
            </c:numRef>
          </c:val>
        </c:ser>
        <c:marker val="1"/>
        <c:axId val="176023424"/>
        <c:axId val="176024960"/>
      </c:lineChart>
      <c:catAx>
        <c:axId val="176023424"/>
        <c:scaling>
          <c:orientation val="minMax"/>
        </c:scaling>
        <c:axPos val="b"/>
        <c:tickLblPos val="nextTo"/>
        <c:txPr>
          <a:bodyPr/>
          <a:lstStyle/>
          <a:p>
            <a:pPr>
              <a:defRPr sz="1100"/>
            </a:pPr>
            <a:endParaRPr lang="ru-RU"/>
          </a:p>
        </c:txPr>
        <c:crossAx val="176024960"/>
        <c:crosses val="autoZero"/>
        <c:auto val="1"/>
        <c:lblAlgn val="ctr"/>
        <c:lblOffset val="100"/>
      </c:catAx>
      <c:valAx>
        <c:axId val="176024960"/>
        <c:scaling>
          <c:orientation val="minMax"/>
        </c:scaling>
        <c:axPos val="l"/>
        <c:majorGridlines/>
        <c:numFmt formatCode="General" sourceLinked="1"/>
        <c:tickLblPos val="nextTo"/>
        <c:crossAx val="176023424"/>
        <c:crosses val="autoZero"/>
        <c:crossBetween val="between"/>
      </c:valAx>
    </c:plotArea>
    <c:legend>
      <c:legendPos val="r"/>
      <c:layout>
        <c:manualLayout>
          <c:xMode val="edge"/>
          <c:yMode val="edge"/>
          <c:x val="0.72690433662756604"/>
          <c:y val="0.25102676446709032"/>
          <c:w val="0.26140877404182683"/>
          <c:h val="0.45724474369383239"/>
        </c:manualLayout>
      </c:layout>
      <c:txPr>
        <a:bodyPr/>
        <a:lstStyle/>
        <a:p>
          <a:pPr>
            <a:defRPr sz="1100"/>
          </a:pPr>
          <a:endParaRPr lang="ru-RU"/>
        </a:p>
      </c:txPr>
    </c:legend>
    <c:plotVisOnly val="1"/>
  </c:chart>
  <c:txPr>
    <a:bodyPr/>
    <a:lstStyle/>
    <a:p>
      <a:pPr>
        <a:defRPr sz="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20"/>
      <c:perspective val="30"/>
    </c:view3D>
    <c:plotArea>
      <c:layout>
        <c:manualLayout>
          <c:layoutTarget val="inner"/>
          <c:xMode val="edge"/>
          <c:yMode val="edge"/>
          <c:x val="8.1497036428138589E-2"/>
          <c:y val="7.8369877579171229E-2"/>
          <c:w val="0.7953397291684694"/>
          <c:h val="0.56943459394218054"/>
        </c:manualLayout>
      </c:layout>
      <c:pie3DChart>
        <c:varyColors val="1"/>
        <c:ser>
          <c:idx val="0"/>
          <c:order val="0"/>
          <c:tx>
            <c:strRef>
              <c:f>Лист1!$B$1</c:f>
              <c:strCache>
                <c:ptCount val="1"/>
                <c:pt idx="0">
                  <c:v>Продажи</c:v>
                </c:pt>
              </c:strCache>
            </c:strRef>
          </c:tx>
          <c:spPr>
            <a:solidFill>
              <a:srgbClr val="9999FF"/>
            </a:solidFill>
            <a:ln w="12686">
              <a:solidFill>
                <a:srgbClr val="000000"/>
              </a:solidFill>
              <a:prstDash val="solid"/>
            </a:ln>
          </c:spPr>
          <c:explosion val="27"/>
          <c:dPt>
            <c:idx val="0"/>
            <c:spPr>
              <a:solidFill>
                <a:srgbClr val="99CCFF"/>
              </a:solidFill>
            </c:spPr>
          </c:dPt>
          <c:dPt>
            <c:idx val="1"/>
            <c:spPr>
              <a:solidFill>
                <a:srgbClr val="FFC000"/>
              </a:solidFill>
            </c:spPr>
          </c:dPt>
          <c:dPt>
            <c:idx val="2"/>
            <c:spPr>
              <a:solidFill>
                <a:srgbClr val="CC99FF"/>
              </a:solidFill>
            </c:spPr>
          </c:dPt>
          <c:dPt>
            <c:idx val="3"/>
            <c:spPr>
              <a:solidFill>
                <a:srgbClr val="FF0000"/>
              </a:solidFill>
            </c:spPr>
          </c:dPt>
          <c:dPt>
            <c:idx val="4"/>
            <c:spPr>
              <a:solidFill>
                <a:schemeClr val="accent5">
                  <a:lumMod val="60000"/>
                  <a:lumOff val="40000"/>
                </a:schemeClr>
              </a:solidFill>
            </c:spPr>
          </c:dPt>
          <c:dPt>
            <c:idx val="5"/>
            <c:spPr>
              <a:solidFill>
                <a:schemeClr val="accent2">
                  <a:lumMod val="75000"/>
                </a:schemeClr>
              </a:solidFill>
            </c:spPr>
          </c:dPt>
          <c:dPt>
            <c:idx val="6"/>
            <c:spPr>
              <a:solidFill>
                <a:srgbClr val="FFFF00"/>
              </a:solidFill>
            </c:spPr>
          </c:dPt>
          <c:dPt>
            <c:idx val="7"/>
            <c:spPr>
              <a:solidFill>
                <a:srgbClr val="00B050"/>
              </a:solidFill>
            </c:spPr>
          </c:dPt>
          <c:dPt>
            <c:idx val="8"/>
            <c:spPr>
              <a:solidFill>
                <a:srgbClr val="FF6699"/>
              </a:solidFill>
            </c:spPr>
          </c:dPt>
          <c:dLbls>
            <c:dLbl>
              <c:idx val="0"/>
              <c:layout>
                <c:manualLayout>
                  <c:x val="-0.18729222549104738"/>
                  <c:y val="2.6374504281855282E-2"/>
                </c:manualLayout>
              </c:layout>
              <c:tx>
                <c:rich>
                  <a:bodyPr/>
                  <a:lstStyle/>
                  <a:p>
                    <a:pPr>
                      <a:defRPr b="1"/>
                    </a:pPr>
                    <a:r>
                      <a:rPr lang="ru-RU" b="1" dirty="0" smtClean="0"/>
                      <a:t>66,7</a:t>
                    </a:r>
                    <a:endParaRPr lang="en-US" b="1" dirty="0"/>
                  </a:p>
                </c:rich>
              </c:tx>
              <c:spPr>
                <a:noFill/>
                <a:ln w="25374">
                  <a:noFill/>
                </a:ln>
              </c:spPr>
              <c:dLblPos val="bestFit"/>
              <c:showLegendKey val="1"/>
              <c:showVal val="1"/>
            </c:dLbl>
            <c:dLbl>
              <c:idx val="1"/>
              <c:layout>
                <c:manualLayout>
                  <c:x val="2.0436531971965051E-2"/>
                  <c:y val="-0.1239217771136283"/>
                </c:manualLayout>
              </c:layout>
              <c:tx>
                <c:rich>
                  <a:bodyPr/>
                  <a:lstStyle/>
                  <a:p>
                    <a:pPr>
                      <a:defRPr/>
                    </a:pPr>
                    <a:r>
                      <a:rPr lang="ru-RU" dirty="0" smtClean="0"/>
                      <a:t>2,2</a:t>
                    </a:r>
                    <a:endParaRPr lang="en-US" dirty="0"/>
                  </a:p>
                </c:rich>
              </c:tx>
              <c:spPr>
                <a:noFill/>
                <a:ln w="25374">
                  <a:noFill/>
                </a:ln>
              </c:spPr>
              <c:dLblPos val="bestFit"/>
              <c:showLegendKey val="1"/>
              <c:showVal val="1"/>
            </c:dLbl>
            <c:dLbl>
              <c:idx val="2"/>
              <c:layout>
                <c:manualLayout>
                  <c:x val="3.9196084864391939E-2"/>
                  <c:y val="-9.5798191892680268E-2"/>
                </c:manualLayout>
              </c:layout>
              <c:tx>
                <c:rich>
                  <a:bodyPr/>
                  <a:lstStyle/>
                  <a:p>
                    <a:pPr>
                      <a:defRPr/>
                    </a:pPr>
                    <a:r>
                      <a:rPr lang="en-US" dirty="0" smtClean="0"/>
                      <a:t>4,</a:t>
                    </a:r>
                    <a:r>
                      <a:rPr lang="ru-RU" dirty="0" smtClean="0"/>
                      <a:t>0</a:t>
                    </a:r>
                    <a:endParaRPr lang="en-US" dirty="0"/>
                  </a:p>
                </c:rich>
              </c:tx>
              <c:spPr/>
              <c:dLblPos val="bestFit"/>
              <c:showLegendKey val="1"/>
              <c:showVal val="1"/>
            </c:dLbl>
            <c:dLbl>
              <c:idx val="3"/>
              <c:layout>
                <c:manualLayout>
                  <c:x val="4.8484470691163614E-2"/>
                  <c:y val="-5.4231991834354523E-2"/>
                </c:manualLayout>
              </c:layout>
              <c:tx>
                <c:rich>
                  <a:bodyPr/>
                  <a:lstStyle/>
                  <a:p>
                    <a:pPr>
                      <a:defRPr/>
                    </a:pPr>
                    <a:r>
                      <a:rPr lang="en-US" dirty="0" smtClean="0"/>
                      <a:t>4,</a:t>
                    </a:r>
                    <a:r>
                      <a:rPr lang="ru-RU" dirty="0" smtClean="0"/>
                      <a:t>4</a:t>
                    </a:r>
                    <a:endParaRPr lang="en-US" dirty="0"/>
                  </a:p>
                </c:rich>
              </c:tx>
              <c:spPr/>
              <c:dLblPos val="bestFit"/>
              <c:showLegendKey val="1"/>
              <c:showVal val="1"/>
            </c:dLbl>
            <c:dLbl>
              <c:idx val="4"/>
              <c:layout>
                <c:manualLayout>
                  <c:x val="6.0413495188102434E-2"/>
                  <c:y val="-1.4248906386701654E-2"/>
                </c:manualLayout>
              </c:layout>
              <c:tx>
                <c:rich>
                  <a:bodyPr/>
                  <a:lstStyle/>
                  <a:p>
                    <a:pPr>
                      <a:defRPr/>
                    </a:pPr>
                    <a:r>
                      <a:rPr lang="ru-RU" dirty="0" smtClean="0"/>
                      <a:t>2,2</a:t>
                    </a:r>
                    <a:endParaRPr lang="en-US" dirty="0"/>
                  </a:p>
                </c:rich>
              </c:tx>
              <c:spPr>
                <a:noFill/>
                <a:ln w="25374">
                  <a:noFill/>
                </a:ln>
              </c:spPr>
              <c:dLblPos val="bestFit"/>
              <c:showLegendKey val="1"/>
              <c:showVal val="1"/>
            </c:dLbl>
            <c:dLbl>
              <c:idx val="5"/>
              <c:layout>
                <c:manualLayout>
                  <c:x val="-1.211008479709268E-2"/>
                  <c:y val="9.3839157422840394E-2"/>
                </c:manualLayout>
              </c:layout>
              <c:tx>
                <c:rich>
                  <a:bodyPr/>
                  <a:lstStyle/>
                  <a:p>
                    <a:pPr>
                      <a:defRPr b="1"/>
                    </a:pPr>
                    <a:r>
                      <a:rPr lang="ru-RU" dirty="0" smtClean="0"/>
                      <a:t>9,1</a:t>
                    </a:r>
                  </a:p>
                  <a:p>
                    <a:pPr>
                      <a:defRPr b="1"/>
                    </a:pPr>
                    <a:endParaRPr lang="en-US" dirty="0"/>
                  </a:p>
                </c:rich>
              </c:tx>
              <c:spPr/>
              <c:showLegendKey val="1"/>
              <c:showVal val="1"/>
            </c:dLbl>
            <c:dLbl>
              <c:idx val="6"/>
              <c:layout>
                <c:manualLayout>
                  <c:x val="-1.4481955380577501E-2"/>
                  <c:y val="5.183231262758832E-2"/>
                </c:manualLayout>
              </c:layout>
              <c:tx>
                <c:rich>
                  <a:bodyPr/>
                  <a:lstStyle/>
                  <a:p>
                    <a:pPr>
                      <a:defRPr/>
                    </a:pPr>
                    <a:r>
                      <a:rPr lang="en-US" dirty="0" smtClean="0"/>
                      <a:t>0,</a:t>
                    </a:r>
                    <a:r>
                      <a:rPr lang="ru-RU" dirty="0" smtClean="0"/>
                      <a:t>1</a:t>
                    </a:r>
                    <a:endParaRPr lang="en-US" dirty="0"/>
                  </a:p>
                </c:rich>
              </c:tx>
              <c:spPr>
                <a:noFill/>
                <a:ln w="25374">
                  <a:noFill/>
                </a:ln>
              </c:spPr>
              <c:dLblPos val="bestFit"/>
              <c:showLegendKey val="1"/>
              <c:showVal val="1"/>
            </c:dLbl>
            <c:dLbl>
              <c:idx val="7"/>
              <c:layout>
                <c:manualLayout>
                  <c:x val="2.2364908713333912E-2"/>
                  <c:y val="1.9898557388355914E-2"/>
                </c:manualLayout>
              </c:layout>
              <c:tx>
                <c:rich>
                  <a:bodyPr/>
                  <a:lstStyle/>
                  <a:p>
                    <a:pPr>
                      <a:defRPr b="1"/>
                    </a:pPr>
                    <a:r>
                      <a:rPr lang="ru-RU" dirty="0" smtClean="0"/>
                      <a:t>9,6</a:t>
                    </a:r>
                    <a:endParaRPr lang="en-US" dirty="0"/>
                  </a:p>
                </c:rich>
              </c:tx>
              <c:spPr/>
              <c:dLblPos val="bestFit"/>
              <c:showLegendKey val="1"/>
              <c:showVal val="1"/>
            </c:dLbl>
            <c:dLbl>
              <c:idx val="8"/>
              <c:layout>
                <c:manualLayout>
                  <c:x val="-1.9658323959505081E-2"/>
                  <c:y val="6.397752744410598E-2"/>
                </c:manualLayout>
              </c:layout>
              <c:tx>
                <c:rich>
                  <a:bodyPr/>
                  <a:lstStyle/>
                  <a:p>
                    <a:pPr>
                      <a:defRPr/>
                    </a:pPr>
                    <a:r>
                      <a:rPr lang="en-US" dirty="0" smtClean="0"/>
                      <a:t>1,</a:t>
                    </a:r>
                    <a:r>
                      <a:rPr lang="ru-RU" dirty="0" smtClean="0"/>
                      <a:t>5</a:t>
                    </a:r>
                    <a:endParaRPr lang="en-US" dirty="0"/>
                  </a:p>
                </c:rich>
              </c:tx>
              <c:spPr>
                <a:noFill/>
                <a:ln w="25374">
                  <a:noFill/>
                </a:ln>
              </c:spPr>
              <c:dLblPos val="bestFit"/>
              <c:showLegendKey val="1"/>
              <c:showVal val="1"/>
            </c:dLbl>
            <c:dLbl>
              <c:idx val="9"/>
              <c:layout>
                <c:manualLayout>
                  <c:x val="-0.1121857964869787"/>
                  <c:y val="2.8314989367204987E-2"/>
                </c:manualLayout>
              </c:layout>
              <c:spPr>
                <a:noFill/>
                <a:ln w="25374">
                  <a:noFill/>
                </a:ln>
              </c:spPr>
              <c:txPr>
                <a:bodyPr/>
                <a:lstStyle/>
                <a:p>
                  <a:pPr>
                    <a:defRPr/>
                  </a:pPr>
                  <a:endParaRPr lang="ru-RU"/>
                </a:p>
              </c:txPr>
              <c:dLblPos val="bestFit"/>
              <c:showLegendKey val="1"/>
              <c:showVal val="1"/>
            </c:dLbl>
            <c:dLbl>
              <c:idx val="10"/>
              <c:layout>
                <c:manualLayout>
                  <c:x val="-1.4543580489939015E-2"/>
                  <c:y val="1.6142315543890381E-2"/>
                </c:manualLayout>
              </c:layout>
              <c:tx>
                <c:rich>
                  <a:bodyPr/>
                  <a:lstStyle/>
                  <a:p>
                    <a:pPr>
                      <a:defRPr/>
                    </a:pPr>
                    <a:r>
                      <a:rPr lang="en-US" dirty="0" smtClean="0"/>
                      <a:t>1</a:t>
                    </a:r>
                    <a:r>
                      <a:rPr lang="ru-RU" dirty="0" smtClean="0"/>
                      <a:t>0,9</a:t>
                    </a:r>
                    <a:endParaRPr lang="en-US" dirty="0"/>
                  </a:p>
                </c:rich>
              </c:tx>
              <c:spPr>
                <a:noFill/>
                <a:ln w="25374">
                  <a:noFill/>
                </a:ln>
              </c:spPr>
              <c:dLblPos val="bestFit"/>
              <c:showLegendKey val="1"/>
              <c:showVal val="1"/>
            </c:dLbl>
            <c:dLbl>
              <c:idx val="11"/>
              <c:layout>
                <c:manualLayout>
                  <c:x val="-4.621161417322843E-2"/>
                  <c:y val="-3.1745698454360052E-2"/>
                </c:manualLayout>
              </c:layout>
              <c:spPr>
                <a:noFill/>
                <a:ln w="25374">
                  <a:noFill/>
                </a:ln>
              </c:spPr>
              <c:txPr>
                <a:bodyPr/>
                <a:lstStyle/>
                <a:p>
                  <a:pPr>
                    <a:defRPr/>
                  </a:pPr>
                  <a:endParaRPr lang="ru-RU"/>
                </a:p>
              </c:txPr>
              <c:dLblPos val="bestFit"/>
              <c:showLegendKey val="1"/>
              <c:showVal val="1"/>
            </c:dLbl>
            <c:showLegendKey val="1"/>
            <c:showVal val="1"/>
            <c:showLeaderLines val="1"/>
          </c:dLbls>
          <c:cat>
            <c:strRef>
              <c:f>Лист1!$A$2:$A$10</c:f>
              <c:strCache>
                <c:ptCount val="9"/>
                <c:pt idx="0">
                  <c:v>Налог на доходы физических лиц</c:v>
                </c:pt>
                <c:pt idx="1">
                  <c:v>Доходы от уплаты акцизов на нефтепродукты</c:v>
                </c:pt>
                <c:pt idx="2">
                  <c:v>Единый налог на вмененный доход для отдельных видов деятельности</c:v>
                </c:pt>
                <c:pt idx="3">
                  <c:v>Единый сельскохозяйственный налог</c:v>
                </c:pt>
                <c:pt idx="4">
                  <c:v>Государственная пошлина</c:v>
                </c:pt>
                <c:pt idx="5">
                  <c:v>Доходы от использования имущества, находящегося в муниципальной собственности</c:v>
                </c:pt>
                <c:pt idx="6">
                  <c:v>Плата за негативное воздействие на окружающую среду</c:v>
                </c:pt>
                <c:pt idx="7">
                  <c:v>Доходы от оказания платных услуг</c:v>
                </c:pt>
                <c:pt idx="8">
                  <c:v>Штрафы, санкции, возмещение ущерба</c:v>
                </c:pt>
              </c:strCache>
            </c:strRef>
          </c:cat>
          <c:val>
            <c:numRef>
              <c:f>Лист1!$B$2:$B$10</c:f>
              <c:numCache>
                <c:formatCode>General</c:formatCode>
                <c:ptCount val="9"/>
                <c:pt idx="0">
                  <c:v>63</c:v>
                </c:pt>
                <c:pt idx="1">
                  <c:v>2.5</c:v>
                </c:pt>
                <c:pt idx="2">
                  <c:v>4.5</c:v>
                </c:pt>
                <c:pt idx="3">
                  <c:v>4.2</c:v>
                </c:pt>
                <c:pt idx="4">
                  <c:v>1.8</c:v>
                </c:pt>
                <c:pt idx="5">
                  <c:v>10.7</c:v>
                </c:pt>
                <c:pt idx="6">
                  <c:v>0.2</c:v>
                </c:pt>
                <c:pt idx="7">
                  <c:v>11.5</c:v>
                </c:pt>
                <c:pt idx="8">
                  <c:v>1.6</c:v>
                </c:pt>
              </c:numCache>
            </c:numRef>
          </c:val>
        </c:ser>
      </c:pie3DChart>
      <c:spPr>
        <a:noFill/>
        <a:ln w="25409">
          <a:noFill/>
        </a:ln>
      </c:spPr>
    </c:plotArea>
    <c:legend>
      <c:legendPos val="r"/>
      <c:legendEntry>
        <c:idx val="0"/>
        <c:txPr>
          <a:bodyPr/>
          <a:lstStyle/>
          <a:p>
            <a:pPr algn="just">
              <a:defRPr sz="1000" b="1"/>
            </a:pPr>
            <a:endParaRPr lang="ru-RU"/>
          </a:p>
        </c:txPr>
      </c:legendEntry>
      <c:legendEntry>
        <c:idx val="5"/>
        <c:txPr>
          <a:bodyPr/>
          <a:lstStyle/>
          <a:p>
            <a:pPr algn="just">
              <a:defRPr sz="1000" b="1"/>
            </a:pPr>
            <a:endParaRPr lang="ru-RU"/>
          </a:p>
        </c:txPr>
      </c:legendEntry>
      <c:legendEntry>
        <c:idx val="7"/>
        <c:txPr>
          <a:bodyPr/>
          <a:lstStyle/>
          <a:p>
            <a:pPr algn="just">
              <a:defRPr sz="1000" b="1" i="0"/>
            </a:pPr>
            <a:endParaRPr lang="ru-RU"/>
          </a:p>
        </c:txPr>
      </c:legendEntry>
      <c:layout>
        <c:manualLayout>
          <c:xMode val="edge"/>
          <c:yMode val="edge"/>
          <c:x val="5.8353162585446074E-2"/>
          <c:y val="0.68620567273981703"/>
          <c:w val="0.71154916933460244"/>
          <c:h val="0.24406589459164452"/>
        </c:manualLayout>
      </c:layout>
      <c:txPr>
        <a:bodyPr/>
        <a:lstStyle/>
        <a:p>
          <a:pPr algn="just">
            <a:defRPr sz="1000"/>
          </a:pPr>
          <a:endParaRPr lang="ru-RU"/>
        </a:p>
      </c:txPr>
    </c:legend>
    <c:plotVisOnly val="1"/>
    <c:dispBlanksAs val="zero"/>
  </c:chart>
  <c:spPr>
    <a:noFill/>
    <a:ln>
      <a:noFill/>
    </a:ln>
  </c:spPr>
  <c:txPr>
    <a:bodyPr/>
    <a:lstStyle/>
    <a:p>
      <a:pPr>
        <a:defRPr sz="1799"/>
      </a:pPr>
      <a:endParaRPr lang="ru-RU"/>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497753514226243E-5"/>
          <c:y val="5.3845243305076715E-2"/>
          <c:w val="0.99859361329833773"/>
          <c:h val="0.93904731338351677"/>
        </c:manualLayout>
      </c:layout>
      <c:ofPieChart>
        <c:ofPieType val="bar"/>
        <c:varyColors val="1"/>
        <c:ser>
          <c:idx val="0"/>
          <c:order val="0"/>
          <c:tx>
            <c:strRef>
              <c:f>Лист1!$B$1</c:f>
              <c:strCache>
                <c:ptCount val="1"/>
                <c:pt idx="0">
                  <c:v>Продажи</c:v>
                </c:pt>
              </c:strCache>
            </c:strRef>
          </c:tx>
          <c:explosion val="5"/>
          <c:dPt>
            <c:idx val="0"/>
            <c:spPr>
              <a:solidFill>
                <a:schemeClr val="accent2">
                  <a:lumMod val="40000"/>
                  <a:lumOff val="60000"/>
                </a:schemeClr>
              </a:solidFill>
            </c:spPr>
          </c:dPt>
          <c:dPt>
            <c:idx val="1"/>
            <c:spPr>
              <a:solidFill>
                <a:srgbClr val="9999FF"/>
              </a:solidFill>
            </c:spPr>
          </c:dPt>
          <c:dPt>
            <c:idx val="2"/>
            <c:explosion val="13"/>
            <c:spPr>
              <a:solidFill>
                <a:srgbClr val="92D050"/>
              </a:solidFill>
            </c:spPr>
          </c:dPt>
          <c:dPt>
            <c:idx val="3"/>
            <c:explosion val="20"/>
            <c:spPr>
              <a:solidFill>
                <a:srgbClr val="00CC99"/>
              </a:solidFill>
            </c:spPr>
          </c:dPt>
          <c:dPt>
            <c:idx val="5"/>
            <c:spPr>
              <a:solidFill>
                <a:srgbClr val="92D050"/>
              </a:solidFill>
            </c:spPr>
          </c:dPt>
          <c:dPt>
            <c:idx val="6"/>
            <c:explosion val="32"/>
          </c:dPt>
          <c:cat>
            <c:strRef>
              <c:f>Лист1!$A$2:$A$7</c:f>
              <c:strCache>
                <c:ptCount val="6"/>
                <c:pt idx="0">
                  <c:v>Кв. 1</c:v>
                </c:pt>
                <c:pt idx="1">
                  <c:v>Кв. 2</c:v>
                </c:pt>
                <c:pt idx="2">
                  <c:v>кв. </c:v>
                </c:pt>
                <c:pt idx="3">
                  <c:v>кв.</c:v>
                </c:pt>
                <c:pt idx="4">
                  <c:v>Кв. 4</c:v>
                </c:pt>
                <c:pt idx="5">
                  <c:v>кв. 5</c:v>
                </c:pt>
              </c:strCache>
            </c:strRef>
          </c:cat>
          <c:val>
            <c:numRef>
              <c:f>Лист1!$B$2:$B$7</c:f>
              <c:numCache>
                <c:formatCode>General</c:formatCode>
                <c:ptCount val="6"/>
                <c:pt idx="0">
                  <c:v>810778.23</c:v>
                </c:pt>
                <c:pt idx="1">
                  <c:v>417348</c:v>
                </c:pt>
                <c:pt idx="2">
                  <c:v>22767</c:v>
                </c:pt>
                <c:pt idx="3">
                  <c:v>31085.55</c:v>
                </c:pt>
                <c:pt idx="4">
                  <c:v>1042.93</c:v>
                </c:pt>
                <c:pt idx="5">
                  <c:v>515.9</c:v>
                </c:pt>
              </c:numCache>
            </c:numRef>
          </c:val>
        </c:ser>
        <c:gapWidth val="100"/>
        <c:secondPieSize val="75"/>
        <c:serLines/>
      </c:ofPieChart>
      <c:spPr>
        <a:scene3d>
          <a:camera prst="orthographicFront"/>
          <a:lightRig rig="threePt" dir="t"/>
        </a:scene3d>
        <a:sp3d>
          <a:bevelT w="6350"/>
        </a:sp3d>
      </c:spPr>
    </c:plotArea>
    <c:plotVisOnly val="1"/>
  </c:chart>
  <c:txPr>
    <a:bodyPr/>
    <a:lstStyle/>
    <a:p>
      <a:pPr>
        <a:defRPr sz="1800"/>
      </a:pPr>
      <a:endParaRPr lang="ru-RU"/>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8164951791580908E-2"/>
          <c:y val="5.1461628117720114E-2"/>
          <c:w val="0.70863599667898736"/>
          <c:h val="0.73443479144963386"/>
        </c:manualLayout>
      </c:layout>
      <c:lineChart>
        <c:grouping val="standard"/>
        <c:ser>
          <c:idx val="0"/>
          <c:order val="0"/>
          <c:tx>
            <c:strRef>
              <c:f>Лист1!$B$1</c:f>
              <c:strCache>
                <c:ptCount val="1"/>
                <c:pt idx="0">
                  <c:v>Расходы</c:v>
                </c:pt>
              </c:strCache>
            </c:strRef>
          </c:tx>
          <c:spPr>
            <a:ln w="79375">
              <a:solidFill>
                <a:srgbClr val="00B050"/>
              </a:solidFill>
            </a:ln>
          </c:spPr>
          <c:marker>
            <c:spPr>
              <a:solidFill>
                <a:srgbClr val="00B050"/>
              </a:solidFill>
              <a:ln cap="sq"/>
            </c:spPr>
          </c:marker>
          <c:dLbls>
            <c:dLbl>
              <c:idx val="0"/>
              <c:layout>
                <c:manualLayout>
                  <c:x val="-4.0634636228017912E-2"/>
                  <c:y val="-0.11555474677342621"/>
                </c:manualLayout>
              </c:layout>
              <c:showVal val="1"/>
            </c:dLbl>
            <c:dLbl>
              <c:idx val="1"/>
              <c:layout>
                <c:manualLayout>
                  <c:x val="-2.8782867328179459E-2"/>
                  <c:y val="-9.3332680086228623E-2"/>
                </c:manualLayout>
              </c:layout>
              <c:showVal val="1"/>
            </c:dLbl>
            <c:dLbl>
              <c:idx val="2"/>
              <c:layout>
                <c:manualLayout>
                  <c:x val="-2.5396647642511191E-2"/>
                  <c:y val="-6.6666200061591879E-2"/>
                </c:manualLayout>
              </c:layout>
              <c:showVal val="1"/>
            </c:dLbl>
            <c:dLbl>
              <c:idx val="3"/>
              <c:layout>
                <c:manualLayout>
                  <c:x val="-7.1110613399031519E-2"/>
                  <c:y val="-6.6666200061591879E-2"/>
                </c:manualLayout>
              </c:layout>
              <c:showVal val="1"/>
            </c:dLbl>
            <c:dLbl>
              <c:idx val="4"/>
              <c:layout>
                <c:manualLayout>
                  <c:x val="-1.1851768899838614E-2"/>
                  <c:y val="-4.4444133374394547E-2"/>
                </c:manualLayout>
              </c:layout>
              <c:showVal val="1"/>
            </c:dLbl>
            <c:showVal val="1"/>
          </c:dLbls>
          <c:cat>
            <c:strRef>
              <c:f>Лист1!$A$2:$A$7</c:f>
              <c:strCache>
                <c:ptCount val="6"/>
                <c:pt idx="0">
                  <c:v>2017 (отчет)</c:v>
                </c:pt>
                <c:pt idx="1">
                  <c:v>2018 (отчет)</c:v>
                </c:pt>
                <c:pt idx="2">
                  <c:v>2019 (оценка)</c:v>
                </c:pt>
                <c:pt idx="3">
                  <c:v>2020 (прогноз)</c:v>
                </c:pt>
                <c:pt idx="4">
                  <c:v>2021 (прогноз)</c:v>
                </c:pt>
                <c:pt idx="5">
                  <c:v>2022 (прогноз)</c:v>
                </c:pt>
              </c:strCache>
            </c:strRef>
          </c:cat>
          <c:val>
            <c:numRef>
              <c:f>Лист1!$B$2:$B$7</c:f>
              <c:numCache>
                <c:formatCode>General</c:formatCode>
                <c:ptCount val="6"/>
                <c:pt idx="0">
                  <c:v>1199833.5900000001</c:v>
                </c:pt>
                <c:pt idx="1">
                  <c:v>1273690.78</c:v>
                </c:pt>
                <c:pt idx="2">
                  <c:v>1368968.3800000001</c:v>
                </c:pt>
                <c:pt idx="3">
                  <c:v>1486742.07</c:v>
                </c:pt>
                <c:pt idx="4">
                  <c:v>1590552.12</c:v>
                </c:pt>
                <c:pt idx="5">
                  <c:v>1487128.98</c:v>
                </c:pt>
              </c:numCache>
            </c:numRef>
          </c:val>
        </c:ser>
        <c:marker val="1"/>
        <c:axId val="177747456"/>
        <c:axId val="177748992"/>
      </c:lineChart>
      <c:catAx>
        <c:axId val="177747456"/>
        <c:scaling>
          <c:orientation val="minMax"/>
        </c:scaling>
        <c:axPos val="b"/>
        <c:tickLblPos val="nextTo"/>
        <c:txPr>
          <a:bodyPr/>
          <a:lstStyle/>
          <a:p>
            <a:pPr>
              <a:defRPr sz="1100"/>
            </a:pPr>
            <a:endParaRPr lang="ru-RU"/>
          </a:p>
        </c:txPr>
        <c:crossAx val="177748992"/>
        <c:crosses val="autoZero"/>
        <c:auto val="1"/>
        <c:lblAlgn val="ctr"/>
        <c:lblOffset val="100"/>
      </c:catAx>
      <c:valAx>
        <c:axId val="177748992"/>
        <c:scaling>
          <c:orientation val="minMax"/>
        </c:scaling>
        <c:axPos val="l"/>
        <c:majorGridlines/>
        <c:numFmt formatCode="General" sourceLinked="1"/>
        <c:tickLblPos val="nextTo"/>
        <c:crossAx val="177747456"/>
        <c:crosses val="autoZero"/>
        <c:crossBetween val="between"/>
      </c:valAx>
    </c:plotArea>
    <c:plotVisOnly val="1"/>
  </c:chart>
  <c:txPr>
    <a:bodyPr/>
    <a:lstStyle/>
    <a:p>
      <a:pPr>
        <a:defRPr sz="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266732283464565E-2"/>
          <c:y val="0.151958518772111"/>
          <c:w val="0.92073832790445154"/>
          <c:h val="0.57263513513513564"/>
        </c:manualLayout>
      </c:layout>
      <c:bar3DChart>
        <c:barDir val="col"/>
        <c:grouping val="clustered"/>
        <c:ser>
          <c:idx val="0"/>
          <c:order val="0"/>
          <c:tx>
            <c:strRef>
              <c:f>Sheet1!#ССЫЛКА!</c:f>
              <c:strCache>
                <c:ptCount val="1"/>
                <c:pt idx="0">
                  <c:v>#REF!</c:v>
                </c:pt>
              </c:strCache>
            </c:strRef>
          </c:tx>
          <c:spPr>
            <a:solidFill>
              <a:schemeClr val="accent1"/>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Sheet1!#ССЫЛКА!</c:f>
              <c:numCache>
                <c:formatCode>General</c:formatCode>
                <c:ptCount val="1"/>
                <c:pt idx="0">
                  <c:v>1</c:v>
                </c:pt>
              </c:numCache>
            </c:numRef>
          </c:val>
        </c:ser>
        <c:ser>
          <c:idx val="1"/>
          <c:order val="1"/>
          <c:tx>
            <c:strRef>
              <c:f>Sheet1!$A$2</c:f>
              <c:strCache>
                <c:ptCount val="1"/>
                <c:pt idx="0">
                  <c:v>Продукция растениеводства</c:v>
                </c:pt>
              </c:strCache>
            </c:strRef>
          </c:tx>
          <c:spPr>
            <a:solidFill>
              <a:srgbClr val="00CC99"/>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2901</c:v>
                </c:pt>
                <c:pt idx="1">
                  <c:v>2950</c:v>
                </c:pt>
                <c:pt idx="2">
                  <c:v>2980</c:v>
                </c:pt>
                <c:pt idx="3">
                  <c:v>2980.3</c:v>
                </c:pt>
                <c:pt idx="4">
                  <c:v>2983.2799999999997</c:v>
                </c:pt>
                <c:pt idx="5">
                  <c:v>2986.2599999999998</c:v>
                </c:pt>
              </c:numCache>
            </c:numRef>
          </c:val>
        </c:ser>
        <c:ser>
          <c:idx val="2"/>
          <c:order val="2"/>
          <c:tx>
            <c:strRef>
              <c:f>Sheet1!$A$3</c:f>
              <c:strCache>
                <c:ptCount val="1"/>
                <c:pt idx="0">
                  <c:v>Продукция животноводства</c:v>
                </c:pt>
              </c:strCache>
            </c:strRef>
          </c:tx>
          <c:spPr>
            <a:solidFill>
              <a:srgbClr val="9999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1390</c:v>
                </c:pt>
                <c:pt idx="1">
                  <c:v>1900</c:v>
                </c:pt>
                <c:pt idx="2">
                  <c:v>1417</c:v>
                </c:pt>
                <c:pt idx="3">
                  <c:v>1417.1399999999999</c:v>
                </c:pt>
                <c:pt idx="4">
                  <c:v>1418.56</c:v>
                </c:pt>
                <c:pt idx="5">
                  <c:v>1419.98</c:v>
                </c:pt>
              </c:numCache>
            </c:numRef>
          </c:val>
        </c:ser>
        <c:gapDepth val="0"/>
        <c:shape val="box"/>
        <c:axId val="142112640"/>
        <c:axId val="142114176"/>
        <c:axId val="0"/>
      </c:bar3DChart>
      <c:catAx>
        <c:axId val="1421126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42114176"/>
        <c:crosses val="autoZero"/>
        <c:auto val="1"/>
        <c:lblAlgn val="ctr"/>
        <c:lblOffset val="100"/>
        <c:tickLblSkip val="1"/>
        <c:tickMarkSkip val="1"/>
      </c:catAx>
      <c:valAx>
        <c:axId val="142114176"/>
        <c:scaling>
          <c:orientation val="minMax"/>
          <c:max val="32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42112640"/>
        <c:crosses val="autoZero"/>
        <c:crossBetween val="between"/>
        <c:majorUnit val="400"/>
        <c:minorUnit val="200"/>
      </c:valAx>
      <c:spPr>
        <a:noFill/>
        <a:ln w="25454">
          <a:noFill/>
        </a:ln>
      </c:spPr>
    </c:plotArea>
    <c:legend>
      <c:legendPos val="r"/>
      <c:legendEntry>
        <c:idx val="0"/>
        <c:delete val="1"/>
      </c:legendEntry>
      <c:layout>
        <c:manualLayout>
          <c:xMode val="edge"/>
          <c:yMode val="edge"/>
          <c:x val="0"/>
          <c:y val="0.826977633230633"/>
          <c:w val="1"/>
          <c:h val="5.0697579469233013E-2"/>
        </c:manualLayout>
      </c:layout>
      <c:spPr>
        <a:noFill/>
        <a:ln w="3182">
          <a:no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3128090906997002"/>
          <c:y val="0.15946909873812781"/>
          <c:w val="0.54106336946294264"/>
          <c:h val="0.83811853713404882"/>
        </c:manualLayout>
      </c:layout>
      <c:doughnutChart>
        <c:varyColors val="1"/>
        <c:ser>
          <c:idx val="0"/>
          <c:order val="0"/>
          <c:tx>
            <c:strRef>
              <c:f>Лист1!$B$1</c:f>
              <c:strCache>
                <c:ptCount val="1"/>
                <c:pt idx="0">
                  <c:v>Продажи</c:v>
                </c:pt>
              </c:strCache>
            </c:strRef>
          </c:tx>
          <c:explosion val="8"/>
          <c:dPt>
            <c:idx val="2"/>
            <c:explosion val="27"/>
            <c:spPr>
              <a:solidFill>
                <a:srgbClr val="FFC000"/>
              </a:solidFill>
            </c:spPr>
          </c:dPt>
          <c:dPt>
            <c:idx val="4"/>
            <c:spPr>
              <a:solidFill>
                <a:srgbClr val="66FFFF"/>
              </a:solidFill>
            </c:spPr>
          </c:dPt>
          <c:dPt>
            <c:idx val="6"/>
            <c:spPr>
              <a:solidFill>
                <a:srgbClr val="92D050"/>
              </a:solidFill>
            </c:spPr>
          </c:dPt>
          <c:dPt>
            <c:idx val="7"/>
            <c:explosion val="27"/>
            <c:spPr>
              <a:solidFill>
                <a:srgbClr val="FF5050"/>
              </a:solidFill>
            </c:spPr>
          </c:dPt>
          <c:dPt>
            <c:idx val="8"/>
            <c:spPr>
              <a:solidFill>
                <a:schemeClr val="accent1">
                  <a:lumMod val="75000"/>
                </a:schemeClr>
              </a:solidFill>
            </c:spPr>
          </c:dPt>
          <c:dLbls>
            <c:dLbl>
              <c:idx val="1"/>
              <c:layout>
                <c:manualLayout>
                  <c:x val="4.5006972536887112E-3"/>
                  <c:y val="-0.14989100582601489"/>
                </c:manualLayout>
              </c:layout>
              <c:showVal val="1"/>
            </c:dLbl>
            <c:dLbl>
              <c:idx val="2"/>
              <c:layout>
                <c:manualLayout>
                  <c:x val="7.4261504685863733E-2"/>
                  <c:y val="-0.12200430706768622"/>
                </c:manualLayout>
              </c:layout>
              <c:showVal val="1"/>
            </c:dLbl>
            <c:dLbl>
              <c:idx val="3"/>
              <c:layout>
                <c:manualLayout>
                  <c:x val="0.10126568820799621"/>
                  <c:y val="-3.1372536103119276E-2"/>
                </c:manualLayout>
              </c:layout>
              <c:showVal val="1"/>
            </c:dLbl>
            <c:dLbl>
              <c:idx val="5"/>
              <c:layout>
                <c:manualLayout>
                  <c:x val="-0.11701812859590648"/>
                  <c:y val="5.5773397516656539E-2"/>
                </c:manualLayout>
              </c:layout>
              <c:showVal val="1"/>
            </c:dLbl>
            <c:dLbl>
              <c:idx val="7"/>
              <c:layout>
                <c:manualLayout>
                  <c:x val="-8.3262899193241632E-2"/>
                  <c:y val="-2.0915024068746197E-2"/>
                </c:manualLayout>
              </c:layout>
              <c:showVal val="1"/>
            </c:dLbl>
            <c:txPr>
              <a:bodyPr/>
              <a:lstStyle/>
              <a:p>
                <a:pPr>
                  <a:defRPr sz="800"/>
                </a:pPr>
                <a:endParaRPr lang="ru-RU"/>
              </a:p>
            </c:txPr>
            <c:showVal val="1"/>
            <c:showLeaderLines val="1"/>
          </c:dLbls>
          <c:cat>
            <c:strRef>
              <c:f>Лист1!$A$2:$A$10</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ЖКХ</c:v>
                </c:pt>
                <c:pt idx="4">
                  <c:v>Образование</c:v>
                </c:pt>
                <c:pt idx="5">
                  <c:v>Культура и кинематография</c:v>
                </c:pt>
                <c:pt idx="6">
                  <c:v>Социальная политика</c:v>
                </c:pt>
                <c:pt idx="7">
                  <c:v>ФК и спорт</c:v>
                </c:pt>
                <c:pt idx="8">
                  <c:v>МБТ</c:v>
                </c:pt>
              </c:strCache>
            </c:strRef>
          </c:cat>
          <c:val>
            <c:numRef>
              <c:f>Лист1!$B$2:$B$10</c:f>
              <c:numCache>
                <c:formatCode>General</c:formatCode>
                <c:ptCount val="9"/>
                <c:pt idx="0">
                  <c:v>139917.78</c:v>
                </c:pt>
                <c:pt idx="1">
                  <c:v>3948.46</c:v>
                </c:pt>
                <c:pt idx="2">
                  <c:v>21056.260000000002</c:v>
                </c:pt>
                <c:pt idx="3">
                  <c:v>390.46</c:v>
                </c:pt>
                <c:pt idx="4">
                  <c:v>757743.6</c:v>
                </c:pt>
                <c:pt idx="5">
                  <c:v>47751.51</c:v>
                </c:pt>
                <c:pt idx="6">
                  <c:v>406325.53</c:v>
                </c:pt>
                <c:pt idx="7">
                  <c:v>6405.78</c:v>
                </c:pt>
                <c:pt idx="8">
                  <c:v>103202.69</c:v>
                </c:pt>
              </c:numCache>
            </c:numRef>
          </c:val>
        </c:ser>
        <c:firstSliceAng val="0"/>
        <c:holeSize val="50"/>
      </c:doughnutChart>
    </c:plotArea>
    <c:legend>
      <c:legendPos val="r"/>
      <c:layout>
        <c:manualLayout>
          <c:xMode val="edge"/>
          <c:yMode val="edge"/>
          <c:x val="0"/>
          <c:y val="0.33303991915053188"/>
          <c:w val="0.42979762809710875"/>
          <c:h val="0.60665509478458723"/>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manualLayout>
          <c:layoutTarget val="inner"/>
          <c:xMode val="edge"/>
          <c:yMode val="edge"/>
          <c:x val="7.4914370078740314E-2"/>
          <c:y val="2.1972463485918012E-2"/>
          <c:w val="0.69789468503937135"/>
          <c:h val="0.89209853226460578"/>
        </c:manualLayout>
      </c:layout>
      <c:bar3DChart>
        <c:barDir val="col"/>
        <c:grouping val="stacked"/>
        <c:ser>
          <c:idx val="0"/>
          <c:order val="0"/>
          <c:tx>
            <c:strRef>
              <c:f>Лист1!$B$1</c:f>
              <c:strCache>
                <c:ptCount val="1"/>
                <c:pt idx="0">
                  <c:v>общегосударственные вопросы</c:v>
                </c:pt>
              </c:strCache>
            </c:strRef>
          </c:tx>
          <c:spPr>
            <a:solidFill>
              <a:srgbClr val="92D050"/>
            </a:solidFill>
            <a:ln>
              <a:solidFill>
                <a:schemeClr val="accent6">
                  <a:lumMod val="60000"/>
                  <a:lumOff val="40000"/>
                </a:schemeClr>
              </a:solidFill>
            </a:ln>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Лист1!$B$2:$B$6</c:f>
              <c:numCache>
                <c:formatCode>General</c:formatCode>
                <c:ptCount val="5"/>
                <c:pt idx="0">
                  <c:v>91020.209999999992</c:v>
                </c:pt>
                <c:pt idx="1">
                  <c:v>105576.51</c:v>
                </c:pt>
                <c:pt idx="2">
                  <c:v>139917.78</c:v>
                </c:pt>
                <c:pt idx="3">
                  <c:v>104970.8</c:v>
                </c:pt>
                <c:pt idx="4">
                  <c:v>108162.24000000001</c:v>
                </c:pt>
              </c:numCache>
            </c:numRef>
          </c:val>
        </c:ser>
        <c:ser>
          <c:idx val="1"/>
          <c:order val="1"/>
          <c:tx>
            <c:strRef>
              <c:f>Лист1!$C$1</c:f>
              <c:strCache>
                <c:ptCount val="1"/>
                <c:pt idx="0">
                  <c:v>национальная экономика</c:v>
                </c:pt>
              </c:strCache>
            </c:strRef>
          </c:tx>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Лист1!$C$2:$C$6</c:f>
              <c:numCache>
                <c:formatCode>General</c:formatCode>
                <c:ptCount val="5"/>
                <c:pt idx="0">
                  <c:v>31718.07</c:v>
                </c:pt>
                <c:pt idx="1">
                  <c:v>22656.09</c:v>
                </c:pt>
                <c:pt idx="2">
                  <c:v>21056.260000000002</c:v>
                </c:pt>
                <c:pt idx="3">
                  <c:v>15730.08</c:v>
                </c:pt>
                <c:pt idx="4">
                  <c:v>16037.38</c:v>
                </c:pt>
              </c:numCache>
            </c:numRef>
          </c:val>
        </c:ser>
        <c:ser>
          <c:idx val="2"/>
          <c:order val="2"/>
          <c:tx>
            <c:strRef>
              <c:f>Лист1!$D$1</c:f>
              <c:strCache>
                <c:ptCount val="1"/>
                <c:pt idx="0">
                  <c:v>жилищно-коммунальное хозяйство</c:v>
                </c:pt>
              </c:strCache>
            </c:strRef>
          </c:tx>
          <c:spPr>
            <a:solidFill>
              <a:srgbClr val="FF0000"/>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Лист1!$D$2:$D$6</c:f>
              <c:numCache>
                <c:formatCode>General</c:formatCode>
                <c:ptCount val="5"/>
                <c:pt idx="0">
                  <c:v>936.8</c:v>
                </c:pt>
                <c:pt idx="1">
                  <c:v>983.65</c:v>
                </c:pt>
                <c:pt idx="2">
                  <c:v>390.46</c:v>
                </c:pt>
                <c:pt idx="3">
                  <c:v>160.91999999999999</c:v>
                </c:pt>
                <c:pt idx="4">
                  <c:v>160.91999999999999</c:v>
                </c:pt>
              </c:numCache>
            </c:numRef>
          </c:val>
        </c:ser>
        <c:ser>
          <c:idx val="3"/>
          <c:order val="3"/>
          <c:tx>
            <c:strRef>
              <c:f>Лист1!$E$1</c:f>
              <c:strCache>
                <c:ptCount val="1"/>
                <c:pt idx="0">
                  <c:v>образование </c:v>
                </c:pt>
              </c:strCache>
            </c:strRef>
          </c:tx>
          <c:spPr>
            <a:solidFill>
              <a:srgbClr val="99CCFF"/>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Лист1!$E$2:$E$6</c:f>
              <c:numCache>
                <c:formatCode>General</c:formatCode>
                <c:ptCount val="5"/>
                <c:pt idx="0">
                  <c:v>690789.22</c:v>
                </c:pt>
                <c:pt idx="1">
                  <c:v>736166.05</c:v>
                </c:pt>
                <c:pt idx="2">
                  <c:v>757743.6</c:v>
                </c:pt>
                <c:pt idx="3">
                  <c:v>882618.1</c:v>
                </c:pt>
                <c:pt idx="4">
                  <c:v>731086.39</c:v>
                </c:pt>
              </c:numCache>
            </c:numRef>
          </c:val>
        </c:ser>
        <c:ser>
          <c:idx val="4"/>
          <c:order val="4"/>
          <c:tx>
            <c:strRef>
              <c:f>Лист1!$F$1</c:f>
              <c:strCache>
                <c:ptCount val="1"/>
                <c:pt idx="0">
                  <c:v>национальная безопасность и правоохранительная деятельность</c:v>
                </c:pt>
              </c:strCache>
            </c:strRef>
          </c:tx>
          <c:spPr>
            <a:solidFill>
              <a:srgbClr val="0000FF"/>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Лист1!$F$2:$F$6</c:f>
              <c:numCache>
                <c:formatCode>General</c:formatCode>
                <c:ptCount val="5"/>
                <c:pt idx="0">
                  <c:v>3557.3</c:v>
                </c:pt>
                <c:pt idx="1">
                  <c:v>3668.94</c:v>
                </c:pt>
                <c:pt idx="2">
                  <c:v>3948.46</c:v>
                </c:pt>
                <c:pt idx="3">
                  <c:v>3700.9500000000003</c:v>
                </c:pt>
                <c:pt idx="4">
                  <c:v>3826.9</c:v>
                </c:pt>
              </c:numCache>
            </c:numRef>
          </c:val>
        </c:ser>
        <c:ser>
          <c:idx val="5"/>
          <c:order val="5"/>
          <c:tx>
            <c:strRef>
              <c:f>Лист1!$G$1</c:f>
              <c:strCache>
                <c:ptCount val="1"/>
                <c:pt idx="0">
                  <c:v>культура и кинематография</c:v>
                </c:pt>
              </c:strCache>
            </c:strRef>
          </c:tx>
          <c:spPr>
            <a:solidFill>
              <a:srgbClr val="FF99FF"/>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Лист1!$G$2:$G$6</c:f>
              <c:numCache>
                <c:formatCode>General</c:formatCode>
                <c:ptCount val="5"/>
                <c:pt idx="0">
                  <c:v>54973.01</c:v>
                </c:pt>
                <c:pt idx="1">
                  <c:v>54706.96</c:v>
                </c:pt>
                <c:pt idx="2">
                  <c:v>47751.51</c:v>
                </c:pt>
                <c:pt idx="3">
                  <c:v>47792.43</c:v>
                </c:pt>
                <c:pt idx="4">
                  <c:v>48046.83</c:v>
                </c:pt>
              </c:numCache>
            </c:numRef>
          </c:val>
        </c:ser>
        <c:ser>
          <c:idx val="6"/>
          <c:order val="6"/>
          <c:tx>
            <c:strRef>
              <c:f>Лист1!$H$1</c:f>
              <c:strCache>
                <c:ptCount val="1"/>
                <c:pt idx="0">
                  <c:v>социальная политика</c:v>
                </c:pt>
              </c:strCache>
            </c:strRef>
          </c:tx>
          <c:spPr>
            <a:solidFill>
              <a:srgbClr val="66FFFF"/>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Лист1!$H$2:$H$6</c:f>
              <c:numCache>
                <c:formatCode>General</c:formatCode>
                <c:ptCount val="5"/>
                <c:pt idx="0">
                  <c:v>330161.09999999998</c:v>
                </c:pt>
                <c:pt idx="1">
                  <c:v>342292.69</c:v>
                </c:pt>
                <c:pt idx="2">
                  <c:v>406325.53</c:v>
                </c:pt>
                <c:pt idx="3">
                  <c:v>423040.22000000003</c:v>
                </c:pt>
                <c:pt idx="4">
                  <c:v>451686.48000000004</c:v>
                </c:pt>
              </c:numCache>
            </c:numRef>
          </c:val>
        </c:ser>
        <c:ser>
          <c:idx val="7"/>
          <c:order val="7"/>
          <c:tx>
            <c:strRef>
              <c:f>Лист1!$I$1</c:f>
              <c:strCache>
                <c:ptCount val="1"/>
                <c:pt idx="0">
                  <c:v>физическая культура и спорт</c:v>
                </c:pt>
              </c:strCache>
            </c:strRef>
          </c:tx>
          <c:spPr>
            <a:solidFill>
              <a:srgbClr val="CC00CC"/>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Лист1!$I$2:$I$6</c:f>
              <c:numCache>
                <c:formatCode>General</c:formatCode>
                <c:ptCount val="5"/>
                <c:pt idx="0">
                  <c:v>5434.07</c:v>
                </c:pt>
                <c:pt idx="1">
                  <c:v>10270.52</c:v>
                </c:pt>
                <c:pt idx="2">
                  <c:v>6405.78</c:v>
                </c:pt>
                <c:pt idx="3">
                  <c:v>6472.29</c:v>
                </c:pt>
                <c:pt idx="4">
                  <c:v>6541.5</c:v>
                </c:pt>
              </c:numCache>
            </c:numRef>
          </c:val>
        </c:ser>
        <c:ser>
          <c:idx val="8"/>
          <c:order val="8"/>
          <c:tx>
            <c:strRef>
              <c:f>Лист1!$J$1</c:f>
              <c:strCache>
                <c:ptCount val="1"/>
                <c:pt idx="0">
                  <c:v>МБТ</c:v>
                </c:pt>
              </c:strCache>
            </c:strRef>
          </c:tx>
          <c:spPr>
            <a:solidFill>
              <a:srgbClr val="66FF99"/>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Лист1!$J$2:$J$6</c:f>
              <c:numCache>
                <c:formatCode>General</c:formatCode>
                <c:ptCount val="5"/>
                <c:pt idx="0">
                  <c:v>65101</c:v>
                </c:pt>
                <c:pt idx="1">
                  <c:v>92646.97</c:v>
                </c:pt>
                <c:pt idx="2">
                  <c:v>103202.69</c:v>
                </c:pt>
                <c:pt idx="3">
                  <c:v>90673.32</c:v>
                </c:pt>
                <c:pt idx="4">
                  <c:v>90378.909999999989</c:v>
                </c:pt>
              </c:numCache>
            </c:numRef>
          </c:val>
        </c:ser>
        <c:ser>
          <c:idx val="9"/>
          <c:order val="9"/>
          <c:tx>
            <c:strRef>
              <c:f>Лист1!$K$1</c:f>
              <c:strCache>
                <c:ptCount val="1"/>
                <c:pt idx="0">
                  <c:v>условно утвержденные расходы</c:v>
                </c:pt>
              </c:strCache>
            </c:strRef>
          </c:tx>
          <c:spPr>
            <a:solidFill>
              <a:srgbClr val="FFFF00"/>
            </a:solidFill>
          </c:spPr>
          <c:cat>
            <c:strRef>
              <c:f>Лист1!$A$2:$A$6</c:f>
              <c:strCache>
                <c:ptCount val="5"/>
                <c:pt idx="0">
                  <c:v>2018 (отчет)</c:v>
                </c:pt>
                <c:pt idx="1">
                  <c:v>2019 (уточненный)</c:v>
                </c:pt>
                <c:pt idx="2">
                  <c:v>2020 (прогноз)</c:v>
                </c:pt>
                <c:pt idx="3">
                  <c:v>2021 (прогноз)</c:v>
                </c:pt>
                <c:pt idx="4">
                  <c:v>2022 (прогноз)</c:v>
                </c:pt>
              </c:strCache>
            </c:strRef>
          </c:cat>
          <c:val>
            <c:numRef>
              <c:f>Лист1!$K$2:$K$6</c:f>
              <c:numCache>
                <c:formatCode>General</c:formatCode>
                <c:ptCount val="5"/>
                <c:pt idx="3">
                  <c:v>15393.01</c:v>
                </c:pt>
                <c:pt idx="4">
                  <c:v>31201.43</c:v>
                </c:pt>
              </c:numCache>
            </c:numRef>
          </c:val>
        </c:ser>
        <c:shape val="box"/>
        <c:axId val="144092160"/>
        <c:axId val="144102144"/>
        <c:axId val="0"/>
      </c:bar3DChart>
      <c:catAx>
        <c:axId val="144092160"/>
        <c:scaling>
          <c:orientation val="minMax"/>
        </c:scaling>
        <c:axPos val="b"/>
        <c:tickLblPos val="nextTo"/>
        <c:crossAx val="144102144"/>
        <c:crosses val="autoZero"/>
        <c:auto val="1"/>
        <c:lblAlgn val="ctr"/>
        <c:lblOffset val="100"/>
      </c:catAx>
      <c:valAx>
        <c:axId val="144102144"/>
        <c:scaling>
          <c:orientation val="minMax"/>
        </c:scaling>
        <c:axPos val="l"/>
        <c:majorGridlines/>
        <c:numFmt formatCode="General" sourceLinked="1"/>
        <c:tickLblPos val="nextTo"/>
        <c:crossAx val="144092160"/>
        <c:crosses val="autoZero"/>
        <c:crossBetween val="between"/>
      </c:valAx>
    </c:plotArea>
    <c:legend>
      <c:legendPos val="r"/>
      <c:layout/>
    </c:legend>
    <c:plotVisOnly val="1"/>
  </c:chart>
  <c:txPr>
    <a:bodyPr/>
    <a:lstStyle/>
    <a:p>
      <a:pPr>
        <a:defRPr sz="10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dLbl>
              <c:idx val="4"/>
              <c:layout>
                <c:manualLayout>
                  <c:x val="1.4571847007998223E-3"/>
                  <c:y val="-2.2791863268920402E-2"/>
                </c:manualLayout>
              </c:layout>
              <c:showVal val="1"/>
            </c:dLbl>
            <c:txPr>
              <a:bodyPr/>
              <a:lstStyle/>
              <a:p>
                <a:pPr>
                  <a:defRPr sz="800"/>
                </a:pPr>
                <a:endParaRPr lang="ru-RU"/>
              </a:p>
            </c:txPr>
            <c:showVal val="1"/>
          </c:dLbls>
          <c:cat>
            <c:strRef>
              <c:f>Лист1!$A$2:$A$6</c:f>
              <c:strCache>
                <c:ptCount val="5"/>
                <c:pt idx="0">
                  <c:v>2018  год (факт)</c:v>
                </c:pt>
                <c:pt idx="1">
                  <c:v>2019 год (уточненный)</c:v>
                </c:pt>
                <c:pt idx="2">
                  <c:v>2020 (прогноз)</c:v>
                </c:pt>
                <c:pt idx="3">
                  <c:v>2021 (прогноз)</c:v>
                </c:pt>
                <c:pt idx="4">
                  <c:v>2022 (прогноз)</c:v>
                </c:pt>
              </c:strCache>
            </c:strRef>
          </c:cat>
          <c:val>
            <c:numRef>
              <c:f>Лист1!$B$2:$B$6</c:f>
              <c:numCache>
                <c:formatCode>General</c:formatCode>
                <c:ptCount val="5"/>
                <c:pt idx="0">
                  <c:v>1273690.78</c:v>
                </c:pt>
                <c:pt idx="1">
                  <c:v>1526697.04</c:v>
                </c:pt>
                <c:pt idx="2">
                  <c:v>1486742.07</c:v>
                </c:pt>
                <c:pt idx="3">
                  <c:v>1590552.12</c:v>
                </c:pt>
                <c:pt idx="4">
                  <c:v>1487128.98</c:v>
                </c:pt>
              </c:numCache>
            </c:numRef>
          </c:val>
        </c:ser>
        <c:ser>
          <c:idx val="1"/>
          <c:order val="1"/>
          <c:tx>
            <c:strRef>
              <c:f>Лист1!$C$1</c:f>
              <c:strCache>
                <c:ptCount val="1"/>
                <c:pt idx="0">
                  <c:v>расходы на социальную сферу</c:v>
                </c:pt>
              </c:strCache>
            </c:strRef>
          </c:tx>
          <c:spPr>
            <a:solidFill>
              <a:srgbClr val="66FFFF"/>
            </a:solidFill>
          </c:spPr>
          <c:dLbls>
            <c:dLbl>
              <c:idx val="0"/>
              <c:layout>
                <c:manualLayout>
                  <c:x val="2.3314955212797157E-2"/>
                  <c:y val="-4.5583726537840831E-3"/>
                </c:manualLayout>
              </c:layout>
              <c:showVal val="1"/>
            </c:dLbl>
            <c:dLbl>
              <c:idx val="1"/>
              <c:layout>
                <c:manualLayout>
                  <c:x val="3.3515248118395916E-2"/>
                  <c:y val="-5.9258844499192796E-2"/>
                </c:manualLayout>
              </c:layout>
              <c:showVal val="1"/>
            </c:dLbl>
            <c:dLbl>
              <c:idx val="2"/>
              <c:layout>
                <c:manualLayout>
                  <c:x val="3.3515248118395881E-2"/>
                  <c:y val="-1.8233490615136291E-2"/>
                </c:manualLayout>
              </c:layout>
              <c:showVal val="1"/>
            </c:dLbl>
            <c:dLbl>
              <c:idx val="3"/>
              <c:layout>
                <c:manualLayout>
                  <c:x val="3.2058063417596191E-2"/>
                  <c:y val="-3.6466981230272477E-2"/>
                </c:manualLayout>
              </c:layout>
              <c:showVal val="1"/>
            </c:dLbl>
            <c:dLbl>
              <c:idx val="4"/>
              <c:layout>
                <c:manualLayout>
                  <c:x val="2.7686509315196631E-2"/>
                  <c:y val="-9.1167453075681228E-3"/>
                </c:manualLayout>
              </c:layout>
              <c:showVal val="1"/>
            </c:dLbl>
            <c:txPr>
              <a:bodyPr/>
              <a:lstStyle/>
              <a:p>
                <a:pPr>
                  <a:defRPr sz="800"/>
                </a:pPr>
                <a:endParaRPr lang="ru-RU"/>
              </a:p>
            </c:txPr>
            <c:showVal val="1"/>
          </c:dLbls>
          <c:cat>
            <c:strRef>
              <c:f>Лист1!$A$2:$A$6</c:f>
              <c:strCache>
                <c:ptCount val="5"/>
                <c:pt idx="0">
                  <c:v>2018  год (факт)</c:v>
                </c:pt>
                <c:pt idx="1">
                  <c:v>2019 год (уточненный)</c:v>
                </c:pt>
                <c:pt idx="2">
                  <c:v>2020 (прогноз)</c:v>
                </c:pt>
                <c:pt idx="3">
                  <c:v>2021 (прогноз)</c:v>
                </c:pt>
                <c:pt idx="4">
                  <c:v>2022 (прогноз)</c:v>
                </c:pt>
              </c:strCache>
            </c:strRef>
          </c:cat>
          <c:val>
            <c:numRef>
              <c:f>Лист1!$C$2:$C$6</c:f>
              <c:numCache>
                <c:formatCode>General</c:formatCode>
                <c:ptCount val="5"/>
                <c:pt idx="0">
                  <c:v>1081357.4000000004</c:v>
                </c:pt>
                <c:pt idx="1">
                  <c:v>1130110.82</c:v>
                </c:pt>
                <c:pt idx="2">
                  <c:v>1218226.42</c:v>
                </c:pt>
                <c:pt idx="3">
                  <c:v>1359923.04</c:v>
                </c:pt>
                <c:pt idx="4">
                  <c:v>1237361.2</c:v>
                </c:pt>
              </c:numCache>
            </c:numRef>
          </c:val>
        </c:ser>
        <c:ser>
          <c:idx val="2"/>
          <c:order val="2"/>
          <c:tx>
            <c:strRef>
              <c:f>Лист1!$D$1</c:f>
              <c:strCache>
                <c:ptCount val="1"/>
                <c:pt idx="0">
                  <c:v>Столбец1</c:v>
                </c:pt>
              </c:strCache>
            </c:strRef>
          </c:tx>
          <c:cat>
            <c:strRef>
              <c:f>Лист1!$A$2:$A$6</c:f>
              <c:strCache>
                <c:ptCount val="5"/>
                <c:pt idx="0">
                  <c:v>2018  год (факт)</c:v>
                </c:pt>
                <c:pt idx="1">
                  <c:v>2019 год (уточненный)</c:v>
                </c:pt>
                <c:pt idx="2">
                  <c:v>2020 (прогноз)</c:v>
                </c:pt>
                <c:pt idx="3">
                  <c:v>2021 (прогноз)</c:v>
                </c:pt>
                <c:pt idx="4">
                  <c:v>2022 (прогноз)</c:v>
                </c:pt>
              </c:strCache>
            </c:strRef>
          </c:cat>
          <c:val>
            <c:numRef>
              <c:f>Лист1!$D$2:$D$6</c:f>
              <c:numCache>
                <c:formatCode>General</c:formatCode>
                <c:ptCount val="5"/>
              </c:numCache>
            </c:numRef>
          </c:val>
        </c:ser>
        <c:shape val="box"/>
        <c:axId val="178391680"/>
        <c:axId val="178405760"/>
        <c:axId val="0"/>
      </c:bar3DChart>
      <c:catAx>
        <c:axId val="178391680"/>
        <c:scaling>
          <c:orientation val="minMax"/>
        </c:scaling>
        <c:axPos val="b"/>
        <c:tickLblPos val="nextTo"/>
        <c:txPr>
          <a:bodyPr/>
          <a:lstStyle/>
          <a:p>
            <a:pPr>
              <a:defRPr sz="800"/>
            </a:pPr>
            <a:endParaRPr lang="ru-RU"/>
          </a:p>
        </c:txPr>
        <c:crossAx val="178405760"/>
        <c:crosses val="autoZero"/>
        <c:auto val="1"/>
        <c:lblAlgn val="ctr"/>
        <c:lblOffset val="100"/>
      </c:catAx>
      <c:valAx>
        <c:axId val="178405760"/>
        <c:scaling>
          <c:orientation val="minMax"/>
        </c:scaling>
        <c:axPos val="l"/>
        <c:majorGridlines/>
        <c:numFmt formatCode="General" sourceLinked="1"/>
        <c:tickLblPos val="nextTo"/>
        <c:txPr>
          <a:bodyPr/>
          <a:lstStyle/>
          <a:p>
            <a:pPr>
              <a:defRPr sz="800"/>
            </a:pPr>
            <a:endParaRPr lang="ru-RU"/>
          </a:p>
        </c:txPr>
        <c:crossAx val="178391680"/>
        <c:crosses val="autoZero"/>
        <c:crossBetween val="between"/>
      </c:valAx>
    </c:plotArea>
    <c:legend>
      <c:legendPos val="r"/>
      <c:legendEntry>
        <c:idx val="2"/>
        <c:delete val="1"/>
      </c:legendEntry>
      <c:layout>
        <c:manualLayout>
          <c:xMode val="edge"/>
          <c:yMode val="edge"/>
          <c:x val="0.74543683184639298"/>
          <c:y val="0.38619860730047612"/>
          <c:w val="0.24516329418287353"/>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2762"/>
          <c:y val="0.17035629557767987"/>
          <c:w val="0.85618006181157325"/>
          <c:h val="0.74462014492348094"/>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690789.22</c:v>
                </c:pt>
                <c:pt idx="1">
                  <c:v>736166.05</c:v>
                </c:pt>
                <c:pt idx="2">
                  <c:v>757743.6</c:v>
                </c:pt>
                <c:pt idx="3">
                  <c:v>882618.1</c:v>
                </c:pt>
                <c:pt idx="4">
                  <c:v>731086.39</c:v>
                </c:pt>
              </c:numCache>
            </c:numRef>
          </c:val>
        </c:ser>
        <c:axId val="178427392"/>
        <c:axId val="178428928"/>
      </c:barChart>
      <c:catAx>
        <c:axId val="178427392"/>
        <c:scaling>
          <c:orientation val="minMax"/>
        </c:scaling>
        <c:axPos val="l"/>
        <c:numFmt formatCode="General" sourceLinked="1"/>
        <c:tickLblPos val="nextTo"/>
        <c:crossAx val="178428928"/>
        <c:crosses val="autoZero"/>
        <c:auto val="1"/>
        <c:lblAlgn val="ctr"/>
        <c:lblOffset val="100"/>
      </c:catAx>
      <c:valAx>
        <c:axId val="178428928"/>
        <c:scaling>
          <c:orientation val="minMax"/>
        </c:scaling>
        <c:delete val="1"/>
        <c:axPos val="b"/>
        <c:majorGridlines/>
        <c:numFmt formatCode="General" sourceLinked="1"/>
        <c:tickLblPos val="none"/>
        <c:crossAx val="178427392"/>
        <c:crosses val="autoZero"/>
        <c:crossBetween val="between"/>
      </c:valAx>
    </c:plotArea>
    <c:plotVisOnly val="1"/>
  </c:chart>
  <c:txPr>
    <a:bodyPr/>
    <a:lstStyle/>
    <a:p>
      <a:pPr>
        <a:defRPr sz="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6445"/>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54973.01</c:v>
                </c:pt>
                <c:pt idx="1">
                  <c:v>54706.96</c:v>
                </c:pt>
                <c:pt idx="2">
                  <c:v>47751.51</c:v>
                </c:pt>
                <c:pt idx="3">
                  <c:v>47792.43</c:v>
                </c:pt>
                <c:pt idx="4">
                  <c:v>48046.83</c:v>
                </c:pt>
              </c:numCache>
            </c:numRef>
          </c:val>
        </c:ser>
        <c:axId val="178555520"/>
        <c:axId val="178561408"/>
      </c:barChart>
      <c:catAx>
        <c:axId val="178555520"/>
        <c:scaling>
          <c:orientation val="minMax"/>
        </c:scaling>
        <c:axPos val="l"/>
        <c:numFmt formatCode="General" sourceLinked="1"/>
        <c:tickLblPos val="nextTo"/>
        <c:crossAx val="178561408"/>
        <c:crosses val="autoZero"/>
        <c:auto val="1"/>
        <c:lblAlgn val="ctr"/>
        <c:lblOffset val="100"/>
      </c:catAx>
      <c:valAx>
        <c:axId val="178561408"/>
        <c:scaling>
          <c:orientation val="minMax"/>
        </c:scaling>
        <c:delete val="1"/>
        <c:axPos val="b"/>
        <c:majorGridlines/>
        <c:numFmt formatCode="General" sourceLinked="1"/>
        <c:tickLblPos val="none"/>
        <c:crossAx val="178555520"/>
        <c:crosses val="autoZero"/>
        <c:crossBetween val="between"/>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4393"/>
          <c:h val="0.67505541442443073"/>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330161.09999999998</c:v>
                </c:pt>
                <c:pt idx="1">
                  <c:v>342292.69</c:v>
                </c:pt>
                <c:pt idx="2">
                  <c:v>406325.53</c:v>
                </c:pt>
                <c:pt idx="3">
                  <c:v>423040.22</c:v>
                </c:pt>
                <c:pt idx="4">
                  <c:v>451686.48</c:v>
                </c:pt>
              </c:numCache>
            </c:numRef>
          </c:val>
        </c:ser>
        <c:axId val="178499584"/>
        <c:axId val="178501120"/>
      </c:barChart>
      <c:catAx>
        <c:axId val="178499584"/>
        <c:scaling>
          <c:orientation val="minMax"/>
        </c:scaling>
        <c:axPos val="l"/>
        <c:numFmt formatCode="General" sourceLinked="1"/>
        <c:tickLblPos val="nextTo"/>
        <c:crossAx val="178501120"/>
        <c:crosses val="autoZero"/>
        <c:auto val="1"/>
        <c:lblAlgn val="ctr"/>
        <c:lblOffset val="100"/>
      </c:catAx>
      <c:valAx>
        <c:axId val="178501120"/>
        <c:scaling>
          <c:orientation val="minMax"/>
        </c:scaling>
        <c:delete val="1"/>
        <c:axPos val="b"/>
        <c:majorGridlines/>
        <c:numFmt formatCode="General" sourceLinked="1"/>
        <c:tickLblPos val="none"/>
        <c:crossAx val="178499584"/>
        <c:crosses val="autoZero"/>
        <c:crossBetween val="between"/>
      </c:valAx>
    </c:plotArea>
    <c:plotVisOnly val="1"/>
  </c:chart>
  <c:txPr>
    <a:bodyPr/>
    <a:lstStyle/>
    <a:p>
      <a:pPr>
        <a:defRPr sz="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2762"/>
          <c:y val="0.23992102607673191"/>
          <c:w val="0.79047939877959272"/>
          <c:h val="0.67505541442443073"/>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5434.07</c:v>
                </c:pt>
                <c:pt idx="1">
                  <c:v>10270.52</c:v>
                </c:pt>
                <c:pt idx="2">
                  <c:v>6405.78</c:v>
                </c:pt>
                <c:pt idx="3">
                  <c:v>6472.29</c:v>
                </c:pt>
                <c:pt idx="4">
                  <c:v>6541.5</c:v>
                </c:pt>
              </c:numCache>
            </c:numRef>
          </c:val>
        </c:ser>
        <c:axId val="178599040"/>
        <c:axId val="178600576"/>
      </c:barChart>
      <c:catAx>
        <c:axId val="178599040"/>
        <c:scaling>
          <c:orientation val="minMax"/>
        </c:scaling>
        <c:axPos val="l"/>
        <c:numFmt formatCode="General" sourceLinked="1"/>
        <c:tickLblPos val="nextTo"/>
        <c:crossAx val="178600576"/>
        <c:crosses val="autoZero"/>
        <c:auto val="1"/>
        <c:lblAlgn val="ctr"/>
        <c:lblOffset val="100"/>
      </c:catAx>
      <c:valAx>
        <c:axId val="178600576"/>
        <c:scaling>
          <c:orientation val="minMax"/>
        </c:scaling>
        <c:delete val="1"/>
        <c:axPos val="b"/>
        <c:majorGridlines/>
        <c:numFmt formatCode="General" sourceLinked="1"/>
        <c:tickLblPos val="none"/>
        <c:crossAx val="178599040"/>
        <c:crosses val="autoZero"/>
        <c:crossBetween val="between"/>
      </c:valAx>
    </c:plotArea>
    <c:plotVisOnly val="1"/>
  </c:chart>
  <c:txPr>
    <a:bodyPr/>
    <a:lstStyle/>
    <a:p>
      <a:pPr>
        <a:defRPr sz="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Всего на ОБРАЗОВАНИЕ</c:v>
                </c:pt>
              </c:strCache>
            </c:strRef>
          </c:tx>
          <c:spPr>
            <a:solidFill>
              <a:srgbClr val="92D050"/>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Лист1!$B$2:$B$6</c:f>
              <c:numCache>
                <c:formatCode>General</c:formatCode>
                <c:ptCount val="5"/>
                <c:pt idx="0">
                  <c:v>690789.22</c:v>
                </c:pt>
                <c:pt idx="1">
                  <c:v>736166.05</c:v>
                </c:pt>
                <c:pt idx="2">
                  <c:v>757743.6</c:v>
                </c:pt>
                <c:pt idx="3">
                  <c:v>882618.1</c:v>
                </c:pt>
                <c:pt idx="4">
                  <c:v>731086.39</c:v>
                </c:pt>
              </c:numCache>
            </c:numRef>
          </c:val>
        </c:ser>
        <c:ser>
          <c:idx val="1"/>
          <c:order val="1"/>
          <c:tx>
            <c:strRef>
              <c:f>Лист1!$C$1</c:f>
              <c:strCache>
                <c:ptCount val="1"/>
                <c:pt idx="0">
                  <c:v>Дошкольное образование</c:v>
                </c:pt>
              </c:strCache>
            </c:strRef>
          </c:tx>
          <c:spPr>
            <a:solidFill>
              <a:srgbClr val="66FFFF"/>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Лист1!$C$2:$C$6</c:f>
              <c:numCache>
                <c:formatCode>General</c:formatCode>
                <c:ptCount val="5"/>
                <c:pt idx="0">
                  <c:v>165818.46</c:v>
                </c:pt>
                <c:pt idx="1">
                  <c:v>178530.49</c:v>
                </c:pt>
                <c:pt idx="2">
                  <c:v>198014.29</c:v>
                </c:pt>
                <c:pt idx="3">
                  <c:v>338275.25</c:v>
                </c:pt>
                <c:pt idx="4">
                  <c:v>191465.72</c:v>
                </c:pt>
              </c:numCache>
            </c:numRef>
          </c:val>
        </c:ser>
        <c:ser>
          <c:idx val="2"/>
          <c:order val="2"/>
          <c:tx>
            <c:strRef>
              <c:f>Лист1!$D$1</c:f>
              <c:strCache>
                <c:ptCount val="1"/>
                <c:pt idx="0">
                  <c:v>Общее образование</c:v>
                </c:pt>
              </c:strCache>
            </c:strRef>
          </c:tx>
          <c:spPr>
            <a:solidFill>
              <a:srgbClr val="FFFF99"/>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Лист1!$D$2:$D$6</c:f>
              <c:numCache>
                <c:formatCode>General</c:formatCode>
                <c:ptCount val="5"/>
                <c:pt idx="0">
                  <c:v>404847.61</c:v>
                </c:pt>
                <c:pt idx="1">
                  <c:v>436321.91</c:v>
                </c:pt>
                <c:pt idx="2">
                  <c:v>434499.36</c:v>
                </c:pt>
                <c:pt idx="3">
                  <c:v>425482.37</c:v>
                </c:pt>
                <c:pt idx="4">
                  <c:v>430098.23</c:v>
                </c:pt>
              </c:numCache>
            </c:numRef>
          </c:val>
        </c:ser>
        <c:ser>
          <c:idx val="3"/>
          <c:order val="3"/>
          <c:tx>
            <c:strRef>
              <c:f>Лист1!$E$1</c:f>
              <c:strCache>
                <c:ptCount val="1"/>
                <c:pt idx="0">
                  <c:v>Дополнительное образование детей</c:v>
                </c:pt>
              </c:strCache>
            </c:strRef>
          </c:tx>
          <c:spPr>
            <a:solidFill>
              <a:srgbClr val="99CCFF"/>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Лист1!$E$2:$E$6</c:f>
              <c:numCache>
                <c:formatCode>General</c:formatCode>
                <c:ptCount val="5"/>
                <c:pt idx="0">
                  <c:v>42116.54</c:v>
                </c:pt>
                <c:pt idx="1">
                  <c:v>41733.74</c:v>
                </c:pt>
                <c:pt idx="2">
                  <c:v>43980.97</c:v>
                </c:pt>
                <c:pt idx="3">
                  <c:v>43975.63</c:v>
                </c:pt>
                <c:pt idx="4">
                  <c:v>44098.720000000001</c:v>
                </c:pt>
              </c:numCache>
            </c:numRef>
          </c:val>
        </c:ser>
        <c:ser>
          <c:idx val="4"/>
          <c:order val="4"/>
          <c:tx>
            <c:strRef>
              <c:f>Лист1!$F$1</c:f>
              <c:strCache>
                <c:ptCount val="1"/>
                <c:pt idx="0">
                  <c:v>Молодежная политика и оздоровление детей</c:v>
                </c:pt>
              </c:strCache>
            </c:strRef>
          </c:tx>
          <c:spPr>
            <a:solidFill>
              <a:srgbClr val="FF0000"/>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Лист1!$F$2:$F$6</c:f>
              <c:numCache>
                <c:formatCode>General</c:formatCode>
                <c:ptCount val="5"/>
                <c:pt idx="0">
                  <c:v>15996.87</c:v>
                </c:pt>
                <c:pt idx="1">
                  <c:v>15868.51</c:v>
                </c:pt>
                <c:pt idx="2">
                  <c:v>13172.51</c:v>
                </c:pt>
                <c:pt idx="3">
                  <c:v>13309.12</c:v>
                </c:pt>
                <c:pt idx="4">
                  <c:v>13455.23</c:v>
                </c:pt>
              </c:numCache>
            </c:numRef>
          </c:val>
        </c:ser>
        <c:ser>
          <c:idx val="5"/>
          <c:order val="5"/>
          <c:tx>
            <c:strRef>
              <c:f>Лист1!$G$1</c:f>
              <c:strCache>
                <c:ptCount val="1"/>
                <c:pt idx="0">
                  <c:v>Другие вопросы</c:v>
                </c:pt>
              </c:strCache>
            </c:strRef>
          </c:tx>
          <c:spPr>
            <a:solidFill>
              <a:srgbClr val="FFCC99"/>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Лист1!$G$2:$G$6</c:f>
              <c:numCache>
                <c:formatCode>General</c:formatCode>
                <c:ptCount val="5"/>
                <c:pt idx="0">
                  <c:v>62009.74</c:v>
                </c:pt>
                <c:pt idx="1">
                  <c:v>63711.4</c:v>
                </c:pt>
                <c:pt idx="2">
                  <c:v>68076.47</c:v>
                </c:pt>
                <c:pt idx="3">
                  <c:v>61575.73</c:v>
                </c:pt>
                <c:pt idx="4">
                  <c:v>51968.49</c:v>
                </c:pt>
              </c:numCache>
            </c:numRef>
          </c:val>
        </c:ser>
        <c:shape val="box"/>
        <c:axId val="178648576"/>
        <c:axId val="178650112"/>
        <c:axId val="0"/>
      </c:bar3DChart>
      <c:catAx>
        <c:axId val="178648576"/>
        <c:scaling>
          <c:orientation val="minMax"/>
        </c:scaling>
        <c:axPos val="b"/>
        <c:tickLblPos val="nextTo"/>
        <c:txPr>
          <a:bodyPr/>
          <a:lstStyle/>
          <a:p>
            <a:pPr>
              <a:defRPr sz="800"/>
            </a:pPr>
            <a:endParaRPr lang="ru-RU"/>
          </a:p>
        </c:txPr>
        <c:crossAx val="178650112"/>
        <c:crosses val="autoZero"/>
        <c:auto val="1"/>
        <c:lblAlgn val="ctr"/>
        <c:lblOffset val="100"/>
      </c:catAx>
      <c:valAx>
        <c:axId val="178650112"/>
        <c:scaling>
          <c:orientation val="minMax"/>
        </c:scaling>
        <c:axPos val="l"/>
        <c:majorGridlines/>
        <c:numFmt formatCode="General" sourceLinked="1"/>
        <c:tickLblPos val="nextTo"/>
        <c:txPr>
          <a:bodyPr/>
          <a:lstStyle/>
          <a:p>
            <a:pPr>
              <a:defRPr sz="800"/>
            </a:pPr>
            <a:endParaRPr lang="ru-RU"/>
          </a:p>
        </c:txPr>
        <c:crossAx val="178648576"/>
        <c:crosses val="autoZero"/>
        <c:crossBetween val="between"/>
      </c:valAx>
    </c:plotArea>
    <c:legend>
      <c:legendPos val="r"/>
      <c:layout>
        <c:manualLayout>
          <c:xMode val="edge"/>
          <c:yMode val="edge"/>
          <c:x val="0.64871093326360785"/>
          <c:y val="0.1537216061838812"/>
          <c:w val="0.35128906673639471"/>
          <c:h val="0.846278393816118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6.888961245350908E-2"/>
          <c:y val="5.432060745759365E-2"/>
          <c:w val="0.61230846939968664"/>
          <c:h val="0.75899770119233145"/>
        </c:manualLayout>
      </c:layout>
      <c:bar3DChart>
        <c:barDir val="col"/>
        <c:grouping val="clustered"/>
        <c:ser>
          <c:idx val="0"/>
          <c:order val="0"/>
          <c:tx>
            <c:strRef>
              <c:f>Лист1!$B$1</c:f>
              <c:strCache>
                <c:ptCount val="1"/>
                <c:pt idx="0">
                  <c:v>Всего на СОЦИАЛЬНУЮ ПОЛИТИКУ</c:v>
                </c:pt>
              </c:strCache>
            </c:strRef>
          </c:tx>
          <c:spPr>
            <a:solidFill>
              <a:srgbClr val="92D050"/>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Лист1!$B$2:$B$6</c:f>
              <c:numCache>
                <c:formatCode>General</c:formatCode>
                <c:ptCount val="5"/>
                <c:pt idx="0">
                  <c:v>330161.09999999998</c:v>
                </c:pt>
                <c:pt idx="1">
                  <c:v>342292.69</c:v>
                </c:pt>
                <c:pt idx="2">
                  <c:v>406325.53</c:v>
                </c:pt>
                <c:pt idx="3">
                  <c:v>423040.22</c:v>
                </c:pt>
                <c:pt idx="4">
                  <c:v>451686.48</c:v>
                </c:pt>
              </c:numCache>
            </c:numRef>
          </c:val>
        </c:ser>
        <c:ser>
          <c:idx val="1"/>
          <c:order val="1"/>
          <c:tx>
            <c:strRef>
              <c:f>Лист1!$C$1</c:f>
              <c:strCache>
                <c:ptCount val="1"/>
                <c:pt idx="0">
                  <c:v>Социальное обеспечение населения</c:v>
                </c:pt>
              </c:strCache>
            </c:strRef>
          </c:tx>
          <c:spPr>
            <a:solidFill>
              <a:srgbClr val="99CCFF"/>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Лист1!$C$2:$C$6</c:f>
              <c:numCache>
                <c:formatCode>General</c:formatCode>
                <c:ptCount val="5"/>
                <c:pt idx="0">
                  <c:v>202889.94</c:v>
                </c:pt>
                <c:pt idx="1">
                  <c:v>117821.39</c:v>
                </c:pt>
                <c:pt idx="2">
                  <c:v>122298.6</c:v>
                </c:pt>
                <c:pt idx="3">
                  <c:v>115013</c:v>
                </c:pt>
                <c:pt idx="4">
                  <c:v>115328.34</c:v>
                </c:pt>
              </c:numCache>
            </c:numRef>
          </c:val>
        </c:ser>
        <c:ser>
          <c:idx val="2"/>
          <c:order val="2"/>
          <c:tx>
            <c:strRef>
              <c:f>Лист1!$D$1</c:f>
              <c:strCache>
                <c:ptCount val="1"/>
                <c:pt idx="0">
                  <c:v>Охрана семьи и детства</c:v>
                </c:pt>
              </c:strCache>
            </c:strRef>
          </c:tx>
          <c:spPr>
            <a:solidFill>
              <a:srgbClr val="FF66FF"/>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Лист1!$D$2:$D$6</c:f>
              <c:numCache>
                <c:formatCode>General</c:formatCode>
                <c:ptCount val="5"/>
                <c:pt idx="0">
                  <c:v>112598.06</c:v>
                </c:pt>
                <c:pt idx="1">
                  <c:v>208959.53</c:v>
                </c:pt>
                <c:pt idx="2">
                  <c:v>266371.88</c:v>
                </c:pt>
                <c:pt idx="3">
                  <c:v>289606.64</c:v>
                </c:pt>
                <c:pt idx="4">
                  <c:v>317275.93</c:v>
                </c:pt>
              </c:numCache>
            </c:numRef>
          </c:val>
        </c:ser>
        <c:ser>
          <c:idx val="3"/>
          <c:order val="3"/>
          <c:tx>
            <c:strRef>
              <c:f>Лист1!$E$1</c:f>
              <c:strCache>
                <c:ptCount val="1"/>
                <c:pt idx="0">
                  <c:v>Другие вопросы</c:v>
                </c:pt>
              </c:strCache>
            </c:strRef>
          </c:tx>
          <c:spPr>
            <a:solidFill>
              <a:srgbClr val="00CC99"/>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Лист1!$E$2:$E$6</c:f>
              <c:numCache>
                <c:formatCode>General</c:formatCode>
                <c:ptCount val="5"/>
                <c:pt idx="0">
                  <c:v>14673.1</c:v>
                </c:pt>
                <c:pt idx="1">
                  <c:v>15511.77</c:v>
                </c:pt>
                <c:pt idx="2">
                  <c:v>17655.05</c:v>
                </c:pt>
                <c:pt idx="3">
                  <c:v>18420.580000000002</c:v>
                </c:pt>
                <c:pt idx="4">
                  <c:v>19082.21</c:v>
                </c:pt>
              </c:numCache>
            </c:numRef>
          </c:val>
        </c:ser>
        <c:shape val="box"/>
        <c:axId val="178780032"/>
        <c:axId val="178781568"/>
        <c:axId val="0"/>
      </c:bar3DChart>
      <c:catAx>
        <c:axId val="178780032"/>
        <c:scaling>
          <c:orientation val="minMax"/>
        </c:scaling>
        <c:axPos val="b"/>
        <c:tickLblPos val="nextTo"/>
        <c:txPr>
          <a:bodyPr/>
          <a:lstStyle/>
          <a:p>
            <a:pPr>
              <a:defRPr sz="800"/>
            </a:pPr>
            <a:endParaRPr lang="ru-RU"/>
          </a:p>
        </c:txPr>
        <c:crossAx val="178781568"/>
        <c:crosses val="autoZero"/>
        <c:auto val="1"/>
        <c:lblAlgn val="ctr"/>
        <c:lblOffset val="100"/>
      </c:catAx>
      <c:valAx>
        <c:axId val="178781568"/>
        <c:scaling>
          <c:orientation val="minMax"/>
        </c:scaling>
        <c:axPos val="l"/>
        <c:majorGridlines/>
        <c:numFmt formatCode="General" sourceLinked="1"/>
        <c:tickLblPos val="nextTo"/>
        <c:txPr>
          <a:bodyPr/>
          <a:lstStyle/>
          <a:p>
            <a:pPr>
              <a:defRPr sz="800"/>
            </a:pPr>
            <a:endParaRPr lang="ru-RU"/>
          </a:p>
        </c:txPr>
        <c:crossAx val="178780032"/>
        <c:crosses val="autoZero"/>
        <c:crossBetween val="between"/>
      </c:valAx>
    </c:plotArea>
    <c:legend>
      <c:legendPos val="r"/>
      <c:layout>
        <c:manualLayout>
          <c:xMode val="edge"/>
          <c:yMode val="edge"/>
          <c:x val="0.65468664018702472"/>
          <c:y val="0.24754799033194358"/>
          <c:w val="0.34531335981297617"/>
          <c:h val="0.6141813725032769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Всего на КУЛЬТУРУ И КИНЕМАТОГРАФИЮ</c:v>
                </c:pt>
              </c:strCache>
            </c:strRef>
          </c:tx>
          <c:spPr>
            <a:solidFill>
              <a:srgbClr val="92D050"/>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Лист1!$B$2:$B$6</c:f>
              <c:numCache>
                <c:formatCode>General</c:formatCode>
                <c:ptCount val="5"/>
                <c:pt idx="0">
                  <c:v>54973.01</c:v>
                </c:pt>
                <c:pt idx="1">
                  <c:v>54706.96</c:v>
                </c:pt>
                <c:pt idx="2">
                  <c:v>47751.51</c:v>
                </c:pt>
                <c:pt idx="3">
                  <c:v>47792.43</c:v>
                </c:pt>
                <c:pt idx="4">
                  <c:v>48046.83</c:v>
                </c:pt>
              </c:numCache>
            </c:numRef>
          </c:val>
        </c:ser>
        <c:ser>
          <c:idx val="1"/>
          <c:order val="1"/>
          <c:tx>
            <c:strRef>
              <c:f>Лист1!$C$1</c:f>
              <c:strCache>
                <c:ptCount val="1"/>
                <c:pt idx="0">
                  <c:v>Культура</c:v>
                </c:pt>
              </c:strCache>
            </c:strRef>
          </c:tx>
          <c:spPr>
            <a:solidFill>
              <a:srgbClr val="66FFFF"/>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Лист1!$C$2:$C$6</c:f>
              <c:numCache>
                <c:formatCode>General</c:formatCode>
                <c:ptCount val="5"/>
                <c:pt idx="0">
                  <c:v>40917.61</c:v>
                </c:pt>
                <c:pt idx="1">
                  <c:v>41126.92</c:v>
                </c:pt>
                <c:pt idx="2">
                  <c:v>34810.18</c:v>
                </c:pt>
                <c:pt idx="3">
                  <c:v>34657.54</c:v>
                </c:pt>
                <c:pt idx="4">
                  <c:v>34708.699999999997</c:v>
                </c:pt>
              </c:numCache>
            </c:numRef>
          </c:val>
        </c:ser>
        <c:ser>
          <c:idx val="2"/>
          <c:order val="2"/>
          <c:tx>
            <c:strRef>
              <c:f>Лист1!$D$1</c:f>
              <c:strCache>
                <c:ptCount val="1"/>
                <c:pt idx="0">
                  <c:v>Кинематография</c:v>
                </c:pt>
              </c:strCache>
            </c:strRef>
          </c:tx>
          <c:spPr>
            <a:solidFill>
              <a:srgbClr val="FFFF99"/>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Лист1!$D$2:$D$6</c:f>
              <c:numCache>
                <c:formatCode>General</c:formatCode>
                <c:ptCount val="5"/>
                <c:pt idx="0">
                  <c:v>3835.64</c:v>
                </c:pt>
                <c:pt idx="1">
                  <c:v>4434.57</c:v>
                </c:pt>
                <c:pt idx="2">
                  <c:v>4189.88</c:v>
                </c:pt>
                <c:pt idx="3">
                  <c:v>4210.0200000000004</c:v>
                </c:pt>
                <c:pt idx="4">
                  <c:v>4227.03</c:v>
                </c:pt>
              </c:numCache>
            </c:numRef>
          </c:val>
        </c:ser>
        <c:ser>
          <c:idx val="3"/>
          <c:order val="3"/>
          <c:tx>
            <c:strRef>
              <c:f>Лист1!$E$1</c:f>
              <c:strCache>
                <c:ptCount val="1"/>
                <c:pt idx="0">
                  <c:v>Другие вопросы</c:v>
                </c:pt>
              </c:strCache>
            </c:strRef>
          </c:tx>
          <c:spPr>
            <a:solidFill>
              <a:srgbClr val="99CCFF"/>
            </a:solidFill>
          </c:spPr>
          <c:cat>
            <c:strRef>
              <c:f>Лист1!$A$2:$A$6</c:f>
              <c:strCache>
                <c:ptCount val="5"/>
                <c:pt idx="0">
                  <c:v>2018 (факт)</c:v>
                </c:pt>
                <c:pt idx="1">
                  <c:v>2019 год (уточненный)</c:v>
                </c:pt>
                <c:pt idx="2">
                  <c:v>2020 (прогноз)</c:v>
                </c:pt>
                <c:pt idx="3">
                  <c:v>2021 (прогноз)</c:v>
                </c:pt>
                <c:pt idx="4">
                  <c:v>2022 (прогноз)</c:v>
                </c:pt>
              </c:strCache>
            </c:strRef>
          </c:cat>
          <c:val>
            <c:numRef>
              <c:f>Лист1!$E$2:$E$6</c:f>
              <c:numCache>
                <c:formatCode>General</c:formatCode>
                <c:ptCount val="5"/>
                <c:pt idx="0">
                  <c:v>10219.76</c:v>
                </c:pt>
                <c:pt idx="1">
                  <c:v>9145.4699999999993</c:v>
                </c:pt>
                <c:pt idx="2">
                  <c:v>8751.4500000000007</c:v>
                </c:pt>
                <c:pt idx="3">
                  <c:v>8924.8700000000008</c:v>
                </c:pt>
                <c:pt idx="4">
                  <c:v>9111.1</c:v>
                </c:pt>
              </c:numCache>
            </c:numRef>
          </c:val>
        </c:ser>
        <c:shape val="box"/>
        <c:axId val="178816896"/>
        <c:axId val="178818432"/>
        <c:axId val="0"/>
      </c:bar3DChart>
      <c:catAx>
        <c:axId val="178816896"/>
        <c:scaling>
          <c:orientation val="minMax"/>
        </c:scaling>
        <c:axPos val="b"/>
        <c:tickLblPos val="nextTo"/>
        <c:txPr>
          <a:bodyPr/>
          <a:lstStyle/>
          <a:p>
            <a:pPr>
              <a:defRPr sz="800"/>
            </a:pPr>
            <a:endParaRPr lang="ru-RU"/>
          </a:p>
        </c:txPr>
        <c:crossAx val="178818432"/>
        <c:crosses val="autoZero"/>
        <c:auto val="1"/>
        <c:lblAlgn val="ctr"/>
        <c:lblOffset val="100"/>
      </c:catAx>
      <c:valAx>
        <c:axId val="178818432"/>
        <c:scaling>
          <c:orientation val="minMax"/>
        </c:scaling>
        <c:axPos val="l"/>
        <c:majorGridlines/>
        <c:numFmt formatCode="General" sourceLinked="1"/>
        <c:tickLblPos val="nextTo"/>
        <c:txPr>
          <a:bodyPr/>
          <a:lstStyle/>
          <a:p>
            <a:pPr>
              <a:defRPr sz="800"/>
            </a:pPr>
            <a:endParaRPr lang="ru-RU"/>
          </a:p>
        </c:txPr>
        <c:crossAx val="178816896"/>
        <c:crosses val="autoZero"/>
        <c:crossBetween val="between"/>
      </c:valAx>
    </c:plotArea>
    <c:legend>
      <c:legendPos val="r"/>
      <c:layout>
        <c:manualLayout>
          <c:xMode val="edge"/>
          <c:yMode val="edge"/>
          <c:x val="0.64871093326360818"/>
          <c:y val="0.1537216061838812"/>
          <c:w val="0.35128906673639471"/>
          <c:h val="0.846278393816118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8.4299788481066701E-2"/>
          <c:y val="0.13252596142873438"/>
          <c:w val="0.92073832790445154"/>
          <c:h val="0.59437435809654227"/>
        </c:manualLayout>
      </c:layout>
      <c:bar3DChart>
        <c:barDir val="col"/>
        <c:grouping val="clustered"/>
        <c:ser>
          <c:idx val="0"/>
          <c:order val="0"/>
          <c:tx>
            <c:strRef>
              <c:f>Sheet1!$A$2</c:f>
              <c:strCache>
                <c:ptCount val="1"/>
                <c:pt idx="0">
                  <c:v>валовой сбор зерна (в весе после обработки)</c:v>
                </c:pt>
              </c:strCache>
            </c:strRef>
          </c:tx>
          <c:spPr>
            <a:solidFill>
              <a:schemeClr val="accent2">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275</c:v>
                </c:pt>
                <c:pt idx="1">
                  <c:v>273</c:v>
                </c:pt>
                <c:pt idx="2">
                  <c:v>275</c:v>
                </c:pt>
                <c:pt idx="3">
                  <c:v>275.02999999999969</c:v>
                </c:pt>
                <c:pt idx="4">
                  <c:v>275.3</c:v>
                </c:pt>
                <c:pt idx="5">
                  <c:v>275.58</c:v>
                </c:pt>
              </c:numCache>
            </c:numRef>
          </c:val>
        </c:ser>
        <c:gapDepth val="0"/>
        <c:shape val="box"/>
        <c:axId val="173148032"/>
        <c:axId val="173149568"/>
        <c:axId val="0"/>
      </c:bar3DChart>
      <c:catAx>
        <c:axId val="17314803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149568"/>
        <c:crosses val="autoZero"/>
        <c:auto val="1"/>
        <c:lblAlgn val="ctr"/>
        <c:lblOffset val="100"/>
        <c:tickLblSkip val="1"/>
        <c:tickMarkSkip val="1"/>
      </c:catAx>
      <c:valAx>
        <c:axId val="17314956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148032"/>
        <c:crosses val="autoZero"/>
        <c:crossBetween val="between"/>
      </c:valAx>
      <c:spPr>
        <a:noFill/>
        <a:ln w="25454">
          <a:noFill/>
        </a:ln>
      </c:spPr>
    </c:plotArea>
    <c:legend>
      <c:legendPos val="r"/>
      <c:layout>
        <c:manualLayout>
          <c:xMode val="edge"/>
          <c:yMode val="edge"/>
          <c:x val="0.13579055957178604"/>
          <c:y val="0.85675368024649301"/>
          <c:w val="0.86420949398639746"/>
          <c:h val="0.11083818327056943"/>
        </c:manualLayout>
      </c:layout>
      <c:spPr>
        <a:noFill/>
        <a:ln w="3182">
          <a:solidFill>
            <a:schemeClr val="tx1"/>
          </a:solid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manualLayout>
          <c:layoutTarget val="inner"/>
          <c:xMode val="edge"/>
          <c:yMode val="edge"/>
          <c:x val="6.888961245350908E-2"/>
          <c:y val="5.4320607457593706E-2"/>
          <c:w val="0.61230846939968664"/>
          <c:h val="0.75899770119233145"/>
        </c:manualLayout>
      </c:layout>
      <c:bar3DChart>
        <c:barDir val="col"/>
        <c:grouping val="clustered"/>
        <c:ser>
          <c:idx val="0"/>
          <c:order val="0"/>
          <c:tx>
            <c:strRef>
              <c:f>Лист1!$B$1</c:f>
              <c:strCache>
                <c:ptCount val="1"/>
                <c:pt idx="0">
                  <c:v>Физическая культура</c:v>
                </c:pt>
              </c:strCache>
            </c:strRef>
          </c:tx>
          <c:spPr>
            <a:solidFill>
              <a:srgbClr val="92D050"/>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5434.07</c:v>
                </c:pt>
                <c:pt idx="1">
                  <c:v>10270.52</c:v>
                </c:pt>
                <c:pt idx="2">
                  <c:v>6405.78</c:v>
                </c:pt>
                <c:pt idx="3">
                  <c:v>6472.29</c:v>
                </c:pt>
                <c:pt idx="4">
                  <c:v>6541.5</c:v>
                </c:pt>
              </c:numCache>
            </c:numRef>
          </c:val>
        </c:ser>
        <c:shape val="box"/>
        <c:axId val="178946048"/>
        <c:axId val="178947584"/>
        <c:axId val="0"/>
      </c:bar3DChart>
      <c:catAx>
        <c:axId val="178946048"/>
        <c:scaling>
          <c:orientation val="minMax"/>
        </c:scaling>
        <c:axPos val="b"/>
        <c:tickLblPos val="nextTo"/>
        <c:txPr>
          <a:bodyPr/>
          <a:lstStyle/>
          <a:p>
            <a:pPr>
              <a:defRPr sz="800"/>
            </a:pPr>
            <a:endParaRPr lang="ru-RU"/>
          </a:p>
        </c:txPr>
        <c:crossAx val="178947584"/>
        <c:crosses val="autoZero"/>
        <c:auto val="1"/>
        <c:lblAlgn val="ctr"/>
        <c:lblOffset val="100"/>
      </c:catAx>
      <c:valAx>
        <c:axId val="178947584"/>
        <c:scaling>
          <c:orientation val="minMax"/>
        </c:scaling>
        <c:axPos val="l"/>
        <c:majorGridlines/>
        <c:numFmt formatCode="General" sourceLinked="1"/>
        <c:tickLblPos val="nextTo"/>
        <c:txPr>
          <a:bodyPr/>
          <a:lstStyle/>
          <a:p>
            <a:pPr>
              <a:defRPr sz="800"/>
            </a:pPr>
            <a:endParaRPr lang="ru-RU"/>
          </a:p>
        </c:txPr>
        <c:crossAx val="178946048"/>
        <c:crosses val="autoZero"/>
        <c:crossBetween val="between"/>
      </c:valAx>
    </c:plotArea>
    <c:legend>
      <c:legendPos val="r"/>
      <c:layout>
        <c:manualLayout>
          <c:xMode val="edge"/>
          <c:yMode val="edge"/>
          <c:x val="0.66365016288438294"/>
          <c:y val="7.9647930917563448E-2"/>
          <c:w val="0.1594454237922947"/>
          <c:h val="8.929771270192334E-2"/>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AngAx val="1"/>
    </c:view3D>
    <c:plotArea>
      <c:layout>
        <c:manualLayout>
          <c:layoutTarget val="inner"/>
          <c:xMode val="edge"/>
          <c:yMode val="edge"/>
          <c:x val="8.7012639331608133E-2"/>
          <c:y val="0.19317100142781152"/>
          <c:w val="0.79711515579943448"/>
          <c:h val="0.56102621726659574"/>
        </c:manualLayout>
      </c:layout>
      <c:bar3DChart>
        <c:barDir val="col"/>
        <c:grouping val="clustered"/>
        <c:ser>
          <c:idx val="0"/>
          <c:order val="0"/>
          <c:tx>
            <c:strRef>
              <c:f>Лист1!$B$1</c:f>
              <c:strCache>
                <c:ptCount val="1"/>
                <c:pt idx="0">
                  <c:v>"Указные"  категории, руб.</c:v>
                </c:pt>
              </c:strCache>
            </c:strRef>
          </c:tx>
          <c:spPr>
            <a:solidFill>
              <a:srgbClr val="FF5050"/>
            </a:solidFill>
          </c:spPr>
          <c:dLbls>
            <c:dLbl>
              <c:idx val="0"/>
              <c:layout>
                <c:manualLayout>
                  <c:x val="0"/>
                  <c:y val="-9.696901827140636E-2"/>
                </c:manualLayout>
              </c:layout>
              <c:tx>
                <c:rich>
                  <a:bodyPr/>
                  <a:lstStyle/>
                  <a:p>
                    <a:r>
                      <a:rPr lang="ru-RU" dirty="0" smtClean="0"/>
                      <a:t> </a:t>
                    </a:r>
                    <a:r>
                      <a:rPr lang="en-US" dirty="0" smtClean="0"/>
                      <a:t>24</a:t>
                    </a:r>
                    <a:r>
                      <a:rPr lang="ru-RU" dirty="0" smtClean="0"/>
                      <a:t> </a:t>
                    </a:r>
                    <a:r>
                      <a:rPr lang="en-US" dirty="0" smtClean="0"/>
                      <a:t>732,5</a:t>
                    </a:r>
                    <a:endParaRPr lang="en-US" dirty="0"/>
                  </a:p>
                </c:rich>
              </c:tx>
              <c:showVal val="1"/>
            </c:dLbl>
            <c:dLbl>
              <c:idx val="1"/>
              <c:layout>
                <c:manualLayout>
                  <c:x val="-6.3491619106278109E-3"/>
                  <c:y val="-0.10504976979402345"/>
                </c:manualLayout>
              </c:layout>
              <c:tx>
                <c:rich>
                  <a:bodyPr/>
                  <a:lstStyle/>
                  <a:p>
                    <a:r>
                      <a:rPr lang="ru-RU" dirty="0" smtClean="0"/>
                      <a:t> </a:t>
                    </a:r>
                    <a:r>
                      <a:rPr lang="en-US" dirty="0" smtClean="0"/>
                      <a:t>25</a:t>
                    </a:r>
                    <a:r>
                      <a:rPr lang="ru-RU" dirty="0" smtClean="0"/>
                      <a:t> </a:t>
                    </a:r>
                    <a:r>
                      <a:rPr lang="en-US" dirty="0" smtClean="0"/>
                      <a:t>697</a:t>
                    </a:r>
                    <a:r>
                      <a:rPr lang="ru-RU" dirty="0" smtClean="0"/>
                      <a:t>,0</a:t>
                    </a:r>
                    <a:endParaRPr lang="en-US" dirty="0"/>
                  </a:p>
                </c:rich>
              </c:tx>
              <c:showVal val="1"/>
            </c:dLbl>
            <c:dLbl>
              <c:idx val="2"/>
              <c:layout>
                <c:manualLayout>
                  <c:x val="0"/>
                  <c:y val="-6.4646012180937573E-2"/>
                </c:manualLayout>
              </c:layout>
              <c:tx>
                <c:rich>
                  <a:bodyPr/>
                  <a:lstStyle/>
                  <a:p>
                    <a:r>
                      <a:rPr lang="en-US" dirty="0" smtClean="0"/>
                      <a:t>26</a:t>
                    </a:r>
                    <a:r>
                      <a:rPr lang="ru-RU" dirty="0" smtClean="0"/>
                      <a:t> </a:t>
                    </a:r>
                    <a:r>
                      <a:rPr lang="en-US" dirty="0" smtClean="0"/>
                      <a:t>956,2</a:t>
                    </a:r>
                    <a:endParaRPr lang="en-US" dirty="0"/>
                  </a:p>
                </c:rich>
              </c:tx>
              <c:showVal val="1"/>
            </c:dLbl>
            <c:dLbl>
              <c:idx val="3"/>
              <c:layout>
                <c:manualLayout>
                  <c:x val="-4.7618714329708631E-3"/>
                  <c:y val="-6.4646012180937573E-2"/>
                </c:manualLayout>
              </c:layout>
              <c:tx>
                <c:rich>
                  <a:bodyPr/>
                  <a:lstStyle/>
                  <a:p>
                    <a:r>
                      <a:rPr lang="ru-RU" dirty="0" smtClean="0"/>
                      <a:t> </a:t>
                    </a:r>
                    <a:r>
                      <a:rPr lang="en-US" dirty="0" smtClean="0"/>
                      <a:t>26</a:t>
                    </a:r>
                    <a:r>
                      <a:rPr lang="ru-RU" dirty="0" smtClean="0"/>
                      <a:t> </a:t>
                    </a:r>
                    <a:r>
                      <a:rPr lang="en-US" dirty="0" smtClean="0"/>
                      <a:t>956,2</a:t>
                    </a:r>
                    <a:endParaRPr lang="en-US" dirty="0"/>
                  </a:p>
                </c:rich>
              </c:tx>
              <c:showVal val="1"/>
            </c:dLbl>
            <c:showVal val="1"/>
          </c:dLbls>
          <c:cat>
            <c:strRef>
              <c:f>Лист1!$A$2:$A$5</c:f>
              <c:strCache>
                <c:ptCount val="4"/>
                <c:pt idx="0">
                  <c:v>2019 год</c:v>
                </c:pt>
                <c:pt idx="1">
                  <c:v>2020 год</c:v>
                </c:pt>
                <c:pt idx="2">
                  <c:v>2021 год</c:v>
                </c:pt>
                <c:pt idx="3">
                  <c:v>2022 год</c:v>
                </c:pt>
              </c:strCache>
            </c:strRef>
          </c:cat>
          <c:val>
            <c:numRef>
              <c:f>Лист1!$B$2:$B$5</c:f>
              <c:numCache>
                <c:formatCode>General</c:formatCode>
                <c:ptCount val="4"/>
                <c:pt idx="0">
                  <c:v>24732.5</c:v>
                </c:pt>
                <c:pt idx="1">
                  <c:v>25697</c:v>
                </c:pt>
                <c:pt idx="2">
                  <c:v>26956.2</c:v>
                </c:pt>
                <c:pt idx="3">
                  <c:v>26956.2</c:v>
                </c:pt>
              </c:numCache>
            </c:numRef>
          </c:val>
        </c:ser>
        <c:shape val="cylinder"/>
        <c:axId val="178125440"/>
        <c:axId val="178965504"/>
        <c:axId val="0"/>
      </c:bar3DChart>
      <c:catAx>
        <c:axId val="178125440"/>
        <c:scaling>
          <c:orientation val="minMax"/>
        </c:scaling>
        <c:axPos val="b"/>
        <c:tickLblPos val="nextTo"/>
        <c:crossAx val="178965504"/>
        <c:crosses val="autoZero"/>
        <c:auto val="1"/>
        <c:lblAlgn val="ctr"/>
        <c:lblOffset val="100"/>
      </c:catAx>
      <c:valAx>
        <c:axId val="178965504"/>
        <c:scaling>
          <c:orientation val="minMax"/>
        </c:scaling>
        <c:axPos val="l"/>
        <c:majorGridlines/>
        <c:numFmt formatCode="General" sourceLinked="1"/>
        <c:tickLblPos val="nextTo"/>
        <c:crossAx val="178125440"/>
        <c:crosses val="autoZero"/>
        <c:crossBetween val="between"/>
      </c:valAx>
    </c:plotArea>
    <c:plotVisOnly val="1"/>
  </c:chart>
  <c:txPr>
    <a:bodyPr/>
    <a:lstStyle/>
    <a:p>
      <a:pPr>
        <a:defRPr sz="1000"/>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44356826380399339"/>
          <c:y val="0"/>
        </c:manualLayout>
      </c:layout>
      <c:txPr>
        <a:bodyPr/>
        <a:lstStyle/>
        <a:p>
          <a:pPr>
            <a:defRPr sz="1200"/>
          </a:pPr>
          <a:endParaRPr lang="ru-RU"/>
        </a:p>
      </c:txPr>
    </c:title>
    <c:plotArea>
      <c:layout>
        <c:manualLayout>
          <c:layoutTarget val="inner"/>
          <c:xMode val="edge"/>
          <c:yMode val="edge"/>
          <c:x val="9.7881301890372696E-2"/>
          <c:y val="0.22523338030491091"/>
          <c:w val="0.86570328272223618"/>
          <c:h val="0.49221702735238948"/>
        </c:manualLayout>
      </c:layout>
      <c:barChart>
        <c:barDir val="bar"/>
        <c:grouping val="clustered"/>
        <c:ser>
          <c:idx val="0"/>
          <c:order val="0"/>
          <c:tx>
            <c:strRef>
              <c:f>Лист1!$B$1</c:f>
              <c:strCache>
                <c:ptCount val="1"/>
                <c:pt idx="0">
                  <c:v>МРОТ, руб.</c:v>
                </c:pt>
              </c:strCache>
            </c:strRef>
          </c:tx>
          <c:spPr>
            <a:solidFill>
              <a:schemeClr val="accent2">
                <a:lumMod val="40000"/>
                <a:lumOff val="60000"/>
              </a:schemeClr>
            </a:solidFill>
          </c:spPr>
          <c:dLbls>
            <c:txPr>
              <a:bodyPr/>
              <a:lstStyle/>
              <a:p>
                <a:pPr>
                  <a:defRPr sz="1400"/>
                </a:pPr>
                <a:endParaRPr lang="ru-RU"/>
              </a:p>
            </c:txPr>
            <c:showVal val="1"/>
          </c:dLbls>
          <c:cat>
            <c:numRef>
              <c:f>Лист1!$A$2:$A$4</c:f>
              <c:numCache>
                <c:formatCode>dd/mm/yyyy</c:formatCode>
                <c:ptCount val="3"/>
                <c:pt idx="0">
                  <c:v>43101</c:v>
                </c:pt>
                <c:pt idx="1">
                  <c:v>43466</c:v>
                </c:pt>
                <c:pt idx="2">
                  <c:v>43831</c:v>
                </c:pt>
              </c:numCache>
            </c:numRef>
          </c:cat>
          <c:val>
            <c:numRef>
              <c:f>Лист1!$B$2:$B$4</c:f>
              <c:numCache>
                <c:formatCode>General</c:formatCode>
                <c:ptCount val="3"/>
                <c:pt idx="0">
                  <c:v>9489</c:v>
                </c:pt>
                <c:pt idx="1">
                  <c:v>11280</c:v>
                </c:pt>
                <c:pt idx="2">
                  <c:v>12130</c:v>
                </c:pt>
              </c:numCache>
            </c:numRef>
          </c:val>
        </c:ser>
        <c:axId val="164270080"/>
        <c:axId val="164271616"/>
      </c:barChart>
      <c:dateAx>
        <c:axId val="164270080"/>
        <c:scaling>
          <c:orientation val="minMax"/>
        </c:scaling>
        <c:axPos val="l"/>
        <c:numFmt formatCode="dd/mm/yyyy" sourceLinked="1"/>
        <c:tickLblPos val="nextTo"/>
        <c:crossAx val="164271616"/>
        <c:crosses val="autoZero"/>
        <c:auto val="1"/>
        <c:lblOffset val="100"/>
      </c:dateAx>
      <c:valAx>
        <c:axId val="164271616"/>
        <c:scaling>
          <c:orientation val="minMax"/>
        </c:scaling>
        <c:axPos val="b"/>
        <c:majorGridlines/>
        <c:numFmt formatCode="General" sourceLinked="1"/>
        <c:tickLblPos val="nextTo"/>
        <c:crossAx val="164270080"/>
        <c:crosses val="autoZero"/>
        <c:crossBetween val="between"/>
      </c:valAx>
    </c:plotArea>
    <c:plotVisOnly val="1"/>
  </c:chart>
  <c:txPr>
    <a:bodyPr/>
    <a:lstStyle/>
    <a:p>
      <a:pPr>
        <a:defRPr sz="800"/>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2018 (факт)</c:v>
                </c:pt>
                <c:pt idx="1">
                  <c:v>2019 (уточненный)</c:v>
                </c:pt>
                <c:pt idx="2">
                  <c:v>2020 (проект)</c:v>
                </c:pt>
              </c:strCache>
            </c:strRef>
          </c:cat>
          <c:val>
            <c:numRef>
              <c:f>Лист1!$B$2:$B$4</c:f>
              <c:numCache>
                <c:formatCode>General</c:formatCode>
                <c:ptCount val="3"/>
                <c:pt idx="0">
                  <c:v>9375.75</c:v>
                </c:pt>
                <c:pt idx="1">
                  <c:v>11736.06</c:v>
                </c:pt>
                <c:pt idx="2">
                  <c:v>6127.04</c:v>
                </c:pt>
              </c:numCache>
            </c:numRef>
          </c:val>
        </c:ser>
        <c:ser>
          <c:idx val="1"/>
          <c:order val="1"/>
          <c:tx>
            <c:strRef>
              <c:f>Лист1!$C$1</c:f>
              <c:strCache>
                <c:ptCount val="1"/>
                <c:pt idx="0">
                  <c:v>местный бюджет</c:v>
                </c:pt>
              </c:strCache>
            </c:strRef>
          </c:tx>
          <c:cat>
            <c:strRef>
              <c:f>Лист1!$A$2:$A$4</c:f>
              <c:strCache>
                <c:ptCount val="3"/>
                <c:pt idx="0">
                  <c:v>2018 (факт)</c:v>
                </c:pt>
                <c:pt idx="1">
                  <c:v>2019 (уточненный)</c:v>
                </c:pt>
                <c:pt idx="2">
                  <c:v>2020 (проект)</c:v>
                </c:pt>
              </c:strCache>
            </c:strRef>
          </c:cat>
          <c:val>
            <c:numRef>
              <c:f>Лист1!$C$2:$C$4</c:f>
              <c:numCache>
                <c:formatCode>General</c:formatCode>
                <c:ptCount val="3"/>
                <c:pt idx="0">
                  <c:v>2875.82</c:v>
                </c:pt>
                <c:pt idx="1">
                  <c:v>3321.7799999999997</c:v>
                </c:pt>
                <c:pt idx="2">
                  <c:v>2250.16</c:v>
                </c:pt>
              </c:numCache>
            </c:numRef>
          </c:val>
        </c:ser>
        <c:ser>
          <c:idx val="2"/>
          <c:order val="2"/>
          <c:tx>
            <c:strRef>
              <c:f>Лист1!$D$1</c:f>
              <c:strCache>
                <c:ptCount val="1"/>
                <c:pt idx="0">
                  <c:v>организации и население</c:v>
                </c:pt>
              </c:strCache>
            </c:strRef>
          </c:tx>
          <c:spPr>
            <a:solidFill>
              <a:srgbClr val="FF5050"/>
            </a:solidFill>
          </c:spPr>
          <c:cat>
            <c:strRef>
              <c:f>Лист1!$A$2:$A$4</c:f>
              <c:strCache>
                <c:ptCount val="3"/>
                <c:pt idx="0">
                  <c:v>2018 (факт)</c:v>
                </c:pt>
                <c:pt idx="1">
                  <c:v>2019 (уточненный)</c:v>
                </c:pt>
                <c:pt idx="2">
                  <c:v>2020 (проект)</c:v>
                </c:pt>
              </c:strCache>
            </c:strRef>
          </c:cat>
          <c:val>
            <c:numRef>
              <c:f>Лист1!$D$2:$D$4</c:f>
              <c:numCache>
                <c:formatCode>General</c:formatCode>
                <c:ptCount val="3"/>
                <c:pt idx="0">
                  <c:v>569.45999999999992</c:v>
                </c:pt>
                <c:pt idx="1">
                  <c:v>1057.4000000000001</c:v>
                </c:pt>
                <c:pt idx="2">
                  <c:v>1202.93</c:v>
                </c:pt>
              </c:numCache>
            </c:numRef>
          </c:val>
        </c:ser>
        <c:shape val="cylinder"/>
        <c:axId val="166352000"/>
        <c:axId val="166353536"/>
        <c:axId val="0"/>
      </c:bar3DChart>
      <c:catAx>
        <c:axId val="166352000"/>
        <c:scaling>
          <c:orientation val="minMax"/>
        </c:scaling>
        <c:axPos val="b"/>
        <c:tickLblPos val="nextTo"/>
        <c:txPr>
          <a:bodyPr/>
          <a:lstStyle/>
          <a:p>
            <a:pPr>
              <a:defRPr sz="800"/>
            </a:pPr>
            <a:endParaRPr lang="ru-RU"/>
          </a:p>
        </c:txPr>
        <c:crossAx val="166353536"/>
        <c:crosses val="autoZero"/>
        <c:auto val="1"/>
        <c:lblAlgn val="ctr"/>
        <c:lblOffset val="100"/>
      </c:catAx>
      <c:valAx>
        <c:axId val="166353536"/>
        <c:scaling>
          <c:orientation val="minMax"/>
        </c:scaling>
        <c:axPos val="l"/>
        <c:majorGridlines/>
        <c:numFmt formatCode="General" sourceLinked="1"/>
        <c:tickLblPos val="nextTo"/>
        <c:crossAx val="166352000"/>
        <c:crosses val="autoZero"/>
        <c:crossBetween val="between"/>
      </c:valAx>
    </c:plotArea>
    <c:legend>
      <c:legendPos val="r"/>
      <c:layout>
        <c:manualLayout>
          <c:xMode val="edge"/>
          <c:yMode val="edge"/>
          <c:x val="0.70381011039876074"/>
          <c:y val="0.43013636792724158"/>
          <c:w val="0.28196776692143338"/>
          <c:h val="0.20282573253489081"/>
        </c:manualLayout>
      </c:layout>
      <c:txPr>
        <a:bodyPr/>
        <a:lstStyle/>
        <a:p>
          <a:pPr>
            <a:defRPr sz="900"/>
          </a:pPr>
          <a:endParaRPr lang="ru-RU"/>
        </a:p>
      </c:txPr>
    </c:legend>
    <c:plotVisOnly val="1"/>
  </c:chart>
  <c:txPr>
    <a:bodyPr/>
    <a:lstStyle/>
    <a:p>
      <a:pPr>
        <a:defRPr sz="1100"/>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3675E-2"/>
          <c:w val="0.40288081973179607"/>
          <c:h val="0.9458940985007383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301256234377E-2"/>
                  <c:y val="0.2693013217907416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498.82</c:v>
                </c:pt>
                <c:pt idx="1">
                  <c:v>25832.16</c:v>
                </c:pt>
                <c:pt idx="2">
                  <c:v>1385.84</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703E-2"/>
          <c:w val="0.40288081973179618"/>
          <c:h val="0.945894098500738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067098143045365E-2"/>
                  <c:y val="0.2933312802710043"/>
                </c:manualLayout>
              </c:layout>
              <c:showVal val="1"/>
            </c:dLbl>
            <c:dLbl>
              <c:idx val="2"/>
              <c:layout>
                <c:manualLayout>
                  <c:x val="5.3165732123359719E-2"/>
                  <c:y val="-0.12377287937122761"/>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993.47</c:v>
                </c:pt>
                <c:pt idx="1">
                  <c:v>19149.649999999961</c:v>
                </c:pt>
                <c:pt idx="2">
                  <c:v>1669.2</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703E-2"/>
          <c:w val="0.40288081973179618"/>
          <c:h val="0.945894098500738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6647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1457.09</c:v>
                </c:pt>
                <c:pt idx="1">
                  <c:v>35037.67</c:v>
                </c:pt>
                <c:pt idx="2">
                  <c:v>2063.36</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2018 (отчет)</c:v>
                </c:pt>
                <c:pt idx="1">
                  <c:v>2019 (уточненный)</c:v>
                </c:pt>
                <c:pt idx="2">
                  <c:v>2020 (прогноз)</c:v>
                </c:pt>
              </c:strCache>
            </c:strRef>
          </c:cat>
          <c:val>
            <c:numRef>
              <c:f>Лист1!$B$2:$B$4</c:f>
              <c:numCache>
                <c:formatCode>General</c:formatCode>
                <c:ptCount val="3"/>
                <c:pt idx="0">
                  <c:v>10621.76</c:v>
                </c:pt>
                <c:pt idx="1">
                  <c:v>66499.28</c:v>
                </c:pt>
                <c:pt idx="2">
                  <c:v>2139.8900000000003</c:v>
                </c:pt>
              </c:numCache>
            </c:numRef>
          </c:val>
        </c:ser>
        <c:ser>
          <c:idx val="1"/>
          <c:order val="1"/>
          <c:tx>
            <c:strRef>
              <c:f>Лист1!$C$1</c:f>
              <c:strCache>
                <c:ptCount val="1"/>
                <c:pt idx="0">
                  <c:v>местный бюджет</c:v>
                </c:pt>
              </c:strCache>
            </c:strRef>
          </c:tx>
          <c:cat>
            <c:strRef>
              <c:f>Лист1!$A$2:$A$4</c:f>
              <c:strCache>
                <c:ptCount val="3"/>
                <c:pt idx="0">
                  <c:v>2018 (отчет)</c:v>
                </c:pt>
                <c:pt idx="1">
                  <c:v>2019 (уточненный)</c:v>
                </c:pt>
                <c:pt idx="2">
                  <c:v>2020 (прогноз)</c:v>
                </c:pt>
              </c:strCache>
            </c:strRef>
          </c:cat>
          <c:val>
            <c:numRef>
              <c:f>Лист1!$C$2:$C$4</c:f>
              <c:numCache>
                <c:formatCode>General</c:formatCode>
                <c:ptCount val="3"/>
                <c:pt idx="0">
                  <c:v>10984.32</c:v>
                </c:pt>
                <c:pt idx="1">
                  <c:v>33380.259999999995</c:v>
                </c:pt>
                <c:pt idx="2">
                  <c:v>7758.39</c:v>
                </c:pt>
              </c:numCache>
            </c:numRef>
          </c:val>
        </c:ser>
        <c:ser>
          <c:idx val="2"/>
          <c:order val="2"/>
          <c:tx>
            <c:strRef>
              <c:f>Лист1!$D$1</c:f>
              <c:strCache>
                <c:ptCount val="1"/>
                <c:pt idx="0">
                  <c:v>за счет акцизов</c:v>
                </c:pt>
              </c:strCache>
            </c:strRef>
          </c:tx>
          <c:spPr>
            <a:solidFill>
              <a:srgbClr val="FF5050"/>
            </a:solidFill>
          </c:spPr>
          <c:dLbls>
            <c:dLbl>
              <c:idx val="0"/>
              <c:layout>
                <c:manualLayout>
                  <c:x val="-1.7093897451690224E-2"/>
                  <c:y val="-0.1721266886928044"/>
                </c:manualLayout>
              </c:layout>
              <c:showVal val="1"/>
            </c:dLbl>
            <c:dLbl>
              <c:idx val="1"/>
              <c:layout>
                <c:manualLayout>
                  <c:x val="-7.8631928277775029E-2"/>
                  <c:y val="-5.867955296345586E-2"/>
                </c:manualLayout>
              </c:layout>
              <c:showVal val="1"/>
            </c:dLbl>
            <c:dLbl>
              <c:idx val="2"/>
              <c:layout>
                <c:manualLayout>
                  <c:x val="1.3675117961352181E-2"/>
                  <c:y val="-0.2229823012611333"/>
                </c:manualLayout>
              </c:layout>
              <c:showVal val="1"/>
            </c:dLbl>
            <c:showVal val="1"/>
          </c:dLbls>
          <c:cat>
            <c:strRef>
              <c:f>Лист1!$A$2:$A$4</c:f>
              <c:strCache>
                <c:ptCount val="3"/>
                <c:pt idx="0">
                  <c:v>2018 (отчет)</c:v>
                </c:pt>
                <c:pt idx="1">
                  <c:v>2019 (уточненный)</c:v>
                </c:pt>
                <c:pt idx="2">
                  <c:v>2020 (прогноз)</c:v>
                </c:pt>
              </c:strCache>
            </c:strRef>
          </c:cat>
          <c:val>
            <c:numRef>
              <c:f>Лист1!$D$2:$D$4</c:f>
              <c:numCache>
                <c:formatCode>General</c:formatCode>
                <c:ptCount val="3"/>
                <c:pt idx="0">
                  <c:v>30481.45</c:v>
                </c:pt>
                <c:pt idx="1">
                  <c:v>34511.83</c:v>
                </c:pt>
                <c:pt idx="2">
                  <c:v>40305.350000000006</c:v>
                </c:pt>
              </c:numCache>
            </c:numRef>
          </c:val>
        </c:ser>
        <c:shape val="cylinder"/>
        <c:axId val="230368000"/>
        <c:axId val="230369536"/>
        <c:axId val="0"/>
      </c:bar3DChart>
      <c:catAx>
        <c:axId val="230368000"/>
        <c:scaling>
          <c:orientation val="minMax"/>
        </c:scaling>
        <c:axPos val="b"/>
        <c:tickLblPos val="nextTo"/>
        <c:txPr>
          <a:bodyPr/>
          <a:lstStyle/>
          <a:p>
            <a:pPr>
              <a:defRPr sz="1000"/>
            </a:pPr>
            <a:endParaRPr lang="ru-RU"/>
          </a:p>
        </c:txPr>
        <c:crossAx val="230369536"/>
        <c:crosses val="autoZero"/>
        <c:auto val="1"/>
        <c:lblAlgn val="ctr"/>
        <c:lblOffset val="100"/>
      </c:catAx>
      <c:valAx>
        <c:axId val="230369536"/>
        <c:scaling>
          <c:orientation val="minMax"/>
        </c:scaling>
        <c:axPos val="l"/>
        <c:majorGridlines/>
        <c:numFmt formatCode="General" sourceLinked="1"/>
        <c:tickLblPos val="nextTo"/>
        <c:crossAx val="230368000"/>
        <c:crosses val="autoZero"/>
        <c:crossBetween val="between"/>
      </c:valAx>
    </c:plotArea>
    <c:legend>
      <c:legendPos val="r"/>
      <c:layout>
        <c:manualLayout>
          <c:xMode val="edge"/>
          <c:yMode val="edge"/>
          <c:x val="0.78677249269763061"/>
          <c:y val="0.29492536423573223"/>
          <c:w val="0.19900538462256362"/>
          <c:h val="0.41014927152853725"/>
        </c:manualLayout>
      </c:layout>
    </c:legend>
    <c:plotVisOnly val="1"/>
  </c:chart>
  <c:txPr>
    <a:bodyPr/>
    <a:lstStyle/>
    <a:p>
      <a:pPr>
        <a:defRPr sz="1100"/>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Лист1!$A$2:$A$6</c:f>
              <c:strCache>
                <c:ptCount val="5"/>
                <c:pt idx="0">
                  <c:v>2018 (факт)</c:v>
                </c:pt>
                <c:pt idx="1">
                  <c:v>2019 (уточненный)</c:v>
                </c:pt>
                <c:pt idx="2">
                  <c:v>2020 (прогноз)</c:v>
                </c:pt>
                <c:pt idx="3">
                  <c:v>2021 (прогноз)</c:v>
                </c:pt>
                <c:pt idx="4">
                  <c:v>2022 (прогноз)</c:v>
                </c:pt>
              </c:strCache>
            </c:strRef>
          </c:cat>
          <c:val>
            <c:numRef>
              <c:f>Лист1!$B$2:$B$6</c:f>
              <c:numCache>
                <c:formatCode>General</c:formatCode>
                <c:ptCount val="5"/>
                <c:pt idx="0">
                  <c:v>197785.23</c:v>
                </c:pt>
                <c:pt idx="1">
                  <c:v>223703.47999999998</c:v>
                </c:pt>
                <c:pt idx="2">
                  <c:v>337101.9</c:v>
                </c:pt>
                <c:pt idx="3">
                  <c:v>303466.73000000004</c:v>
                </c:pt>
                <c:pt idx="4">
                  <c:v>308390.27</c:v>
                </c:pt>
              </c:numCache>
            </c:numRef>
          </c:val>
        </c:ser>
        <c:ser>
          <c:idx val="1"/>
          <c:order val="1"/>
          <c:tx>
            <c:strRef>
              <c:f>Лист1!$C$1</c:f>
              <c:strCache>
                <c:ptCount val="1"/>
                <c:pt idx="0">
                  <c:v>Субсидии</c:v>
                </c:pt>
              </c:strCache>
            </c:strRef>
          </c:tx>
          <c:spPr>
            <a:solidFill>
              <a:srgbClr val="FF0000"/>
            </a:solidFill>
          </c:spPr>
          <c:cat>
            <c:strRef>
              <c:f>Лист1!$A$2:$A$6</c:f>
              <c:strCache>
                <c:ptCount val="5"/>
                <c:pt idx="0">
                  <c:v>2018 (факт)</c:v>
                </c:pt>
                <c:pt idx="1">
                  <c:v>2019 (уточненный)</c:v>
                </c:pt>
                <c:pt idx="2">
                  <c:v>2020 (прогноз)</c:v>
                </c:pt>
                <c:pt idx="3">
                  <c:v>2021 (прогноз)</c:v>
                </c:pt>
                <c:pt idx="4">
                  <c:v>2022 (прогноз)</c:v>
                </c:pt>
              </c:strCache>
            </c:strRef>
          </c:cat>
          <c:val>
            <c:numRef>
              <c:f>Лист1!$C$2:$C$6</c:f>
              <c:numCache>
                <c:formatCode>General</c:formatCode>
                <c:ptCount val="5"/>
                <c:pt idx="0">
                  <c:v>237330.47999999998</c:v>
                </c:pt>
                <c:pt idx="1">
                  <c:v>305471.88</c:v>
                </c:pt>
                <c:pt idx="2">
                  <c:v>94199.6</c:v>
                </c:pt>
                <c:pt idx="3">
                  <c:v>155963.03</c:v>
                </c:pt>
                <c:pt idx="4">
                  <c:v>12496.31</c:v>
                </c:pt>
              </c:numCache>
            </c:numRef>
          </c:val>
        </c:ser>
        <c:ser>
          <c:idx val="2"/>
          <c:order val="2"/>
          <c:tx>
            <c:strRef>
              <c:f>Лист1!$D$1</c:f>
              <c:strCache>
                <c:ptCount val="1"/>
                <c:pt idx="0">
                  <c:v>Субвенции</c:v>
                </c:pt>
              </c:strCache>
            </c:strRef>
          </c:tx>
          <c:spPr>
            <a:solidFill>
              <a:schemeClr val="accent6">
                <a:lumMod val="60000"/>
                <a:lumOff val="40000"/>
              </a:schemeClr>
            </a:solidFill>
          </c:spPr>
          <c:cat>
            <c:strRef>
              <c:f>Лист1!$A$2:$A$6</c:f>
              <c:strCache>
                <c:ptCount val="5"/>
                <c:pt idx="0">
                  <c:v>2018 (факт)</c:v>
                </c:pt>
                <c:pt idx="1">
                  <c:v>2019 (уточненный)</c:v>
                </c:pt>
                <c:pt idx="2">
                  <c:v>2020 (прогноз)</c:v>
                </c:pt>
                <c:pt idx="3">
                  <c:v>2021 (прогноз)</c:v>
                </c:pt>
                <c:pt idx="4">
                  <c:v>2022 (прогноз)</c:v>
                </c:pt>
              </c:strCache>
            </c:strRef>
          </c:cat>
          <c:val>
            <c:numRef>
              <c:f>Лист1!$D$2:$D$6</c:f>
              <c:numCache>
                <c:formatCode>General</c:formatCode>
                <c:ptCount val="5"/>
                <c:pt idx="0">
                  <c:v>709142.22</c:v>
                </c:pt>
                <c:pt idx="1">
                  <c:v>698588.16999999993</c:v>
                </c:pt>
                <c:pt idx="2">
                  <c:v>786202.26</c:v>
                </c:pt>
                <c:pt idx="3">
                  <c:v>818179.07</c:v>
                </c:pt>
                <c:pt idx="4">
                  <c:v>848981.77999999991</c:v>
                </c:pt>
              </c:numCache>
            </c:numRef>
          </c:val>
        </c:ser>
        <c:ser>
          <c:idx val="3"/>
          <c:order val="3"/>
          <c:tx>
            <c:strRef>
              <c:f>Лист1!$E$1</c:f>
              <c:strCache>
                <c:ptCount val="1"/>
                <c:pt idx="0">
                  <c:v>Иные МБТ</c:v>
                </c:pt>
              </c:strCache>
            </c:strRef>
          </c:tx>
          <c:spPr>
            <a:solidFill>
              <a:srgbClr val="92D050"/>
            </a:solidFill>
          </c:spPr>
          <c:cat>
            <c:strRef>
              <c:f>Лист1!$A$2:$A$6</c:f>
              <c:strCache>
                <c:ptCount val="5"/>
                <c:pt idx="0">
                  <c:v>2018 (факт)</c:v>
                </c:pt>
                <c:pt idx="1">
                  <c:v>2019 (уточненный)</c:v>
                </c:pt>
                <c:pt idx="2">
                  <c:v>2020 (прогноз)</c:v>
                </c:pt>
                <c:pt idx="3">
                  <c:v>2021 (прогноз)</c:v>
                </c:pt>
                <c:pt idx="4">
                  <c:v>2022 (прогноз)</c:v>
                </c:pt>
              </c:strCache>
            </c:strRef>
          </c:cat>
          <c:val>
            <c:numRef>
              <c:f>Лист1!$E$2:$E$6</c:f>
              <c:numCache>
                <c:formatCode>General</c:formatCode>
                <c:ptCount val="5"/>
                <c:pt idx="0">
                  <c:v>4374.07</c:v>
                </c:pt>
                <c:pt idx="1">
                  <c:v>8245.9599999999955</c:v>
                </c:pt>
                <c:pt idx="2">
                  <c:v>1558.83</c:v>
                </c:pt>
                <c:pt idx="3">
                  <c:v>1589.79</c:v>
                </c:pt>
                <c:pt idx="4">
                  <c:v>1622.37</c:v>
                </c:pt>
              </c:numCache>
            </c:numRef>
          </c:val>
        </c:ser>
        <c:shape val="cylinder"/>
        <c:axId val="167001088"/>
        <c:axId val="167006976"/>
        <c:axId val="0"/>
      </c:bar3DChart>
      <c:catAx>
        <c:axId val="167001088"/>
        <c:scaling>
          <c:orientation val="minMax"/>
        </c:scaling>
        <c:axPos val="b"/>
        <c:tickLblPos val="nextTo"/>
        <c:crossAx val="167006976"/>
        <c:crosses val="autoZero"/>
        <c:auto val="1"/>
        <c:lblAlgn val="ctr"/>
        <c:lblOffset val="100"/>
      </c:catAx>
      <c:valAx>
        <c:axId val="167006976"/>
        <c:scaling>
          <c:orientation val="minMax"/>
        </c:scaling>
        <c:axPos val="l"/>
        <c:majorGridlines/>
        <c:numFmt formatCode="General" sourceLinked="1"/>
        <c:tickLblPos val="nextTo"/>
        <c:crossAx val="167001088"/>
        <c:crosses val="autoZero"/>
        <c:crossBetween val="between"/>
      </c:valAx>
    </c:plotArea>
    <c:legend>
      <c:legendPos val="r"/>
      <c:layout/>
    </c:legend>
    <c:plotVisOnly val="1"/>
  </c:chart>
  <c:txPr>
    <a:bodyPr/>
    <a:lstStyle/>
    <a:p>
      <a:pPr>
        <a:defRPr sz="1000"/>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bar"/>
        <c:grouping val="clustered"/>
        <c:ser>
          <c:idx val="0"/>
          <c:order val="0"/>
          <c:tx>
            <c:strRef>
              <c:f>Лист1!$B$1</c:f>
              <c:strCache>
                <c:ptCount val="1"/>
                <c:pt idx="0">
                  <c:v>до выравнивания</c:v>
                </c:pt>
              </c:strCache>
            </c:strRef>
          </c:tx>
          <c:spPr>
            <a:solidFill>
              <a:srgbClr val="FF5050"/>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Лист1!$B$2:$B$14</c:f>
              <c:numCache>
                <c:formatCode>General</c:formatCode>
                <c:ptCount val="13"/>
                <c:pt idx="0">
                  <c:v>7143.38</c:v>
                </c:pt>
                <c:pt idx="1">
                  <c:v>4712.71</c:v>
                </c:pt>
                <c:pt idx="2">
                  <c:v>4844.75</c:v>
                </c:pt>
                <c:pt idx="3">
                  <c:v>27214.84</c:v>
                </c:pt>
                <c:pt idx="4">
                  <c:v>8703.7800000000007</c:v>
                </c:pt>
                <c:pt idx="5">
                  <c:v>9783.6</c:v>
                </c:pt>
                <c:pt idx="6">
                  <c:v>7942.45</c:v>
                </c:pt>
                <c:pt idx="7">
                  <c:v>4794.08</c:v>
                </c:pt>
                <c:pt idx="8">
                  <c:v>11443.47</c:v>
                </c:pt>
                <c:pt idx="9">
                  <c:v>9056</c:v>
                </c:pt>
                <c:pt idx="10">
                  <c:v>4170.1600000000044</c:v>
                </c:pt>
                <c:pt idx="11">
                  <c:v>9154.59</c:v>
                </c:pt>
              </c:numCache>
            </c:numRef>
          </c:val>
        </c:ser>
        <c:ser>
          <c:idx val="1"/>
          <c:order val="1"/>
          <c:tx>
            <c:strRef>
              <c:f>Лист1!$C$1</c:f>
              <c:strCache>
                <c:ptCount val="1"/>
                <c:pt idx="0">
                  <c:v>после выравнивания</c:v>
                </c:pt>
              </c:strCache>
            </c:strRef>
          </c:tx>
          <c:spPr>
            <a:solidFill>
              <a:srgbClr val="99CCFF"/>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Лист1!$C$2:$C$14</c:f>
              <c:numCache>
                <c:formatCode>#,##0.00</c:formatCode>
                <c:ptCount val="13"/>
                <c:pt idx="0" formatCode="General">
                  <c:v>14274.94</c:v>
                </c:pt>
                <c:pt idx="1">
                  <c:v>18222.419999999955</c:v>
                </c:pt>
                <c:pt idx="2" formatCode="General">
                  <c:v>14258.09</c:v>
                </c:pt>
                <c:pt idx="3" formatCode="General">
                  <c:v>27214.84</c:v>
                </c:pt>
                <c:pt idx="4" formatCode="General">
                  <c:v>17600.560000000001</c:v>
                </c:pt>
                <c:pt idx="5" formatCode="General">
                  <c:v>22746.52</c:v>
                </c:pt>
                <c:pt idx="6" formatCode="General">
                  <c:v>13280.97</c:v>
                </c:pt>
                <c:pt idx="7" formatCode="General">
                  <c:v>13972.16</c:v>
                </c:pt>
                <c:pt idx="8" formatCode="General">
                  <c:v>19412.169999999955</c:v>
                </c:pt>
                <c:pt idx="9" formatCode="General">
                  <c:v>17393.759999999955</c:v>
                </c:pt>
                <c:pt idx="10" formatCode="General">
                  <c:v>15437.220000000008</c:v>
                </c:pt>
                <c:pt idx="11" formatCode="General">
                  <c:v>18353.93</c:v>
                </c:pt>
              </c:numCache>
            </c:numRef>
          </c:val>
        </c:ser>
        <c:shape val="cylinder"/>
        <c:axId val="260223360"/>
        <c:axId val="260235264"/>
        <c:axId val="0"/>
      </c:bar3DChart>
      <c:catAx>
        <c:axId val="260223360"/>
        <c:scaling>
          <c:orientation val="minMax"/>
        </c:scaling>
        <c:axPos val="l"/>
        <c:tickLblPos val="nextTo"/>
        <c:txPr>
          <a:bodyPr/>
          <a:lstStyle/>
          <a:p>
            <a:pPr>
              <a:defRPr sz="900" i="1"/>
            </a:pPr>
            <a:endParaRPr lang="ru-RU"/>
          </a:p>
        </c:txPr>
        <c:crossAx val="260235264"/>
        <c:crosses val="autoZero"/>
        <c:auto val="1"/>
        <c:lblAlgn val="ctr"/>
        <c:lblOffset val="100"/>
      </c:catAx>
      <c:valAx>
        <c:axId val="260235264"/>
        <c:scaling>
          <c:orientation val="minMax"/>
        </c:scaling>
        <c:axPos val="b"/>
        <c:majorGridlines/>
        <c:numFmt formatCode="General" sourceLinked="1"/>
        <c:tickLblPos val="nextTo"/>
        <c:txPr>
          <a:bodyPr/>
          <a:lstStyle/>
          <a:p>
            <a:pPr>
              <a:defRPr sz="1000"/>
            </a:pPr>
            <a:endParaRPr lang="ru-RU"/>
          </a:p>
        </c:txPr>
        <c:crossAx val="260223360"/>
        <c:crosses val="autoZero"/>
        <c:crossBetween val="between"/>
      </c:valAx>
    </c:plotArea>
    <c:legend>
      <c:legendPos val="r"/>
      <c:layout>
        <c:manualLayout>
          <c:xMode val="edge"/>
          <c:yMode val="edge"/>
          <c:x val="0.55298894024160916"/>
          <c:y val="0.12148261429491307"/>
          <c:w val="0.23041795178080701"/>
          <c:h val="0.1468030765393514"/>
        </c:manualLayout>
      </c:layout>
      <c:spPr>
        <a:solidFill>
          <a:schemeClr val="bg1"/>
        </a:solidFill>
      </c:spPr>
    </c:legend>
    <c:plotVisOnly val="1"/>
  </c:chart>
  <c:txPr>
    <a:bodyPr/>
    <a:lstStyle/>
    <a:p>
      <a:pPr>
        <a:defRPr sz="11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5198639942735235E-2"/>
          <c:y val="4.7356892888389013E-2"/>
          <c:w val="0.88896292650918662"/>
          <c:h val="0.67351981983331621"/>
        </c:manualLayout>
      </c:layout>
      <c:lineChart>
        <c:grouping val="standard"/>
        <c:ser>
          <c:idx val="0"/>
          <c:order val="0"/>
          <c:tx>
            <c:strRef>
              <c:f>Лист1!$B$1</c:f>
              <c:strCache>
                <c:ptCount val="1"/>
                <c:pt idx="0">
                  <c:v>семена масленичных культур</c:v>
                </c:pt>
              </c:strCache>
            </c:strRef>
          </c:tx>
          <c:spPr>
            <a:ln>
              <a:solidFill>
                <a:srgbClr val="33CCCC"/>
              </a:solidFill>
            </a:ln>
          </c:spPr>
          <c:marker>
            <c:spPr>
              <a:solidFill>
                <a:srgbClr val="00B0F0"/>
              </a:solidFill>
              <a:ln>
                <a:solidFill>
                  <a:srgbClr val="33CCCC"/>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44.2</c:v>
                </c:pt>
                <c:pt idx="1">
                  <c:v>44.5</c:v>
                </c:pt>
                <c:pt idx="2">
                  <c:v>46.720000000000013</c:v>
                </c:pt>
                <c:pt idx="3">
                  <c:v>46.720000000000013</c:v>
                </c:pt>
                <c:pt idx="4">
                  <c:v>46.77</c:v>
                </c:pt>
                <c:pt idx="5">
                  <c:v>46.82</c:v>
                </c:pt>
              </c:numCache>
            </c:numRef>
          </c:val>
        </c:ser>
        <c:ser>
          <c:idx val="1"/>
          <c:order val="1"/>
          <c:tx>
            <c:strRef>
              <c:f>Лист1!$C$1</c:f>
              <c:strCache>
                <c:ptCount val="1"/>
                <c:pt idx="0">
                  <c:v>картофель</c:v>
                </c:pt>
              </c:strCache>
            </c:strRef>
          </c:tx>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7.3</c:v>
                </c:pt>
                <c:pt idx="1">
                  <c:v>8.4</c:v>
                </c:pt>
                <c:pt idx="2">
                  <c:v>8.83</c:v>
                </c:pt>
                <c:pt idx="3">
                  <c:v>8.83</c:v>
                </c:pt>
                <c:pt idx="4">
                  <c:v>8.84</c:v>
                </c:pt>
                <c:pt idx="5">
                  <c:v>8.8500000000000068</c:v>
                </c:pt>
              </c:numCache>
            </c:numRef>
          </c:val>
        </c:ser>
        <c:ser>
          <c:idx val="2"/>
          <c:order val="2"/>
          <c:tx>
            <c:strRef>
              <c:f>Лист1!$D$1</c:f>
              <c:strCache>
                <c:ptCount val="1"/>
                <c:pt idx="0">
                  <c:v>овощи</c:v>
                </c:pt>
              </c:strCache>
            </c:strRef>
          </c:tx>
          <c:spPr>
            <a:ln>
              <a:solidFill>
                <a:srgbClr val="FF0000"/>
              </a:solidFill>
            </a:ln>
          </c:spPr>
          <c:marker>
            <c:spPr>
              <a:solidFill>
                <a:srgbClr val="FF0000"/>
              </a:solidFill>
              <a:ln>
                <a:solidFill>
                  <a:srgbClr val="FF000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Лист1!$D$2:$D$7</c:f>
              <c:numCache>
                <c:formatCode>General</c:formatCode>
                <c:ptCount val="6"/>
                <c:pt idx="0">
                  <c:v>10.3</c:v>
                </c:pt>
                <c:pt idx="1">
                  <c:v>10.5</c:v>
                </c:pt>
                <c:pt idx="2">
                  <c:v>11.03</c:v>
                </c:pt>
                <c:pt idx="3">
                  <c:v>11.03</c:v>
                </c:pt>
                <c:pt idx="4">
                  <c:v>11.05</c:v>
                </c:pt>
                <c:pt idx="5">
                  <c:v>11.05</c:v>
                </c:pt>
              </c:numCache>
            </c:numRef>
          </c:val>
        </c:ser>
        <c:ser>
          <c:idx val="3"/>
          <c:order val="3"/>
          <c:tx>
            <c:strRef>
              <c:f>Лист1!$E$1</c:f>
              <c:strCache>
                <c:ptCount val="1"/>
                <c:pt idx="0">
                  <c:v>скот и птица на убой (в живом весе)</c:v>
                </c:pt>
              </c:strCache>
            </c:strRef>
          </c:tx>
          <c:spPr>
            <a:ln>
              <a:solidFill>
                <a:srgbClr val="FFC000"/>
              </a:solidFill>
            </a:ln>
          </c:spPr>
          <c:marker>
            <c:symbol val="circle"/>
            <c:size val="7"/>
            <c:spPr>
              <a:solidFill>
                <a:srgbClr val="FFC000"/>
              </a:solidFill>
              <a:ln>
                <a:solidFill>
                  <a:srgbClr val="FFC00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Лист1!$E$2:$E$7</c:f>
              <c:numCache>
                <c:formatCode>General</c:formatCode>
                <c:ptCount val="6"/>
                <c:pt idx="0">
                  <c:v>7.3</c:v>
                </c:pt>
                <c:pt idx="1">
                  <c:v>7.5</c:v>
                </c:pt>
                <c:pt idx="2">
                  <c:v>7.88</c:v>
                </c:pt>
                <c:pt idx="3">
                  <c:v>7.88</c:v>
                </c:pt>
                <c:pt idx="4">
                  <c:v>7.89</c:v>
                </c:pt>
                <c:pt idx="5">
                  <c:v>7.9</c:v>
                </c:pt>
              </c:numCache>
            </c:numRef>
          </c:val>
        </c:ser>
        <c:ser>
          <c:idx val="4"/>
          <c:order val="4"/>
          <c:tx>
            <c:strRef>
              <c:f>Лист1!$F$1</c:f>
              <c:strCache>
                <c:ptCount val="1"/>
                <c:pt idx="0">
                  <c:v>молоко</c:v>
                </c:pt>
              </c:strCache>
            </c:strRef>
          </c:tx>
          <c:spPr>
            <a:ln>
              <a:solidFill>
                <a:srgbClr val="669900"/>
              </a:solidFill>
            </a:ln>
          </c:spPr>
          <c:marker>
            <c:spPr>
              <a:solidFill>
                <a:srgbClr val="669900"/>
              </a:solidFill>
              <a:ln>
                <a:solidFill>
                  <a:srgbClr val="66990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Лист1!$F$2:$F$7</c:f>
              <c:numCache>
                <c:formatCode>General</c:formatCode>
                <c:ptCount val="6"/>
                <c:pt idx="0">
                  <c:v>24.5</c:v>
                </c:pt>
                <c:pt idx="1">
                  <c:v>25</c:v>
                </c:pt>
                <c:pt idx="2">
                  <c:v>26.27</c:v>
                </c:pt>
                <c:pt idx="3">
                  <c:v>26.27</c:v>
                </c:pt>
                <c:pt idx="4">
                  <c:v>26.3</c:v>
                </c:pt>
                <c:pt idx="5">
                  <c:v>26.330000000000005</c:v>
                </c:pt>
              </c:numCache>
            </c:numRef>
          </c:val>
        </c:ser>
        <c:ser>
          <c:idx val="5"/>
          <c:order val="5"/>
          <c:tx>
            <c:strRef>
              <c:f>Лист1!$G$1</c:f>
              <c:strCache>
                <c:ptCount val="1"/>
                <c:pt idx="0">
                  <c:v>яйца (млн. шт.)</c:v>
                </c:pt>
              </c:strCache>
            </c:strRef>
          </c:tx>
          <c:spPr>
            <a:ln>
              <a:solidFill>
                <a:srgbClr val="7030A0"/>
              </a:solidFill>
            </a:ln>
          </c:spPr>
          <c:marker>
            <c:spPr>
              <a:solidFill>
                <a:srgbClr val="7030A0"/>
              </a:solidFill>
              <a:ln>
                <a:solidFill>
                  <a:srgbClr val="7030A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Лист1!$G$2:$G$7</c:f>
              <c:numCache>
                <c:formatCode>General</c:formatCode>
                <c:ptCount val="6"/>
                <c:pt idx="0">
                  <c:v>20.9</c:v>
                </c:pt>
                <c:pt idx="1">
                  <c:v>21.7</c:v>
                </c:pt>
                <c:pt idx="2">
                  <c:v>22.8</c:v>
                </c:pt>
                <c:pt idx="3">
                  <c:v>22.8</c:v>
                </c:pt>
                <c:pt idx="4">
                  <c:v>22.830000000000005</c:v>
                </c:pt>
                <c:pt idx="5">
                  <c:v>22.85</c:v>
                </c:pt>
              </c:numCache>
            </c:numRef>
          </c:val>
        </c:ser>
        <c:marker val="1"/>
        <c:axId val="173197568"/>
        <c:axId val="173207936"/>
      </c:lineChart>
      <c:catAx>
        <c:axId val="173197568"/>
        <c:scaling>
          <c:orientation val="minMax"/>
        </c:scaling>
        <c:axPos val="b"/>
        <c:numFmt formatCode="General" sourceLinked="1"/>
        <c:tickLblPos val="nextTo"/>
        <c:crossAx val="173207936"/>
        <c:crosses val="autoZero"/>
        <c:auto val="1"/>
        <c:lblAlgn val="ctr"/>
        <c:lblOffset val="100"/>
      </c:catAx>
      <c:valAx>
        <c:axId val="173207936"/>
        <c:scaling>
          <c:orientation val="minMax"/>
          <c:max val="55"/>
          <c:min val="0"/>
        </c:scaling>
        <c:axPos val="l"/>
        <c:majorGridlines/>
        <c:numFmt formatCode="General" sourceLinked="1"/>
        <c:tickLblPos val="nextTo"/>
        <c:crossAx val="173197568"/>
        <c:crosses val="autoZero"/>
        <c:crossBetween val="between"/>
        <c:majorUnit val="5"/>
        <c:minorUnit val="1"/>
      </c:valAx>
      <c:spPr>
        <a:ln>
          <a:noFill/>
        </a:ln>
      </c:spPr>
    </c:plotArea>
    <c:legend>
      <c:legendPos val="r"/>
      <c:layout>
        <c:manualLayout>
          <c:xMode val="edge"/>
          <c:yMode val="edge"/>
          <c:x val="0"/>
          <c:y val="0.84029386163611663"/>
          <c:w val="1"/>
          <c:h val="0.15970613836388398"/>
        </c:manualLayout>
      </c:layout>
      <c:txPr>
        <a:bodyPr/>
        <a:lstStyle/>
        <a:p>
          <a:pPr>
            <a:defRPr sz="800"/>
          </a:pPr>
          <a:endParaRPr lang="ru-RU"/>
        </a:p>
      </c:txPr>
    </c:legend>
    <c:plotVisOnly val="1"/>
  </c:chart>
  <c:txPr>
    <a:bodyPr/>
    <a:lstStyle/>
    <a:p>
      <a:pPr>
        <a:defRPr sz="1100">
          <a:latin typeface="Calibri" pitchFamily="34" charset="0"/>
          <a:cs typeface="Calibri" pitchFamily="34" charset="0"/>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901334456967097"/>
          <c:y val="4.8888546711834041E-2"/>
          <c:w val="0.52748887716072501"/>
          <c:h val="0.77726840057112601"/>
        </c:manualLayout>
      </c:layout>
      <c:bar3DChart>
        <c:barDir val="bar"/>
        <c:grouping val="clustered"/>
        <c:ser>
          <c:idx val="0"/>
          <c:order val="0"/>
          <c:tx>
            <c:strRef>
              <c:f>Лист1!$B$1</c:f>
              <c:strCache>
                <c:ptCount val="1"/>
                <c:pt idx="0">
                  <c:v>до выравнивания</c:v>
                </c:pt>
              </c:strCache>
            </c:strRef>
          </c:tx>
          <c:spPr>
            <a:solidFill>
              <a:srgbClr val="FF5050"/>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Лист1!$B$2:$B$14</c:f>
              <c:numCache>
                <c:formatCode>General</c:formatCode>
                <c:ptCount val="13"/>
                <c:pt idx="0">
                  <c:v>6438.7</c:v>
                </c:pt>
                <c:pt idx="1">
                  <c:v>5004.0200000000004</c:v>
                </c:pt>
                <c:pt idx="2">
                  <c:v>6128.1100000000024</c:v>
                </c:pt>
                <c:pt idx="3">
                  <c:v>26802.47</c:v>
                </c:pt>
                <c:pt idx="4">
                  <c:v>8022.74</c:v>
                </c:pt>
                <c:pt idx="5">
                  <c:v>9538.65</c:v>
                </c:pt>
                <c:pt idx="6">
                  <c:v>6945.4699999999993</c:v>
                </c:pt>
                <c:pt idx="7">
                  <c:v>4195.04</c:v>
                </c:pt>
                <c:pt idx="8">
                  <c:v>11617.57</c:v>
                </c:pt>
                <c:pt idx="9">
                  <c:v>8094.6500000000024</c:v>
                </c:pt>
                <c:pt idx="10">
                  <c:v>5329.31</c:v>
                </c:pt>
                <c:pt idx="11">
                  <c:v>8296.3699999999626</c:v>
                </c:pt>
              </c:numCache>
            </c:numRef>
          </c:val>
        </c:ser>
        <c:ser>
          <c:idx val="1"/>
          <c:order val="1"/>
          <c:tx>
            <c:strRef>
              <c:f>Лист1!$C$1</c:f>
              <c:strCache>
                <c:ptCount val="1"/>
                <c:pt idx="0">
                  <c:v>после выравнивания</c:v>
                </c:pt>
              </c:strCache>
            </c:strRef>
          </c:tx>
          <c:spPr>
            <a:solidFill>
              <a:srgbClr val="99CCFF"/>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Лист1!$C$2:$C$14</c:f>
              <c:numCache>
                <c:formatCode>#,##0.00</c:formatCode>
                <c:ptCount val="13"/>
                <c:pt idx="0" formatCode="General">
                  <c:v>10604.34</c:v>
                </c:pt>
                <c:pt idx="1">
                  <c:v>16164.44</c:v>
                </c:pt>
                <c:pt idx="2" formatCode="General">
                  <c:v>12581.99</c:v>
                </c:pt>
                <c:pt idx="3" formatCode="General">
                  <c:v>26802.47</c:v>
                </c:pt>
                <c:pt idx="4" formatCode="General">
                  <c:v>15299.7</c:v>
                </c:pt>
                <c:pt idx="5" formatCode="General">
                  <c:v>20089.939999999959</c:v>
                </c:pt>
                <c:pt idx="6" formatCode="General">
                  <c:v>11515.99</c:v>
                </c:pt>
                <c:pt idx="7" formatCode="General">
                  <c:v>12210.82</c:v>
                </c:pt>
                <c:pt idx="8" formatCode="General">
                  <c:v>18222.75</c:v>
                </c:pt>
                <c:pt idx="9" formatCode="General">
                  <c:v>14909.51</c:v>
                </c:pt>
                <c:pt idx="10" formatCode="General">
                  <c:v>13486.03</c:v>
                </c:pt>
                <c:pt idx="11" formatCode="General">
                  <c:v>15716.740000000014</c:v>
                </c:pt>
              </c:numCache>
            </c:numRef>
          </c:val>
        </c:ser>
        <c:shape val="cylinder"/>
        <c:axId val="260259200"/>
        <c:axId val="260269184"/>
        <c:axId val="0"/>
      </c:bar3DChart>
      <c:catAx>
        <c:axId val="260259200"/>
        <c:scaling>
          <c:orientation val="minMax"/>
        </c:scaling>
        <c:axPos val="l"/>
        <c:tickLblPos val="nextTo"/>
        <c:txPr>
          <a:bodyPr/>
          <a:lstStyle/>
          <a:p>
            <a:pPr>
              <a:defRPr sz="900" i="1"/>
            </a:pPr>
            <a:endParaRPr lang="ru-RU"/>
          </a:p>
        </c:txPr>
        <c:crossAx val="260269184"/>
        <c:crosses val="autoZero"/>
        <c:auto val="1"/>
        <c:lblAlgn val="ctr"/>
        <c:lblOffset val="100"/>
      </c:catAx>
      <c:valAx>
        <c:axId val="260269184"/>
        <c:scaling>
          <c:orientation val="minMax"/>
        </c:scaling>
        <c:axPos val="b"/>
        <c:majorGridlines/>
        <c:numFmt formatCode="General" sourceLinked="1"/>
        <c:tickLblPos val="nextTo"/>
        <c:txPr>
          <a:bodyPr/>
          <a:lstStyle/>
          <a:p>
            <a:pPr>
              <a:defRPr sz="1000"/>
            </a:pPr>
            <a:endParaRPr lang="ru-RU"/>
          </a:p>
        </c:txPr>
        <c:crossAx val="260259200"/>
        <c:crosses val="autoZero"/>
        <c:crossBetween val="between"/>
      </c:valAx>
    </c:plotArea>
    <c:legend>
      <c:legendPos val="r"/>
      <c:layout>
        <c:manualLayout>
          <c:xMode val="edge"/>
          <c:yMode val="edge"/>
          <c:x val="0.58046706584730468"/>
          <c:y val="0.12148261429491307"/>
          <c:w val="0.22418905421816637"/>
          <c:h val="0.16148338419328684"/>
        </c:manualLayout>
      </c:layout>
      <c:spPr>
        <a:solidFill>
          <a:srgbClr val="FFFFFF"/>
        </a:solidFill>
      </c:spPr>
    </c:legend>
    <c:plotVisOnly val="1"/>
  </c:chart>
  <c:txPr>
    <a:bodyPr/>
    <a:lstStyle/>
    <a:p>
      <a:pPr>
        <a:defRPr sz="1100"/>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6.0891962260981564E-2"/>
          <c:y val="0"/>
        </c:manualLayout>
      </c:layout>
    </c:title>
    <c:view3D>
      <c:rotX val="30"/>
      <c:perspective val="30"/>
    </c:view3D>
    <c:plotArea>
      <c:layout>
        <c:manualLayout>
          <c:layoutTarget val="inner"/>
          <c:xMode val="edge"/>
          <c:yMode val="edge"/>
          <c:x val="0.11972705317183861"/>
          <c:y val="0"/>
          <c:w val="0.79793324424033152"/>
          <c:h val="0.98424989151432063"/>
        </c:manualLayout>
      </c:layout>
      <c:pie3DChart>
        <c:varyColors val="1"/>
        <c:ser>
          <c:idx val="0"/>
          <c:order val="0"/>
          <c:tx>
            <c:strRef>
              <c:f>Лист1!$B$1</c:f>
              <c:strCache>
                <c:ptCount val="1"/>
                <c:pt idx="0">
                  <c:v>2019</c:v>
                </c:pt>
              </c:strCache>
            </c:strRef>
          </c:tx>
          <c:spPr>
            <a:solidFill>
              <a:schemeClr val="accent2">
                <a:lumMod val="40000"/>
                <a:lumOff val="60000"/>
              </a:schemeClr>
            </a:solidFill>
          </c:spPr>
          <c:explosion val="25"/>
          <c:dPt>
            <c:idx val="0"/>
            <c:explosion val="17"/>
            <c:spPr>
              <a:solidFill>
                <a:srgbClr val="FF66FF"/>
              </a:solidFill>
            </c:spPr>
          </c:dPt>
          <c:dPt>
            <c:idx val="1"/>
            <c:explosion val="11"/>
            <c:spPr>
              <a:solidFill>
                <a:schemeClr val="accent1">
                  <a:lumMod val="75000"/>
                </a:schemeClr>
              </a:solidFill>
            </c:spPr>
          </c:dPt>
          <c:cat>
            <c:strRef>
              <c:f>Лист1!$A$2:$A$3</c:f>
              <c:strCache>
                <c:ptCount val="2"/>
                <c:pt idx="0">
                  <c:v>дотация на выравнивание </c:v>
                </c:pt>
                <c:pt idx="1">
                  <c:v>иные МБТ на сбалансированность</c:v>
                </c:pt>
              </c:strCache>
            </c:strRef>
          </c:cat>
          <c:val>
            <c:numRef>
              <c:f>Лист1!$B$2:$B$3</c:f>
              <c:numCache>
                <c:formatCode>General</c:formatCode>
                <c:ptCount val="2"/>
                <c:pt idx="0">
                  <c:v>20298</c:v>
                </c:pt>
                <c:pt idx="1">
                  <c:v>60894</c:v>
                </c:pt>
              </c:numCache>
            </c:numRef>
          </c:val>
        </c:ser>
      </c:pie3DChart>
    </c:plotArea>
    <c:legend>
      <c:legendPos val="r"/>
      <c:layout>
        <c:manualLayout>
          <c:xMode val="edge"/>
          <c:yMode val="edge"/>
          <c:x val="0"/>
          <c:y val="0.83926927895517922"/>
          <c:w val="1"/>
          <c:h val="0.13720551387216925"/>
        </c:manualLayout>
      </c:layout>
      <c:txPr>
        <a:bodyPr/>
        <a:lstStyle/>
        <a:p>
          <a:pPr>
            <a:defRPr sz="900"/>
          </a:pPr>
          <a:endParaRPr lang="ru-RU"/>
        </a:p>
      </c:txPr>
    </c:legend>
    <c:plotVisOnly val="1"/>
  </c:chart>
  <c:txPr>
    <a:bodyPr/>
    <a:lstStyle/>
    <a:p>
      <a:pPr>
        <a:defRPr sz="1800"/>
      </a:pPr>
      <a:endParaRPr lang="ru-RU"/>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6.0891962260981564E-2"/>
          <c:y val="0"/>
        </c:manualLayout>
      </c:layout>
    </c:title>
    <c:view3D>
      <c:rotX val="30"/>
      <c:perspective val="30"/>
    </c:view3D>
    <c:plotArea>
      <c:layout>
        <c:manualLayout>
          <c:layoutTarget val="inner"/>
          <c:xMode val="edge"/>
          <c:yMode val="edge"/>
          <c:x val="0.11972705317183864"/>
          <c:y val="0"/>
          <c:w val="0.79793324424033152"/>
          <c:h val="0.98424989151432063"/>
        </c:manualLayout>
      </c:layout>
      <c:pie3DChart>
        <c:varyColors val="1"/>
        <c:ser>
          <c:idx val="0"/>
          <c:order val="0"/>
          <c:tx>
            <c:strRef>
              <c:f>Лист1!$B$1</c:f>
              <c:strCache>
                <c:ptCount val="1"/>
                <c:pt idx="0">
                  <c:v>2020</c:v>
                </c:pt>
              </c:strCache>
            </c:strRef>
          </c:tx>
          <c:spPr>
            <a:solidFill>
              <a:schemeClr val="accent2">
                <a:lumMod val="40000"/>
                <a:lumOff val="60000"/>
              </a:schemeClr>
            </a:solidFill>
          </c:spPr>
          <c:explosion val="25"/>
          <c:dPt>
            <c:idx val="0"/>
            <c:explosion val="17"/>
            <c:spPr>
              <a:solidFill>
                <a:srgbClr val="FF66FF"/>
              </a:solidFill>
            </c:spPr>
          </c:dPt>
          <c:dPt>
            <c:idx val="1"/>
            <c:explosion val="11"/>
            <c:spPr>
              <a:solidFill>
                <a:schemeClr val="accent1">
                  <a:lumMod val="75000"/>
                </a:schemeClr>
              </a:solidFill>
            </c:spPr>
          </c:dPt>
          <c:cat>
            <c:strRef>
              <c:f>Лист1!$A$2:$A$3</c:f>
              <c:strCache>
                <c:ptCount val="2"/>
                <c:pt idx="0">
                  <c:v>дотация на выравнивание </c:v>
                </c:pt>
                <c:pt idx="1">
                  <c:v>иные МБТ на сбалансированность</c:v>
                </c:pt>
              </c:strCache>
            </c:strRef>
          </c:cat>
          <c:val>
            <c:numRef>
              <c:f>Лист1!$B$2:$B$3</c:f>
              <c:numCache>
                <c:formatCode>General</c:formatCode>
                <c:ptCount val="2"/>
                <c:pt idx="0">
                  <c:v>77067.78</c:v>
                </c:pt>
                <c:pt idx="1">
                  <c:v>26134.91</c:v>
                </c:pt>
              </c:numCache>
            </c:numRef>
          </c:val>
        </c:ser>
      </c:pie3DChart>
    </c:plotArea>
    <c:legend>
      <c:legendPos val="r"/>
      <c:layout>
        <c:manualLayout>
          <c:xMode val="edge"/>
          <c:yMode val="edge"/>
          <c:x val="0"/>
          <c:y val="0.83926927895517944"/>
          <c:w val="1"/>
          <c:h val="0.13720551387216931"/>
        </c:manualLayout>
      </c:layout>
      <c:txPr>
        <a:bodyPr/>
        <a:lstStyle/>
        <a:p>
          <a:pPr>
            <a:defRPr sz="900"/>
          </a:pPr>
          <a:endParaRPr lang="ru-RU"/>
        </a:p>
      </c:txPr>
    </c:legend>
    <c:plotVisOnly val="1"/>
  </c:chart>
  <c:txPr>
    <a:bodyPr/>
    <a:lstStyle/>
    <a:p>
      <a:pPr>
        <a:defRPr sz="1800"/>
      </a:pPr>
      <a:endParaRPr lang="ru-RU"/>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manualLayout>
          <c:layoutTarget val="inner"/>
          <c:xMode val="edge"/>
          <c:yMode val="edge"/>
          <c:x val="9.6987057357551615E-2"/>
          <c:y val="3.8142876846320714E-2"/>
          <c:w val="0.88897795315579764"/>
          <c:h val="0.83837081737416963"/>
        </c:manualLayout>
      </c:layout>
      <c:lineChart>
        <c:grouping val="stacked"/>
        <c:ser>
          <c:idx val="0"/>
          <c:order val="0"/>
          <c:tx>
            <c:strRef>
              <c:f>Лист1!$B$1</c:f>
              <c:strCache>
                <c:ptCount val="1"/>
                <c:pt idx="0">
                  <c:v>Ряд 1</c:v>
                </c:pt>
              </c:strCache>
            </c:strRef>
          </c:tx>
          <c:marker>
            <c:spPr>
              <a:solidFill>
                <a:srgbClr val="FFFF00"/>
              </a:solidFill>
            </c:spPr>
          </c:marker>
          <c:cat>
            <c:numRef>
              <c:f>Лист1!$A$2:$A$5</c:f>
              <c:numCache>
                <c:formatCode>General</c:formatCode>
                <c:ptCount val="4"/>
                <c:pt idx="0">
                  <c:v>2019</c:v>
                </c:pt>
                <c:pt idx="1">
                  <c:v>2020</c:v>
                </c:pt>
                <c:pt idx="2">
                  <c:v>2021</c:v>
                </c:pt>
                <c:pt idx="3">
                  <c:v>2022</c:v>
                </c:pt>
              </c:numCache>
            </c:numRef>
          </c:cat>
          <c:val>
            <c:numRef>
              <c:f>Лист1!$B$2:$B$5</c:f>
              <c:numCache>
                <c:formatCode>General</c:formatCode>
                <c:ptCount val="4"/>
                <c:pt idx="0">
                  <c:v>1240897.6000000001</c:v>
                </c:pt>
                <c:pt idx="1">
                  <c:v>1408086.44</c:v>
                </c:pt>
                <c:pt idx="2">
                  <c:v>1520189.4400000002</c:v>
                </c:pt>
                <c:pt idx="3">
                  <c:v>1399504.45</c:v>
                </c:pt>
              </c:numCache>
            </c:numRef>
          </c:val>
        </c:ser>
        <c:marker val="1"/>
        <c:axId val="261444352"/>
        <c:axId val="261446272"/>
      </c:lineChart>
      <c:catAx>
        <c:axId val="261444352"/>
        <c:scaling>
          <c:orientation val="minMax"/>
        </c:scaling>
        <c:axPos val="b"/>
        <c:numFmt formatCode="General" sourceLinked="1"/>
        <c:majorTickMark val="none"/>
        <c:tickLblPos val="nextTo"/>
        <c:crossAx val="261446272"/>
        <c:crosses val="autoZero"/>
        <c:auto val="1"/>
        <c:lblAlgn val="ctr"/>
        <c:lblOffset val="100"/>
      </c:catAx>
      <c:valAx>
        <c:axId val="261446272"/>
        <c:scaling>
          <c:orientation val="minMax"/>
          <c:min val="1000000"/>
        </c:scaling>
        <c:axPos val="l"/>
        <c:majorGridlines/>
        <c:numFmt formatCode="General" sourceLinked="1"/>
        <c:majorTickMark val="none"/>
        <c:tickLblPos val="nextTo"/>
        <c:txPr>
          <a:bodyPr/>
          <a:lstStyle/>
          <a:p>
            <a:pPr>
              <a:defRPr sz="1200"/>
            </a:pPr>
            <a:endParaRPr lang="ru-RU"/>
          </a:p>
        </c:txPr>
        <c:crossAx val="261444352"/>
        <c:crosses val="autoZero"/>
        <c:crossBetween val="between"/>
        <c:majorUnit val="100000"/>
      </c:valAx>
    </c:plotArea>
    <c:plotVisOnly val="1"/>
  </c:chart>
  <c:txPr>
    <a:bodyPr/>
    <a:lstStyle/>
    <a:p>
      <a:pPr>
        <a:defRPr sz="1800"/>
      </a:pPr>
      <a:endParaRPr lang="ru-RU"/>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11671161417322842"/>
          <c:y val="0.11332327209098862"/>
          <c:w val="0.88328838582675884"/>
          <c:h val="0.6056761446485962"/>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spPr>
              <a:solidFill>
                <a:schemeClr val="tx2">
                  <a:lumMod val="40000"/>
                  <a:lumOff val="60000"/>
                </a:schemeClr>
              </a:solidFill>
            </c:spPr>
          </c:dPt>
          <c:dPt>
            <c:idx val="2"/>
            <c:explosion val="40"/>
            <c:spPr>
              <a:solidFill>
                <a:srgbClr val="FF99CC"/>
              </a:solidFill>
            </c:spPr>
          </c:dPt>
          <c:dPt>
            <c:idx val="3"/>
            <c:explosion val="40"/>
            <c:spPr>
              <a:solidFill>
                <a:srgbClr val="FF0000"/>
              </a:solidFill>
            </c:spPr>
          </c:dPt>
          <c:dPt>
            <c:idx val="4"/>
            <c:explosion val="29"/>
          </c:dPt>
          <c:dPt>
            <c:idx val="5"/>
            <c:explosion val="2"/>
            <c:spPr>
              <a:solidFill>
                <a:srgbClr val="FFFF00"/>
              </a:solidFill>
            </c:spPr>
          </c:dPt>
          <c:dPt>
            <c:idx val="6"/>
            <c:spPr>
              <a:solidFill>
                <a:schemeClr val="accent4">
                  <a:lumMod val="60000"/>
                  <a:lumOff val="40000"/>
                </a:schemeClr>
              </a:solidFill>
            </c:spPr>
          </c:dPt>
          <c:dPt>
            <c:idx val="7"/>
            <c:spPr>
              <a:solidFill>
                <a:srgbClr val="FFC000"/>
              </a:solidFill>
            </c:spPr>
          </c:dPt>
          <c:dPt>
            <c:idx val="8"/>
            <c:spPr>
              <a:solidFill>
                <a:srgbClr val="00FF00"/>
              </a:solidFill>
            </c:spPr>
          </c:dPt>
          <c:dPt>
            <c:idx val="10"/>
            <c:spPr>
              <a:solidFill>
                <a:schemeClr val="accent2">
                  <a:lumMod val="20000"/>
                  <a:lumOff val="80000"/>
                </a:schemeClr>
              </a:solidFill>
            </c:spPr>
          </c:dPt>
          <c:dPt>
            <c:idx val="11"/>
            <c:explosion val="50"/>
            <c:spPr>
              <a:solidFill>
                <a:srgbClr val="FF66FF"/>
              </a:solidFill>
            </c:spPr>
          </c:dPt>
          <c:dPt>
            <c:idx val="12"/>
            <c:spPr>
              <a:solidFill>
                <a:srgbClr val="9999FF"/>
              </a:solidFill>
            </c:spPr>
          </c:dPt>
          <c:cat>
            <c:strRef>
              <c:f>Лист1!$A$2:$A$18</c:f>
              <c:strCache>
                <c:ptCount val="14"/>
                <c:pt idx="0">
                  <c:v>Развитие образования </c:v>
                </c:pt>
                <c:pt idx="1">
                  <c:v>Социальная поддержка граждан </c:v>
                </c:pt>
                <c:pt idx="2">
                  <c:v>Сохранение и развитие культуры </c:v>
                </c:pt>
                <c:pt idx="3">
                  <c:v>Развитие физической культуры и спорта </c:v>
                </c:pt>
                <c:pt idx="4">
                  <c:v>Молодежная политика </c:v>
                </c:pt>
                <c:pt idx="5">
                  <c:v>Управление имуществом </c:v>
                </c:pt>
                <c:pt idx="6">
                  <c:v>Управление финансами </c:v>
                </c:pt>
                <c:pt idx="7">
                  <c:v>Защита населения и территории Курского района от чрезвычайных ситуаций</c:v>
                </c:pt>
                <c:pt idx="8">
                  <c:v>Развитие малого и среднего бизнеса, потребительского рынка, снижение административных барьеров </c:v>
                </c:pt>
                <c:pt idx="9">
                  <c:v>Развитие коммунального хозяйства, транспортной системы и обеспечение безопасности дорожного движения </c:v>
                </c:pt>
                <c:pt idx="10">
                  <c:v>Развитие сельского хозяйства </c:v>
                </c:pt>
                <c:pt idx="11">
                  <c:v>Межнациональные отношения и поддержка казачества </c:v>
                </c:pt>
                <c:pt idx="12">
                  <c:v>Энергосбережение</c:v>
                </c:pt>
                <c:pt idx="13">
                  <c:v>Профилактика правонарушений</c:v>
                </c:pt>
              </c:strCache>
            </c:strRef>
          </c:cat>
          <c:val>
            <c:numRef>
              <c:f>Лист1!$B$2:$B$18</c:f>
              <c:numCache>
                <c:formatCode>General</c:formatCode>
                <c:ptCount val="17"/>
                <c:pt idx="0">
                  <c:v>53.1</c:v>
                </c:pt>
                <c:pt idx="1">
                  <c:v>23.7</c:v>
                </c:pt>
                <c:pt idx="2">
                  <c:v>5.4</c:v>
                </c:pt>
                <c:pt idx="3">
                  <c:v>1.1000000000000001</c:v>
                </c:pt>
                <c:pt idx="4">
                  <c:v>0.2</c:v>
                </c:pt>
                <c:pt idx="5">
                  <c:v>0.1</c:v>
                </c:pt>
                <c:pt idx="6">
                  <c:v>4.8</c:v>
                </c:pt>
                <c:pt idx="7">
                  <c:v>0.30000000000000032</c:v>
                </c:pt>
                <c:pt idx="8">
                  <c:v>1</c:v>
                </c:pt>
                <c:pt idx="9">
                  <c:v>1</c:v>
                </c:pt>
                <c:pt idx="10">
                  <c:v>1</c:v>
                </c:pt>
                <c:pt idx="11">
                  <c:v>4.0000000000000022E-2</c:v>
                </c:pt>
                <c:pt idx="12">
                  <c:v>1</c:v>
                </c:pt>
                <c:pt idx="13">
                  <c:v>1</c:v>
                </c:pt>
              </c:numCache>
            </c:numRef>
          </c:val>
        </c:ser>
      </c:pie3DChart>
    </c:plotArea>
    <c:plotVisOnly val="1"/>
  </c:chart>
  <c:txPr>
    <a:bodyPr/>
    <a:lstStyle/>
    <a:p>
      <a:pPr>
        <a:defRPr sz="1100">
          <a:solidFill>
            <a:schemeClr val="tx1"/>
          </a:solidFill>
        </a:defRPr>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323126275883498E-2"/>
          <c:w val="0.94951159230096238"/>
          <c:h val="0.75987322667508728"/>
        </c:manualLayout>
      </c:layout>
      <c:bar3DChart>
        <c:barDir val="col"/>
        <c:grouping val="stacked"/>
        <c:ser>
          <c:idx val="0"/>
          <c:order val="0"/>
          <c:tx>
            <c:strRef>
              <c:f>Sheet1!$A$2</c:f>
              <c:strCache>
                <c:ptCount val="1"/>
                <c:pt idx="0">
                  <c:v>Объем отгруженных товаров собственного производства, выполненных работ и услуг собственными силами </c:v>
                </c:pt>
              </c:strCache>
            </c:strRef>
          </c:tx>
          <c:spPr>
            <a:solidFill>
              <a:srgbClr val="92D05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205.9</c:v>
                </c:pt>
                <c:pt idx="1">
                  <c:v>216.6</c:v>
                </c:pt>
                <c:pt idx="2">
                  <c:v>35</c:v>
                </c:pt>
                <c:pt idx="3">
                  <c:v>35</c:v>
                </c:pt>
                <c:pt idx="4">
                  <c:v>35.04</c:v>
                </c:pt>
                <c:pt idx="5">
                  <c:v>35.07</c:v>
                </c:pt>
              </c:numCache>
            </c:numRef>
          </c:val>
        </c:ser>
        <c:gapDepth val="0"/>
        <c:shape val="cylinder"/>
        <c:axId val="168419328"/>
        <c:axId val="168420864"/>
        <c:axId val="0"/>
      </c:bar3DChart>
      <c:catAx>
        <c:axId val="16841932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8420864"/>
        <c:crosses val="autoZero"/>
        <c:auto val="1"/>
        <c:lblAlgn val="ctr"/>
        <c:lblOffset val="100"/>
        <c:tickLblSkip val="1"/>
        <c:tickMarkSkip val="1"/>
      </c:catAx>
      <c:valAx>
        <c:axId val="16842086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8419328"/>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264E-2"/>
          <c:y val="0.12165639806711756"/>
          <c:w val="0.92073832790445154"/>
          <c:h val="0.64300554097404494"/>
        </c:manualLayout>
      </c:layout>
      <c:bar3DChart>
        <c:barDir val="col"/>
        <c:grouping val="stacked"/>
        <c:ser>
          <c:idx val="0"/>
          <c:order val="0"/>
          <c:tx>
            <c:strRef>
              <c:f>Sheet1!$A$2</c:f>
              <c:strCache>
                <c:ptCount val="1"/>
                <c:pt idx="0">
                  <c:v>Объем выполненных работ по виду "Строительство"</c:v>
                </c:pt>
              </c:strCache>
            </c:strRef>
          </c:tx>
          <c:spPr>
            <a:solidFill>
              <a:srgbClr val="66CC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5001.1000000000004</c:v>
                </c:pt>
                <c:pt idx="1">
                  <c:v>2600</c:v>
                </c:pt>
                <c:pt idx="2">
                  <c:v>3550</c:v>
                </c:pt>
                <c:pt idx="3">
                  <c:v>3550.36</c:v>
                </c:pt>
                <c:pt idx="4">
                  <c:v>3553.9100000000012</c:v>
                </c:pt>
                <c:pt idx="5">
                  <c:v>3557.46</c:v>
                </c:pt>
              </c:numCache>
            </c:numRef>
          </c:val>
        </c:ser>
        <c:gapDepth val="0"/>
        <c:shape val="cylinder"/>
        <c:axId val="173239680"/>
        <c:axId val="173390080"/>
        <c:axId val="0"/>
      </c:bar3DChart>
      <c:catAx>
        <c:axId val="17323968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390080"/>
        <c:crosses val="autoZero"/>
        <c:auto val="1"/>
        <c:lblAlgn val="ctr"/>
        <c:lblOffset val="100"/>
        <c:tickLblSkip val="1"/>
        <c:tickMarkSkip val="1"/>
      </c:catAx>
      <c:valAx>
        <c:axId val="17339008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239680"/>
        <c:crosses val="autoZero"/>
        <c:crossBetween val="between"/>
      </c:valAx>
      <c:spPr>
        <a:noFill/>
        <a:ln w="25454">
          <a:noFill/>
        </a:ln>
      </c:spPr>
    </c:plotArea>
    <c:legend>
      <c:legendPos val="r"/>
      <c:layout>
        <c:manualLayout>
          <c:xMode val="edge"/>
          <c:yMode val="edge"/>
          <c:x val="0"/>
          <c:y val="0.83139145345915999"/>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2039370078740567E-2"/>
          <c:y val="0.11054534849810442"/>
          <c:w val="0.96796052055992998"/>
          <c:h val="0.61901168176235177"/>
        </c:manualLayout>
      </c:layout>
      <c:bar3DChart>
        <c:barDir val="col"/>
        <c:grouping val="stacked"/>
        <c:ser>
          <c:idx val="0"/>
          <c:order val="0"/>
          <c:tx>
            <c:strRef>
              <c:f>Sheet1!$A$2</c:f>
              <c:strCache>
                <c:ptCount val="1"/>
                <c:pt idx="0">
                  <c:v>Ввод в действие жилых домов</c:v>
                </c:pt>
              </c:strCache>
            </c:strRef>
          </c:tx>
          <c:spPr>
            <a:solidFill>
              <a:srgbClr val="CC00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4.7</c:v>
                </c:pt>
                <c:pt idx="1">
                  <c:v>6.6</c:v>
                </c:pt>
                <c:pt idx="2">
                  <c:v>6.9</c:v>
                </c:pt>
                <c:pt idx="3">
                  <c:v>6.9</c:v>
                </c:pt>
                <c:pt idx="4">
                  <c:v>6.91</c:v>
                </c:pt>
                <c:pt idx="5">
                  <c:v>6.91</c:v>
                </c:pt>
              </c:numCache>
            </c:numRef>
          </c:val>
        </c:ser>
        <c:gapDepth val="0"/>
        <c:shape val="cylinder"/>
        <c:axId val="173374848"/>
        <c:axId val="173393024"/>
        <c:axId val="0"/>
      </c:bar3DChart>
      <c:catAx>
        <c:axId val="17337484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393024"/>
        <c:crosses val="autoZero"/>
        <c:auto val="1"/>
        <c:lblAlgn val="ctr"/>
        <c:lblOffset val="100"/>
        <c:tickLblSkip val="1"/>
        <c:tickMarkSkip val="1"/>
      </c:catAx>
      <c:valAx>
        <c:axId val="17339302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374848"/>
        <c:crosses val="autoZero"/>
        <c:crossBetween val="between"/>
      </c:valAx>
      <c:spPr>
        <a:noFill/>
        <a:ln w="25454">
          <a:noFill/>
        </a:ln>
      </c:spPr>
    </c:plotArea>
    <c:legend>
      <c:legendPos val="r"/>
      <c:layout>
        <c:manualLayout>
          <c:xMode val="edge"/>
          <c:yMode val="edge"/>
          <c:x val="0"/>
          <c:y val="0.83139145345916043"/>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527850685331921E-2"/>
          <c:w val="0.94951159230096238"/>
          <c:h val="0.79893030037911961"/>
        </c:manualLayout>
      </c:layout>
      <c:bar3DChart>
        <c:barDir val="col"/>
        <c:grouping val="stacked"/>
        <c:ser>
          <c:idx val="0"/>
          <c:order val="0"/>
          <c:tx>
            <c:strRef>
              <c:f>Sheet1!$A$2</c:f>
              <c:strCache>
                <c:ptCount val="1"/>
                <c:pt idx="0">
                  <c:v>Оборот розничной торговли</c:v>
                </c:pt>
              </c:strCache>
            </c:strRef>
          </c:tx>
          <c:spPr>
            <a:solidFill>
              <a:schemeClr val="accent6">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1790</c:v>
                </c:pt>
                <c:pt idx="1">
                  <c:v>1801</c:v>
                </c:pt>
                <c:pt idx="2">
                  <c:v>1880</c:v>
                </c:pt>
                <c:pt idx="3">
                  <c:v>1880.1899999999998</c:v>
                </c:pt>
                <c:pt idx="4">
                  <c:v>1882.07</c:v>
                </c:pt>
                <c:pt idx="5">
                  <c:v>1882.07</c:v>
                </c:pt>
              </c:numCache>
            </c:numRef>
          </c:val>
        </c:ser>
        <c:gapDepth val="0"/>
        <c:shape val="cylinder"/>
        <c:axId val="173490944"/>
        <c:axId val="173492480"/>
        <c:axId val="0"/>
      </c:bar3DChart>
      <c:catAx>
        <c:axId val="17349094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3492480"/>
        <c:crosses val="autoZero"/>
        <c:auto val="1"/>
        <c:lblAlgn val="ctr"/>
        <c:lblOffset val="100"/>
        <c:tickLblSkip val="1"/>
        <c:tickMarkSkip val="1"/>
      </c:catAx>
      <c:valAx>
        <c:axId val="17349248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3490944"/>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drawings/_rels/drawing8.xml.rels><?xml version="1.0" encoding="UTF-8" standalone="yes"?>
<Relationships xmlns="http://schemas.openxmlformats.org/package/2006/relationships"><Relationship Id="rId13" Type="http://schemas.openxmlformats.org/officeDocument/2006/relationships/image" Target="../media/image41.png"/><Relationship Id="rId12" Type="http://schemas.microsoft.com/office/2007/relationships/hdphoto" Target="../media/hdphoto3.wdp"/><Relationship Id="rId16" Type="http://schemas.microsoft.com/office/2007/relationships/hdphoto" Target="../media/hdphoto5.wdp"/><Relationship Id="rId1" Type="http://schemas.openxmlformats.org/officeDocument/2006/relationships/image" Target="../media/image40.png"/></Relationships>
</file>

<file path=ppt/drawings/drawing1.xml><?xml version="1.0" encoding="utf-8"?>
<c:userShapes xmlns:c="http://schemas.openxmlformats.org/drawingml/2006/chart">
  <cdr:relSizeAnchor xmlns:cdr="http://schemas.openxmlformats.org/drawingml/2006/chartDrawing">
    <cdr:from>
      <cdr:x>0.81746</cdr:x>
      <cdr:y>0.02326</cdr:y>
    </cdr:from>
    <cdr:to>
      <cdr:x>0.99013</cdr:x>
      <cdr:y>0.10405</cdr:y>
    </cdr:to>
    <cdr:sp macro="" textlink="">
      <cdr:nvSpPr>
        <cdr:cNvPr id="2" name="Прямоугольник 1"/>
        <cdr:cNvSpPr/>
      </cdr:nvSpPr>
      <cdr:spPr>
        <a:xfrm xmlns:a="http://schemas.openxmlformats.org/drawingml/2006/main">
          <a:off x="4267200" y="76200"/>
          <a:ext cx="901346" cy="26471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dr:relSizeAnchor xmlns:cdr="http://schemas.openxmlformats.org/drawingml/2006/chartDrawing">
    <cdr:from>
      <cdr:x>0</cdr:x>
      <cdr:y>0</cdr:y>
    </cdr:from>
    <cdr:to>
      <cdr:x>1</cdr:x>
      <cdr:y>0.11905</cdr:y>
    </cdr:to>
    <cdr:sp macro="" textlink="">
      <cdr:nvSpPr>
        <cdr:cNvPr id="3" name="Rectangle 2"/>
        <cdr:cNvSpPr txBox="1">
          <a:spLocks xmlns:a="http://schemas.openxmlformats.org/drawingml/2006/main" noChangeArrowheads="1"/>
        </cdr:cNvSpPr>
      </cdr:nvSpPr>
      <cdr:spPr bwMode="auto">
        <a:xfrm xmlns:a="http://schemas.openxmlformats.org/drawingml/2006/main">
          <a:off x="0" y="0"/>
          <a:ext cx="5029200" cy="3571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rm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ОБРАБАТЫВАЮЩИЕ   ПРОИЗВОДСТВА</a:t>
          </a:r>
          <a:endParaRPr lang="ru-RU" sz="1600" kern="0" dirty="0" smtClean="0">
            <a:effectLst>
              <a:outerShdw blurRad="38100" dist="38100" dir="2700000" algn="tl">
                <a:srgbClr val="FFFFFF"/>
              </a:outerShdw>
            </a:effectLst>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0.12766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4429123" cy="4286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800" b="1" kern="0" dirty="0" smtClean="0">
              <a:effectLst>
                <a:outerShdw blurRad="38100" dist="38100" dir="2700000" algn="tl">
                  <a:srgbClr val="000000">
                    <a:alpha val="43137"/>
                  </a:srgbClr>
                </a:outerShdw>
              </a:effectLst>
              <a:latin typeface="Calibri" pitchFamily="34" charset="0"/>
              <a:cs typeface="Calibri" pitchFamily="34" charset="0"/>
            </a:rPr>
            <a:t>ОБОРОТ ОБЩЕСТВЕННОГО ПИТАНИЯ</a:t>
          </a:r>
          <a:endParaRPr lang="ru-RU" sz="1800" kern="0" dirty="0" smtClean="0">
            <a:effectLst>
              <a:outerShdw blurRad="38100" dist="38100" dir="2700000" algn="tl">
                <a:srgbClr val="000000">
                  <a:alpha val="43137"/>
                </a:srgbClr>
              </a:outerShdw>
            </a:effectLst>
            <a:latin typeface="Calibri" pitchFamily="34" charset="0"/>
            <a:cs typeface="Calibri" pitchFamily="34" charset="0"/>
          </a:endParaRPr>
        </a:p>
      </cdr:txBody>
    </cdr:sp>
  </cdr:relSizeAnchor>
  <cdr:relSizeAnchor xmlns:cdr="http://schemas.openxmlformats.org/drawingml/2006/chartDrawing">
    <cdr:from>
      <cdr:x>0.82176</cdr:x>
      <cdr:y>0.12766</cdr:y>
    </cdr:from>
    <cdr:to>
      <cdr:x>1</cdr:x>
      <cdr:y>0.21016</cdr:y>
    </cdr:to>
    <cdr:sp macro="" textlink="">
      <cdr:nvSpPr>
        <cdr:cNvPr id="3" name="Прямоугольник 2"/>
        <cdr:cNvSpPr/>
      </cdr:nvSpPr>
      <cdr:spPr>
        <a:xfrm xmlns:a="http://schemas.openxmlformats.org/drawingml/2006/main">
          <a:off x="3639676" y="428628"/>
          <a:ext cx="789447"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0.14433</cdr:x>
      <cdr:y>0.04651</cdr:y>
    </cdr:from>
    <cdr:to>
      <cdr:x>0.24588</cdr:x>
      <cdr:y>0.13668</cdr:y>
    </cdr:to>
    <cdr:sp macro="" textlink="">
      <cdr:nvSpPr>
        <cdr:cNvPr id="2" name="Прямоугольник 1"/>
        <cdr:cNvSpPr/>
      </cdr:nvSpPr>
      <cdr:spPr>
        <a:xfrm xmlns:a="http://schemas.openxmlformats.org/drawingml/2006/main">
          <a:off x="1000100" y="142876"/>
          <a:ext cx="703730" cy="27698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единиц</a:t>
          </a:r>
          <a:endParaRPr lang="ru-RU" sz="1200" i="1" dirty="0">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0.71875</cdr:x>
      <cdr:y>0.06667</cdr:y>
    </cdr:from>
    <cdr:to>
      <cdr:x>0.98437</cdr:x>
      <cdr:y>0.15283</cdr:y>
    </cdr:to>
    <cdr:sp macro="" textlink="">
      <cdr:nvSpPr>
        <cdr:cNvPr id="2" name="Прямоугольник 1"/>
        <cdr:cNvSpPr/>
      </cdr:nvSpPr>
      <cdr:spPr>
        <a:xfrm xmlns:a="http://schemas.openxmlformats.org/drawingml/2006/main">
          <a:off x="3286116" y="214314"/>
          <a:ext cx="1214440"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тыс. человек</a:t>
          </a:r>
          <a:endParaRPr lang="ru-RU" sz="1200" i="1" dirty="0">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0.15625</cdr:x>
      <cdr:y>0.16</cdr:y>
    </cdr:from>
    <cdr:to>
      <cdr:x>0.40624</cdr:x>
      <cdr:y>0.24078</cdr:y>
    </cdr:to>
    <cdr:sp macro="" textlink="">
      <cdr:nvSpPr>
        <cdr:cNvPr id="2" name="Прямоугольник 1"/>
        <cdr:cNvSpPr/>
      </cdr:nvSpPr>
      <cdr:spPr>
        <a:xfrm xmlns:a="http://schemas.openxmlformats.org/drawingml/2006/main">
          <a:off x="714380" y="571504"/>
          <a:ext cx="1142955" cy="28853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0.99975</cdr:x>
      <cdr:y>0.10316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9144000" cy="92867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defRPr/>
          </a:pPr>
          <a:r>
            <a:rPr lang="ru-RU" sz="2600" kern="0" dirty="0">
              <a:solidFill>
                <a:srgbClr val="000000"/>
              </a:solidFill>
              <a:cs typeface="Arial"/>
            </a:rPr>
            <a:t/>
          </a:r>
          <a:br>
            <a:rPr lang="ru-RU" sz="2600" kern="0" dirty="0">
              <a:solidFill>
                <a:srgbClr val="000000"/>
              </a:solidFill>
              <a:cs typeface="Arial"/>
            </a:rPr>
          </a:br>
          <a:r>
            <a:rPr lang="ru-RU" sz="2400" b="0" kern="0" dirty="0" smtClean="0">
              <a:solidFill>
                <a:srgbClr val="000000"/>
              </a:solidFill>
              <a:latin typeface="Times New Roman" pitchFamily="18" charset="0"/>
              <a:cs typeface="Times New Roman" pitchFamily="18" charset="0"/>
            </a:rPr>
            <a:t>СТРУКТУРА  НАЛОГОВЫХ И НЕНАЛОГОВЫХ </a:t>
          </a:r>
          <a:r>
            <a:rPr lang="ru-RU" sz="2400" kern="0" dirty="0" smtClean="0">
              <a:latin typeface="Times New Roman" pitchFamily="18" charset="0"/>
              <a:cs typeface="Times New Roman" pitchFamily="18" charset="0"/>
            </a:rPr>
            <a:t>ДОХОДОВ</a:t>
          </a:r>
          <a:r>
            <a:rPr lang="ru-RU" sz="2400" b="0" kern="0" dirty="0" smtClean="0">
              <a:solidFill>
                <a:srgbClr val="000000"/>
              </a:solidFill>
              <a:latin typeface="Times New Roman" pitchFamily="18" charset="0"/>
              <a:cs typeface="Times New Roman" pitchFamily="18" charset="0"/>
            </a:rPr>
            <a:t> БЮДЖЕТА КУРСКОГО МУНИЦИПАЛЬНОГО РАЙОНА </a:t>
          </a:r>
          <a:endParaRPr lang="en-US" sz="2400" b="0" kern="0" dirty="0" smtClean="0">
            <a:solidFill>
              <a:srgbClr val="000000"/>
            </a:solidFill>
            <a:latin typeface="Times New Roman" pitchFamily="18" charset="0"/>
            <a:cs typeface="Times New Roman" pitchFamily="18" charset="0"/>
          </a:endParaRPr>
        </a:p>
        <a:p xmlns:a="http://schemas.openxmlformats.org/drawingml/2006/main">
          <a:pPr algn="ctr">
            <a:defRPr/>
          </a:pPr>
          <a:r>
            <a:rPr lang="ru-RU" sz="2200" b="0" kern="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0.01613</cdr:x>
      <cdr:y>0.68421</cdr:y>
    </cdr:from>
    <cdr:to>
      <cdr:x>0.16432</cdr:x>
      <cdr:y>0.73684</cdr:y>
    </cdr:to>
    <cdr:sp macro="" textlink="">
      <cdr:nvSpPr>
        <cdr:cNvPr id="4" name="Соединительная линия уступом 3"/>
        <cdr:cNvSpPr/>
      </cdr:nvSpPr>
      <cdr:spPr>
        <a:xfrm xmlns:a="http://schemas.openxmlformats.org/drawingml/2006/main" flipV="1">
          <a:off x="142844" y="2786082"/>
          <a:ext cx="1312748" cy="214314"/>
        </a:xfrm>
        <a:prstGeom xmlns:a="http://schemas.openxmlformats.org/drawingml/2006/main" prst="bentConnector3">
          <a:avLst>
            <a:gd name="adj1" fmla="val 81840"/>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0.00806</cdr:x>
      <cdr:y>0</cdr:y>
    </cdr:from>
    <cdr:to>
      <cdr:x>0.21774</cdr:x>
      <cdr:y>0.24562</cdr:y>
    </cdr:to>
    <cdr:sp macro="" textlink="">
      <cdr:nvSpPr>
        <cdr:cNvPr id="2" name="TextBox 1"/>
        <cdr:cNvSpPr txBox="1"/>
      </cdr:nvSpPr>
      <cdr:spPr>
        <a:xfrm xmlns:a="http://schemas.openxmlformats.org/drawingml/2006/main">
          <a:off x="71406" y="0"/>
          <a:ext cx="1857396" cy="100015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400" dirty="0">
              <a:latin typeface="+mn-lt"/>
              <a:cs typeface="Times New Roman" pitchFamily="18" charset="0"/>
            </a:rPr>
            <a:t>д</a:t>
          </a:r>
          <a:r>
            <a:rPr lang="ru-RU" sz="1400" dirty="0" smtClean="0">
              <a:latin typeface="+mn-lt"/>
              <a:cs typeface="Times New Roman" pitchFamily="18" charset="0"/>
            </a:rPr>
            <a:t>отация на выравнивание бюджетной обеспеченности</a:t>
          </a:r>
          <a:endParaRPr lang="ru-RU" sz="1400" dirty="0">
            <a:latin typeface="+mn-lt"/>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0.01503</cdr:x>
      <cdr:y>0.14583</cdr:y>
    </cdr:from>
    <cdr:to>
      <cdr:x>0.2416</cdr:x>
      <cdr:y>0.29165</cdr:y>
    </cdr:to>
    <cdr:sp macro="" textlink="">
      <cdr:nvSpPr>
        <cdr:cNvPr id="2" name="TextBox 1"/>
        <cdr:cNvSpPr txBox="1"/>
      </cdr:nvSpPr>
      <cdr:spPr>
        <a:xfrm xmlns:a="http://schemas.openxmlformats.org/drawingml/2006/main">
          <a:off x="142844" y="1000108"/>
          <a:ext cx="2152692" cy="10000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2400" dirty="0" smtClean="0">
              <a:latin typeface="+mn-lt"/>
              <a:cs typeface="Times New Roman" pitchFamily="18" charset="0"/>
            </a:rPr>
            <a:t>на 2020 год </a:t>
          </a:r>
        </a:p>
        <a:p xmlns:a="http://schemas.openxmlformats.org/drawingml/2006/main">
          <a:pPr algn="ctr"/>
          <a:r>
            <a:rPr lang="ru-RU" sz="2400" b="1" dirty="0" smtClean="0">
              <a:latin typeface="+mn-lt"/>
              <a:cs typeface="Times New Roman" pitchFamily="18" charset="0"/>
            </a:rPr>
            <a:t>1 408 086,44</a:t>
          </a:r>
          <a:endParaRPr lang="ru-RU" sz="2400" b="1" dirty="0">
            <a:latin typeface="+mn-lt"/>
            <a:cs typeface="Times New Roman" pitchFamily="18" charset="0"/>
          </a:endParaRPr>
        </a:p>
      </cdr:txBody>
    </cdr:sp>
  </cdr:relSizeAnchor>
  <cdr:relSizeAnchor xmlns:cdr="http://schemas.openxmlformats.org/drawingml/2006/chartDrawing">
    <cdr:from>
      <cdr:x>0.01503</cdr:x>
      <cdr:y>0.34375</cdr:y>
    </cdr:from>
    <cdr:to>
      <cdr:x>0.24159</cdr:x>
      <cdr:y>0.48957</cdr:y>
    </cdr:to>
    <cdr:sp macro="" textlink="">
      <cdr:nvSpPr>
        <cdr:cNvPr id="3" name="TextBox 1"/>
        <cdr:cNvSpPr txBox="1"/>
      </cdr:nvSpPr>
      <cdr:spPr>
        <a:xfrm xmlns:a="http://schemas.openxmlformats.org/drawingml/2006/main">
          <a:off x="142844" y="2357430"/>
          <a:ext cx="2152596" cy="1000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mn-lt"/>
              <a:cs typeface="Times New Roman" pitchFamily="18" charset="0"/>
            </a:rPr>
            <a:t>на 2021 год </a:t>
          </a:r>
        </a:p>
        <a:p xmlns:a="http://schemas.openxmlformats.org/drawingml/2006/main">
          <a:pPr algn="ctr"/>
          <a:r>
            <a:rPr lang="ru-RU" sz="2400" b="1" dirty="0" smtClean="0">
              <a:latin typeface="+mn-lt"/>
              <a:cs typeface="Times New Roman" pitchFamily="18" charset="0"/>
            </a:rPr>
            <a:t>1 520 189,44</a:t>
          </a:r>
          <a:endParaRPr lang="ru-RU" sz="2400" b="1" dirty="0">
            <a:latin typeface="+mn-lt"/>
            <a:cs typeface="Times New Roman" pitchFamily="18" charset="0"/>
          </a:endParaRPr>
        </a:p>
      </cdr:txBody>
    </cdr:sp>
  </cdr:relSizeAnchor>
  <cdr:relSizeAnchor xmlns:cdr="http://schemas.openxmlformats.org/drawingml/2006/chartDrawing">
    <cdr:from>
      <cdr:x>0.01503</cdr:x>
      <cdr:y>0.54167</cdr:y>
    </cdr:from>
    <cdr:to>
      <cdr:x>0.2416</cdr:x>
      <cdr:y>0.68749</cdr:y>
    </cdr:to>
    <cdr:sp macro="" textlink="">
      <cdr:nvSpPr>
        <cdr:cNvPr id="4" name="TextBox 1"/>
        <cdr:cNvSpPr txBox="1"/>
      </cdr:nvSpPr>
      <cdr:spPr>
        <a:xfrm xmlns:a="http://schemas.openxmlformats.org/drawingml/2006/main">
          <a:off x="142844" y="3714752"/>
          <a:ext cx="2152692" cy="1000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mn-lt"/>
              <a:cs typeface="Times New Roman" pitchFamily="18" charset="0"/>
            </a:rPr>
            <a:t>на 2022 год </a:t>
          </a:r>
        </a:p>
        <a:p xmlns:a="http://schemas.openxmlformats.org/drawingml/2006/main">
          <a:pPr algn="ctr"/>
          <a:r>
            <a:rPr lang="ru-RU" sz="2400" b="1" dirty="0" smtClean="0">
              <a:latin typeface="+mn-lt"/>
              <a:cs typeface="Times New Roman" pitchFamily="18" charset="0"/>
            </a:rPr>
            <a:t>1 399 504,45</a:t>
          </a:r>
          <a:endParaRPr lang="ru-RU" sz="2400" b="1" dirty="0">
            <a:latin typeface="+mn-lt"/>
            <a:cs typeface="Times New Roman" pitchFamily="18" charset="0"/>
          </a:endParaRPr>
        </a:p>
      </cdr:txBody>
    </cdr:sp>
  </cdr:relSizeAnchor>
  <cdr:relSizeAnchor xmlns:cdr="http://schemas.openxmlformats.org/drawingml/2006/chartDrawing">
    <cdr:from>
      <cdr:x>0.05468</cdr:x>
      <cdr:y>0.70833</cdr:y>
    </cdr:from>
    <cdr:to>
      <cdr:x>0.5</cdr:x>
      <cdr:y>0.9375</cdr:y>
    </cdr:to>
    <cdr:sp macro="" textlink="">
      <cdr:nvSpPr>
        <cdr:cNvPr id="9" name="TextBox 8"/>
        <cdr:cNvSpPr txBox="1"/>
      </cdr:nvSpPr>
      <cdr:spPr>
        <a:xfrm xmlns:a="http://schemas.openxmlformats.org/drawingml/2006/main">
          <a:off x="500034" y="4857760"/>
          <a:ext cx="4071966" cy="157164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100" b="1" dirty="0" smtClean="0">
              <a:latin typeface="+mn-lt"/>
              <a:cs typeface="Times New Roman" pitchFamily="18" charset="0"/>
            </a:rPr>
            <a:t>Развитие образования </a:t>
          </a:r>
          <a:r>
            <a:rPr lang="ru-RU" sz="1100" dirty="0" smtClean="0">
              <a:latin typeface="+mn-lt"/>
              <a:cs typeface="Times New Roman" pitchFamily="18" charset="0"/>
            </a:rPr>
            <a:t>– 49,1%</a:t>
          </a:r>
        </a:p>
        <a:p xmlns:a="http://schemas.openxmlformats.org/drawingml/2006/main">
          <a:r>
            <a:rPr lang="ru-RU" sz="1100" b="1" dirty="0" smtClean="0">
              <a:latin typeface="+mn-lt"/>
              <a:cs typeface="Times New Roman" pitchFamily="18" charset="0"/>
            </a:rPr>
            <a:t>Социальная поддержка граждан </a:t>
          </a:r>
          <a:r>
            <a:rPr lang="ru-RU" sz="1100" dirty="0" smtClean="0">
              <a:latin typeface="+mn-lt"/>
              <a:cs typeface="Times New Roman" pitchFamily="18" charset="0"/>
            </a:rPr>
            <a:t>–  26,4%</a:t>
          </a:r>
        </a:p>
        <a:p xmlns:a="http://schemas.openxmlformats.org/drawingml/2006/main">
          <a:r>
            <a:rPr lang="ru-RU" sz="1100" b="1" dirty="0" smtClean="0">
              <a:latin typeface="+mn-lt"/>
              <a:cs typeface="Times New Roman" pitchFamily="18" charset="0"/>
            </a:rPr>
            <a:t>Управление финансами </a:t>
          </a:r>
          <a:r>
            <a:rPr lang="ru-RU" sz="1100" dirty="0" smtClean="0">
              <a:latin typeface="+mn-lt"/>
              <a:cs typeface="Times New Roman" pitchFamily="18" charset="0"/>
            </a:rPr>
            <a:t>– 10,2%</a:t>
          </a:r>
        </a:p>
        <a:p xmlns:a="http://schemas.openxmlformats.org/drawingml/2006/main">
          <a:r>
            <a:rPr lang="ru-RU" sz="1100" b="1" dirty="0" smtClean="0">
              <a:latin typeface="+mn-lt"/>
              <a:cs typeface="Times New Roman" pitchFamily="18" charset="0"/>
            </a:rPr>
            <a:t>Сохранение и развитие культуры </a:t>
          </a:r>
          <a:r>
            <a:rPr lang="ru-RU" sz="1100" dirty="0" smtClean="0">
              <a:latin typeface="+mn-lt"/>
              <a:cs typeface="Times New Roman" pitchFamily="18" charset="0"/>
            </a:rPr>
            <a:t>– 4,3%</a:t>
          </a:r>
        </a:p>
        <a:p xmlns:a="http://schemas.openxmlformats.org/drawingml/2006/main">
          <a:r>
            <a:rPr lang="ru-RU" sz="1100" b="1" dirty="0" smtClean="0">
              <a:latin typeface="+mn-lt"/>
              <a:cs typeface="Times New Roman" pitchFamily="18" charset="0"/>
            </a:rPr>
            <a:t>Развитие физической культуры и спорта </a:t>
          </a:r>
          <a:r>
            <a:rPr lang="ru-RU" sz="1100" dirty="0" smtClean="0">
              <a:latin typeface="+mn-lt"/>
              <a:cs typeface="Times New Roman" pitchFamily="18" charset="0"/>
            </a:rPr>
            <a:t>– 1,0%</a:t>
          </a:r>
        </a:p>
        <a:p xmlns:a="http://schemas.openxmlformats.org/drawingml/2006/main">
          <a:r>
            <a:rPr lang="ru-RU" sz="1100" dirty="0" smtClean="0">
              <a:latin typeface="+mn-lt"/>
              <a:cs typeface="Times New Roman" pitchFamily="18" charset="0"/>
            </a:rPr>
            <a:t>Развитие малого и среднего  бизнеса, потребительского рынка, снижение административных барьеров – </a:t>
          </a:r>
          <a:r>
            <a:rPr lang="ru-RU" sz="1100" dirty="0" smtClean="0">
              <a:cs typeface="Times New Roman" pitchFamily="18" charset="0"/>
            </a:rPr>
            <a:t>0,8</a:t>
          </a:r>
          <a:r>
            <a:rPr lang="ru-RU" sz="1100" dirty="0" smtClean="0">
              <a:latin typeface="+mn-lt"/>
              <a:cs typeface="Times New Roman" pitchFamily="18" charset="0"/>
            </a:rPr>
            <a:t>%</a:t>
          </a:r>
        </a:p>
        <a:p xmlns:a="http://schemas.openxmlformats.org/drawingml/2006/main">
          <a:r>
            <a:rPr lang="ru-RU" sz="1100" dirty="0" smtClean="0">
              <a:latin typeface="+mn-lt"/>
              <a:cs typeface="Times New Roman" pitchFamily="18" charset="0"/>
            </a:rPr>
            <a:t>Развитие сельского хозяйства – 0,5%</a:t>
          </a:r>
        </a:p>
        <a:p xmlns:a="http://schemas.openxmlformats.org/drawingml/2006/main">
          <a:r>
            <a:rPr lang="ru-RU" sz="1100" dirty="0" smtClean="0">
              <a:latin typeface="+mn-lt"/>
              <a:cs typeface="Times New Roman" pitchFamily="18" charset="0"/>
            </a:rPr>
            <a:t>Профилактика правонарушений в Курском районе – 0,01%</a:t>
          </a: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a:latin typeface="+mn-lt"/>
            <a:cs typeface="Times New Roman" pitchFamily="18" charset="0"/>
          </a:endParaRPr>
        </a:p>
      </cdr:txBody>
    </cdr:sp>
  </cdr:relSizeAnchor>
  <cdr:relSizeAnchor xmlns:cdr="http://schemas.openxmlformats.org/drawingml/2006/chartDrawing">
    <cdr:from>
      <cdr:x>0.38281</cdr:x>
      <cdr:y>0.73959</cdr:y>
    </cdr:from>
    <cdr:to>
      <cdr:x>0.39843</cdr:x>
      <cdr:y>0.76041</cdr:y>
    </cdr:to>
    <cdr:sp macro="" textlink="">
      <cdr:nvSpPr>
        <cdr:cNvPr id="10" name="Прямоугольник 9"/>
        <cdr:cNvSpPr/>
      </cdr:nvSpPr>
      <cdr:spPr>
        <a:xfrm xmlns:a="http://schemas.openxmlformats.org/drawingml/2006/main">
          <a:off x="3500430" y="5072074"/>
          <a:ext cx="142830" cy="142852"/>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0.32031</cdr:x>
      <cdr:y>0.77084</cdr:y>
    </cdr:from>
    <cdr:to>
      <cdr:x>0.33523</cdr:x>
      <cdr:y>0.79167</cdr:y>
    </cdr:to>
    <cdr:sp macro="" textlink="">
      <cdr:nvSpPr>
        <cdr:cNvPr id="11" name="Прямоугольник 10"/>
        <cdr:cNvSpPr/>
      </cdr:nvSpPr>
      <cdr:spPr>
        <a:xfrm xmlns:a="http://schemas.openxmlformats.org/drawingml/2006/main">
          <a:off x="2928926" y="5286388"/>
          <a:ext cx="136429" cy="142852"/>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0.33594</cdr:x>
      <cdr:y>0.88542</cdr:y>
    </cdr:from>
    <cdr:to>
      <cdr:x>0.35085</cdr:x>
      <cdr:y>0.90625</cdr:y>
    </cdr:to>
    <cdr:sp macro="" textlink="">
      <cdr:nvSpPr>
        <cdr:cNvPr id="12" name="Прямоугольник 11"/>
        <cdr:cNvSpPr/>
      </cdr:nvSpPr>
      <cdr:spPr>
        <a:xfrm xmlns:a="http://schemas.openxmlformats.org/drawingml/2006/main">
          <a:off x="3071802" y="6072206"/>
          <a:ext cx="136337" cy="142852"/>
        </a:xfrm>
        <a:prstGeom xmlns:a="http://schemas.openxmlformats.org/drawingml/2006/main" prst="rect">
          <a:avLst/>
        </a:prstGeom>
        <a:solidFill xmlns:a="http://schemas.openxmlformats.org/drawingml/2006/main">
          <a:srgbClr val="FFCC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0.375</cdr:x>
      <cdr:y>0.79167</cdr:y>
    </cdr:from>
    <cdr:to>
      <cdr:x>0.38992</cdr:x>
      <cdr:y>0.8125</cdr:y>
    </cdr:to>
    <cdr:sp macro="" textlink="">
      <cdr:nvSpPr>
        <cdr:cNvPr id="13" name="Прямоугольник 12"/>
        <cdr:cNvSpPr/>
      </cdr:nvSpPr>
      <cdr:spPr>
        <a:xfrm xmlns:a="http://schemas.openxmlformats.org/drawingml/2006/main">
          <a:off x="3428992" y="5429264"/>
          <a:ext cx="136429" cy="142852"/>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0.29687</cdr:x>
      <cdr:y>0.29167</cdr:y>
    </cdr:from>
    <cdr:to>
      <cdr:x>0.37957</cdr:x>
      <cdr:y>0.34376</cdr:y>
    </cdr:to>
    <cdr:sp macro="" textlink="">
      <cdr:nvSpPr>
        <cdr:cNvPr id="14" name="TextBox 13"/>
        <cdr:cNvSpPr txBox="1"/>
      </cdr:nvSpPr>
      <cdr:spPr>
        <a:xfrm xmlns:a="http://schemas.openxmlformats.org/drawingml/2006/main">
          <a:off x="2714612" y="2000240"/>
          <a:ext cx="756208" cy="3572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600" b="1" dirty="0" smtClean="0">
              <a:solidFill>
                <a:schemeClr val="bg1"/>
              </a:solidFill>
              <a:latin typeface="Times New Roman" pitchFamily="18" charset="0"/>
              <a:cs typeface="Times New Roman" pitchFamily="18" charset="0"/>
            </a:rPr>
            <a:t>49,1%</a:t>
          </a:r>
          <a:endParaRPr lang="ru-RU" sz="1600" b="1" dirty="0">
            <a:solidFill>
              <a:schemeClr val="bg1"/>
            </a:solidFill>
          </a:endParaRPr>
        </a:p>
      </cdr:txBody>
    </cdr:sp>
  </cdr:relSizeAnchor>
  <cdr:relSizeAnchor xmlns:cdr="http://schemas.openxmlformats.org/drawingml/2006/chartDrawing">
    <cdr:from>
      <cdr:x>0.72656</cdr:x>
      <cdr:y>0.29167</cdr:y>
    </cdr:from>
    <cdr:to>
      <cdr:x>0.80927</cdr:x>
      <cdr:y>0.34375</cdr:y>
    </cdr:to>
    <cdr:sp macro="" textlink="">
      <cdr:nvSpPr>
        <cdr:cNvPr id="15" name="TextBox 1"/>
        <cdr:cNvSpPr txBox="1"/>
      </cdr:nvSpPr>
      <cdr:spPr>
        <a:xfrm xmlns:a="http://schemas.openxmlformats.org/drawingml/2006/main">
          <a:off x="6643702" y="2000240"/>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26,4%</a:t>
          </a:r>
          <a:endParaRPr lang="ru-RU" sz="1600" b="1" dirty="0">
            <a:solidFill>
              <a:schemeClr val="bg1"/>
            </a:solidFill>
          </a:endParaRPr>
        </a:p>
      </cdr:txBody>
    </cdr:sp>
  </cdr:relSizeAnchor>
  <cdr:relSizeAnchor xmlns:cdr="http://schemas.openxmlformats.org/drawingml/2006/chartDrawing">
    <cdr:from>
      <cdr:x>0.70313</cdr:x>
      <cdr:y>0.4375</cdr:y>
    </cdr:from>
    <cdr:to>
      <cdr:x>0.78584</cdr:x>
      <cdr:y>0.48958</cdr:y>
    </cdr:to>
    <cdr:sp macro="" textlink="">
      <cdr:nvSpPr>
        <cdr:cNvPr id="16" name="TextBox 1"/>
        <cdr:cNvSpPr txBox="1"/>
      </cdr:nvSpPr>
      <cdr:spPr>
        <a:xfrm xmlns:a="http://schemas.openxmlformats.org/drawingml/2006/main">
          <a:off x="6429388" y="3000372"/>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4,3%</a:t>
          </a:r>
          <a:endParaRPr lang="ru-RU" sz="1600" b="1" dirty="0">
            <a:solidFill>
              <a:schemeClr val="bg1"/>
            </a:solidFill>
          </a:endParaRPr>
        </a:p>
      </cdr:txBody>
    </cdr:sp>
  </cdr:relSizeAnchor>
  <cdr:relSizeAnchor xmlns:cdr="http://schemas.openxmlformats.org/drawingml/2006/chartDrawing">
    <cdr:from>
      <cdr:x>0.52344</cdr:x>
      <cdr:y>0.42708</cdr:y>
    </cdr:from>
    <cdr:to>
      <cdr:x>0.60615</cdr:x>
      <cdr:y>0.47916</cdr:y>
    </cdr:to>
    <cdr:sp macro="" textlink="">
      <cdr:nvSpPr>
        <cdr:cNvPr id="17" name="TextBox 1"/>
        <cdr:cNvSpPr txBox="1"/>
      </cdr:nvSpPr>
      <cdr:spPr>
        <a:xfrm xmlns:a="http://schemas.openxmlformats.org/drawingml/2006/main">
          <a:off x="4786314" y="2928934"/>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10,2%</a:t>
          </a:r>
          <a:endParaRPr lang="ru-RU" sz="1600" b="1" dirty="0">
            <a:solidFill>
              <a:schemeClr val="bg1"/>
            </a:solidFill>
          </a:endParaRPr>
        </a:p>
      </cdr:txBody>
    </cdr:sp>
  </cdr:relSizeAnchor>
  <cdr:relSizeAnchor xmlns:cdr="http://schemas.openxmlformats.org/drawingml/2006/chartDrawing">
    <cdr:from>
      <cdr:x>0.64063</cdr:x>
      <cdr:y>0.48958</cdr:y>
    </cdr:from>
    <cdr:to>
      <cdr:x>0.67969</cdr:x>
      <cdr:y>0.59986</cdr:y>
    </cdr:to>
    <cdr:sp macro="" textlink="">
      <cdr:nvSpPr>
        <cdr:cNvPr id="19" name="TextBox 1"/>
        <cdr:cNvSpPr txBox="1"/>
      </cdr:nvSpPr>
      <cdr:spPr>
        <a:xfrm xmlns:a="http://schemas.openxmlformats.org/drawingml/2006/main" rot="16200000">
          <a:off x="5658329" y="3557117"/>
          <a:ext cx="756301" cy="357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1,0%</a:t>
          </a:r>
          <a:endParaRPr lang="ru-RU" sz="1600" b="1" dirty="0">
            <a:solidFill>
              <a:schemeClr val="bg1"/>
            </a:solidFill>
          </a:endParaRPr>
        </a:p>
      </cdr:txBody>
    </cdr:sp>
  </cdr:relSizeAnchor>
  <cdr:relSizeAnchor xmlns:cdr="http://schemas.openxmlformats.org/drawingml/2006/chartDrawing">
    <cdr:from>
      <cdr:x>0.4375</cdr:x>
      <cdr:y>0.8125</cdr:y>
    </cdr:from>
    <cdr:to>
      <cdr:x>0.45242</cdr:x>
      <cdr:y>0.83334</cdr:y>
    </cdr:to>
    <cdr:sp macro="" textlink="">
      <cdr:nvSpPr>
        <cdr:cNvPr id="20" name="Прямоугольник 19"/>
        <cdr:cNvSpPr/>
      </cdr:nvSpPr>
      <cdr:spPr>
        <a:xfrm xmlns:a="http://schemas.openxmlformats.org/drawingml/2006/main">
          <a:off x="4000496" y="5572140"/>
          <a:ext cx="136429" cy="142921"/>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0.375</cdr:x>
      <cdr:y>0.20833</cdr:y>
    </cdr:from>
    <cdr:to>
      <cdr:x>0.44922</cdr:x>
      <cdr:y>0.30253</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lc="http://schemas.openxmlformats.org/drawingml/2006/lockedCanvas" xmlns:p="http://schemas.openxmlformats.org/presentationml/2006/main" xmlns:a14="http://schemas.microsoft.com/office/drawing/2010/main" xmln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3428992" y="1428736"/>
          <a:ext cx="678647" cy="646023"/>
        </a:xfrm>
        <a:prstGeom xmlns:a="http://schemas.openxmlformats.org/drawingml/2006/main" prst="rect">
          <a:avLst/>
        </a:prstGeom>
        <a:noFill xmlns:a="http://schemas.openxmlformats.org/drawingml/2006/main"/>
      </cdr:spPr>
    </cdr:pic>
  </cdr:relSizeAnchor>
  <cdr:relSizeAnchor xmlns:cdr="http://schemas.openxmlformats.org/drawingml/2006/chartDrawing">
    <cdr:from>
      <cdr:x>0.60938</cdr:x>
      <cdr:y>0.60417</cdr:y>
    </cdr:from>
    <cdr:to>
      <cdr:x>0.66407</cdr:x>
      <cdr:y>0.67709</cdr:y>
    </cdr:to>
    <cdr:pic>
      <cdr:nvPicPr>
        <cdr:cNvPr id="22" name="Picture 6" descr="Похожее изображение"/>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3" cstate="print">
          <a:biLevel thresh="50000"/>
          <a:extLst>
            <a:ext uri="{BEBA8EAE-BF5A-486C-A8C5-ECC9F3942E4B}">
              <a14:imgProps xmlns:lc="http://schemas.openxmlformats.org/drawingml/2006/lockedCanvas" xmlns="" xmlns:a14="http://schemas.microsoft.com/office/drawing/2010/main" xmlns:p="http://schemas.openxmlformats.org/presentationml/2006/main">
                <a14:imgLayer r:embed="rId16">
                  <a14:imgEffect>
                    <a14:brightnessContrast contrast="-68000"/>
                  </a14:imgEffect>
                </a14:imgLayer>
              </a14:imgProps>
            </a:ext>
            <a:ext uri="{28A0092B-C50C-407E-A947-70E740481C1C}">
              <a14:useLocalDpi xmlns:lc="http://schemas.openxmlformats.org/drawingml/2006/lockedCanvas" xmlns="" xmlns:a14="http://schemas.microsoft.com/office/drawing/2010/main" xmlns:p="http://schemas.openxmlformats.org/presentationml/2006/main" val="0"/>
            </a:ext>
          </a:extLst>
        </a:blip>
        <a:srcRect xmlns:a="http://schemas.openxmlformats.org/drawingml/2006/main"/>
        <a:stretch xmlns:a="http://schemas.openxmlformats.org/drawingml/2006/main">
          <a:fillRect/>
        </a:stretch>
      </cdr:blipFill>
      <cdr:spPr bwMode="auto">
        <a:xfrm xmlns:a="http://schemas.openxmlformats.org/drawingml/2006/main">
          <a:off x="5572132" y="4143380"/>
          <a:ext cx="500085" cy="500085"/>
        </a:xfrm>
        <a:prstGeom xmlns:a="http://schemas.openxmlformats.org/drawingml/2006/main" prst="rect">
          <a:avLst/>
        </a:prstGeom>
        <a:noFill xmlns:a="http://schemas.openxmlformats.org/drawingml/2006/main"/>
        <a:extLst xmlns:a="http://schemas.openxmlformats.org/drawingml/2006/main">
          <a:ext uri="{909E8E84-426E-40DD-AFC4-6F175D3DCCD1}">
            <a14:hiddenFill xmlns:lc="http://schemas.openxmlformats.org/drawingml/2006/lockedCanvas" xmlns="" xmlns:a14="http://schemas.microsoft.com/office/drawing/2010/main" xmlns:p="http://schemas.openxmlformats.org/presentationml/2006/main" xmlns:r="http://schemas.openxmlformats.org/officeDocument/2006/relationships">
              <a:solidFill>
                <a:srgbClr val="FFFFFF"/>
              </a:solidFill>
            </a14:hiddenFill>
          </a:ext>
        </a:extLst>
      </cdr:spPr>
    </cdr:pic>
  </cdr:relSizeAnchor>
  <cdr:relSizeAnchor xmlns:cdr="http://schemas.openxmlformats.org/drawingml/2006/chartDrawing">
    <cdr:from>
      <cdr:x>0.53125</cdr:x>
      <cdr:y>0.5</cdr:y>
    </cdr:from>
    <cdr:to>
      <cdr:x>0.57587</cdr:x>
      <cdr:y>0.57254</cdr:y>
    </cdr:to>
    <cdr:grpSp>
      <cdr:nvGrpSpPr>
        <cdr:cNvPr id="28" name="Shape 448"/>
        <cdr:cNvGrpSpPr>
          <a:grpSpLocks xmlns:a="http://schemas.openxmlformats.org/drawingml/2006/main"/>
        </cdr:cNvGrpSpPr>
      </cdr:nvGrpSpPr>
      <cdr:grpSpPr bwMode="auto">
        <a:xfrm xmlns:a="http://schemas.openxmlformats.org/drawingml/2006/main">
          <a:off x="4857750" y="3429000"/>
          <a:ext cx="408005" cy="497479"/>
          <a:chOff x="564164" y="-342495"/>
          <a:chExt cx="358867" cy="426868"/>
        </a:xfrm>
      </cdr:grpSpPr>
      <cdr:sp macro="" textlink="">
        <cdr:nvSpPr>
          <cdr:cNvPr id="29" name="Shape 449"/>
          <cdr:cNvSpPr>
            <a:spLocks xmlns:a="http://schemas.openxmlformats.org/drawingml/2006/main"/>
          </cdr:cNvSpPr>
        </cdr:nvSpPr>
        <cdr:spPr bwMode="auto">
          <a:xfrm xmlns:a="http://schemas.openxmlformats.org/drawingml/2006/main">
            <a:off x="564164" y="-321580"/>
            <a:ext cx="340656" cy="405953"/>
          </a:xfrm>
          <a:custGeom xmlns:a="http://schemas.openxmlformats.org/drawingml/2006/main">
            <a:avLst/>
            <a:gdLst>
              <a:gd name="T0" fmla="*/ 2147483647 w 15490"/>
              <a:gd name="T1" fmla="*/ 2147483647 h 18924"/>
              <a:gd name="T2" fmla="*/ 2147483647 w 15490"/>
              <a:gd name="T3" fmla="*/ 2147483647 h 18924"/>
              <a:gd name="T4" fmla="*/ 2147483647 w 15490"/>
              <a:gd name="T5" fmla="*/ 2147483647 h 18924"/>
              <a:gd name="T6" fmla="*/ 2147483647 w 15490"/>
              <a:gd name="T7" fmla="*/ 2147483647 h 18924"/>
              <a:gd name="T8" fmla="*/ 2147483647 w 15490"/>
              <a:gd name="T9" fmla="*/ 2147483647 h 18924"/>
              <a:gd name="T10" fmla="*/ 2147483647 w 15490"/>
              <a:gd name="T11" fmla="*/ 2147483647 h 18924"/>
              <a:gd name="T12" fmla="*/ 2147483647 w 15490"/>
              <a:gd name="T13" fmla="*/ 2147483647 h 18924"/>
              <a:gd name="T14" fmla="*/ 2147483647 w 15490"/>
              <a:gd name="T15" fmla="*/ 2147483647 h 18924"/>
              <a:gd name="T16" fmla="*/ 2147483647 w 15490"/>
              <a:gd name="T17" fmla="*/ 2147483647 h 18924"/>
              <a:gd name="T18" fmla="*/ 2147483647 w 15490"/>
              <a:gd name="T19" fmla="*/ 2147483647 h 18924"/>
              <a:gd name="T20" fmla="*/ 2147483647 w 15490"/>
              <a:gd name="T21" fmla="*/ 2147483647 h 18924"/>
              <a:gd name="T22" fmla="*/ 2147483647 w 15490"/>
              <a:gd name="T23" fmla="*/ 2147483647 h 18924"/>
              <a:gd name="T24" fmla="*/ 2147483647 w 15490"/>
              <a:gd name="T25" fmla="*/ 2147483647 h 18924"/>
              <a:gd name="T26" fmla="*/ 2147483647 w 15490"/>
              <a:gd name="T27" fmla="*/ 2147483647 h 18924"/>
              <a:gd name="T28" fmla="*/ 2147483647 w 15490"/>
              <a:gd name="T29" fmla="*/ 2147483647 h 18924"/>
              <a:gd name="T30" fmla="*/ 2147483647 w 15490"/>
              <a:gd name="T31" fmla="*/ 2147483647 h 18924"/>
              <a:gd name="T32" fmla="*/ 2147483647 w 15490"/>
              <a:gd name="T33" fmla="*/ 2147483647 h 18924"/>
              <a:gd name="T34" fmla="*/ 2147483647 w 15490"/>
              <a:gd name="T35" fmla="*/ 2147483647 h 18924"/>
              <a:gd name="T36" fmla="*/ 2147483647 w 15490"/>
              <a:gd name="T37" fmla="*/ 2147483647 h 18924"/>
              <a:gd name="T38" fmla="*/ 0 w 15490"/>
              <a:gd name="T39" fmla="*/ 2147483647 h 18924"/>
              <a:gd name="T40" fmla="*/ 0 w 15490"/>
              <a:gd name="T41" fmla="*/ 2147483647 h 18924"/>
              <a:gd name="T42" fmla="*/ 0 w 15490"/>
              <a:gd name="T43" fmla="*/ 2147483647 h 18924"/>
              <a:gd name="T44" fmla="*/ 2147483647 w 15490"/>
              <a:gd name="T45" fmla="*/ 2147483647 h 18924"/>
              <a:gd name="T46" fmla="*/ 2147483647 w 15490"/>
              <a:gd name="T47" fmla="*/ 2147483647 h 18924"/>
              <a:gd name="T48" fmla="*/ 2147483647 w 15490"/>
              <a:gd name="T49" fmla="*/ 2147483647 h 18924"/>
              <a:gd name="T50" fmla="*/ 2147483647 w 15490"/>
              <a:gd name="T51" fmla="*/ 2147483647 h 18924"/>
              <a:gd name="T52" fmla="*/ 2147483647 w 15490"/>
              <a:gd name="T53" fmla="*/ 2147483647 h 18924"/>
              <a:gd name="T54" fmla="*/ 2147483647 w 15490"/>
              <a:gd name="T55" fmla="*/ 2147483647 h 18924"/>
              <a:gd name="T56" fmla="*/ 2147483647 w 15490"/>
              <a:gd name="T57" fmla="*/ 2147483647 h 18924"/>
              <a:gd name="T58" fmla="*/ 2147483647 w 15490"/>
              <a:gd name="T59" fmla="*/ 0 h 189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90"/>
              <a:gd name="T91" fmla="*/ 0 h 18924"/>
              <a:gd name="T92" fmla="*/ 15490 w 15490"/>
              <a:gd name="T93" fmla="*/ 18924 h 189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0" name="Shape 450"/>
          <cdr:cNvSpPr>
            <a:spLocks xmlns:a="http://schemas.openxmlformats.org/drawingml/2006/main"/>
          </cdr:cNvSpPr>
        </cdr:nvSpPr>
        <cdr:spPr bwMode="auto">
          <a:xfrm xmlns:a="http://schemas.openxmlformats.org/drawingml/2006/main">
            <a:off x="590929" y="-342495"/>
            <a:ext cx="332102" cy="397094"/>
          </a:xfrm>
          <a:custGeom xmlns:a="http://schemas.openxmlformats.org/drawingml/2006/main">
            <a:avLst/>
            <a:gdLst>
              <a:gd name="T0" fmla="*/ 2147483647 w 15101"/>
              <a:gd name="T1" fmla="*/ 2147483647 h 18511"/>
              <a:gd name="T2" fmla="*/ 2147483647 w 15101"/>
              <a:gd name="T3" fmla="*/ 2147483647 h 18511"/>
              <a:gd name="T4" fmla="*/ 2147483647 w 15101"/>
              <a:gd name="T5" fmla="*/ 2147483647 h 18511"/>
              <a:gd name="T6" fmla="*/ 2147483647 w 15101"/>
              <a:gd name="T7" fmla="*/ 2147483647 h 18511"/>
              <a:gd name="T8" fmla="*/ 2147483647 w 15101"/>
              <a:gd name="T9" fmla="*/ 2147483647 h 18511"/>
              <a:gd name="T10" fmla="*/ 2147483647 w 15101"/>
              <a:gd name="T11" fmla="*/ 2147483647 h 18511"/>
              <a:gd name="T12" fmla="*/ 2147483647 w 15101"/>
              <a:gd name="T13" fmla="*/ 2147483647 h 18511"/>
              <a:gd name="T14" fmla="*/ 2147483647 w 15101"/>
              <a:gd name="T15" fmla="*/ 2147483647 h 18511"/>
              <a:gd name="T16" fmla="*/ 2147483647 w 15101"/>
              <a:gd name="T17" fmla="*/ 2147483647 h 18511"/>
              <a:gd name="T18" fmla="*/ 2147483647 w 15101"/>
              <a:gd name="T19" fmla="*/ 2147483647 h 18511"/>
              <a:gd name="T20" fmla="*/ 2147483647 w 15101"/>
              <a:gd name="T21" fmla="*/ 2147483647 h 18511"/>
              <a:gd name="T22" fmla="*/ 2147483647 w 15101"/>
              <a:gd name="T23" fmla="*/ 2147483647 h 18511"/>
              <a:gd name="T24" fmla="*/ 2147483647 w 15101"/>
              <a:gd name="T25" fmla="*/ 2147483647 h 18511"/>
              <a:gd name="T26" fmla="*/ 2147483647 w 15101"/>
              <a:gd name="T27" fmla="*/ 2147483647 h 18511"/>
              <a:gd name="T28" fmla="*/ 2147483647 w 15101"/>
              <a:gd name="T29" fmla="*/ 2147483647 h 18511"/>
              <a:gd name="T30" fmla="*/ 2147483647 w 15101"/>
              <a:gd name="T31" fmla="*/ 2147483647 h 18511"/>
              <a:gd name="T32" fmla="*/ 2147483647 w 15101"/>
              <a:gd name="T33" fmla="*/ 2147483647 h 18511"/>
              <a:gd name="T34" fmla="*/ 2147483647 w 15101"/>
              <a:gd name="T35" fmla="*/ 2147483647 h 18511"/>
              <a:gd name="T36" fmla="*/ 2147483647 w 15101"/>
              <a:gd name="T37" fmla="*/ 2147483647 h 18511"/>
              <a:gd name="T38" fmla="*/ 2147483647 w 15101"/>
              <a:gd name="T39" fmla="*/ 2147483647 h 18511"/>
              <a:gd name="T40" fmla="*/ 2147483647 w 15101"/>
              <a:gd name="T41" fmla="*/ 2147483647 h 18511"/>
              <a:gd name="T42" fmla="*/ 2147483647 w 15101"/>
              <a:gd name="T43" fmla="*/ 2147483647 h 18511"/>
              <a:gd name="T44" fmla="*/ 2147483647 w 15101"/>
              <a:gd name="T45" fmla="*/ 2147483647 h 18511"/>
              <a:gd name="T46" fmla="*/ 2147483647 w 15101"/>
              <a:gd name="T47" fmla="*/ 2147483647 h 18511"/>
              <a:gd name="T48" fmla="*/ 2147483647 w 15101"/>
              <a:gd name="T49" fmla="*/ 2147483647 h 18511"/>
              <a:gd name="T50" fmla="*/ 2147483647 w 15101"/>
              <a:gd name="T51" fmla="*/ 2147483647 h 18511"/>
              <a:gd name="T52" fmla="*/ 2147483647 w 15101"/>
              <a:gd name="T53" fmla="*/ 2147483647 h 18511"/>
              <a:gd name="T54" fmla="*/ 2147483647 w 15101"/>
              <a:gd name="T55" fmla="*/ 2147483647 h 18511"/>
              <a:gd name="T56" fmla="*/ 2147483647 w 15101"/>
              <a:gd name="T57" fmla="*/ 2147483647 h 18511"/>
              <a:gd name="T58" fmla="*/ 2147483647 w 15101"/>
              <a:gd name="T59" fmla="*/ 2147483647 h 18511"/>
              <a:gd name="T60" fmla="*/ 2147483647 w 15101"/>
              <a:gd name="T61" fmla="*/ 2147483647 h 18511"/>
              <a:gd name="T62" fmla="*/ 2147483647 w 15101"/>
              <a:gd name="T63" fmla="*/ 2147483647 h 185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01"/>
              <a:gd name="T97" fmla="*/ 0 h 18511"/>
              <a:gd name="T98" fmla="*/ 15101 w 15101"/>
              <a:gd name="T99" fmla="*/ 18511 h 185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01" h="18511" fill="none" extrusionOk="0">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1" name="Shape 451"/>
          <cdr:cNvSpPr>
            <a:spLocks xmlns:a="http://schemas.openxmlformats.org/drawingml/2006/main"/>
          </cdr:cNvSpPr>
        </cdr:nvSpPr>
        <cdr:spPr bwMode="auto">
          <a:xfrm xmlns:a="http://schemas.openxmlformats.org/drawingml/2006/main">
            <a:off x="645579" y="-61927"/>
            <a:ext cx="117855" cy="21"/>
          </a:xfrm>
          <a:custGeom xmlns:a="http://schemas.openxmlformats.org/drawingml/2006/main">
            <a:avLst/>
            <a:gdLst>
              <a:gd name="T0" fmla="*/ 2147483647 w 5359"/>
              <a:gd name="T1" fmla="*/ 0 h 1"/>
              <a:gd name="T2" fmla="*/ 0 w 5359"/>
              <a:gd name="T3" fmla="*/ 0 h 1"/>
              <a:gd name="T4" fmla="*/ 0 60000 65536"/>
              <a:gd name="T5" fmla="*/ 0 60000 65536"/>
              <a:gd name="T6" fmla="*/ 0 w 5359"/>
              <a:gd name="T7" fmla="*/ 0 h 1"/>
              <a:gd name="T8" fmla="*/ 5359 w 5359"/>
              <a:gd name="T9" fmla="*/ 1 h 1"/>
            </a:gdLst>
            <a:ahLst/>
            <a:cxnLst>
              <a:cxn ang="T4">
                <a:pos x="T0" y="T1"/>
              </a:cxn>
              <a:cxn ang="T5">
                <a:pos x="T2" y="T3"/>
              </a:cxn>
            </a:cxnLst>
            <a:rect l="T6" t="T7" r="T8" b="T9"/>
            <a:pathLst>
              <a:path w="5359" h="1" fill="none" extrusionOk="0">
                <a:moveTo>
                  <a:pt x="5358" y="0"/>
                </a:moveTo>
                <a:lnTo>
                  <a:pt x="0" y="0"/>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2" name="Shape 452"/>
          <cdr:cNvSpPr>
            <a:spLocks xmlns:a="http://schemas.openxmlformats.org/drawingml/2006/main"/>
          </cdr:cNvSpPr>
        </cdr:nvSpPr>
        <cdr:spPr bwMode="auto">
          <a:xfrm xmlns:a="http://schemas.openxmlformats.org/drawingml/2006/main">
            <a:off x="645579" y="-108949"/>
            <a:ext cx="224978" cy="21"/>
          </a:xfrm>
          <a:custGeom xmlns:a="http://schemas.openxmlformats.org/drawingml/2006/main">
            <a:avLst/>
            <a:gdLst>
              <a:gd name="T0" fmla="*/ 2147483647 w 10230"/>
              <a:gd name="T1" fmla="*/ 2147483647 h 1"/>
              <a:gd name="T2" fmla="*/ 0 w 10230"/>
              <a:gd name="T3" fmla="*/ 2147483647 h 1"/>
              <a:gd name="T4" fmla="*/ 0 60000 65536"/>
              <a:gd name="T5" fmla="*/ 0 60000 65536"/>
              <a:gd name="T6" fmla="*/ 0 w 10230"/>
              <a:gd name="T7" fmla="*/ 0 h 1"/>
              <a:gd name="T8" fmla="*/ 10230 w 10230"/>
              <a:gd name="T9" fmla="*/ 1 h 1"/>
            </a:gdLst>
            <a:ahLst/>
            <a:cxnLst>
              <a:cxn ang="T4">
                <a:pos x="T0" y="T1"/>
              </a:cxn>
              <a:cxn ang="T5">
                <a:pos x="T2" y="T3"/>
              </a:cxn>
            </a:cxnLst>
            <a:rect l="T6" t="T7" r="T8" b="T9"/>
            <a:pathLst>
              <a:path w="10230" h="1" fill="none" extrusionOk="0">
                <a:moveTo>
                  <a:pt x="10229" y="1"/>
                </a:moveTo>
                <a:lnTo>
                  <a:pt x="0" y="1"/>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3" name="Shape 453"/>
          <cdr:cNvSpPr>
            <a:spLocks xmlns:a="http://schemas.openxmlformats.org/drawingml/2006/main"/>
          </cdr:cNvSpPr>
        </cdr:nvSpPr>
        <cdr:spPr bwMode="auto">
          <a:xfrm xmlns:a="http://schemas.openxmlformats.org/drawingml/2006/main">
            <a:off x="645579" y="-156486"/>
            <a:ext cx="224978" cy="21"/>
          </a:xfrm>
          <a:custGeom xmlns:a="http://schemas.openxmlformats.org/drawingml/2006/main">
            <a:avLst/>
            <a:gdLst>
              <a:gd name="T0" fmla="*/ 2147483647 w 10230"/>
              <a:gd name="T1" fmla="*/ 0 h 1"/>
              <a:gd name="T2" fmla="*/ 0 w 10230"/>
              <a:gd name="T3" fmla="*/ 0 h 1"/>
              <a:gd name="T4" fmla="*/ 0 60000 65536"/>
              <a:gd name="T5" fmla="*/ 0 60000 65536"/>
              <a:gd name="T6" fmla="*/ 0 w 10230"/>
              <a:gd name="T7" fmla="*/ 0 h 1"/>
              <a:gd name="T8" fmla="*/ 10230 w 10230"/>
              <a:gd name="T9" fmla="*/ 1 h 1"/>
            </a:gdLst>
            <a:ahLst/>
            <a:cxnLst>
              <a:cxn ang="T4">
                <a:pos x="T0" y="T1"/>
              </a:cxn>
              <a:cxn ang="T5">
                <a:pos x="T2" y="T3"/>
              </a:cxn>
            </a:cxnLst>
            <a:rect l="T6" t="T7" r="T8" b="T9"/>
            <a:pathLst>
              <a:path w="10230" h="1" fill="none" extrusionOk="0">
                <a:moveTo>
                  <a:pt x="10229" y="0"/>
                </a:moveTo>
                <a:lnTo>
                  <a:pt x="0" y="0"/>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4" name="Shape 454"/>
          <cdr:cNvSpPr>
            <a:spLocks xmlns:a="http://schemas.openxmlformats.org/drawingml/2006/main"/>
          </cdr:cNvSpPr>
        </cdr:nvSpPr>
        <cdr:spPr bwMode="auto">
          <a:xfrm xmlns:a="http://schemas.openxmlformats.org/drawingml/2006/main">
            <a:off x="645579" y="-204045"/>
            <a:ext cx="224978" cy="21"/>
          </a:xfrm>
          <a:custGeom xmlns:a="http://schemas.openxmlformats.org/drawingml/2006/main">
            <a:avLst/>
            <a:gdLst>
              <a:gd name="T0" fmla="*/ 2147483647 w 10230"/>
              <a:gd name="T1" fmla="*/ 2147483647 h 1"/>
              <a:gd name="T2" fmla="*/ 0 w 10230"/>
              <a:gd name="T3" fmla="*/ 2147483647 h 1"/>
              <a:gd name="T4" fmla="*/ 0 60000 65536"/>
              <a:gd name="T5" fmla="*/ 0 60000 65536"/>
              <a:gd name="T6" fmla="*/ 0 w 10230"/>
              <a:gd name="T7" fmla="*/ 0 h 1"/>
              <a:gd name="T8" fmla="*/ 10230 w 10230"/>
              <a:gd name="T9" fmla="*/ 1 h 1"/>
            </a:gdLst>
            <a:ahLst/>
            <a:cxnLst>
              <a:cxn ang="T4">
                <a:pos x="T0" y="T1"/>
              </a:cxn>
              <a:cxn ang="T5">
                <a:pos x="T2" y="T3"/>
              </a:cxn>
            </a:cxnLst>
            <a:rect l="T6" t="T7" r="T8" b="T9"/>
            <a:pathLst>
              <a:path w="10230" h="1" fill="none" extrusionOk="0">
                <a:moveTo>
                  <a:pt x="10229" y="1"/>
                </a:moveTo>
                <a:lnTo>
                  <a:pt x="0" y="1"/>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5" name="Shape 455"/>
          <cdr:cNvSpPr>
            <a:spLocks xmlns:a="http://schemas.openxmlformats.org/drawingml/2006/main"/>
          </cdr:cNvSpPr>
        </cdr:nvSpPr>
        <cdr:spPr bwMode="auto">
          <a:xfrm xmlns:a="http://schemas.openxmlformats.org/drawingml/2006/main">
            <a:off x="849094" y="-342494"/>
            <a:ext cx="73937" cy="72121"/>
          </a:xfrm>
          <a:custGeom xmlns:a="http://schemas.openxmlformats.org/drawingml/2006/main">
            <a:avLst/>
            <a:gdLst>
              <a:gd name="T0" fmla="*/ 2147483647 w 3362"/>
              <a:gd name="T1" fmla="*/ 2147483647 h 3362"/>
              <a:gd name="T2" fmla="*/ 2147483647 w 3362"/>
              <a:gd name="T3" fmla="*/ 2147483647 h 3362"/>
              <a:gd name="T4" fmla="*/ 2147483647 w 3362"/>
              <a:gd name="T5" fmla="*/ 2147483647 h 3362"/>
              <a:gd name="T6" fmla="*/ 2147483647 w 3362"/>
              <a:gd name="T7" fmla="*/ 2147483647 h 3362"/>
              <a:gd name="T8" fmla="*/ 2147483647 w 3362"/>
              <a:gd name="T9" fmla="*/ 2147483647 h 3362"/>
              <a:gd name="T10" fmla="*/ 2147483647 w 3362"/>
              <a:gd name="T11" fmla="*/ 2147483647 h 3362"/>
              <a:gd name="T12" fmla="*/ 2147483647 w 3362"/>
              <a:gd name="T13" fmla="*/ 2147483647 h 3362"/>
              <a:gd name="T14" fmla="*/ 2147483647 w 3362"/>
              <a:gd name="T15" fmla="*/ 2147483647 h 3362"/>
              <a:gd name="T16" fmla="*/ 2147483647 w 3362"/>
              <a:gd name="T17" fmla="*/ 2147483647 h 3362"/>
              <a:gd name="T18" fmla="*/ 2147483647 w 3362"/>
              <a:gd name="T19" fmla="*/ 2147483647 h 3362"/>
              <a:gd name="T20" fmla="*/ 2147483647 w 3362"/>
              <a:gd name="T21" fmla="*/ 2147483647 h 3362"/>
              <a:gd name="T22" fmla="*/ 2147483647 w 3362"/>
              <a:gd name="T23" fmla="*/ 2147483647 h 3362"/>
              <a:gd name="T24" fmla="*/ 2147483647 w 3362"/>
              <a:gd name="T25" fmla="*/ 2147483647 h 3362"/>
              <a:gd name="T26" fmla="*/ 2147483647 w 3362"/>
              <a:gd name="T27" fmla="*/ 2147483647 h 33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62"/>
              <a:gd name="T43" fmla="*/ 0 h 3362"/>
              <a:gd name="T44" fmla="*/ 3362 w 3362"/>
              <a:gd name="T45" fmla="*/ 3362 h 33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62" h="3362" fill="none" extrusionOk="0">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grpSp>
  </cdr:relSizeAnchor>
  <cdr:relSizeAnchor xmlns:cdr="http://schemas.openxmlformats.org/drawingml/2006/chartDrawing">
    <cdr:from>
      <cdr:x>0.53125</cdr:x>
      <cdr:y>0.70833</cdr:y>
    </cdr:from>
    <cdr:to>
      <cdr:x>0.97656</cdr:x>
      <cdr:y>0.9375</cdr:y>
    </cdr:to>
    <cdr:sp macro="" textlink="">
      <cdr:nvSpPr>
        <cdr:cNvPr id="36" name="TextBox 1"/>
        <cdr:cNvSpPr txBox="1"/>
      </cdr:nvSpPr>
      <cdr:spPr>
        <a:xfrm xmlns:a="http://schemas.openxmlformats.org/drawingml/2006/main">
          <a:off x="4857752" y="4857760"/>
          <a:ext cx="4071934" cy="1571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100" dirty="0" smtClean="0">
              <a:latin typeface="+mn-lt"/>
              <a:cs typeface="Times New Roman" pitchFamily="18" charset="0"/>
            </a:rPr>
            <a:t>Развитие коммунального хозяйства, транспортной системы и обеспечение безопасности дорожного движения – 0,9%</a:t>
          </a:r>
        </a:p>
        <a:p xmlns:a="http://schemas.openxmlformats.org/drawingml/2006/main">
          <a:r>
            <a:rPr lang="ru-RU" sz="1100" dirty="0" smtClean="0">
              <a:latin typeface="+mn-lt"/>
              <a:cs typeface="Times New Roman" pitchFamily="18" charset="0"/>
            </a:rPr>
            <a:t>Защита населения и территорий Курского района  от чрезвычайных ситуаций –  0,3%</a:t>
          </a:r>
        </a:p>
        <a:p xmlns:a="http://schemas.openxmlformats.org/drawingml/2006/main">
          <a:r>
            <a:rPr lang="ru-RU" sz="1100" dirty="0" smtClean="0">
              <a:latin typeface="+mn-lt"/>
              <a:cs typeface="Times New Roman" pitchFamily="18" charset="0"/>
            </a:rPr>
            <a:t>Молодежная политика – 0,2%</a:t>
          </a:r>
        </a:p>
        <a:p xmlns:a="http://schemas.openxmlformats.org/drawingml/2006/main">
          <a:r>
            <a:rPr lang="ru-RU" sz="1100" dirty="0" smtClean="0">
              <a:latin typeface="+mn-lt"/>
              <a:cs typeface="Times New Roman" pitchFamily="18" charset="0"/>
            </a:rPr>
            <a:t>Управление имуществом – 0,1%</a:t>
          </a:r>
        </a:p>
        <a:p xmlns:a="http://schemas.openxmlformats.org/drawingml/2006/main">
          <a:r>
            <a:rPr lang="ru-RU" sz="1100" dirty="0" smtClean="0">
              <a:latin typeface="+mn-lt"/>
              <a:cs typeface="Times New Roman" pitchFamily="18" charset="0"/>
            </a:rPr>
            <a:t>Межнациональные отношения и поддержка казачества – 0,9%</a:t>
          </a:r>
        </a:p>
        <a:p xmlns:a="http://schemas.openxmlformats.org/drawingml/2006/main">
          <a:r>
            <a:rPr lang="ru-RU" sz="1100" dirty="0" smtClean="0">
              <a:latin typeface="+mn-lt"/>
              <a:cs typeface="Times New Roman" pitchFamily="18" charset="0"/>
            </a:rPr>
            <a:t>Энергосбережение и повышение энергетической эффективности– 0,2%</a:t>
          </a: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smtClean="0">
            <a:latin typeface="+mn-lt"/>
            <a:cs typeface="Times New Roman" pitchFamily="18" charset="0"/>
          </a:endParaRPr>
        </a:p>
        <a:p xmlns:a="http://schemas.openxmlformats.org/drawingml/2006/main">
          <a:endParaRPr lang="ru-RU" sz="1100" dirty="0">
            <a:latin typeface="+mn-lt"/>
            <a:cs typeface="Times New Roman" pitchFamily="18" charset="0"/>
          </a:endParaRPr>
        </a:p>
      </cdr:txBody>
    </cdr:sp>
  </cdr:relSizeAnchor>
  <cdr:relSizeAnchor xmlns:cdr="http://schemas.openxmlformats.org/drawingml/2006/chartDrawing">
    <cdr:from>
      <cdr:x>0.45312</cdr:x>
      <cdr:y>0.86459</cdr:y>
    </cdr:from>
    <cdr:to>
      <cdr:x>0.46893</cdr:x>
      <cdr:y>0.88543</cdr:y>
    </cdr:to>
    <cdr:sp macro="" textlink="">
      <cdr:nvSpPr>
        <cdr:cNvPr id="37" name="Прямоугольник 36"/>
        <cdr:cNvSpPr/>
      </cdr:nvSpPr>
      <cdr:spPr>
        <a:xfrm xmlns:a="http://schemas.openxmlformats.org/drawingml/2006/main">
          <a:off x="4143372" y="5929330"/>
          <a:ext cx="144567" cy="142921"/>
        </a:xfrm>
        <a:prstGeom xmlns:a="http://schemas.openxmlformats.org/drawingml/2006/main" prst="rect">
          <a:avLst/>
        </a:prstGeom>
        <a:solidFill xmlns:a="http://schemas.openxmlformats.org/drawingml/2006/main">
          <a:srgbClr val="66FF66"/>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0.48437</cdr:x>
      <cdr:y>0.91667</cdr:y>
    </cdr:from>
    <cdr:to>
      <cdr:x>0.50018</cdr:x>
      <cdr:y>0.93751</cdr:y>
    </cdr:to>
    <cdr:sp macro="" textlink="">
      <cdr:nvSpPr>
        <cdr:cNvPr id="38" name="Прямоугольник 37"/>
        <cdr:cNvSpPr/>
      </cdr:nvSpPr>
      <cdr:spPr>
        <a:xfrm xmlns:a="http://schemas.openxmlformats.org/drawingml/2006/main">
          <a:off x="4429124" y="6286520"/>
          <a:ext cx="144567" cy="142921"/>
        </a:xfrm>
        <a:prstGeom xmlns:a="http://schemas.openxmlformats.org/drawingml/2006/main" prst="rect">
          <a:avLst/>
        </a:prstGeom>
        <a:solidFill xmlns:a="http://schemas.openxmlformats.org/drawingml/2006/main">
          <a:srgbClr val="FF99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0.78125</cdr:x>
      <cdr:y>0.8125</cdr:y>
    </cdr:from>
    <cdr:to>
      <cdr:x>0.79706</cdr:x>
      <cdr:y>0.83333</cdr:y>
    </cdr:to>
    <cdr:sp macro="" textlink="">
      <cdr:nvSpPr>
        <cdr:cNvPr id="39" name="Прямоугольник 38"/>
        <cdr:cNvSpPr/>
      </cdr:nvSpPr>
      <cdr:spPr>
        <a:xfrm xmlns:a="http://schemas.openxmlformats.org/drawingml/2006/main">
          <a:off x="7143768" y="5572140"/>
          <a:ext cx="144567" cy="142852"/>
        </a:xfrm>
        <a:prstGeom xmlns:a="http://schemas.openxmlformats.org/drawingml/2006/main" prst="rect">
          <a:avLst/>
        </a:prstGeom>
        <a:solidFill xmlns:a="http://schemas.openxmlformats.org/drawingml/2006/main">
          <a:srgbClr val="FFC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0.75781</cdr:x>
      <cdr:y>0.83334</cdr:y>
    </cdr:from>
    <cdr:to>
      <cdr:x>0.77362</cdr:x>
      <cdr:y>0.85417</cdr:y>
    </cdr:to>
    <cdr:sp macro="" textlink="">
      <cdr:nvSpPr>
        <cdr:cNvPr id="40" name="Прямоугольник 39"/>
        <cdr:cNvSpPr/>
      </cdr:nvSpPr>
      <cdr:spPr>
        <a:xfrm xmlns:a="http://schemas.openxmlformats.org/drawingml/2006/main">
          <a:off x="6929454" y="5715016"/>
          <a:ext cx="144567" cy="142853"/>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0.78125</cdr:x>
      <cdr:y>0.86459</cdr:y>
    </cdr:from>
    <cdr:to>
      <cdr:x>0.79706</cdr:x>
      <cdr:y>0.88542</cdr:y>
    </cdr:to>
    <cdr:sp macro="" textlink="">
      <cdr:nvSpPr>
        <cdr:cNvPr id="41" name="Прямоугольник 40"/>
        <cdr:cNvSpPr/>
      </cdr:nvSpPr>
      <cdr:spPr>
        <a:xfrm xmlns:a="http://schemas.openxmlformats.org/drawingml/2006/main">
          <a:off x="7143768" y="5929330"/>
          <a:ext cx="144566" cy="142852"/>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0.59375</cdr:x>
      <cdr:y>0.76042</cdr:y>
    </cdr:from>
    <cdr:to>
      <cdr:x>0.60956</cdr:x>
      <cdr:y>0.78125</cdr:y>
    </cdr:to>
    <cdr:sp macro="" textlink="">
      <cdr:nvSpPr>
        <cdr:cNvPr id="42" name="Прямоугольник 41"/>
        <cdr:cNvSpPr/>
      </cdr:nvSpPr>
      <cdr:spPr>
        <a:xfrm xmlns:a="http://schemas.openxmlformats.org/drawingml/2006/main">
          <a:off x="5429256" y="5214950"/>
          <a:ext cx="144567" cy="142852"/>
        </a:xfrm>
        <a:prstGeom xmlns:a="http://schemas.openxmlformats.org/drawingml/2006/main" prst="rect">
          <a:avLst/>
        </a:prstGeom>
        <a:solidFill xmlns:a="http://schemas.openxmlformats.org/drawingml/2006/main">
          <a:srgbClr val="6600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0.58594</cdr:x>
      <cdr:y>0.90625</cdr:y>
    </cdr:from>
    <cdr:to>
      <cdr:x>0.60175</cdr:x>
      <cdr:y>0.92709</cdr:y>
    </cdr:to>
    <cdr:sp macro="" textlink="">
      <cdr:nvSpPr>
        <cdr:cNvPr id="43" name="Прямоугольник 42"/>
        <cdr:cNvSpPr/>
      </cdr:nvSpPr>
      <cdr:spPr>
        <a:xfrm xmlns:a="http://schemas.openxmlformats.org/drawingml/2006/main">
          <a:off x="5357818" y="6215082"/>
          <a:ext cx="144567" cy="142920"/>
        </a:xfrm>
        <a:prstGeom xmlns:a="http://schemas.openxmlformats.org/drawingml/2006/main" prst="rect">
          <a:avLst/>
        </a:prstGeom>
        <a:solidFill xmlns:a="http://schemas.openxmlformats.org/drawingml/2006/main">
          <a:srgbClr val="FF66FF"/>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0.71875</cdr:x>
      <cdr:y>0.95834</cdr:y>
    </cdr:from>
    <cdr:to>
      <cdr:x>0.73456</cdr:x>
      <cdr:y>0.97917</cdr:y>
    </cdr:to>
    <cdr:sp macro="" textlink="">
      <cdr:nvSpPr>
        <cdr:cNvPr id="44" name="Прямоугольник 43"/>
        <cdr:cNvSpPr/>
      </cdr:nvSpPr>
      <cdr:spPr>
        <a:xfrm xmlns:a="http://schemas.openxmlformats.org/drawingml/2006/main">
          <a:off x="6572264" y="6572272"/>
          <a:ext cx="144562" cy="142876"/>
        </a:xfrm>
        <a:prstGeom xmlns:a="http://schemas.openxmlformats.org/drawingml/2006/main" prst="rect">
          <a:avLst/>
        </a:prstGeom>
        <a:solidFill xmlns:a="http://schemas.openxmlformats.org/drawingml/2006/main">
          <a:srgbClr val="9999FF"/>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0.82813</cdr:x>
      <cdr:y>0.125</cdr:y>
    </cdr:from>
    <cdr:to>
      <cdr:x>0.98563</cdr:x>
      <cdr:y>0.16988</cdr:y>
    </cdr:to>
    <cdr:sp macro="" textlink="">
      <cdr:nvSpPr>
        <cdr:cNvPr id="46" name="TextBox 3"/>
        <cdr:cNvSpPr txBox="1"/>
      </cdr:nvSpPr>
      <cdr:spPr>
        <a:xfrm xmlns:a="http://schemas.openxmlformats.org/drawingml/2006/main">
          <a:off x="7572396" y="857232"/>
          <a:ext cx="144016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ru-RU" sz="1400" i="1" dirty="0" smtClean="0">
              <a:cs typeface="Times New Roman" pitchFamily="18" charset="0"/>
            </a:rPr>
            <a:t>тыс. руб.</a:t>
          </a:r>
          <a:endParaRPr lang="ru-RU" sz="1400" i="1" dirty="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23.01.2020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22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65</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69</a:t>
            </a:fld>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71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FFFF"/>
            </a:gs>
            <a:gs pos="50000">
              <a:srgbClr val="FFFFFF"/>
            </a:gs>
            <a:gs pos="100000">
              <a:srgbClr val="FFCCFF"/>
            </a:gs>
          </a:gsLst>
          <a:lin ang="66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chart" Target="../charts/chart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 Id="rId5" Type="http://schemas.openxmlformats.org/officeDocument/2006/relationships/chart" Target="../charts/chart17.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consultantplus://offline/ref=F5E06529D60FEBD3DE1FD48F65446402DB6C2186BE4BACBFE6CD2D1003s6cDM" TargetMode="External"/><Relationship Id="rId7" Type="http://schemas.openxmlformats.org/officeDocument/2006/relationships/image" Target="../media/image26.jpeg"/><Relationship Id="rId2" Type="http://schemas.openxmlformats.org/officeDocument/2006/relationships/hyperlink" Target="consultantplus://offline/ref=F5E06529D60FEBD3DE1FD48F65446402DB6D2880BB49ACBFE6CD2D1003s6cDM" TargetMode="External"/><Relationship Id="rId1" Type="http://schemas.openxmlformats.org/officeDocument/2006/relationships/slideLayout" Target="../slideLayouts/slideLayout7.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hyperlink" Target="consultantplus://offline/ref=F5E06529D60FEBD3DE1FD48F65446402DB6C288AB648ACBFE6CD2D1003s6cDM"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9.png"/><Relationship Id="rId5" Type="http://schemas.openxmlformats.org/officeDocument/2006/relationships/tags" Target="../tags/tag5.xml"/><Relationship Id="rId10" Type="http://schemas.openxmlformats.org/officeDocument/2006/relationships/image" Target="../media/image28.png"/><Relationship Id="rId4" Type="http://schemas.openxmlformats.org/officeDocument/2006/relationships/tags" Target="../tags/tag4.xml"/><Relationship Id="rId9" Type="http://schemas.openxmlformats.org/officeDocument/2006/relationships/chart" Target="../charts/chart43.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7.xml"/><Relationship Id="rId5" Type="http://schemas.openxmlformats.org/officeDocument/2006/relationships/chart" Target="../charts/chart52.xml"/><Relationship Id="rId4" Type="http://schemas.openxmlformats.org/officeDocument/2006/relationships/chart" Target="../charts/chart51.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54.xml"/><Relationship Id="rId1" Type="http://schemas.openxmlformats.org/officeDocument/2006/relationships/slideLayout" Target="../slideLayouts/slideLayout7.xml"/><Relationship Id="rId10" Type="http://schemas.openxmlformats.org/officeDocument/2006/relationships/image" Target="../media/image43.png"/><Relationship Id="rId9" Type="http://schemas.microsoft.com/office/2007/relationships/hdphoto" Target="../media/hdphoto8.wdp"/><Relationship Id="rId14" Type="http://schemas.microsoft.com/office/2007/relationships/hdphoto" Target="../media/hdphoto4.wd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gif"/></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Рисунок 7" descr="Герб Курского района"/>
          <p:cNvPicPr>
            <a:picLocks noChangeAspect="1" noChangeArrowheads="1"/>
          </p:cNvPicPr>
          <p:nvPr/>
        </p:nvPicPr>
        <p:blipFill>
          <a:blip r:embed="rId2" cstate="print"/>
          <a:srcRect/>
          <a:stretch>
            <a:fillRect/>
          </a:stretch>
        </p:blipFill>
        <p:spPr bwMode="auto">
          <a:xfrm>
            <a:off x="0" y="1"/>
            <a:ext cx="1714480" cy="2069200"/>
          </a:xfrm>
          <a:prstGeom prst="rect">
            <a:avLst/>
          </a:prstGeom>
          <a:noFill/>
          <a:ln w="9525">
            <a:noFill/>
            <a:miter lim="800000"/>
            <a:headEnd/>
            <a:tailEnd/>
          </a:ln>
        </p:spPr>
      </p:pic>
      <p:sp>
        <p:nvSpPr>
          <p:cNvPr id="7" name="TextBox 6"/>
          <p:cNvSpPr txBox="1"/>
          <p:nvPr/>
        </p:nvSpPr>
        <p:spPr>
          <a:xfrm>
            <a:off x="2000232" y="785794"/>
            <a:ext cx="6929454" cy="769441"/>
          </a:xfrm>
          <a:prstGeom prst="rect">
            <a:avLst/>
          </a:prstGeom>
          <a:noFill/>
        </p:spPr>
        <p:txBody>
          <a:bodyPr wrap="square" rtlCol="0">
            <a:spAutoFit/>
          </a:bodyPr>
          <a:lstStyle/>
          <a:p>
            <a:r>
              <a:rPr lang="ru-RU" sz="4400"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БЮДЖЕТ ДЛЯ ГРАЖДАН</a:t>
            </a:r>
            <a:endParaRPr lang="ru-RU" sz="4400" dirty="0">
              <a:solidFill>
                <a:srgbClr val="FF0000"/>
              </a:solidFill>
            </a:endParaRPr>
          </a:p>
        </p:txBody>
      </p:sp>
      <p:sp>
        <p:nvSpPr>
          <p:cNvPr id="5" name="Прямоугольник 4"/>
          <p:cNvSpPr/>
          <p:nvPr/>
        </p:nvSpPr>
        <p:spPr>
          <a:xfrm>
            <a:off x="0" y="2214554"/>
            <a:ext cx="9144000" cy="4185761"/>
          </a:xfrm>
          <a:prstGeom prst="rect">
            <a:avLst/>
          </a:prstGeom>
          <a:noFill/>
        </p:spPr>
        <p:txBody>
          <a:bodyPr wrap="square" lIns="91440" tIns="45720" rIns="91440" bIns="45720">
            <a:spAutoFit/>
          </a:bodyPr>
          <a:lstStyle/>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к решению совета Курского муниципального района Ставропольского края № 170 от 05 декабря 2019 г. «О бюджете Курского муниципального района </a:t>
            </a:r>
          </a:p>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2020 год </a:t>
            </a:r>
          </a:p>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2021 и 2022 годов»</a:t>
            </a:r>
            <a:endParaRPr lang="ru-RU" sz="38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o-smr.ru/wp-content/uploads/2019/03/depositphotos_7755211_original-881x1024-881x1024.jpg"/>
          <p:cNvPicPr>
            <a:picLocks noChangeAspect="1" noChangeArrowheads="1"/>
          </p:cNvPicPr>
          <p:nvPr/>
        </p:nvPicPr>
        <p:blipFill>
          <a:blip r:embed="rId2" cstate="print"/>
          <a:srcRect b="7173"/>
          <a:stretch>
            <a:fillRect/>
          </a:stretch>
        </p:blipFill>
        <p:spPr bwMode="auto">
          <a:xfrm>
            <a:off x="2071670" y="571480"/>
            <a:ext cx="5154527" cy="5290172"/>
          </a:xfrm>
          <a:prstGeom prst="ellipse">
            <a:avLst/>
          </a:prstGeom>
          <a:ln>
            <a:noFill/>
          </a:ln>
          <a:effectLst>
            <a:softEdge rad="112500"/>
          </a:effectLst>
        </p:spPr>
      </p:pic>
      <p:sp>
        <p:nvSpPr>
          <p:cNvPr id="6" name="Прямоугольник 5"/>
          <p:cNvSpPr/>
          <p:nvPr/>
        </p:nvSpPr>
        <p:spPr>
          <a:xfrm>
            <a:off x="571472" y="71414"/>
            <a:ext cx="79928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Для успешной реализации предлагаемого бюджета на 2020 год и плановый период 2021 и 2022 годов необходимы:</a:t>
            </a:r>
          </a:p>
        </p:txBody>
      </p:sp>
      <p:sp>
        <p:nvSpPr>
          <p:cNvPr id="14" name="Скругленная прямоугольная выноска 13"/>
          <p:cNvSpPr/>
          <p:nvPr/>
        </p:nvSpPr>
        <p:spPr>
          <a:xfrm>
            <a:off x="214282" y="2928934"/>
            <a:ext cx="1643074" cy="2286016"/>
          </a:xfrm>
          <a:prstGeom prst="wedgeRoundRectCallout">
            <a:avLst>
              <a:gd name="adj1" fmla="val 97882"/>
              <a:gd name="adj2" fmla="val -43268"/>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мобилизация всех возможных доходных источников</a:t>
            </a:r>
            <a:endParaRPr lang="ru-RU" sz="1600" dirty="0">
              <a:solidFill>
                <a:schemeClr val="tx1"/>
              </a:solidFill>
            </a:endParaRPr>
          </a:p>
        </p:txBody>
      </p:sp>
      <p:sp>
        <p:nvSpPr>
          <p:cNvPr id="15" name="Скругленная прямоугольная выноска 14"/>
          <p:cNvSpPr/>
          <p:nvPr/>
        </p:nvSpPr>
        <p:spPr>
          <a:xfrm>
            <a:off x="7358082" y="3071810"/>
            <a:ext cx="1571636" cy="2143140"/>
          </a:xfrm>
          <a:prstGeom prst="wedgeRoundRectCallout">
            <a:avLst>
              <a:gd name="adj1" fmla="val -91891"/>
              <a:gd name="adj2" fmla="val -48680"/>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самое рачительное отношение к каждому бюджетному рублю</a:t>
            </a:r>
            <a:endParaRPr lang="ru-RU" sz="1600" dirty="0">
              <a:solidFill>
                <a:schemeClr val="tx1"/>
              </a:solidFill>
            </a:endParaRPr>
          </a:p>
        </p:txBody>
      </p:sp>
      <p:sp>
        <p:nvSpPr>
          <p:cNvPr id="16" name="Скругленная прямоугольная выноска 15"/>
          <p:cNvSpPr/>
          <p:nvPr/>
        </p:nvSpPr>
        <p:spPr>
          <a:xfrm>
            <a:off x="2500298" y="5643578"/>
            <a:ext cx="4357718" cy="1071570"/>
          </a:xfrm>
          <a:prstGeom prst="wedgeRoundRectCallout">
            <a:avLst>
              <a:gd name="adj1" fmla="val -6878"/>
              <a:gd name="adj2" fmla="val -97499"/>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высокая ответственность всех причастных к управлению и распоряжению финансовыми </a:t>
            </a:r>
          </a:p>
          <a:p>
            <a:pPr algn="ctr"/>
            <a:r>
              <a:rPr lang="ru-RU" sz="1600" dirty="0" smtClean="0">
                <a:solidFill>
                  <a:schemeClr val="tx1"/>
                </a:solidFill>
                <a:cs typeface="Times New Roman" pitchFamily="18" charset="0"/>
              </a:rPr>
              <a:t>ресурсами района</a:t>
            </a:r>
            <a:endParaRPr lang="ru-RU" sz="1600"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sk.deir.ru/wp-content/uploads/2017/03/strategia_ros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214282" y="642918"/>
            <a:ext cx="5929354" cy="2072362"/>
          </a:xfrm>
          <a:prstGeom prst="rect">
            <a:avLst/>
          </a:prstGeom>
        </p:spPr>
        <p:txBody>
          <a:bodyPr wrap="square">
            <a:spAutoFit/>
          </a:bodyPr>
          <a:lstStyle/>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r>
              <a:rPr lang="ru-RU" sz="2400" b="1" dirty="0" smtClean="0">
                <a:solidFill>
                  <a:schemeClr val="bg1"/>
                </a:solidFill>
                <a:latin typeface="Calibri" pitchFamily="34" charset="0"/>
                <a:cs typeface="Calibri" pitchFamily="34" charset="0"/>
              </a:rPr>
              <a:t>Раздел 1 /   </a:t>
            </a:r>
            <a:r>
              <a:rPr lang="ru-RU" sz="2400" dirty="0" smtClean="0">
                <a:solidFill>
                  <a:schemeClr val="bg1"/>
                </a:solidFill>
                <a:latin typeface="Calibri" pitchFamily="34" charset="0"/>
                <a:cs typeface="Calibri" pitchFamily="34" charset="0"/>
              </a:rPr>
              <a:t>ОСНОВНЫЕ ПОКАЗАТЕЛИ </a:t>
            </a:r>
          </a:p>
          <a:p>
            <a:pPr algn="ctr"/>
            <a:r>
              <a:rPr lang="ru-RU" sz="2400" dirty="0" smtClean="0">
                <a:solidFill>
                  <a:schemeClr val="bg1"/>
                </a:solidFill>
                <a:latin typeface="Calibri" pitchFamily="34" charset="0"/>
                <a:cs typeface="Calibri" pitchFamily="34" charset="0"/>
              </a:rPr>
              <a:t>социально-экономического развития Курского муниципального района Ставропольского края *</a:t>
            </a:r>
          </a:p>
        </p:txBody>
      </p:sp>
      <p:sp>
        <p:nvSpPr>
          <p:cNvPr id="2050" name="AutoShape 2" descr="https://opt-1167640.ssl.1c-bitrix-cdn.ru/upload/iblock/af7/af7d4c29c1d91b39ca35aab10cb7c27d.jpg?1537869702540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5889017"/>
            <a:ext cx="8215370" cy="968983"/>
          </a:xfrm>
          <a:prstGeom prst="rect">
            <a:avLst/>
          </a:prstGeom>
          <a:noFill/>
        </p:spPr>
        <p:txBody>
          <a:bodyPr wrap="square" rtlCol="0">
            <a:spAutoFit/>
          </a:bodyPr>
          <a:lstStyle/>
          <a:p>
            <a:pPr>
              <a:lnSpc>
                <a:spcPts val="1700"/>
              </a:lnSpc>
            </a:pPr>
            <a:r>
              <a:rPr lang="ru-RU" dirty="0" smtClean="0">
                <a:solidFill>
                  <a:schemeClr val="bg1"/>
                </a:solidFill>
              </a:rPr>
              <a:t>*</a:t>
            </a:r>
            <a:r>
              <a:rPr lang="ru-RU" dirty="0" smtClean="0">
                <a:solidFill>
                  <a:schemeClr val="bg1"/>
                </a:solidFill>
                <a:latin typeface="Calibri" pitchFamily="34" charset="0"/>
                <a:cs typeface="Calibri" pitchFamily="34" charset="0"/>
              </a:rPr>
              <a:t> В соответствии с прогнозом социально-экономического развития Курского муниципального района Ставропольского края на 2020 год и период 2021  и 2022 годов, утвержденного постановлением администрации Курского муниципального района  Ставропольского края от 28 октября 2019 г. № 609 </a:t>
            </a:r>
            <a:r>
              <a:rPr lang="ru-RU" dirty="0" smtClean="0">
                <a:solidFill>
                  <a:schemeClr val="bg1"/>
                </a:solidFill>
              </a:rPr>
              <a:t> </a:t>
            </a:r>
            <a:endParaRPr lang="ru-RU"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 y="1"/>
          <a:ext cx="4911333" cy="39290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419600" cy="314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 ЧИСЛЕННОСТЬ НАСЕЛЕНИЯ</a:t>
            </a:r>
            <a:endParaRPr kumimoji="0" lang="ru-RU"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3581400" y="228600"/>
            <a:ext cx="918841" cy="246221"/>
          </a:xfrm>
          <a:prstGeom prst="rect">
            <a:avLst/>
          </a:prstGeom>
        </p:spPr>
        <p:txBody>
          <a:bodyPr wrap="none">
            <a:spAutoFit/>
          </a:bodyPr>
          <a:lstStyle/>
          <a:p>
            <a:pPr>
              <a:spcBef>
                <a:spcPct val="50000"/>
              </a:spcBef>
            </a:pPr>
            <a:r>
              <a:rPr lang="ru-RU" sz="1000" i="1" dirty="0" smtClean="0">
                <a:latin typeface="Calibri" pitchFamily="34" charset="0"/>
              </a:rPr>
              <a:t>тыс. человек</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1" y="3140906"/>
          <a:ext cx="4929189" cy="37170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429000"/>
            <a:ext cx="457200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ДЕМОГРАФИЯ</a:t>
            </a:r>
            <a:endParaRPr kumimoji="0" lang="ru-RU"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233474" name="Picture 2" descr="https://image.freepik.com/free-vector/no-translate-detected_24877-36975.jpg"/>
          <p:cNvPicPr>
            <a:picLocks noChangeAspect="1" noChangeArrowheads="1"/>
          </p:cNvPicPr>
          <p:nvPr/>
        </p:nvPicPr>
        <p:blipFill>
          <a:blip r:embed="rId4" cstate="print"/>
          <a:srcRect l="5474" t="11429" r="5114" b="14286"/>
          <a:stretch>
            <a:fillRect/>
          </a:stretch>
        </p:blipFill>
        <p:spPr bwMode="auto">
          <a:xfrm>
            <a:off x="5143504" y="428604"/>
            <a:ext cx="3733800" cy="2209800"/>
          </a:xfrm>
          <a:prstGeom prst="rect">
            <a:avLst/>
          </a:prstGeom>
          <a:ln>
            <a:noFill/>
          </a:ln>
          <a:effectLst>
            <a:softEdge rad="112500"/>
          </a:effectLst>
        </p:spPr>
      </p:pic>
      <p:pic>
        <p:nvPicPr>
          <p:cNvPr id="233476" name="Picture 4" descr="https://static.seekingalpha.com/uploads/2018/9/18/saupload_Bps7AnIMhDM0nyoIuIuk5Jo-UInmz2HvwQWmR6luuwz8cE0w--aUPILcfjTB89alpjAQ9XhZNyZBHeDABlYu2iSWC-Pubz0udiymGEbL0woyGBok9wfucf1-L1KPRFhlOUBstka-.png"/>
          <p:cNvPicPr>
            <a:picLocks noChangeAspect="1" noChangeArrowheads="1"/>
          </p:cNvPicPr>
          <p:nvPr/>
        </p:nvPicPr>
        <p:blipFill>
          <a:blip r:embed="rId5" cstate="print"/>
          <a:srcRect/>
          <a:stretch>
            <a:fillRect/>
          </a:stretch>
        </p:blipFill>
        <p:spPr bwMode="auto">
          <a:xfrm>
            <a:off x="5000628" y="4071942"/>
            <a:ext cx="3974410" cy="259646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786314"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953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rPr>
              <a:t>СЕЛЬСКОЕ ХОЗЯЙСТВО</a:t>
            </a:r>
            <a:endParaRPr kumimoji="0" lang="ru-RU" sz="16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endParaRPr>
          </a:p>
        </p:txBody>
      </p:sp>
      <p:sp>
        <p:nvSpPr>
          <p:cNvPr id="5" name="Прямоугольник 4"/>
          <p:cNvSpPr/>
          <p:nvPr/>
        </p:nvSpPr>
        <p:spPr>
          <a:xfrm>
            <a:off x="3810000" y="22860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0" y="3352800"/>
          <a:ext cx="4786314"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357562"/>
            <a:ext cx="9144000" cy="342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ПРОИЗВОДСТВО ВАЖНЕЙШИХ ВИДОВ ПРОДУКЦИИ</a:t>
            </a:r>
            <a:endParaRPr lang="ru-RU" sz="1600" kern="0" dirty="0" smtClean="0">
              <a:effectLst>
                <a:outerShdw blurRad="38100" dist="38100" dir="2700000" algn="tl">
                  <a:srgbClr val="FFFFFF"/>
                </a:outerShdw>
              </a:effectLst>
              <a:latin typeface="Calibri" pitchFamily="34" charset="0"/>
              <a:cs typeface="Calibri" pitchFamily="34" charset="0"/>
            </a:endParaRPr>
          </a:p>
        </p:txBody>
      </p:sp>
      <p:sp>
        <p:nvSpPr>
          <p:cNvPr id="8" name="Прямоугольник 7"/>
          <p:cNvSpPr/>
          <p:nvPr/>
        </p:nvSpPr>
        <p:spPr>
          <a:xfrm>
            <a:off x="3810000" y="3581400"/>
            <a:ext cx="849913" cy="261610"/>
          </a:xfrm>
          <a:prstGeom prst="rect">
            <a:avLst/>
          </a:prstGeom>
        </p:spPr>
        <p:txBody>
          <a:bodyPr wrap="non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pic>
        <p:nvPicPr>
          <p:cNvPr id="245762" name="Picture 2" descr="https://avatars.mds.yandex.net/get-pdb/234183/5f1483b2-8466-4acb-8503-3c54e3414a81/s1200?webp=false"/>
          <p:cNvPicPr>
            <a:picLocks noChangeAspect="1" noChangeArrowheads="1"/>
          </p:cNvPicPr>
          <p:nvPr/>
        </p:nvPicPr>
        <p:blipFill>
          <a:blip r:embed="rId4" cstate="print"/>
          <a:srcRect/>
          <a:stretch>
            <a:fillRect/>
          </a:stretch>
        </p:blipFill>
        <p:spPr bwMode="auto">
          <a:xfrm>
            <a:off x="9001156" y="500042"/>
            <a:ext cx="1285844" cy="771507"/>
          </a:xfrm>
          <a:prstGeom prst="ellipse">
            <a:avLst/>
          </a:prstGeom>
          <a:ln>
            <a:noFill/>
          </a:ln>
          <a:effectLst>
            <a:softEdge rad="112500"/>
          </a:effectLst>
        </p:spPr>
      </p:pic>
      <p:pic>
        <p:nvPicPr>
          <p:cNvPr id="245764" name="Picture 4" descr="https://im0-tub-ru.yandex.net/i?id=6d507f9c59d91d43092761d2e50c0815-l&amp;n=13"/>
          <p:cNvPicPr>
            <a:picLocks noChangeAspect="1" noChangeArrowheads="1"/>
          </p:cNvPicPr>
          <p:nvPr/>
        </p:nvPicPr>
        <p:blipFill>
          <a:blip r:embed="rId5" cstate="print"/>
          <a:srcRect/>
          <a:stretch>
            <a:fillRect/>
          </a:stretch>
        </p:blipFill>
        <p:spPr bwMode="auto">
          <a:xfrm>
            <a:off x="9286908" y="2000240"/>
            <a:ext cx="1511876" cy="923924"/>
          </a:xfrm>
          <a:prstGeom prst="ellipse">
            <a:avLst/>
          </a:prstGeom>
          <a:ln>
            <a:noFill/>
          </a:ln>
          <a:effectLst>
            <a:softEdge rad="112500"/>
          </a:effectLst>
        </p:spPr>
      </p:pic>
      <p:sp>
        <p:nvSpPr>
          <p:cNvPr id="245766" name="AutoShape 6"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768" name="AutoShape 8"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770" name="Picture 10" descr="https://static.tildacdn.com/tild6438-3737-4564-b535-646431393637/noroot.jpg"/>
          <p:cNvPicPr>
            <a:picLocks noChangeAspect="1" noChangeArrowheads="1"/>
          </p:cNvPicPr>
          <p:nvPr/>
        </p:nvPicPr>
        <p:blipFill>
          <a:blip r:embed="rId6" cstate="print"/>
          <a:srcRect/>
          <a:stretch>
            <a:fillRect/>
          </a:stretch>
        </p:blipFill>
        <p:spPr bwMode="auto">
          <a:xfrm flipH="1">
            <a:off x="9786974" y="4143380"/>
            <a:ext cx="664383" cy="442922"/>
          </a:xfrm>
          <a:prstGeom prst="ellipse">
            <a:avLst/>
          </a:prstGeom>
          <a:ln>
            <a:noFill/>
          </a:ln>
          <a:effectLst>
            <a:softEdge rad="112500"/>
          </a:effectLst>
        </p:spPr>
      </p:pic>
      <p:graphicFrame>
        <p:nvGraphicFramePr>
          <p:cNvPr id="13" name="Содержимое 6"/>
          <p:cNvGraphicFramePr>
            <a:graphicFrameLocks/>
          </p:cNvGraphicFramePr>
          <p:nvPr/>
        </p:nvGraphicFramePr>
        <p:xfrm>
          <a:off x="5000628" y="3714752"/>
          <a:ext cx="4143372" cy="31432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4"/>
          <p:cNvGraphicFramePr>
            <a:graphicFrameLocks noChangeAspect="1"/>
          </p:cNvGraphicFramePr>
          <p:nvPr/>
        </p:nvGraphicFramePr>
        <p:xfrm>
          <a:off x="5000628" y="0"/>
          <a:ext cx="4143372" cy="3143248"/>
        </p:xfrm>
        <a:graphic>
          <a:graphicData uri="http://schemas.openxmlformats.org/drawingml/2006/chart">
            <c:chart xmlns:c="http://schemas.openxmlformats.org/drawingml/2006/chart" xmlns:r="http://schemas.openxmlformats.org/officeDocument/2006/relationships" r:id="rId8"/>
          </a:graphicData>
        </a:graphic>
      </p:graphicFrame>
      <p:sp>
        <p:nvSpPr>
          <p:cNvPr id="15" name="Прямоугольник 14"/>
          <p:cNvSpPr/>
          <p:nvPr/>
        </p:nvSpPr>
        <p:spPr>
          <a:xfrm>
            <a:off x="8153400" y="3571876"/>
            <a:ext cx="990600" cy="261610"/>
          </a:xfrm>
          <a:prstGeom prst="rect">
            <a:avLst/>
          </a:prstGeom>
        </p:spPr>
        <p:txBody>
          <a:bodyPr wrap="squar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3500438"/>
            <a:ext cx="4643438"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ОБОРОТ РОЗНИЧНОЙ ТОРГОВЛИ</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5" name="Прямоугольник 4"/>
          <p:cNvSpPr/>
          <p:nvPr/>
        </p:nvSpPr>
        <p:spPr>
          <a:xfrm>
            <a:off x="3714744" y="571480"/>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6" name="Object 4"/>
          <p:cNvGraphicFramePr>
            <a:graphicFrameLocks noChangeAspect="1"/>
          </p:cNvGraphicFramePr>
          <p:nvPr/>
        </p:nvGraphicFramePr>
        <p:xfrm>
          <a:off x="4572000" y="142852"/>
          <a:ext cx="4572000"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8072462" y="285728"/>
            <a:ext cx="907300" cy="276999"/>
          </a:xfrm>
          <a:prstGeom prst="rect">
            <a:avLst/>
          </a:prstGeom>
        </p:spPr>
        <p:txBody>
          <a:bodyPr wrap="none">
            <a:spAutoFit/>
          </a:bodyPr>
          <a:lstStyle/>
          <a:p>
            <a:pPr>
              <a:spcBef>
                <a:spcPct val="50000"/>
              </a:spcBef>
            </a:pPr>
            <a:r>
              <a:rPr lang="ru-RU" sz="1200" i="1" dirty="0" smtClean="0">
                <a:latin typeface="Calibri" pitchFamily="34" charset="0"/>
              </a:rPr>
              <a:t>тыс. кв. м.</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714752"/>
          <a:ext cx="4500562" cy="3000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СТРОИТЕЛЬСТВО</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11"/>
          <p:cNvSpPr/>
          <p:nvPr/>
        </p:nvSpPr>
        <p:spPr>
          <a:xfrm>
            <a:off x="3929058" y="3929066"/>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13" name="Object 4"/>
          <p:cNvGraphicFramePr>
            <a:graphicFrameLocks noChangeAspect="1"/>
          </p:cNvGraphicFramePr>
          <p:nvPr/>
        </p:nvGraphicFramePr>
        <p:xfrm>
          <a:off x="4714877" y="3500438"/>
          <a:ext cx="4429123"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0" y="428604"/>
          <a:ext cx="6929454"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МАЛОЕ И СРЕДНЕЕ ПРЕДПРИНИМАТЕЛЬСТВО</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Object 4"/>
          <p:cNvGraphicFramePr>
            <a:graphicFrameLocks noChangeAspect="1"/>
          </p:cNvGraphicFramePr>
          <p:nvPr/>
        </p:nvGraphicFramePr>
        <p:xfrm>
          <a:off x="0" y="3286124"/>
          <a:ext cx="4572000" cy="3357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nvGraphicFramePr>
        <p:xfrm>
          <a:off x="4572000" y="3071810"/>
          <a:ext cx="4572000" cy="3571900"/>
        </p:xfrm>
        <a:graphic>
          <a:graphicData uri="http://schemas.openxmlformats.org/drawingml/2006/chart">
            <c:chart xmlns:c="http://schemas.openxmlformats.org/drawingml/2006/chart" xmlns:r="http://schemas.openxmlformats.org/officeDocument/2006/relationships" r:id="rId4"/>
          </a:graphicData>
        </a:graphic>
      </p:graphicFrame>
      <p:pic>
        <p:nvPicPr>
          <p:cNvPr id="61442" name="Picture 2" descr="https://quantpro.ru/wp-content/uploads/2018/06/active.jpg"/>
          <p:cNvPicPr>
            <a:picLocks noChangeAspect="1" noChangeArrowheads="1"/>
          </p:cNvPicPr>
          <p:nvPr/>
        </p:nvPicPr>
        <p:blipFill>
          <a:blip r:embed="rId5" cstate="print"/>
          <a:srcRect/>
          <a:stretch>
            <a:fillRect/>
          </a:stretch>
        </p:blipFill>
        <p:spPr bwMode="auto">
          <a:xfrm>
            <a:off x="6786578" y="500042"/>
            <a:ext cx="2357422" cy="221457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571480"/>
          <a:ext cx="457200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ТРУД И ЗАНЯТОСТЬ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8143900" y="57148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4572000" y="3429000"/>
          <a:ext cx="4572000"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785786" y="714356"/>
            <a:ext cx="1545744" cy="276999"/>
          </a:xfrm>
          <a:prstGeom prst="rect">
            <a:avLst/>
          </a:prstGeom>
        </p:spPr>
        <p:txBody>
          <a:bodyPr wrap="none">
            <a:spAutoFit/>
          </a:bodyPr>
          <a:lstStyle/>
          <a:p>
            <a:pPr>
              <a:spcBef>
                <a:spcPct val="50000"/>
              </a:spcBef>
            </a:pPr>
            <a:r>
              <a:rPr lang="ru-RU" sz="1200" i="1" dirty="0" smtClean="0">
                <a:latin typeface="Calibri" pitchFamily="34" charset="0"/>
              </a:rPr>
              <a:t>тыс. рублей в месяц</a:t>
            </a:r>
            <a:endParaRPr lang="ru-RU" sz="1200" i="1" dirty="0">
              <a:latin typeface="Calibri" pitchFamily="34" charset="0"/>
            </a:endParaRPr>
          </a:p>
        </p:txBody>
      </p:sp>
      <p:graphicFrame>
        <p:nvGraphicFramePr>
          <p:cNvPr id="8" name="Object 4"/>
          <p:cNvGraphicFramePr>
            <a:graphicFrameLocks noChangeAspect="1"/>
          </p:cNvGraphicFramePr>
          <p:nvPr/>
        </p:nvGraphicFramePr>
        <p:xfrm>
          <a:off x="0" y="3286124"/>
          <a:ext cx="4572000" cy="3429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Object 4"/>
          <p:cNvGraphicFramePr>
            <a:graphicFrameLocks noChangeAspect="1"/>
          </p:cNvGraphicFramePr>
          <p:nvPr/>
        </p:nvGraphicFramePr>
        <p:xfrm>
          <a:off x="4572000" y="571480"/>
          <a:ext cx="4572000" cy="2857520"/>
        </p:xfrm>
        <a:graphic>
          <a:graphicData uri="http://schemas.openxmlformats.org/drawingml/2006/chart">
            <c:chart xmlns:c="http://schemas.openxmlformats.org/drawingml/2006/chart" xmlns:r="http://schemas.openxmlformats.org/officeDocument/2006/relationships" r:id="rId5"/>
          </a:graphicData>
        </a:graphic>
      </p:graphicFrame>
      <p:sp>
        <p:nvSpPr>
          <p:cNvPr id="10" name="Прямоугольник 9"/>
          <p:cNvSpPr/>
          <p:nvPr/>
        </p:nvSpPr>
        <p:spPr>
          <a:xfrm>
            <a:off x="642910" y="3857628"/>
            <a:ext cx="714380" cy="285752"/>
          </a:xfrm>
          <a:prstGeom prst="rect">
            <a:avLst/>
          </a:prstGeom>
        </p:spPr>
        <p:txBody>
          <a:bodyPr wrap="square">
            <a:spAutoFit/>
          </a:bodyPr>
          <a:lstStyle/>
          <a:p>
            <a:pPr>
              <a:spcBef>
                <a:spcPct val="50000"/>
              </a:spcBef>
            </a:pPr>
            <a:r>
              <a:rPr lang="ru-RU" sz="1200" i="1" dirty="0" smtClean="0">
                <a:latin typeface="Calibri" pitchFamily="34" charset="0"/>
              </a:rPr>
              <a:t>%</a:t>
            </a:r>
            <a:endParaRPr lang="ru-RU" sz="1200" i="1" dirty="0">
              <a:latin typeface="Calibri" pitchFamily="34" charset="0"/>
            </a:endParaRPr>
          </a:p>
        </p:txBody>
      </p:sp>
      <p:sp>
        <p:nvSpPr>
          <p:cNvPr id="11" name="Прямоугольник 10"/>
          <p:cNvSpPr/>
          <p:nvPr/>
        </p:nvSpPr>
        <p:spPr>
          <a:xfrm>
            <a:off x="5143504" y="3786190"/>
            <a:ext cx="1067023" cy="276999"/>
          </a:xfrm>
          <a:prstGeom prst="rect">
            <a:avLst/>
          </a:prstGeom>
        </p:spPr>
        <p:txBody>
          <a:bodyPr wrap="none">
            <a:spAutoFit/>
          </a:bodyPr>
          <a:lstStyle/>
          <a:p>
            <a:pPr>
              <a:spcBef>
                <a:spcPct val="50000"/>
              </a:spcBef>
            </a:pPr>
            <a:r>
              <a:rPr lang="ru-RU" sz="1200" i="1" dirty="0" smtClean="0">
                <a:latin typeface="Calibri" pitchFamily="34" charset="0"/>
              </a:rPr>
              <a:t>тыс. человек</a:t>
            </a:r>
            <a:endParaRPr lang="ru-RU" sz="1200"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2"/>
          <p:cNvGraphicFramePr>
            <a:graphicFrameLocks noGrp="1"/>
          </p:cNvGraphicFramePr>
          <p:nvPr>
            <p:ph/>
          </p:nvPr>
        </p:nvGraphicFramePr>
        <p:xfrm>
          <a:off x="0" y="214290"/>
          <a:ext cx="564357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528638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400" b="1" kern="0" dirty="0" smtClean="0">
                <a:effectLst>
                  <a:outerShdw blurRad="38100" dist="38100" dir="2700000" algn="tl">
                    <a:srgbClr val="FFFFFF"/>
                  </a:outerShdw>
                </a:effectLst>
                <a:latin typeface="Calibri" pitchFamily="34" charset="0"/>
                <a:cs typeface="Calibri" pitchFamily="34" charset="0"/>
              </a:rPr>
              <a:t>ДЕНЕЖНЫЕ ДОХОДЫ И РАСХОДЫ НАСЕЛЕНИЯ</a:t>
            </a:r>
          </a:p>
        </p:txBody>
      </p:sp>
      <p:sp>
        <p:nvSpPr>
          <p:cNvPr id="5" name="Прямоугольник 4"/>
          <p:cNvSpPr/>
          <p:nvPr/>
        </p:nvSpPr>
        <p:spPr>
          <a:xfrm>
            <a:off x="1000100" y="428604"/>
            <a:ext cx="979884" cy="276999"/>
          </a:xfrm>
          <a:prstGeom prst="rect">
            <a:avLst/>
          </a:prstGeom>
        </p:spPr>
        <p:txBody>
          <a:bodyPr wrap="square">
            <a:spAutoFit/>
          </a:bodyPr>
          <a:lstStyle/>
          <a:p>
            <a:pPr>
              <a:spcBef>
                <a:spcPct val="50000"/>
              </a:spcBef>
            </a:pPr>
            <a:r>
              <a:rPr lang="ru-RU" sz="1200" i="1" dirty="0" smtClean="0">
                <a:latin typeface="Calibri" pitchFamily="34" charset="0"/>
              </a:rPr>
              <a:t>млн. рублей</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420042"/>
          <a:ext cx="5500694" cy="3437958"/>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0" y="3286124"/>
            <a:ext cx="5357818" cy="566309"/>
          </a:xfrm>
          <a:prstGeom prst="rect">
            <a:avLst/>
          </a:prstGeom>
        </p:spPr>
        <p:txBody>
          <a:bodyPr wrap="square">
            <a:spAutoFit/>
          </a:bodyPr>
          <a:lstStyle/>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ВЕЛИЧИНА ПРОЖИТОЧНОГО МИНИМУМА </a:t>
            </a:r>
          </a:p>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 среднем на душу населения)</a:t>
            </a:r>
            <a:endParaRPr lang="ru-RU" sz="1400" kern="0" dirty="0" smtClean="0">
              <a:effectLst>
                <a:outerShdw blurRad="38100" dist="38100" dir="2700000" algn="tl">
                  <a:srgbClr val="FFFFFF"/>
                </a:outerShdw>
              </a:effectLst>
              <a:latin typeface="Calibri" pitchFamily="34" charset="0"/>
              <a:cs typeface="Calibri" pitchFamily="34" charset="0"/>
            </a:endParaRPr>
          </a:p>
        </p:txBody>
      </p:sp>
      <p:pic>
        <p:nvPicPr>
          <p:cNvPr id="59394" name="Picture 2" descr="https://avatars.mds.yandex.net/get-zen_doc/1889318/pub_5cf910a9254b9f00af8a7367_5cf91291db7fa500b0cd0e9f/scale_1200"/>
          <p:cNvPicPr>
            <a:picLocks noChangeAspect="1" noChangeArrowheads="1"/>
          </p:cNvPicPr>
          <p:nvPr/>
        </p:nvPicPr>
        <p:blipFill>
          <a:blip r:embed="rId4" cstate="print"/>
          <a:srcRect/>
          <a:stretch>
            <a:fillRect/>
          </a:stretch>
        </p:blipFill>
        <p:spPr bwMode="auto">
          <a:xfrm>
            <a:off x="5929322" y="500042"/>
            <a:ext cx="2714644" cy="2298414"/>
          </a:xfrm>
          <a:prstGeom prst="rect">
            <a:avLst/>
          </a:prstGeom>
          <a:ln>
            <a:noFill/>
          </a:ln>
          <a:effectLst>
            <a:softEdge rad="112500"/>
          </a:effectLst>
        </p:spPr>
      </p:pic>
      <p:pic>
        <p:nvPicPr>
          <p:cNvPr id="59396" name="Picture 4" descr="http://vustug-info.ru/vustug-info/sites/default/files/2_2843.jpg"/>
          <p:cNvPicPr>
            <a:picLocks noChangeAspect="1" noChangeArrowheads="1"/>
          </p:cNvPicPr>
          <p:nvPr/>
        </p:nvPicPr>
        <p:blipFill>
          <a:blip r:embed="rId5" cstate="print"/>
          <a:srcRect/>
          <a:stretch>
            <a:fillRect/>
          </a:stretch>
        </p:blipFill>
        <p:spPr bwMode="auto">
          <a:xfrm>
            <a:off x="6000760" y="4143380"/>
            <a:ext cx="2711051" cy="18082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ОБЕСПЕЧЕННОСТЬ</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5" name="Прямоугольник 4"/>
          <p:cNvSpPr/>
          <p:nvPr/>
        </p:nvSpPr>
        <p:spPr>
          <a:xfrm>
            <a:off x="500034" y="214290"/>
            <a:ext cx="899605" cy="307777"/>
          </a:xfrm>
          <a:prstGeom prst="rect">
            <a:avLst/>
          </a:prstGeom>
        </p:spPr>
        <p:txBody>
          <a:bodyPr wrap="square">
            <a:spAutoFit/>
          </a:bodyPr>
          <a:lstStyle/>
          <a:p>
            <a:pPr>
              <a:spcBef>
                <a:spcPct val="50000"/>
              </a:spcBef>
            </a:pPr>
            <a:r>
              <a:rPr lang="ru-RU" sz="1400" i="1" dirty="0" smtClean="0">
                <a:latin typeface="Calibri" pitchFamily="34" charset="0"/>
              </a:rPr>
              <a:t>единиц</a:t>
            </a:r>
            <a:endParaRPr lang="ru-RU" sz="1400" i="1" dirty="0">
              <a:latin typeface="Calibri" pitchFamily="34" charset="0"/>
            </a:endParaRPr>
          </a:p>
        </p:txBody>
      </p:sp>
      <p:graphicFrame>
        <p:nvGraphicFramePr>
          <p:cNvPr id="6" name="Object 4"/>
          <p:cNvGraphicFramePr>
            <a:graphicFrameLocks noChangeAspect="1"/>
          </p:cNvGraphicFramePr>
          <p:nvPr/>
        </p:nvGraphicFramePr>
        <p:xfrm>
          <a:off x="4714876" y="142852"/>
          <a:ext cx="4429124"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3286116" y="3571876"/>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sp>
        <p:nvSpPr>
          <p:cNvPr id="10" name="Прямоугольник 9"/>
          <p:cNvSpPr/>
          <p:nvPr/>
        </p:nvSpPr>
        <p:spPr>
          <a:xfrm>
            <a:off x="8244395" y="214290"/>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graphicFrame>
        <p:nvGraphicFramePr>
          <p:cNvPr id="11" name="Object 4"/>
          <p:cNvGraphicFramePr>
            <a:graphicFrameLocks noChangeAspect="1"/>
          </p:cNvGraphicFramePr>
          <p:nvPr/>
        </p:nvGraphicFramePr>
        <p:xfrm>
          <a:off x="0" y="3714728"/>
          <a:ext cx="4572000" cy="3143272"/>
        </p:xfrm>
        <a:graphic>
          <a:graphicData uri="http://schemas.openxmlformats.org/drawingml/2006/chart">
            <c:chart xmlns:c="http://schemas.openxmlformats.org/drawingml/2006/chart" xmlns:r="http://schemas.openxmlformats.org/officeDocument/2006/relationships" r:id="rId4"/>
          </a:graphicData>
        </a:graphic>
      </p:graphicFrame>
      <p:pic>
        <p:nvPicPr>
          <p:cNvPr id="58370" name="Picture 2" descr="https://avatars.mds.yandex.net/get-zen_doc/96506/pub_5d5699c0998ed600ad05369b_5d569bde7cccba00c3a0f758/scale_600"/>
          <p:cNvPicPr>
            <a:picLocks noChangeAspect="1" noChangeArrowheads="1"/>
          </p:cNvPicPr>
          <p:nvPr/>
        </p:nvPicPr>
        <p:blipFill>
          <a:blip r:embed="rId5" cstate="print"/>
          <a:srcRect/>
          <a:stretch>
            <a:fillRect/>
          </a:stretch>
        </p:blipFill>
        <p:spPr bwMode="auto">
          <a:xfrm>
            <a:off x="5572132" y="4000504"/>
            <a:ext cx="2667427" cy="2071702"/>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445753"/>
          <a:ext cx="9144000" cy="3232803"/>
        </p:xfrm>
        <a:graphic>
          <a:graphicData uri="http://schemas.openxmlformats.org/drawingml/2006/table">
            <a:tbl>
              <a:tblPr firstRow="1" bandRow="1">
                <a:tableStyleId>{5C22544A-7EE6-4342-B048-85BDC9FD1C3A}</a:tableStyleId>
              </a:tblPr>
              <a:tblGrid>
                <a:gridCol w="785786"/>
                <a:gridCol w="714380"/>
                <a:gridCol w="714380"/>
                <a:gridCol w="642942"/>
                <a:gridCol w="500066"/>
                <a:gridCol w="714380"/>
                <a:gridCol w="714380"/>
                <a:gridCol w="500066"/>
                <a:gridCol w="785818"/>
                <a:gridCol w="642942"/>
                <a:gridCol w="500066"/>
                <a:gridCol w="714380"/>
                <a:gridCol w="714380"/>
                <a:gridCol w="500034"/>
              </a:tblGrid>
              <a:tr h="366754">
                <a:tc rowSpan="2">
                  <a:txBody>
                    <a:bodyPr/>
                    <a:lstStyle/>
                    <a:p>
                      <a:endParaRPr lang="ru-RU" sz="800" dirty="0"/>
                    </a:p>
                  </a:txBody>
                  <a:tcPr/>
                </a:tc>
                <a:tc rowSpan="2">
                  <a:txBody>
                    <a:bodyPr/>
                    <a:lstStyle/>
                    <a:p>
                      <a:pPr algn="ctr"/>
                      <a:r>
                        <a:rPr lang="ru-RU" sz="800" dirty="0" smtClean="0">
                          <a:solidFill>
                            <a:schemeClr val="tx1"/>
                          </a:solidFill>
                        </a:rPr>
                        <a:t>2018 год (отчет)</a:t>
                      </a:r>
                      <a:endParaRPr lang="ru-RU" sz="8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2019 год (уточнен</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err="1" smtClean="0">
                          <a:solidFill>
                            <a:schemeClr val="tx1"/>
                          </a:solidFill>
                        </a:rPr>
                        <a:t>ный</a:t>
                      </a:r>
                      <a:r>
                        <a:rPr lang="ru-RU" sz="800" dirty="0" smtClean="0">
                          <a:solidFill>
                            <a:schemeClr val="tx1"/>
                          </a:solidFill>
                        </a:rPr>
                        <a:t>)</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2020 год </a:t>
                      </a:r>
                    </a:p>
                    <a:p>
                      <a:pPr algn="ctr"/>
                      <a:r>
                        <a:rPr lang="ru-RU" sz="800" dirty="0" smtClean="0">
                          <a:solidFill>
                            <a:schemeClr val="tx1"/>
                          </a:solidFill>
                        </a:rPr>
                        <a:t>(прогноз)</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p>
                    <a:p>
                      <a:pPr algn="ctr"/>
                      <a:r>
                        <a:rPr lang="ru-RU" sz="800" b="0" dirty="0" smtClean="0">
                          <a:solidFill>
                            <a:srgbClr val="FF0000"/>
                          </a:solidFill>
                        </a:rPr>
                        <a:t>(от уточненного)</a:t>
                      </a:r>
                      <a:endParaRPr lang="ru-RU" sz="800" b="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2021 год (прогноз)</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2022</a:t>
                      </a:r>
                      <a:r>
                        <a:rPr lang="ru-RU" sz="800" baseline="0" dirty="0" smtClean="0">
                          <a:solidFill>
                            <a:schemeClr val="tx1"/>
                          </a:solidFill>
                        </a:rPr>
                        <a:t> </a:t>
                      </a:r>
                      <a:r>
                        <a:rPr lang="ru-RU" sz="800" dirty="0" smtClean="0">
                          <a:solidFill>
                            <a:schemeClr val="tx1"/>
                          </a:solidFill>
                        </a:rPr>
                        <a:t>год (прогноз)</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r>
              <a:tr h="314817">
                <a:tc vMerge="1">
                  <a:txBody>
                    <a:bodyPr/>
                    <a:lstStyle/>
                    <a:p>
                      <a:pPr algn="l"/>
                      <a:endParaRPr lang="ru-RU" sz="900" b="1" dirty="0">
                        <a:latin typeface="+mn-lt"/>
                        <a:cs typeface="Times New Roman" pitchFamily="18" charset="0"/>
                      </a:endParaRPr>
                    </a:p>
                  </a:txBody>
                  <a:tcPr/>
                </a:tc>
                <a:tc vMerge="1">
                  <a:txBody>
                    <a:bodyPr/>
                    <a:lstStyle/>
                    <a:p>
                      <a:pPr algn="ctr"/>
                      <a:endParaRPr lang="ru-RU" sz="900" b="1" dirty="0">
                        <a:latin typeface="+mn-lt"/>
                        <a:cs typeface="Times New Roman" pitchFamily="18" charset="0"/>
                      </a:endParaRPr>
                    </a:p>
                  </a:txBody>
                  <a:tcPr/>
                </a:tc>
                <a:tc vMerge="1">
                  <a:txBody>
                    <a:bodyPr/>
                    <a:lstStyle/>
                    <a:p>
                      <a:endParaRPr lang="ru-RU"/>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r>
              <a:tr h="247122">
                <a:tc>
                  <a:txBody>
                    <a:bodyPr/>
                    <a:lstStyle/>
                    <a:p>
                      <a:pPr algn="l"/>
                      <a:r>
                        <a:rPr lang="ru-RU" sz="700" b="1" dirty="0" smtClean="0">
                          <a:latin typeface="+mn-lt"/>
                          <a:cs typeface="Times New Roman" pitchFamily="18" charset="0"/>
                        </a:rPr>
                        <a:t>Доходы, </a:t>
                      </a:r>
                    </a:p>
                    <a:p>
                      <a:pPr algn="l"/>
                      <a:r>
                        <a:rPr lang="ru-RU" sz="700" b="1" dirty="0" smtClean="0">
                          <a:latin typeface="+mn-lt"/>
                          <a:cs typeface="Times New Roman" pitchFamily="18" charset="0"/>
                        </a:rPr>
                        <a:t>из них:</a:t>
                      </a:r>
                      <a:endParaRPr lang="ru-RU" sz="700" b="1" dirty="0">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1 265 054,85</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1 344 295,90</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79 241,05</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106,3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1 486 742,07</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142 446,17</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110,6</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1 590 552,12</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103 810,05</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107,0</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1 487 128,98</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-103 423,14</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93,5</a:t>
                      </a:r>
                      <a:endParaRPr lang="ru-RU" sz="700" b="1" dirty="0">
                        <a:solidFill>
                          <a:srgbClr val="FF0000"/>
                        </a:solidFill>
                        <a:latin typeface="+mn-lt"/>
                        <a:cs typeface="Times New Roman" pitchFamily="18" charset="0"/>
                      </a:endParaRPr>
                    </a:p>
                  </a:txBody>
                  <a:tcPr/>
                </a:tc>
              </a:tr>
              <a:tr h="370950">
                <a:tc>
                  <a:txBody>
                    <a:bodyPr/>
                    <a:lstStyle/>
                    <a:p>
                      <a:pPr algn="l"/>
                      <a:r>
                        <a:rPr lang="ru-RU" sz="700" b="1" dirty="0" smtClean="0">
                          <a:latin typeface="+mn-lt"/>
                          <a:cs typeface="Times New Roman" pitchFamily="18" charset="0"/>
                        </a:rPr>
                        <a:t>налоговые и </a:t>
                      </a:r>
                      <a:r>
                        <a:rPr lang="ru-RU" sz="700" b="1" dirty="0" err="1" smtClean="0">
                          <a:latin typeface="+mn-lt"/>
                          <a:cs typeface="Times New Roman" pitchFamily="18" charset="0"/>
                        </a:rPr>
                        <a:t>неналого-вые</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211 006,24</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221 856,73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10 850,49</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105,1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222 896,22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1 039,49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100,4</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221 769,23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-1 126,99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99,49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225 154,51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3 385,28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101,5</a:t>
                      </a:r>
                      <a:endParaRPr lang="ru-RU" sz="700" b="0" dirty="0">
                        <a:solidFill>
                          <a:srgbClr val="FF0000"/>
                        </a:solidFill>
                        <a:latin typeface="+mn-lt"/>
                        <a:cs typeface="Times New Roman" pitchFamily="18" charset="0"/>
                      </a:endParaRPr>
                    </a:p>
                  </a:txBody>
                  <a:tcPr/>
                </a:tc>
              </a:tr>
              <a:tr h="173784">
                <a:tc>
                  <a:txBody>
                    <a:bodyPr/>
                    <a:lstStyle/>
                    <a:p>
                      <a:pPr algn="l"/>
                      <a:r>
                        <a:rPr lang="ru-RU" sz="700" b="1" dirty="0" smtClean="0">
                          <a:latin typeface="+mn-lt"/>
                          <a:cs typeface="Times New Roman" pitchFamily="18" charset="0"/>
                        </a:rPr>
                        <a:t>дотации</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195 487,00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220 969,00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25 482,00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113,0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440 115,00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219 146,00</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99,2</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393 951,00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-46 164,00</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89,5</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398 874,00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4 923,00</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101,2</a:t>
                      </a:r>
                      <a:endParaRPr lang="ru-RU" sz="700" b="0" dirty="0">
                        <a:solidFill>
                          <a:srgbClr val="FF0000"/>
                        </a:solidFill>
                        <a:latin typeface="+mn-lt"/>
                        <a:cs typeface="Times New Roman" pitchFamily="18" charset="0"/>
                      </a:endParaRPr>
                    </a:p>
                  </a:txBody>
                  <a:tcPr/>
                </a:tc>
              </a:tr>
              <a:tr h="189978">
                <a:tc>
                  <a:txBody>
                    <a:bodyPr/>
                    <a:lstStyle/>
                    <a:p>
                      <a:pPr algn="l"/>
                      <a:r>
                        <a:rPr lang="ru-RU" sz="700" b="1" dirty="0" smtClean="0">
                          <a:latin typeface="+mn-lt"/>
                          <a:cs typeface="Times New Roman" pitchFamily="18" charset="0"/>
                        </a:rPr>
                        <a:t>субсидии</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157 742,83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200 273,06</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42 530,23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126,9</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38 185,10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-162 087,96</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19,1</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155 063,03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116 877,93</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в </a:t>
                      </a:r>
                      <a:r>
                        <a:rPr lang="ru-RU" sz="700" b="0" baseline="0" dirty="0" smtClean="0">
                          <a:solidFill>
                            <a:srgbClr val="FF0000"/>
                          </a:solidFill>
                          <a:latin typeface="+mn-lt"/>
                          <a:cs typeface="Times New Roman" pitchFamily="18" charset="0"/>
                        </a:rPr>
                        <a:t> </a:t>
                      </a:r>
                      <a:r>
                        <a:rPr lang="ru-RU" sz="700" b="0" dirty="0" smtClean="0">
                          <a:solidFill>
                            <a:srgbClr val="FF0000"/>
                          </a:solidFill>
                          <a:latin typeface="+mn-lt"/>
                          <a:cs typeface="Times New Roman" pitchFamily="18" charset="0"/>
                        </a:rPr>
                        <a:t>4 раза</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12 496,32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-142 566,71</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8,01</a:t>
                      </a:r>
                      <a:endParaRPr lang="ru-RU" sz="700" b="0" dirty="0">
                        <a:solidFill>
                          <a:srgbClr val="FF0000"/>
                        </a:solidFill>
                        <a:latin typeface="+mn-lt"/>
                        <a:cs typeface="Times New Roman" pitchFamily="18" charset="0"/>
                      </a:endParaRPr>
                    </a:p>
                  </a:txBody>
                  <a:tcPr/>
                </a:tc>
              </a:tr>
              <a:tr h="134734">
                <a:tc>
                  <a:txBody>
                    <a:bodyPr/>
                    <a:lstStyle/>
                    <a:p>
                      <a:pPr algn="l"/>
                      <a:r>
                        <a:rPr lang="ru-RU" sz="700" b="1" dirty="0" smtClean="0">
                          <a:latin typeface="+mn-lt"/>
                          <a:cs typeface="Times New Roman" pitchFamily="18" charset="0"/>
                        </a:rPr>
                        <a:t>субвенции</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703 630,59</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696 361,43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-7 269,16</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99,0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783 986,92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87 625,49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112,6</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818 179,07</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34 192,15</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104,4</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848 981,78</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30 802,71</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103,8</a:t>
                      </a:r>
                      <a:endParaRPr lang="ru-RU" sz="700" b="0" dirty="0">
                        <a:solidFill>
                          <a:srgbClr val="FF0000"/>
                        </a:solidFill>
                        <a:latin typeface="+mn-lt"/>
                        <a:cs typeface="Times New Roman" pitchFamily="18" charset="0"/>
                      </a:endParaRPr>
                    </a:p>
                  </a:txBody>
                  <a:tcPr/>
                </a:tc>
              </a:tr>
              <a:tr h="508118">
                <a:tc>
                  <a:txBody>
                    <a:bodyPr/>
                    <a:lstStyle/>
                    <a:p>
                      <a:pPr algn="l"/>
                      <a:r>
                        <a:rPr lang="ru-RU" sz="700" b="1" dirty="0" smtClean="0">
                          <a:latin typeface="+mn-lt"/>
                          <a:cs typeface="Times New Roman" pitchFamily="18" charset="0"/>
                        </a:rPr>
                        <a:t>иные межбюджетные трансферты</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3 969,93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6 064,53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2 094,60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152,8</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1 558,83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-4 505,7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25,7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1 589,79</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30,96</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1 622,37</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32,58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102,1</a:t>
                      </a:r>
                      <a:endParaRPr lang="ru-RU" sz="700" b="0" dirty="0">
                        <a:solidFill>
                          <a:srgbClr val="FF0000"/>
                        </a:solidFill>
                        <a:latin typeface="+mn-lt"/>
                        <a:cs typeface="Times New Roman" pitchFamily="18" charset="0"/>
                      </a:endParaRPr>
                    </a:p>
                  </a:txBody>
                  <a:tcPr/>
                </a:tc>
              </a:tr>
              <a:tr h="204272">
                <a:tc>
                  <a:txBody>
                    <a:bodyPr/>
                    <a:lstStyle/>
                    <a:p>
                      <a:pPr algn="l"/>
                      <a:r>
                        <a:rPr lang="ru-RU" sz="700" b="1" dirty="0" smtClean="0">
                          <a:latin typeface="+mn-lt"/>
                          <a:cs typeface="Times New Roman" pitchFamily="18" charset="0"/>
                        </a:rPr>
                        <a:t>Расходы</a:t>
                      </a:r>
                      <a:endParaRPr lang="ru-RU" sz="700" b="1"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1 273 690,78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1 368 968,38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95 277,60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107,5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1 486 742,07</a:t>
                      </a:r>
                    </a:p>
                  </a:txBody>
                  <a:tcPr/>
                </a:tc>
                <a:tc>
                  <a:txBody>
                    <a:bodyPr/>
                    <a:lstStyle/>
                    <a:p>
                      <a:pPr algn="ctr"/>
                      <a:r>
                        <a:rPr lang="ru-RU" sz="700" b="1" dirty="0" smtClean="0">
                          <a:solidFill>
                            <a:srgbClr val="FF0000"/>
                          </a:solidFill>
                          <a:latin typeface="+mn-lt"/>
                          <a:cs typeface="Times New Roman" pitchFamily="18" charset="0"/>
                        </a:rPr>
                        <a:t>117 773,69</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108,6</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1 590 552,12</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103 810,05</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107,0</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1 487 128,98</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-103 423,14</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93,5</a:t>
                      </a:r>
                      <a:endParaRPr lang="ru-RU" sz="700" b="1" dirty="0">
                        <a:solidFill>
                          <a:srgbClr val="FF0000"/>
                        </a:solidFill>
                        <a:latin typeface="+mn-lt"/>
                        <a:cs typeface="Times New Roman" pitchFamily="18" charset="0"/>
                      </a:endParaRPr>
                    </a:p>
                  </a:txBody>
                  <a:tcPr/>
                </a:tc>
              </a:tr>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smtClean="0">
                          <a:latin typeface="+mn-lt"/>
                          <a:cs typeface="Times New Roman" pitchFamily="18" charset="0"/>
                        </a:rPr>
                        <a:t>Источники дефицит «-»</a:t>
                      </a:r>
                    </a:p>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err="1" smtClean="0">
                          <a:latin typeface="+mn-lt"/>
                          <a:cs typeface="Times New Roman" pitchFamily="18" charset="0"/>
                        </a:rPr>
                        <a:t>профицит</a:t>
                      </a:r>
                      <a:r>
                        <a:rPr lang="ru-RU" sz="700" b="0" dirty="0" smtClean="0">
                          <a:latin typeface="+mn-lt"/>
                          <a:cs typeface="Times New Roman" pitchFamily="18" charset="0"/>
                        </a:rPr>
                        <a:t> «+»</a:t>
                      </a:r>
                    </a:p>
                  </a:txBody>
                  <a:tcPr/>
                </a:tc>
                <a:tc>
                  <a:txBody>
                    <a:bodyPr/>
                    <a:lstStyle/>
                    <a:p>
                      <a:pPr algn="ctr"/>
                      <a:r>
                        <a:rPr lang="ru-RU" sz="700" b="0" dirty="0" smtClean="0">
                          <a:latin typeface="+mn-lt"/>
                          <a:cs typeface="Times New Roman" pitchFamily="18" charset="0"/>
                        </a:rPr>
                        <a:t>- 8 635,93</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-24 672,47</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-16 036,54</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r>
            </a:tbl>
          </a:graphicData>
        </a:graphic>
      </p:graphicFrame>
      <p:sp>
        <p:nvSpPr>
          <p:cNvPr id="3" name="TextBox 2"/>
          <p:cNvSpPr txBox="1"/>
          <p:nvPr/>
        </p:nvSpPr>
        <p:spPr>
          <a:xfrm>
            <a:off x="0" y="1"/>
            <a:ext cx="9144000"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2 / </a:t>
            </a:r>
            <a:r>
              <a:rPr lang="ru-RU" dirty="0" smtClean="0">
                <a:latin typeface="Calibri" pitchFamily="34" charset="0"/>
                <a:cs typeface="Calibri" pitchFamily="34" charset="0"/>
              </a:rPr>
              <a:t>ОСНОВНЫЕ ХАРАКТЕРИСТИКИ БЮДЖЕТА КУРСКОГО МУНИЦИПАЛЬНОГО РАЙОНА </a:t>
            </a:r>
          </a:p>
        </p:txBody>
      </p:sp>
      <p:sp>
        <p:nvSpPr>
          <p:cNvPr id="4" name="TextBox 3"/>
          <p:cNvSpPr txBox="1"/>
          <p:nvPr/>
        </p:nvSpPr>
        <p:spPr>
          <a:xfrm>
            <a:off x="7858148" y="285728"/>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тыс. руб.</a:t>
            </a:r>
            <a:endParaRPr lang="ru-RU" sz="1000" i="1" dirty="0">
              <a:latin typeface="Calibri" pitchFamily="34" charset="0"/>
              <a:cs typeface="Calibri" pitchFamily="34" charset="0"/>
            </a:endParaRPr>
          </a:p>
        </p:txBody>
      </p:sp>
      <p:graphicFrame>
        <p:nvGraphicFramePr>
          <p:cNvPr id="5" name="Диаграмма 4"/>
          <p:cNvGraphicFramePr/>
          <p:nvPr/>
        </p:nvGraphicFramePr>
        <p:xfrm>
          <a:off x="0" y="3929066"/>
          <a:ext cx="9144000" cy="29289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3643314"/>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ПАРАМЕТРЫ ПРОЕКТА БЮДЖЕТА В СРАВНЕНИИ ПО ГОДАМ</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0"/>
            <a:ext cx="8715436" cy="67172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основании Закона Ставропольского края от 28 ноября  2019 г. «О бюджете Ставропольского края на 2020 год и плановый период 2021 и 2022 годов», в проект решения совета Курского муниципального района Ставропольского края «О бюджете Курского муниципального района Ставропольского края на 2020 год и плановый период 2021 и 2022 годов» внесены следующие изменения:</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2020 год:</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увеличены бюджетные ассигнования на следующие мероприятия: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обеспечение комплексного развития сельских территорий (приобретение школьных автобусов) – 6 328,90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благоустройство территорий муниципальных общеобразовательных организаций – 983,88 тыс. рублей;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предоставление государственной социальной помощи малоимущим семьям, малоимущим одиноко проживающим гражданам – 57,90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уменьшены бюджетные ассигнования: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проведение работ по капитальному ремонту кровель в муниципальных общеобразовательных организациях – 213,23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 26 849,09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компенсацию отдельным категориям граждан оплаты взноса на капитальный ремонт общего имущества в многоквартирном доме – 0,12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связи, с чем доходная часть на 2020 год составила  -  1 486 742,07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расходная – 1 486 742,07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2021 год:</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увеличены бюджетные ассигнования на следующие мероприятия: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комплектование книжных фондов библиотек муниципальных образований – 84,02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предоставление государственной социальной помощи малоимущим семьям, малоимущим одиноко проживающим гражданам – 53,27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уменьшены бюджетные ассигнования: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 24 958,91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компенсацию отдельным категориям граждан оплаты взноса на капитальный ремонт общего имущества в многоквартирном доме – 0,14 тыс. рублей.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связи, с чем доходная часть на 2021 год составила  - 1 590 552,12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расходная – 1 590 552,12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2022 год:</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увеличены бюджетные ассигнования на следующие мероприятия: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комплектование книжных фондов библиотек муниципальных образований – 84,02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предоставление государственной социальной помощи малоимущим семьям, малоимущим одиноко проживающим гражданам – 48,64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уменьшены бюджетные ассигнования: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 22 396,32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компенсацию отдельным категориям граждан оплаты взноса на капитальный ремонт общего имущества в многоквартирном доме – 0,14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связи, с чем доходная часть на 2022 год составила - 1 487 128,98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расходная – 1 487 128,98  тыс. рублей.</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0" y="4857750"/>
            <a:ext cx="9144000" cy="178593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кругленный прямоугольник 11"/>
          <p:cNvSpPr/>
          <p:nvPr/>
        </p:nvSpPr>
        <p:spPr>
          <a:xfrm>
            <a:off x="0" y="857250"/>
            <a:ext cx="9144000" cy="200025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6018" name="Rectangle 2"/>
          <p:cNvSpPr>
            <a:spLocks noChangeArrowheads="1"/>
          </p:cNvSpPr>
          <p:nvPr/>
        </p:nvSpPr>
        <p:spPr bwMode="auto">
          <a:xfrm>
            <a:off x="0" y="0"/>
            <a:ext cx="9144000" cy="642938"/>
          </a:xfrm>
          <a:prstGeom prst="rect">
            <a:avLst/>
          </a:prstGeom>
          <a:noFill/>
          <a:ln w="9525">
            <a:noFill/>
            <a:miter lim="800000"/>
            <a:headEnd/>
            <a:tailEnd/>
          </a:ln>
        </p:spPr>
        <p:txBody>
          <a:bodyPr anchor="ctr"/>
          <a:lstStyle/>
          <a:p>
            <a:pPr algn="ctr">
              <a:defRPr/>
            </a:pPr>
            <a:r>
              <a:rPr lang="ru-RU" sz="2300" b="1" dirty="0">
                <a:solidFill>
                  <a:schemeClr val="tx2"/>
                </a:solidFill>
                <a:effectLst>
                  <a:outerShdw blurRad="38100" dist="38100" dir="2700000" algn="tl">
                    <a:srgbClr val="FFFFFF"/>
                  </a:outerShdw>
                </a:effectLst>
                <a:latin typeface="Times New Roman" pitchFamily="18" charset="0"/>
                <a:cs typeface="Times New Roman" pitchFamily="18" charset="0"/>
              </a:rPr>
              <a:t>СТРУКТУРА  КОНСОЛИДИРОВАННОГО БЮДЖЕТА </a:t>
            </a:r>
            <a:br>
              <a:rPr lang="ru-RU" sz="2300" b="1" dirty="0">
                <a:solidFill>
                  <a:schemeClr val="tx2"/>
                </a:solidFill>
                <a:effectLst>
                  <a:outerShdw blurRad="38100" dist="38100" dir="2700000" algn="tl">
                    <a:srgbClr val="FFFFFF"/>
                  </a:outerShdw>
                </a:effectLst>
                <a:latin typeface="Times New Roman" pitchFamily="18" charset="0"/>
                <a:cs typeface="Times New Roman" pitchFamily="18" charset="0"/>
              </a:rPr>
            </a:br>
            <a:r>
              <a:rPr lang="ru-RU" sz="2300" b="1" dirty="0">
                <a:solidFill>
                  <a:schemeClr val="tx2"/>
                </a:solidFill>
                <a:effectLst>
                  <a:outerShdw blurRad="38100" dist="38100" dir="2700000" algn="tl">
                    <a:srgbClr val="FFFFFF"/>
                  </a:outerShdw>
                </a:effectLst>
                <a:latin typeface="Times New Roman" pitchFamily="18" charset="0"/>
                <a:cs typeface="Times New Roman" pitchFamily="18" charset="0"/>
              </a:rPr>
              <a:t>КУРСКОГО РАЙОНА</a:t>
            </a:r>
            <a:endParaRPr lang="ru-RU" sz="2100" dirty="0">
              <a:solidFill>
                <a:schemeClr val="tx2"/>
              </a:solidFill>
              <a:effectLst>
                <a:outerShdw blurRad="38100" dist="38100" dir="2700000" algn="tl">
                  <a:srgbClr val="FFFFFF"/>
                </a:outerShdw>
              </a:effectLst>
              <a:latin typeface="Times New Roman" pitchFamily="18" charset="0"/>
              <a:cs typeface="Times New Roman" pitchFamily="18" charset="0"/>
            </a:endParaRPr>
          </a:p>
        </p:txBody>
      </p:sp>
      <p:sp>
        <p:nvSpPr>
          <p:cNvPr id="123911" name="Text Box 7"/>
          <p:cNvSpPr txBox="1">
            <a:spLocks noChangeArrowheads="1"/>
          </p:cNvSpPr>
          <p:nvPr/>
        </p:nvSpPr>
        <p:spPr bwMode="auto">
          <a:xfrm>
            <a:off x="0" y="857250"/>
            <a:ext cx="5111750" cy="1816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500</a:t>
            </a:r>
            <a:r>
              <a:rPr lang="ru-RU" sz="1600" dirty="0">
                <a:latin typeface="Calibri" pitchFamily="34" charset="0"/>
                <a:cs typeface="Calibri" pitchFamily="34" charset="0"/>
              </a:rPr>
              <a:t> Совет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501</a:t>
            </a:r>
            <a:r>
              <a:rPr lang="ru-RU" sz="1600" dirty="0">
                <a:latin typeface="Calibri" pitchFamily="34" charset="0"/>
                <a:cs typeface="Calibri" pitchFamily="34" charset="0"/>
              </a:rPr>
              <a:t> Администрация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504</a:t>
            </a:r>
            <a:r>
              <a:rPr lang="ru-RU" sz="1600" dirty="0">
                <a:latin typeface="Calibri" pitchFamily="34" charset="0"/>
                <a:cs typeface="Calibri" pitchFamily="34" charset="0"/>
              </a:rPr>
              <a:t> Финансовое управление АКМР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506</a:t>
            </a:r>
            <a:r>
              <a:rPr lang="ru-RU" sz="1600" dirty="0">
                <a:latin typeface="Calibri" pitchFamily="34" charset="0"/>
                <a:cs typeface="Calibri" pitchFamily="34" charset="0"/>
              </a:rPr>
              <a:t> Отдел образования АКМР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507</a:t>
            </a:r>
            <a:r>
              <a:rPr lang="ru-RU" sz="1600" dirty="0">
                <a:latin typeface="Calibri" pitchFamily="34" charset="0"/>
                <a:cs typeface="Calibri" pitchFamily="34" charset="0"/>
              </a:rPr>
              <a:t> МКУ культуры «Управление культуры»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509</a:t>
            </a:r>
            <a:r>
              <a:rPr lang="ru-RU" sz="1600" dirty="0">
                <a:latin typeface="Calibri" pitchFamily="34" charset="0"/>
                <a:cs typeface="Calibri" pitchFamily="34" charset="0"/>
              </a:rPr>
              <a:t> Управление труда и социальной защиты населения АКМР СК</a:t>
            </a:r>
          </a:p>
        </p:txBody>
      </p:sp>
      <p:sp>
        <p:nvSpPr>
          <p:cNvPr id="123912" name="Text Box 8"/>
          <p:cNvSpPr txBox="1">
            <a:spLocks noChangeArrowheads="1"/>
          </p:cNvSpPr>
          <p:nvPr/>
        </p:nvSpPr>
        <p:spPr bwMode="auto">
          <a:xfrm>
            <a:off x="900113" y="4868863"/>
            <a:ext cx="3240087"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ru-RU" dirty="0">
                <a:latin typeface="Calibri" pitchFamily="34" charset="0"/>
                <a:cs typeface="Calibri" pitchFamily="34" charset="0"/>
              </a:rPr>
              <a:t>МО Балтийского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Галюгаевского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Кановского</a:t>
            </a:r>
            <a:r>
              <a:rPr lang="ru-RU" dirty="0">
                <a:latin typeface="Calibri" pitchFamily="34" charset="0"/>
                <a:cs typeface="Calibri" pitchFamily="34" charset="0"/>
              </a:rPr>
              <a:t>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Курского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Мирненского</a:t>
            </a:r>
            <a:r>
              <a:rPr lang="ru-RU" dirty="0">
                <a:latin typeface="Calibri" pitchFamily="34" charset="0"/>
                <a:cs typeface="Calibri" pitchFamily="34" charset="0"/>
              </a:rPr>
              <a:t>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Полтавского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p:txBody>
      </p:sp>
      <p:sp>
        <p:nvSpPr>
          <p:cNvPr id="47111" name="Rectangle 15"/>
          <p:cNvSpPr>
            <a:spLocks noChangeArrowheads="1"/>
          </p:cNvSpPr>
          <p:nvPr/>
        </p:nvSpPr>
        <p:spPr bwMode="auto">
          <a:xfrm>
            <a:off x="1692275" y="3500438"/>
            <a:ext cx="5256213" cy="641350"/>
          </a:xfrm>
          <a:prstGeom prst="rect">
            <a:avLst/>
          </a:prstGeom>
          <a:solidFill>
            <a:srgbClr val="92D050"/>
          </a:solidFill>
          <a:ln w="9525">
            <a:noFill/>
            <a:miter lim="800000"/>
            <a:headEnd/>
            <a:tailEnd/>
          </a:ln>
          <a:effectLst>
            <a:prstShdw prst="shdw17" dist="17961" dir="2700000">
              <a:srgbClr val="995C7A"/>
            </a:prstShdw>
          </a:effectLst>
        </p:spPr>
        <p:txBody>
          <a:bodyPr>
            <a:spAutoFit/>
          </a:bodyPr>
          <a:lstStyle/>
          <a:p>
            <a:pPr algn="ctr"/>
            <a:r>
              <a:rPr lang="ru-RU" b="1">
                <a:solidFill>
                  <a:schemeClr val="tx2"/>
                </a:solidFill>
              </a:rPr>
              <a:t>КОНСОЛИДИРОВАННЫЙ БЮДЖЕТ КУРСКОГО РАЙОНА</a:t>
            </a:r>
          </a:p>
        </p:txBody>
      </p:sp>
      <p:sp>
        <p:nvSpPr>
          <p:cNvPr id="123921" name="Text Box 17"/>
          <p:cNvSpPr txBox="1">
            <a:spLocks noChangeArrowheads="1"/>
          </p:cNvSpPr>
          <p:nvPr/>
        </p:nvSpPr>
        <p:spPr bwMode="auto">
          <a:xfrm>
            <a:off x="5508625" y="4868863"/>
            <a:ext cx="3240088"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ru-RU" dirty="0">
                <a:latin typeface="Calibri" pitchFamily="34" charset="0"/>
                <a:cs typeface="Calibri" pitchFamily="34" charset="0"/>
              </a:rPr>
              <a:t>Ростовановский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Рощинского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Русского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Серноводского</a:t>
            </a:r>
            <a:r>
              <a:rPr lang="ru-RU" dirty="0">
                <a:latin typeface="Calibri" pitchFamily="34" charset="0"/>
                <a:cs typeface="Calibri" pitchFamily="34" charset="0"/>
              </a:rPr>
              <a:t>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ст.Стодеревской</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с.Эдиссия</a:t>
            </a:r>
            <a:endParaRPr lang="ru-RU" dirty="0">
              <a:latin typeface="Calibri" pitchFamily="34" charset="0"/>
              <a:cs typeface="Calibri" pitchFamily="34" charset="0"/>
            </a:endParaRPr>
          </a:p>
        </p:txBody>
      </p:sp>
      <p:sp>
        <p:nvSpPr>
          <p:cNvPr id="123922" name="Text Box 18"/>
          <p:cNvSpPr txBox="1">
            <a:spLocks noChangeArrowheads="1"/>
          </p:cNvSpPr>
          <p:nvPr/>
        </p:nvSpPr>
        <p:spPr bwMode="auto">
          <a:xfrm>
            <a:off x="5183188" y="857250"/>
            <a:ext cx="3960812" cy="1816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511</a:t>
            </a:r>
            <a:r>
              <a:rPr lang="ru-RU" sz="1600" dirty="0">
                <a:latin typeface="Calibri" pitchFamily="34" charset="0"/>
                <a:cs typeface="Calibri" pitchFamily="34" charset="0"/>
              </a:rPr>
              <a:t> МКУ «Комитет по физической культуре и спорту»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522 </a:t>
            </a:r>
            <a:r>
              <a:rPr lang="ru-RU" sz="1600" dirty="0">
                <a:latin typeface="Calibri" pitchFamily="34" charset="0"/>
                <a:cs typeface="Calibri" pitchFamily="34" charset="0"/>
              </a:rPr>
              <a:t>МКУ «Центр по работе с молодежью» КМР СК </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531 </a:t>
            </a:r>
            <a:r>
              <a:rPr lang="ru-RU" sz="1600" dirty="0">
                <a:latin typeface="Calibri" pitchFamily="34" charset="0"/>
                <a:cs typeface="Calibri" pitchFamily="34" charset="0"/>
              </a:rPr>
              <a:t>Отдел сельского хозяйства и охраны окружающей среды АКМР СК</a:t>
            </a:r>
          </a:p>
          <a:p>
            <a:pPr>
              <a:buFont typeface="Arial" pitchFamily="34" charset="0"/>
              <a:buChar char="•"/>
              <a:defRPr/>
            </a:pPr>
            <a:endParaRPr lang="ru-RU" sz="1600" dirty="0">
              <a:latin typeface="Calibri" pitchFamily="34" charset="0"/>
              <a:cs typeface="Calibri" pitchFamily="34" charset="0"/>
            </a:endParaRPr>
          </a:p>
        </p:txBody>
      </p:sp>
      <p:sp>
        <p:nvSpPr>
          <p:cNvPr id="123924" name="AutoShape 20"/>
          <p:cNvSpPr>
            <a:spLocks/>
          </p:cNvSpPr>
          <p:nvPr/>
        </p:nvSpPr>
        <p:spPr bwMode="auto">
          <a:xfrm rot="5400000">
            <a:off x="4032250" y="2312988"/>
            <a:ext cx="431800" cy="4248150"/>
          </a:xfrm>
          <a:prstGeom prst="leftBrace">
            <a:avLst>
              <a:gd name="adj1" fmla="val 81985"/>
              <a:gd name="adj2" fmla="val 46162"/>
            </a:avLst>
          </a:prstGeom>
          <a:noFill/>
          <a:ln w="22225">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ru-RU"/>
          </a:p>
        </p:txBody>
      </p:sp>
      <p:sp>
        <p:nvSpPr>
          <p:cNvPr id="123925" name="Text Box 21"/>
          <p:cNvSpPr txBox="1">
            <a:spLocks noChangeArrowheads="1"/>
          </p:cNvSpPr>
          <p:nvPr/>
        </p:nvSpPr>
        <p:spPr bwMode="auto">
          <a:xfrm>
            <a:off x="2133600" y="4508500"/>
            <a:ext cx="4267200" cy="646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ru-RU" b="1" i="1" dirty="0"/>
              <a:t>бюджеты сельских поселений (</a:t>
            </a:r>
            <a:r>
              <a:rPr lang="ru-RU" b="1" i="1" dirty="0" smtClean="0"/>
              <a:t>201</a:t>
            </a:r>
            <a:r>
              <a:rPr lang="ru-RU" b="1" i="1" dirty="0"/>
              <a:t>)</a:t>
            </a:r>
          </a:p>
        </p:txBody>
      </p:sp>
      <p:sp>
        <p:nvSpPr>
          <p:cNvPr id="123926" name="AutoShape 22"/>
          <p:cNvSpPr>
            <a:spLocks/>
          </p:cNvSpPr>
          <p:nvPr/>
        </p:nvSpPr>
        <p:spPr bwMode="auto">
          <a:xfrm rot="16200000">
            <a:off x="4337050" y="1092200"/>
            <a:ext cx="431800" cy="4248150"/>
          </a:xfrm>
          <a:prstGeom prst="leftBrace">
            <a:avLst>
              <a:gd name="adj1" fmla="val 81985"/>
              <a:gd name="adj2" fmla="val 46162"/>
            </a:avLst>
          </a:prstGeom>
          <a:noFill/>
          <a:ln w="22225">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ru-RU"/>
          </a:p>
        </p:txBody>
      </p:sp>
      <p:sp>
        <p:nvSpPr>
          <p:cNvPr id="123927" name="Text Box 23"/>
          <p:cNvSpPr txBox="1">
            <a:spLocks noChangeArrowheads="1"/>
          </p:cNvSpPr>
          <p:nvPr/>
        </p:nvSpPr>
        <p:spPr bwMode="auto">
          <a:xfrm>
            <a:off x="2438400" y="2786063"/>
            <a:ext cx="4191000" cy="3698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ru-RU" b="1" i="1" dirty="0"/>
              <a:t>бюджет муниципального района</a:t>
            </a: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642919"/>
          <a:ext cx="8286808" cy="3000396"/>
        </p:xfrm>
        <a:graphic>
          <a:graphicData uri="http://schemas.openxmlformats.org/drawingml/2006/table">
            <a:tbl>
              <a:tblPr/>
              <a:tblGrid>
                <a:gridCol w="4345271"/>
                <a:gridCol w="3941537"/>
              </a:tblGrid>
              <a:tr h="333960">
                <a:tc>
                  <a:txBody>
                    <a:bodyPr/>
                    <a:lstStyle/>
                    <a:p>
                      <a:pPr algn="ctr">
                        <a:lnSpc>
                          <a:spcPct val="150000"/>
                        </a:lnSpc>
                        <a:spcAft>
                          <a:spcPts val="0"/>
                        </a:spcAft>
                      </a:pPr>
                      <a:r>
                        <a:rPr lang="ru-RU" sz="1000" b="1" dirty="0" smtClean="0">
                          <a:latin typeface="Times New Roman" pitchFamily="18" charset="0"/>
                          <a:ea typeface="Calibri"/>
                          <a:cs typeface="Times New Roman" pitchFamily="18" charset="0"/>
                        </a:rPr>
                        <a:t>Наименование муниципального образования</a:t>
                      </a:r>
                      <a:endParaRPr lang="ru-RU" sz="1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b="1" dirty="0" smtClean="0">
                          <a:latin typeface="Times New Roman" pitchFamily="18" charset="0"/>
                          <a:ea typeface="Calibri"/>
                          <a:cs typeface="Times New Roman" pitchFamily="18" charset="0"/>
                        </a:rPr>
                        <a:t>Номер и дата</a:t>
                      </a:r>
                      <a:endParaRPr lang="ru-RU" sz="10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Балтийский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193 от 16 декабря</a:t>
                      </a:r>
                      <a:r>
                        <a:rPr lang="ru-RU" sz="1000" baseline="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err="1" smtClean="0">
                          <a:solidFill>
                            <a:schemeClr val="tx1"/>
                          </a:solidFill>
                          <a:latin typeface="Times New Roman"/>
                          <a:ea typeface="Calibri"/>
                          <a:cs typeface="Times New Roman"/>
                        </a:rPr>
                        <a:t>Галюгаевский</a:t>
                      </a:r>
                      <a:r>
                        <a:rPr lang="ru-RU" sz="1000" dirty="0" smtClean="0">
                          <a:solidFill>
                            <a:schemeClr val="tx1"/>
                          </a:solidFill>
                          <a:latin typeface="Times New Roman"/>
                          <a:ea typeface="Calibri"/>
                          <a:cs typeface="Times New Roman"/>
                        </a:rPr>
                        <a:t>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№142 от 18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err="1" smtClean="0">
                          <a:solidFill>
                            <a:schemeClr val="tx1"/>
                          </a:solidFill>
                          <a:latin typeface="Times New Roman"/>
                          <a:ea typeface="Calibri"/>
                          <a:cs typeface="Times New Roman"/>
                        </a:rPr>
                        <a:t>Кановский</a:t>
                      </a:r>
                      <a:r>
                        <a:rPr lang="ru-RU" sz="1000" dirty="0" smtClean="0">
                          <a:solidFill>
                            <a:schemeClr val="tx1"/>
                          </a:solidFill>
                          <a:latin typeface="Times New Roman"/>
                          <a:ea typeface="Calibri"/>
                          <a:cs typeface="Times New Roman"/>
                        </a:rPr>
                        <a:t>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000" dirty="0" smtClean="0">
                          <a:solidFill>
                            <a:schemeClr val="tx1"/>
                          </a:solidFill>
                          <a:latin typeface="Times New Roman"/>
                          <a:ea typeface="Calibri"/>
                          <a:cs typeface="Times New Roman"/>
                        </a:rPr>
                        <a:t>решение № 30 </a:t>
                      </a:r>
                      <a:r>
                        <a:rPr lang="ru-RU" sz="1000" dirty="0">
                          <a:solidFill>
                            <a:schemeClr val="tx1"/>
                          </a:solidFill>
                          <a:latin typeface="Times New Roman"/>
                          <a:ea typeface="Calibri"/>
                          <a:cs typeface="Times New Roman"/>
                        </a:rPr>
                        <a:t>от </a:t>
                      </a:r>
                      <a:r>
                        <a:rPr lang="ru-RU" sz="1000" dirty="0" smtClean="0">
                          <a:solidFill>
                            <a:schemeClr val="tx1"/>
                          </a:solidFill>
                          <a:latin typeface="Times New Roman"/>
                          <a:ea typeface="Calibri"/>
                          <a:cs typeface="Times New Roman"/>
                        </a:rPr>
                        <a:t>11</a:t>
                      </a:r>
                      <a:r>
                        <a:rPr lang="ru-RU" sz="1000" baseline="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Курский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34</a:t>
                      </a:r>
                      <a:r>
                        <a:rPr lang="ru-RU" sz="1000" baseline="0" dirty="0" smtClean="0">
                          <a:solidFill>
                            <a:schemeClr val="tx1"/>
                          </a:solidFill>
                          <a:latin typeface="Calibri"/>
                          <a:ea typeface="Calibri"/>
                          <a:cs typeface="Times New Roman"/>
                        </a:rPr>
                        <a:t> </a:t>
                      </a:r>
                      <a:r>
                        <a:rPr lang="ru-RU" sz="1000" dirty="0" smtClean="0">
                          <a:solidFill>
                            <a:schemeClr val="tx1"/>
                          </a:solidFill>
                          <a:latin typeface="Times New Roman"/>
                          <a:ea typeface="Calibri"/>
                          <a:cs typeface="Times New Roman"/>
                        </a:rPr>
                        <a:t>от 12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err="1" smtClean="0">
                          <a:solidFill>
                            <a:schemeClr val="tx1"/>
                          </a:solidFill>
                          <a:latin typeface="Times New Roman"/>
                          <a:ea typeface="Calibri"/>
                          <a:cs typeface="Times New Roman"/>
                        </a:rPr>
                        <a:t>Мирнеский</a:t>
                      </a:r>
                      <a:r>
                        <a:rPr lang="ru-RU" sz="1000" dirty="0" smtClean="0">
                          <a:solidFill>
                            <a:schemeClr val="tx1"/>
                          </a:solidFill>
                          <a:latin typeface="Times New Roman"/>
                          <a:ea typeface="Calibri"/>
                          <a:cs typeface="Times New Roman"/>
                        </a:rPr>
                        <a:t>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131 от 28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Полтавский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27</a:t>
                      </a:r>
                      <a:r>
                        <a:rPr lang="ru-RU" sz="1000" baseline="0" dirty="0" smtClean="0">
                          <a:solidFill>
                            <a:schemeClr val="tx1"/>
                          </a:solidFill>
                          <a:latin typeface="Calibri"/>
                          <a:ea typeface="Calibri"/>
                          <a:cs typeface="Times New Roman"/>
                        </a:rPr>
                        <a:t> </a:t>
                      </a:r>
                      <a:r>
                        <a:rPr lang="ru-RU" sz="1000" dirty="0" smtClean="0">
                          <a:solidFill>
                            <a:schemeClr val="tx1"/>
                          </a:solidFill>
                          <a:latin typeface="Times New Roman"/>
                          <a:ea typeface="Calibri"/>
                          <a:cs typeface="Times New Roman"/>
                        </a:rPr>
                        <a:t>от  20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err="1" smtClean="0">
                          <a:solidFill>
                            <a:schemeClr val="tx1"/>
                          </a:solidFill>
                          <a:latin typeface="Times New Roman"/>
                          <a:ea typeface="Calibri"/>
                          <a:cs typeface="Times New Roman"/>
                        </a:rPr>
                        <a:t>Рощинский</a:t>
                      </a:r>
                      <a:r>
                        <a:rPr lang="ru-RU" sz="1000" dirty="0" smtClean="0">
                          <a:solidFill>
                            <a:schemeClr val="tx1"/>
                          </a:solidFill>
                          <a:latin typeface="Times New Roman"/>
                          <a:ea typeface="Calibri"/>
                          <a:cs typeface="Times New Roman"/>
                        </a:rPr>
                        <a:t>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214 от 12  декабря</a:t>
                      </a:r>
                      <a:r>
                        <a:rPr lang="ru-RU" sz="1000" baseline="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baseline="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Русский 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116</a:t>
                      </a:r>
                      <a:r>
                        <a:rPr lang="ru-RU" sz="1000" baseline="0" dirty="0" smtClean="0">
                          <a:solidFill>
                            <a:schemeClr val="tx1"/>
                          </a:solidFill>
                          <a:latin typeface="Calibri"/>
                          <a:ea typeface="Calibri"/>
                          <a:cs typeface="Times New Roman"/>
                        </a:rPr>
                        <a:t> </a:t>
                      </a:r>
                      <a:r>
                        <a:rPr lang="ru-RU" sz="1000" dirty="0" smtClean="0">
                          <a:solidFill>
                            <a:schemeClr val="tx1"/>
                          </a:solidFill>
                          <a:latin typeface="Times New Roman"/>
                          <a:ea typeface="Calibri"/>
                          <a:cs typeface="Times New Roman"/>
                        </a:rPr>
                        <a:t>от  09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err="1" smtClean="0">
                          <a:solidFill>
                            <a:schemeClr val="tx1"/>
                          </a:solidFill>
                          <a:latin typeface="Times New Roman"/>
                          <a:ea typeface="Calibri"/>
                          <a:cs typeface="Times New Roman"/>
                        </a:rPr>
                        <a:t>Ростовановский</a:t>
                      </a:r>
                      <a:r>
                        <a:rPr lang="ru-RU" sz="1000" dirty="0" smtClean="0">
                          <a:solidFill>
                            <a:schemeClr val="tx1"/>
                          </a:solidFill>
                          <a:latin typeface="Times New Roman"/>
                          <a:ea typeface="Calibri"/>
                          <a:cs typeface="Times New Roman"/>
                        </a:rPr>
                        <a:t> </a:t>
                      </a:r>
                      <a:r>
                        <a:rPr lang="ru-RU" sz="1000" dirty="0">
                          <a:solidFill>
                            <a:schemeClr val="tx1"/>
                          </a:solidFill>
                          <a:latin typeface="Times New Roman"/>
                          <a:ea typeface="Calibri"/>
                          <a:cs typeface="Times New Roman"/>
                        </a:rPr>
                        <a:t>сельсовет</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000" dirty="0" smtClean="0">
                          <a:solidFill>
                            <a:schemeClr val="tx1"/>
                          </a:solidFill>
                          <a:latin typeface="Times New Roman"/>
                          <a:ea typeface="Calibri"/>
                          <a:cs typeface="Times New Roman"/>
                        </a:rPr>
                        <a:t>решение № 245 </a:t>
                      </a:r>
                      <a:r>
                        <a:rPr lang="ru-RU" sz="1000" dirty="0">
                          <a:solidFill>
                            <a:schemeClr val="tx1"/>
                          </a:solidFill>
                          <a:latin typeface="Times New Roman"/>
                          <a:ea typeface="Calibri"/>
                          <a:cs typeface="Times New Roman"/>
                        </a:rPr>
                        <a:t>от </a:t>
                      </a:r>
                      <a:r>
                        <a:rPr lang="ru-RU" sz="1000" dirty="0" smtClean="0">
                          <a:solidFill>
                            <a:schemeClr val="tx1"/>
                          </a:solidFill>
                          <a:latin typeface="Times New Roman"/>
                          <a:ea typeface="Calibri"/>
                          <a:cs typeface="Times New Roman"/>
                        </a:rPr>
                        <a:t>25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err="1" smtClean="0">
                          <a:solidFill>
                            <a:schemeClr val="tx1"/>
                          </a:solidFill>
                          <a:latin typeface="Times New Roman"/>
                          <a:ea typeface="Calibri"/>
                          <a:cs typeface="Times New Roman"/>
                        </a:rPr>
                        <a:t>Серноводский</a:t>
                      </a:r>
                      <a:r>
                        <a:rPr lang="ru-RU" sz="1000" dirty="0" smtClean="0">
                          <a:solidFill>
                            <a:schemeClr val="tx1"/>
                          </a:solidFill>
                          <a:latin typeface="Times New Roman"/>
                          <a:ea typeface="Calibri"/>
                          <a:cs typeface="Times New Roman"/>
                        </a:rPr>
                        <a:t> </a:t>
                      </a:r>
                      <a:r>
                        <a:rPr lang="ru-RU" sz="1000" dirty="0">
                          <a:solidFill>
                            <a:schemeClr val="tx1"/>
                          </a:solidFill>
                          <a:latin typeface="Times New Roman"/>
                          <a:ea typeface="Calibri"/>
                          <a:cs typeface="Times New Roman"/>
                        </a:rPr>
                        <a:t>сельсовета</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17</a:t>
                      </a:r>
                      <a:r>
                        <a:rPr lang="ru-RU" sz="1000" baseline="0" dirty="0" smtClean="0">
                          <a:solidFill>
                            <a:schemeClr val="tx1"/>
                          </a:solidFill>
                          <a:latin typeface="Calibri"/>
                          <a:ea typeface="Calibri"/>
                          <a:cs typeface="Times New Roman"/>
                        </a:rPr>
                        <a:t> </a:t>
                      </a:r>
                      <a:r>
                        <a:rPr lang="ru-RU" sz="1000" dirty="0" smtClean="0">
                          <a:solidFill>
                            <a:schemeClr val="tx1"/>
                          </a:solidFill>
                          <a:latin typeface="Times New Roman"/>
                          <a:ea typeface="Calibri"/>
                          <a:cs typeface="Times New Roman"/>
                        </a:rPr>
                        <a:t>от  09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станица </a:t>
                      </a:r>
                      <a:r>
                        <a:rPr lang="ru-RU" sz="1000" dirty="0" err="1" smtClean="0">
                          <a:solidFill>
                            <a:schemeClr val="tx1"/>
                          </a:solidFill>
                          <a:latin typeface="Times New Roman"/>
                          <a:ea typeface="Calibri"/>
                          <a:cs typeface="Times New Roman"/>
                        </a:rPr>
                        <a:t>Стодеревская</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211 от 17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03">
                <a:tc>
                  <a:txBody>
                    <a:bodyPr/>
                    <a:lstStyle/>
                    <a:p>
                      <a:pPr>
                        <a:lnSpc>
                          <a:spcPct val="150000"/>
                        </a:lnSpc>
                        <a:spcAft>
                          <a:spcPts val="0"/>
                        </a:spcAft>
                      </a:pPr>
                      <a:r>
                        <a:rPr lang="ru-RU" sz="1000" dirty="0" smtClean="0">
                          <a:solidFill>
                            <a:schemeClr val="tx1"/>
                          </a:solidFill>
                          <a:latin typeface="Times New Roman"/>
                          <a:ea typeface="Calibri"/>
                          <a:cs typeface="Times New Roman"/>
                        </a:rPr>
                        <a:t> </a:t>
                      </a:r>
                      <a:r>
                        <a:rPr lang="ru-RU" sz="1000" dirty="0" smtClean="0">
                          <a:solidFill>
                            <a:schemeClr val="tx1"/>
                          </a:solidFill>
                          <a:latin typeface="Times New Roman"/>
                          <a:ea typeface="Calibri"/>
                          <a:cs typeface="Times New Roman"/>
                        </a:rPr>
                        <a:t>село </a:t>
                      </a:r>
                      <a:r>
                        <a:rPr lang="ru-RU" sz="1000" dirty="0" err="1" smtClean="0">
                          <a:solidFill>
                            <a:schemeClr val="tx1"/>
                          </a:solidFill>
                          <a:latin typeface="Times New Roman"/>
                          <a:ea typeface="Calibri"/>
                          <a:cs typeface="Times New Roman"/>
                        </a:rPr>
                        <a:t>Эдиссия</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ru-RU" sz="1000" dirty="0">
                          <a:solidFill>
                            <a:schemeClr val="tx1"/>
                          </a:solidFill>
                          <a:latin typeface="Times New Roman"/>
                          <a:ea typeface="Calibri"/>
                          <a:cs typeface="Times New Roman"/>
                        </a:rPr>
                        <a:t>решение </a:t>
                      </a:r>
                      <a:r>
                        <a:rPr lang="ru-RU" sz="1000" dirty="0" smtClean="0">
                          <a:solidFill>
                            <a:schemeClr val="tx1"/>
                          </a:solidFill>
                          <a:latin typeface="Times New Roman"/>
                          <a:ea typeface="Calibri"/>
                          <a:cs typeface="Times New Roman"/>
                        </a:rPr>
                        <a:t> № 166</a:t>
                      </a:r>
                      <a:r>
                        <a:rPr lang="ru-RU" sz="1000" baseline="0" dirty="0" smtClean="0">
                          <a:solidFill>
                            <a:schemeClr val="tx1"/>
                          </a:solidFill>
                          <a:latin typeface="Calibri"/>
                          <a:ea typeface="Calibri"/>
                          <a:cs typeface="Times New Roman"/>
                        </a:rPr>
                        <a:t> </a:t>
                      </a:r>
                      <a:r>
                        <a:rPr lang="ru-RU" sz="1000" dirty="0" smtClean="0">
                          <a:solidFill>
                            <a:schemeClr val="tx1"/>
                          </a:solidFill>
                          <a:latin typeface="Times New Roman"/>
                          <a:ea typeface="Calibri"/>
                          <a:cs typeface="Times New Roman"/>
                        </a:rPr>
                        <a:t>от 06 декабря 2019 г.</a:t>
                      </a:r>
                      <a:endParaRPr lang="ru-RU" sz="1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0"/>
            <a:ext cx="9155199" cy="646331"/>
          </a:xfrm>
          <a:prstGeom prst="rect">
            <a:avLst/>
          </a:prstGeom>
          <a:noFill/>
        </p:spPr>
        <p:txBody>
          <a:bodyPr wrap="square" rtlCol="0">
            <a:spAutoFit/>
          </a:bodyPr>
          <a:lstStyle/>
          <a:p>
            <a:pPr algn="ctr"/>
            <a:r>
              <a:rPr lang="ru-RU" dirty="0" smtClean="0"/>
              <a:t>Принятые решения муниципальных образований Курского района </a:t>
            </a:r>
          </a:p>
          <a:p>
            <a:pPr algn="ctr"/>
            <a:r>
              <a:rPr lang="ru-RU" dirty="0" smtClean="0"/>
              <a:t>Ставропольского края на 2020 год</a:t>
            </a:r>
            <a:endParaRPr lang="ru-RU" dirty="0"/>
          </a:p>
        </p:txBody>
      </p:sp>
      <p:sp>
        <p:nvSpPr>
          <p:cNvPr id="6" name="Прямоугольник 5"/>
          <p:cNvSpPr/>
          <p:nvPr/>
        </p:nvSpPr>
        <p:spPr>
          <a:xfrm>
            <a:off x="428596" y="3929066"/>
            <a:ext cx="8429684" cy="2462213"/>
          </a:xfrm>
          <a:prstGeom prst="rect">
            <a:avLst/>
          </a:prstGeom>
        </p:spPr>
        <p:txBody>
          <a:bodyPr wrap="square">
            <a:spAutoFit/>
          </a:bodyPr>
          <a:lstStyle/>
          <a:p>
            <a:r>
              <a:rPr lang="ru-RU" sz="1200" dirty="0" smtClean="0">
                <a:latin typeface="Calibri" pitchFamily="34" charset="0"/>
                <a:ea typeface="Times New Roman" pitchFamily="18" charset="0"/>
                <a:cs typeface="Calibri" pitchFamily="34" charset="0"/>
              </a:rPr>
              <a:t>      На </a:t>
            </a:r>
            <a:r>
              <a:rPr lang="ru-RU" sz="1200" dirty="0" smtClean="0">
                <a:latin typeface="Calibri" pitchFamily="34" charset="0"/>
                <a:ea typeface="Times New Roman" pitchFamily="18" charset="0"/>
                <a:cs typeface="Calibri" pitchFamily="34" charset="0"/>
              </a:rPr>
              <a:t>основании Закона Ставропольского края от </a:t>
            </a:r>
            <a:r>
              <a:rPr lang="ru-RU" sz="1200" dirty="0" smtClean="0">
                <a:latin typeface="Calibri" pitchFamily="34" charset="0"/>
                <a:ea typeface="Times New Roman" pitchFamily="18" charset="0"/>
                <a:cs typeface="Calibri" pitchFamily="34" charset="0"/>
              </a:rPr>
              <a:t>13.12.2019 </a:t>
            </a:r>
            <a:r>
              <a:rPr lang="ru-RU" sz="1200" dirty="0" smtClean="0">
                <a:latin typeface="Calibri" pitchFamily="34" charset="0"/>
                <a:ea typeface="Times New Roman" pitchFamily="18" charset="0"/>
                <a:cs typeface="Calibri" pitchFamily="34" charset="0"/>
              </a:rPr>
              <a:t>г. </a:t>
            </a:r>
            <a:r>
              <a:rPr lang="ru-RU" sz="1200" dirty="0" smtClean="0">
                <a:latin typeface="Calibri" pitchFamily="34" charset="0"/>
                <a:ea typeface="Times New Roman" pitchFamily="18" charset="0"/>
                <a:cs typeface="Calibri" pitchFamily="34" charset="0"/>
              </a:rPr>
              <a:t>№ 95-кз  «О </a:t>
            </a:r>
            <a:r>
              <a:rPr lang="ru-RU" sz="1200" dirty="0" smtClean="0">
                <a:latin typeface="Calibri" pitchFamily="34" charset="0"/>
                <a:ea typeface="Times New Roman" pitchFamily="18" charset="0"/>
                <a:cs typeface="Calibri" pitchFamily="34" charset="0"/>
              </a:rPr>
              <a:t>бюджете Ставропольского края на 2020 год и плановый период 2021 и 2022 годов», в </a:t>
            </a:r>
            <a:r>
              <a:rPr lang="ru-RU" sz="1200" dirty="0" smtClean="0">
                <a:latin typeface="Calibri" pitchFamily="34" charset="0"/>
                <a:ea typeface="Times New Roman" pitchFamily="18" charset="0"/>
                <a:cs typeface="Calibri" pitchFamily="34" charset="0"/>
              </a:rPr>
              <a:t>проекты решений муниципальных образований Курского района </a:t>
            </a:r>
            <a:r>
              <a:rPr lang="ru-RU" sz="1200" dirty="0" smtClean="0">
                <a:latin typeface="Calibri" pitchFamily="34" charset="0"/>
                <a:ea typeface="Times New Roman" pitchFamily="18" charset="0"/>
                <a:cs typeface="Calibri" pitchFamily="34" charset="0"/>
              </a:rPr>
              <a:t>Ставропольского края </a:t>
            </a:r>
            <a:r>
              <a:rPr lang="ru-RU" sz="1200" dirty="0" smtClean="0">
                <a:latin typeface="Calibri" pitchFamily="34" charset="0"/>
                <a:ea typeface="Times New Roman" pitchFamily="18" charset="0"/>
                <a:cs typeface="Calibri" pitchFamily="34" charset="0"/>
              </a:rPr>
              <a:t>внесены следующие изменения:</a:t>
            </a:r>
          </a:p>
          <a:p>
            <a:pPr>
              <a:buFont typeface="Wingdings" pitchFamily="2" charset="2"/>
              <a:buChar char="ü"/>
            </a:pPr>
            <a:r>
              <a:rPr lang="ru-RU" sz="1200" u="sng" dirty="0" smtClean="0">
                <a:latin typeface="Calibri" pitchFamily="34" charset="0"/>
                <a:cs typeface="Calibri" pitchFamily="34" charset="0"/>
              </a:rPr>
              <a:t>  </a:t>
            </a:r>
            <a:r>
              <a:rPr lang="ru-RU" sz="1200" u="sng" dirty="0" err="1" smtClean="0">
                <a:latin typeface="Calibri" pitchFamily="34" charset="0"/>
                <a:cs typeface="Calibri" pitchFamily="34" charset="0"/>
              </a:rPr>
              <a:t>Галюгаевскому</a:t>
            </a:r>
            <a:r>
              <a:rPr lang="ru-RU" sz="1200" u="sng" dirty="0" smtClean="0">
                <a:latin typeface="Calibri" pitchFamily="34" charset="0"/>
                <a:cs typeface="Calibri" pitchFamily="34" charset="0"/>
              </a:rPr>
              <a:t> </a:t>
            </a:r>
            <a:r>
              <a:rPr lang="ru-RU" sz="1200" u="sng" dirty="0" smtClean="0">
                <a:latin typeface="Calibri" pitchFamily="34" charset="0"/>
                <a:cs typeface="Calibri" pitchFamily="34" charset="0"/>
              </a:rPr>
              <a:t>сельсовету  </a:t>
            </a:r>
            <a:r>
              <a:rPr lang="ru-RU" sz="1200" dirty="0" smtClean="0">
                <a:latin typeface="Calibri" pitchFamily="34" charset="0"/>
                <a:cs typeface="Calibri" pitchFamily="34" charset="0"/>
              </a:rPr>
              <a:t>на </a:t>
            </a:r>
            <a:r>
              <a:rPr lang="ru-RU" sz="1200" dirty="0" smtClean="0">
                <a:latin typeface="Calibri" pitchFamily="34" charset="0"/>
                <a:cs typeface="Calibri" pitchFamily="34" charset="0"/>
              </a:rPr>
              <a:t>проведение </a:t>
            </a:r>
            <a:r>
              <a:rPr lang="ru-RU" sz="1200" dirty="0" smtClean="0">
                <a:latin typeface="Calibri" pitchFamily="34" charset="0"/>
                <a:cs typeface="Calibri" pitchFamily="34" charset="0"/>
              </a:rPr>
              <a:t>ремонта, восстановление и реставрация наиболее значимых и находящихся в неудовлетворительном </a:t>
            </a:r>
            <a:r>
              <a:rPr lang="ru-RU" sz="1200" dirty="0" smtClean="0">
                <a:latin typeface="Calibri" pitchFamily="34" charset="0"/>
                <a:cs typeface="Calibri" pitchFamily="34" charset="0"/>
              </a:rPr>
              <a:t> состоянии </a:t>
            </a:r>
            <a:r>
              <a:rPr lang="ru-RU" sz="1200" dirty="0" smtClean="0">
                <a:latin typeface="Calibri" pitchFamily="34" charset="0"/>
                <a:cs typeface="Calibri" pitchFamily="34" charset="0"/>
              </a:rPr>
              <a:t>воинских захоронений, памятников и мемориальных комплексов, увековечивающих память погибших в годы Великой Отечественной войны</a:t>
            </a:r>
            <a:r>
              <a:rPr lang="ru-RU" sz="1200" dirty="0" smtClean="0">
                <a:latin typeface="Calibri" pitchFamily="34" charset="0"/>
                <a:cs typeface="Calibri" pitchFamily="34" charset="0"/>
              </a:rPr>
              <a:t>)  </a:t>
            </a:r>
            <a:r>
              <a:rPr lang="ru-RU" sz="1200" b="1" dirty="0" smtClean="0">
                <a:latin typeface="Calibri" pitchFamily="34" charset="0"/>
                <a:cs typeface="Calibri" pitchFamily="34" charset="0"/>
              </a:rPr>
              <a:t>+ 5 430,41 тыс. рублей</a:t>
            </a:r>
            <a:r>
              <a:rPr lang="ru-RU" sz="1200" dirty="0" smtClean="0">
                <a:latin typeface="Calibri" pitchFamily="34" charset="0"/>
                <a:cs typeface="Calibri" pitchFamily="34" charset="0"/>
              </a:rPr>
              <a:t>;</a:t>
            </a:r>
          </a:p>
          <a:p>
            <a:pPr>
              <a:buFont typeface="Wingdings" pitchFamily="2" charset="2"/>
              <a:buChar char="ü"/>
            </a:pPr>
            <a:r>
              <a:rPr lang="ru-RU" sz="1200" u="sng" dirty="0" smtClean="0">
                <a:latin typeface="Calibri" pitchFamily="34" charset="0"/>
                <a:cs typeface="Calibri" pitchFamily="34" charset="0"/>
              </a:rPr>
              <a:t>Русскому сельсовету </a:t>
            </a:r>
            <a:r>
              <a:rPr lang="ru-RU" sz="1200" dirty="0" smtClean="0">
                <a:latin typeface="Calibri" pitchFamily="34" charset="0"/>
                <a:cs typeface="Calibri" pitchFamily="34" charset="0"/>
              </a:rPr>
              <a:t>на </a:t>
            </a:r>
            <a:r>
              <a:rPr lang="ru-RU" sz="1200" dirty="0" smtClean="0">
                <a:latin typeface="Calibri" pitchFamily="34" charset="0"/>
                <a:cs typeface="Calibri" pitchFamily="34" charset="0"/>
              </a:rPr>
              <a:t> </a:t>
            </a:r>
            <a:r>
              <a:rPr lang="ru-RU" sz="1200" dirty="0" smtClean="0">
                <a:latin typeface="Calibri" pitchFamily="34" charset="0"/>
                <a:cs typeface="Calibri" pitchFamily="34" charset="0"/>
              </a:rPr>
              <a:t>обеспечение комплексного развития сельских </a:t>
            </a:r>
            <a:r>
              <a:rPr lang="ru-RU" sz="1200" dirty="0" smtClean="0">
                <a:latin typeface="Calibri" pitchFamily="34" charset="0"/>
                <a:cs typeface="Calibri" pitchFamily="34" charset="0"/>
              </a:rPr>
              <a:t>территорий </a:t>
            </a:r>
            <a:r>
              <a:rPr lang="ru-RU" sz="1200" b="1" dirty="0" smtClean="0">
                <a:latin typeface="Calibri" pitchFamily="34" charset="0"/>
                <a:cs typeface="Calibri" pitchFamily="34" charset="0"/>
              </a:rPr>
              <a:t>+ 2 000,00 тыс. </a:t>
            </a:r>
            <a:r>
              <a:rPr lang="ru-RU" sz="1200" b="1" dirty="0" smtClean="0">
                <a:latin typeface="Calibri" pitchFamily="34" charset="0"/>
                <a:cs typeface="Calibri" pitchFamily="34" charset="0"/>
              </a:rPr>
              <a:t>рублей</a:t>
            </a:r>
            <a:r>
              <a:rPr lang="ru-RU" sz="1200" dirty="0" smtClean="0">
                <a:latin typeface="Calibri" pitchFamily="34" charset="0"/>
                <a:cs typeface="Calibri" pitchFamily="34" charset="0"/>
              </a:rPr>
              <a:t>;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a:t>
            </a:r>
            <a:r>
              <a:rPr lang="ru-RU" sz="1200" dirty="0" smtClean="0">
                <a:latin typeface="Calibri" pitchFamily="34" charset="0"/>
                <a:cs typeface="Calibri" pitchFamily="34" charset="0"/>
              </a:rPr>
              <a:t>пунктов </a:t>
            </a:r>
            <a:r>
              <a:rPr lang="ru-RU" sz="1200" b="1" dirty="0" smtClean="0">
                <a:latin typeface="Calibri" pitchFamily="34" charset="0"/>
                <a:cs typeface="Calibri" pitchFamily="34" charset="0"/>
              </a:rPr>
              <a:t>+ 2 139,89 тыс. рублей;</a:t>
            </a:r>
          </a:p>
          <a:p>
            <a:pPr>
              <a:buFont typeface="Wingdings" pitchFamily="2" charset="2"/>
              <a:buChar char="ü"/>
            </a:pPr>
            <a:r>
              <a:rPr lang="ru-RU" sz="1200" dirty="0" smtClean="0">
                <a:latin typeface="Calibri" pitchFamily="34" charset="0"/>
                <a:cs typeface="Calibri" pitchFamily="34" charset="0"/>
              </a:rPr>
              <a:t> </a:t>
            </a:r>
            <a:r>
              <a:rPr lang="ru-RU" sz="1200" u="sng" dirty="0" err="1" smtClean="0">
                <a:latin typeface="Calibri" pitchFamily="34" charset="0"/>
                <a:cs typeface="Calibri" pitchFamily="34" charset="0"/>
              </a:rPr>
              <a:t>Серноводскому</a:t>
            </a:r>
            <a:r>
              <a:rPr lang="ru-RU" sz="1200" u="sng" dirty="0" smtClean="0">
                <a:latin typeface="Calibri" pitchFamily="34" charset="0"/>
                <a:cs typeface="Calibri" pitchFamily="34" charset="0"/>
              </a:rPr>
              <a:t> сельсовету </a:t>
            </a:r>
            <a:r>
              <a:rPr lang="ru-RU" sz="1200" dirty="0" smtClean="0">
                <a:latin typeface="Calibri" pitchFamily="34" charset="0"/>
                <a:cs typeface="Calibri" pitchFamily="34" charset="0"/>
              </a:rPr>
              <a:t>на проведение капитального ремонта зданий и сооружений муниципальных учреждений </a:t>
            </a:r>
            <a:r>
              <a:rPr lang="ru-RU" sz="1200" dirty="0" smtClean="0">
                <a:latin typeface="Calibri" pitchFamily="34" charset="0"/>
                <a:cs typeface="Calibri" pitchFamily="34" charset="0"/>
              </a:rPr>
              <a:t>культуры </a:t>
            </a:r>
            <a:r>
              <a:rPr lang="ru-RU" sz="1200" b="1" dirty="0" smtClean="0">
                <a:latin typeface="Calibri" pitchFamily="34" charset="0"/>
                <a:cs typeface="Calibri" pitchFamily="34" charset="0"/>
              </a:rPr>
              <a:t>+ 3 822,40 тыс. рублей</a:t>
            </a:r>
            <a:r>
              <a:rPr lang="ru-RU" sz="1200" dirty="0" smtClean="0">
                <a:latin typeface="Calibri" pitchFamily="34" charset="0"/>
                <a:cs typeface="Calibri" pitchFamily="34" charset="0"/>
              </a:rPr>
              <a:t>.</a:t>
            </a:r>
          </a:p>
          <a:p>
            <a:endParaRPr lang="ru-RU" sz="1000" dirty="0"/>
          </a:p>
        </p:txBody>
      </p:sp>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500043"/>
          <a:ext cx="9144000" cy="2735475"/>
        </p:xfrm>
        <a:graphic>
          <a:graphicData uri="http://schemas.openxmlformats.org/drawingml/2006/table">
            <a:tbl>
              <a:tblPr firstRow="1" bandRow="1">
                <a:tableStyleId>{5C22544A-7EE6-4342-B048-85BDC9FD1C3A}</a:tableStyleId>
              </a:tblPr>
              <a:tblGrid>
                <a:gridCol w="764540"/>
                <a:gridCol w="735626"/>
                <a:gridCol w="785818"/>
                <a:gridCol w="714380"/>
                <a:gridCol w="428628"/>
                <a:gridCol w="714380"/>
                <a:gridCol w="642942"/>
                <a:gridCol w="500066"/>
                <a:gridCol w="785818"/>
                <a:gridCol w="642942"/>
                <a:gridCol w="428628"/>
                <a:gridCol w="785818"/>
                <a:gridCol w="714380"/>
                <a:gridCol w="500034"/>
              </a:tblGrid>
              <a:tr h="377230">
                <a:tc rowSpan="2">
                  <a:txBody>
                    <a:bodyPr/>
                    <a:lstStyle/>
                    <a:p>
                      <a:endParaRPr lang="ru-RU" sz="900" dirty="0"/>
                    </a:p>
                  </a:txBody>
                  <a:tcPr/>
                </a:tc>
                <a:tc rowSpan="2">
                  <a:txBody>
                    <a:bodyPr/>
                    <a:lstStyle/>
                    <a:p>
                      <a:pPr algn="ctr"/>
                      <a:r>
                        <a:rPr lang="ru-RU" sz="800" dirty="0" smtClean="0">
                          <a:solidFill>
                            <a:schemeClr val="tx1"/>
                          </a:solidFill>
                        </a:rPr>
                        <a:t>2018 год (отчет)</a:t>
                      </a:r>
                      <a:endParaRPr lang="ru-RU" sz="8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2019 год (уточнен</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err="1" smtClean="0">
                          <a:solidFill>
                            <a:schemeClr val="tx1"/>
                          </a:solidFill>
                        </a:rPr>
                        <a:t>ный</a:t>
                      </a:r>
                      <a:r>
                        <a:rPr lang="ru-RU" sz="800" dirty="0" smtClean="0">
                          <a:solidFill>
                            <a:schemeClr val="tx1"/>
                          </a:solidFill>
                        </a:rPr>
                        <a:t>)</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2020 год </a:t>
                      </a:r>
                    </a:p>
                    <a:p>
                      <a:pPr algn="ctr"/>
                      <a:r>
                        <a:rPr lang="ru-RU" sz="800" dirty="0" smtClean="0">
                          <a:solidFill>
                            <a:schemeClr val="tx1"/>
                          </a:solidFill>
                        </a:rPr>
                        <a:t>(прогноз)</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p>
                    <a:p>
                      <a:pPr algn="ctr"/>
                      <a:r>
                        <a:rPr lang="ru-RU" sz="800" b="0" dirty="0" smtClean="0">
                          <a:solidFill>
                            <a:srgbClr val="FF0000"/>
                          </a:solidFill>
                        </a:rPr>
                        <a:t>(от уточненного)</a:t>
                      </a:r>
                      <a:endParaRPr lang="ru-RU" sz="800" b="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2021 год (прогноз)*</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2022</a:t>
                      </a:r>
                      <a:r>
                        <a:rPr lang="ru-RU" sz="800" baseline="0" dirty="0" smtClean="0">
                          <a:solidFill>
                            <a:schemeClr val="tx1"/>
                          </a:solidFill>
                        </a:rPr>
                        <a:t> </a:t>
                      </a:r>
                      <a:r>
                        <a:rPr lang="ru-RU" sz="800" dirty="0" smtClean="0">
                          <a:solidFill>
                            <a:schemeClr val="tx1"/>
                          </a:solidFill>
                        </a:rPr>
                        <a:t>год (прогноз)*</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r>
              <a:tr h="262850">
                <a:tc vMerge="1">
                  <a:txBody>
                    <a:bodyPr/>
                    <a:lstStyle/>
                    <a:p>
                      <a:pPr algn="l"/>
                      <a:endParaRPr lang="ru-RU" sz="900" b="1" dirty="0">
                        <a:latin typeface="+mn-lt"/>
                        <a:cs typeface="Times New Roman" pitchFamily="18" charset="0"/>
                      </a:endParaRPr>
                    </a:p>
                  </a:txBody>
                  <a:tcPr/>
                </a:tc>
                <a:tc vMerge="1">
                  <a:txBody>
                    <a:bodyPr/>
                    <a:lstStyle/>
                    <a:p>
                      <a:pPr algn="ctr"/>
                      <a:endParaRPr lang="ru-RU" sz="900" b="1" dirty="0">
                        <a:latin typeface="+mn-lt"/>
                        <a:cs typeface="Times New Roman" pitchFamily="18" charset="0"/>
                      </a:endParaRPr>
                    </a:p>
                  </a:txBody>
                  <a:tcPr/>
                </a:tc>
                <a:tc vMerge="1">
                  <a:txBody>
                    <a:bodyPr/>
                    <a:lstStyle/>
                    <a:p>
                      <a:endParaRPr lang="ru-RU"/>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r>
              <a:tr h="288613">
                <a:tc>
                  <a:txBody>
                    <a:bodyPr/>
                    <a:lstStyle/>
                    <a:p>
                      <a:pPr algn="l"/>
                      <a:r>
                        <a:rPr lang="ru-RU" sz="700" b="1" dirty="0" smtClean="0">
                          <a:latin typeface="+mn-lt"/>
                          <a:cs typeface="Times New Roman" pitchFamily="18" charset="0"/>
                        </a:rPr>
                        <a:t>Доходы, </a:t>
                      </a:r>
                    </a:p>
                    <a:p>
                      <a:pPr algn="l"/>
                      <a:r>
                        <a:rPr lang="ru-RU" sz="700" b="1" dirty="0" smtClean="0">
                          <a:latin typeface="+mn-lt"/>
                          <a:cs typeface="Times New Roman" pitchFamily="18" charset="0"/>
                        </a:rPr>
                        <a:t>из них:</a:t>
                      </a:r>
                      <a:endParaRPr lang="ru-RU" sz="700" b="1" dirty="0">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1 450 420,51</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1 526 697,04</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76 276,53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105,3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1 668 705,45</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142 008,41</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109,3</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1 726 357,13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57 651,68</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103,4</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1 620 670,44</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- 105 686,69</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93,4</a:t>
                      </a:r>
                      <a:endParaRPr lang="ru-RU" sz="700" b="1" dirty="0">
                        <a:solidFill>
                          <a:srgbClr val="FF0000"/>
                        </a:solidFill>
                        <a:latin typeface="+mn-lt"/>
                        <a:cs typeface="Times New Roman" pitchFamily="18" charset="0"/>
                      </a:endParaRPr>
                    </a:p>
                  </a:txBody>
                  <a:tcPr/>
                </a:tc>
              </a:tr>
              <a:tr h="502920">
                <a:tc>
                  <a:txBody>
                    <a:bodyPr/>
                    <a:lstStyle/>
                    <a:p>
                      <a:pPr algn="l"/>
                      <a:r>
                        <a:rPr lang="ru-RU" sz="700" b="1" dirty="0" smtClean="0">
                          <a:latin typeface="+mn-lt"/>
                          <a:cs typeface="Times New Roman" pitchFamily="18" charset="0"/>
                        </a:rPr>
                        <a:t>налоговые и </a:t>
                      </a:r>
                      <a:r>
                        <a:rPr lang="ru-RU" sz="700" b="1" dirty="0" err="1" smtClean="0">
                          <a:latin typeface="+mn-lt"/>
                          <a:cs typeface="Times New Roman" pitchFamily="18" charset="0"/>
                        </a:rPr>
                        <a:t>неналого-вые</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312 368,55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328 590,81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16 222,26</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105,2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331</a:t>
                      </a:r>
                      <a:r>
                        <a:rPr lang="ru-RU" sz="700" b="0" baseline="0" dirty="0" smtClean="0">
                          <a:solidFill>
                            <a:schemeClr val="tx1"/>
                          </a:solidFill>
                          <a:latin typeface="+mn-lt"/>
                          <a:cs typeface="Times New Roman" pitchFamily="18" charset="0"/>
                        </a:rPr>
                        <a:t> 690,44</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3 099,63</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100,9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330 563,45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a:t>
                      </a:r>
                      <a:r>
                        <a:rPr lang="ru-RU" sz="700" b="0" baseline="0" dirty="0" smtClean="0">
                          <a:solidFill>
                            <a:srgbClr val="FF0000"/>
                          </a:solidFill>
                          <a:latin typeface="+mn-lt"/>
                          <a:cs typeface="Times New Roman" pitchFamily="18" charset="0"/>
                        </a:rPr>
                        <a:t> 1 126,99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99,7</a:t>
                      </a:r>
                    </a:p>
                    <a:p>
                      <a:pPr algn="ct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333 948,73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3 385,28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101,0</a:t>
                      </a:r>
                      <a:endParaRPr lang="ru-RU" sz="700" b="0" dirty="0">
                        <a:solidFill>
                          <a:srgbClr val="FF0000"/>
                        </a:solidFill>
                        <a:latin typeface="+mn-lt"/>
                        <a:cs typeface="Times New Roman" pitchFamily="18" charset="0"/>
                      </a:endParaRPr>
                    </a:p>
                  </a:txBody>
                  <a:tcPr/>
                </a:tc>
              </a:tr>
              <a:tr h="239938">
                <a:tc>
                  <a:txBody>
                    <a:bodyPr/>
                    <a:lstStyle/>
                    <a:p>
                      <a:pPr algn="l"/>
                      <a:r>
                        <a:rPr lang="ru-RU" sz="700" b="1" dirty="0" smtClean="0">
                          <a:latin typeface="+mn-lt"/>
                          <a:cs typeface="Times New Roman" pitchFamily="18" charset="0"/>
                        </a:rPr>
                        <a:t>Безвозмездные поступления</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1 138 051,96</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1 198 106,23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60 054,27</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105,3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1 337</a:t>
                      </a:r>
                      <a:r>
                        <a:rPr lang="ru-RU" sz="700" b="0" baseline="0" dirty="0" smtClean="0">
                          <a:solidFill>
                            <a:schemeClr val="tx1"/>
                          </a:solidFill>
                          <a:latin typeface="+mn-lt"/>
                          <a:cs typeface="Times New Roman" pitchFamily="18" charset="0"/>
                        </a:rPr>
                        <a:t> 015,01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138 908,78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111,6</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1 395 793,68</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58 778,67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104,4</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1 286 721,71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-109 071,97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92,2</a:t>
                      </a:r>
                      <a:endParaRPr lang="ru-RU" sz="700" b="0" dirty="0">
                        <a:solidFill>
                          <a:srgbClr val="FF0000"/>
                        </a:solidFill>
                        <a:latin typeface="+mn-lt"/>
                        <a:cs typeface="Times New Roman" pitchFamily="18" charset="0"/>
                      </a:endParaRPr>
                    </a:p>
                  </a:txBody>
                  <a:tcPr/>
                </a:tc>
              </a:tr>
              <a:tr h="236115">
                <a:tc>
                  <a:txBody>
                    <a:bodyPr/>
                    <a:lstStyle/>
                    <a:p>
                      <a:pPr algn="l"/>
                      <a:r>
                        <a:rPr lang="ru-RU" sz="700" b="1" dirty="0" smtClean="0">
                          <a:latin typeface="+mn-lt"/>
                          <a:cs typeface="Times New Roman" pitchFamily="18" charset="0"/>
                        </a:rPr>
                        <a:t>Расходы</a:t>
                      </a:r>
                      <a:endParaRPr lang="ru-RU" sz="700" b="1" dirty="0">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1 454 443,69</a:t>
                      </a:r>
                      <a:endParaRPr lang="ru-RU" sz="700" b="1" dirty="0">
                        <a:solidFill>
                          <a:schemeClr val="tx1"/>
                        </a:solidFill>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1 591 644,34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137 200,65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109,4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1 668 705,45</a:t>
                      </a:r>
                    </a:p>
                  </a:txBody>
                  <a:tcPr/>
                </a:tc>
                <a:tc>
                  <a:txBody>
                    <a:bodyPr/>
                    <a:lstStyle/>
                    <a:p>
                      <a:pPr algn="ctr"/>
                      <a:r>
                        <a:rPr lang="ru-RU" sz="700" b="1" dirty="0" smtClean="0">
                          <a:solidFill>
                            <a:srgbClr val="FF0000"/>
                          </a:solidFill>
                          <a:latin typeface="+mn-lt"/>
                          <a:cs typeface="Times New Roman" pitchFamily="18" charset="0"/>
                        </a:rPr>
                        <a:t>77 061,11</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104,8</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1 726 357,13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57 651,68</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103,4</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1 620 670,44</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- 105 686,69</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93,4</a:t>
                      </a:r>
                      <a:endParaRPr lang="ru-RU" sz="700" b="1" dirty="0">
                        <a:solidFill>
                          <a:srgbClr val="FF0000"/>
                        </a:solidFill>
                        <a:latin typeface="+mn-lt"/>
                        <a:cs typeface="Times New Roman" pitchFamily="18" charset="0"/>
                      </a:endParaRPr>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smtClean="0">
                          <a:latin typeface="+mn-lt"/>
                          <a:cs typeface="Times New Roman" pitchFamily="18" charset="0"/>
                        </a:rPr>
                        <a:t>Источники дефицит «-»</a:t>
                      </a:r>
                    </a:p>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err="1" smtClean="0">
                          <a:latin typeface="+mn-lt"/>
                          <a:cs typeface="Times New Roman" pitchFamily="18" charset="0"/>
                        </a:rPr>
                        <a:t>профицит</a:t>
                      </a:r>
                      <a:r>
                        <a:rPr lang="ru-RU" sz="700" b="0" dirty="0" smtClean="0">
                          <a:latin typeface="+mn-lt"/>
                          <a:cs typeface="Times New Roman" pitchFamily="18" charset="0"/>
                        </a:rPr>
                        <a:t> «+»</a:t>
                      </a:r>
                    </a:p>
                  </a:txBody>
                  <a:tcPr/>
                </a:tc>
                <a:tc>
                  <a:txBody>
                    <a:bodyPr/>
                    <a:lstStyle/>
                    <a:p>
                      <a:pPr algn="ctr"/>
                      <a:r>
                        <a:rPr lang="ru-RU" sz="700" b="0" dirty="0" smtClean="0">
                          <a:latin typeface="+mn-lt"/>
                          <a:cs typeface="Times New Roman" pitchFamily="18" charset="0"/>
                        </a:rPr>
                        <a:t>-</a:t>
                      </a:r>
                      <a:r>
                        <a:rPr lang="ru-RU" sz="700" b="0" baseline="0" dirty="0" smtClean="0">
                          <a:latin typeface="+mn-lt"/>
                          <a:cs typeface="Times New Roman" pitchFamily="18" charset="0"/>
                        </a:rPr>
                        <a:t> </a:t>
                      </a:r>
                      <a:r>
                        <a:rPr lang="ru-RU" sz="700" b="0" dirty="0" smtClean="0">
                          <a:latin typeface="+mn-lt"/>
                          <a:cs typeface="Times New Roman" pitchFamily="18" charset="0"/>
                        </a:rPr>
                        <a:t>4 023,18</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- 64 947,30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- 60,924,12</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r>
            </a:tbl>
          </a:graphicData>
        </a:graphic>
      </p:graphicFrame>
      <p:sp>
        <p:nvSpPr>
          <p:cNvPr id="3" name="TextBox 2"/>
          <p:cNvSpPr txBox="1"/>
          <p:nvPr/>
        </p:nvSpPr>
        <p:spPr>
          <a:xfrm>
            <a:off x="0" y="1"/>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ОСНОВНЫЕ ХАРАКТЕРИСТИКИ КОНСОЛИДИРОВАННОГО БЮДЖЕТА КУРСКОГО РАЙОНА </a:t>
            </a:r>
          </a:p>
        </p:txBody>
      </p:sp>
      <p:sp>
        <p:nvSpPr>
          <p:cNvPr id="4" name="TextBox 3"/>
          <p:cNvSpPr txBox="1"/>
          <p:nvPr/>
        </p:nvSpPr>
        <p:spPr>
          <a:xfrm>
            <a:off x="7858148" y="285728"/>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тыс. руб.</a:t>
            </a:r>
            <a:endParaRPr lang="ru-RU" sz="1000" i="1" dirty="0">
              <a:latin typeface="Calibri" pitchFamily="34" charset="0"/>
              <a:cs typeface="Calibri" pitchFamily="34" charset="0"/>
            </a:endParaRPr>
          </a:p>
        </p:txBody>
      </p:sp>
      <p:graphicFrame>
        <p:nvGraphicFramePr>
          <p:cNvPr id="5" name="Диаграмма 4"/>
          <p:cNvGraphicFramePr/>
          <p:nvPr/>
        </p:nvGraphicFramePr>
        <p:xfrm>
          <a:off x="285720" y="3571876"/>
          <a:ext cx="8501122" cy="30718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3286124"/>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ПАРАМЕТРЫ КОНСОЛИДИРОВАННОГО  БЮДЖЕТА В СРАВНЕНИИ ПО ГОДАМ</a:t>
            </a:r>
          </a:p>
        </p:txBody>
      </p:sp>
      <p:sp>
        <p:nvSpPr>
          <p:cNvPr id="7" name="TextBox 6"/>
          <p:cNvSpPr txBox="1"/>
          <p:nvPr/>
        </p:nvSpPr>
        <p:spPr>
          <a:xfrm>
            <a:off x="500034" y="6519446"/>
            <a:ext cx="8286808" cy="261610"/>
          </a:xfrm>
          <a:prstGeom prst="rect">
            <a:avLst/>
          </a:prstGeom>
          <a:noFill/>
        </p:spPr>
        <p:txBody>
          <a:bodyPr wrap="square" rtlCol="0">
            <a:spAutoFit/>
          </a:bodyPr>
          <a:lstStyle/>
          <a:p>
            <a:r>
              <a:rPr lang="ru-RU" sz="1100" dirty="0" smtClean="0">
                <a:latin typeface="Times New Roman" pitchFamily="18" charset="0"/>
                <a:cs typeface="Times New Roman" pitchFamily="18" charset="0"/>
              </a:rPr>
              <a:t>* бюджеты сельских поселений принимаются на один финансовый год, для прогноза использованы данные министерства финансов </a:t>
            </a:r>
            <a:endParaRPr lang="ru-RU" sz="11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43248"/>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Структура доходов бюджетов муниципальных образований Курского района</a:t>
            </a:r>
          </a:p>
        </p:txBody>
      </p:sp>
      <p:graphicFrame>
        <p:nvGraphicFramePr>
          <p:cNvPr id="3" name="Диаграмма 2"/>
          <p:cNvGraphicFramePr/>
          <p:nvPr/>
        </p:nvGraphicFramePr>
        <p:xfrm>
          <a:off x="428596" y="3357538"/>
          <a:ext cx="8358246" cy="3500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Таблица 3"/>
          <p:cNvGraphicFramePr>
            <a:graphicFrameLocks noGrp="1"/>
          </p:cNvGraphicFramePr>
          <p:nvPr/>
        </p:nvGraphicFramePr>
        <p:xfrm>
          <a:off x="142844" y="357166"/>
          <a:ext cx="8858314" cy="2685412"/>
        </p:xfrm>
        <a:graphic>
          <a:graphicData uri="http://schemas.openxmlformats.org/drawingml/2006/table">
            <a:tbl>
              <a:tblPr firstRow="1" bandRow="1">
                <a:tableStyleId>{5C22544A-7EE6-4342-B048-85BDC9FD1C3A}</a:tableStyleId>
              </a:tblPr>
              <a:tblGrid>
                <a:gridCol w="3357586"/>
                <a:gridCol w="1071570"/>
                <a:gridCol w="1357322"/>
                <a:gridCol w="1243955"/>
                <a:gridCol w="1054565"/>
                <a:gridCol w="773316"/>
              </a:tblGrid>
              <a:tr h="207831">
                <a:tc rowSpan="2">
                  <a:txBody>
                    <a:bodyPr/>
                    <a:lstStyle/>
                    <a:p>
                      <a:endParaRPr lang="ru-RU" sz="800" dirty="0"/>
                    </a:p>
                  </a:txBody>
                  <a:tcPr/>
                </a:tc>
                <a:tc rowSpan="2">
                  <a:txBody>
                    <a:bodyPr/>
                    <a:lstStyle/>
                    <a:p>
                      <a:pPr algn="ctr"/>
                      <a:r>
                        <a:rPr lang="ru-RU" sz="800" dirty="0" smtClean="0">
                          <a:solidFill>
                            <a:schemeClr val="tx1"/>
                          </a:solidFill>
                        </a:rPr>
                        <a:t>2018 год </a:t>
                      </a:r>
                    </a:p>
                    <a:p>
                      <a:pPr algn="ctr"/>
                      <a:r>
                        <a:rPr lang="ru-RU" sz="800" dirty="0" smtClean="0">
                          <a:solidFill>
                            <a:schemeClr val="tx1"/>
                          </a:solidFill>
                        </a:rPr>
                        <a:t>(отчет)</a:t>
                      </a:r>
                      <a:endParaRPr lang="ru-RU" sz="8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2019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 (уточненный)</a:t>
                      </a:r>
                    </a:p>
                  </a:txBody>
                  <a:tcPr/>
                </a:tc>
                <a:tc rowSpan="2">
                  <a:txBody>
                    <a:bodyPr/>
                    <a:lstStyle/>
                    <a:p>
                      <a:pPr algn="ctr"/>
                      <a:r>
                        <a:rPr lang="ru-RU" sz="800" dirty="0" smtClean="0">
                          <a:solidFill>
                            <a:schemeClr val="tx1"/>
                          </a:solidFill>
                        </a:rPr>
                        <a:t>2020 год </a:t>
                      </a:r>
                    </a:p>
                    <a:p>
                      <a:pPr algn="ctr"/>
                      <a:r>
                        <a:rPr lang="ru-RU" sz="800" dirty="0" smtClean="0">
                          <a:solidFill>
                            <a:schemeClr val="tx1"/>
                          </a:solidFill>
                        </a:rPr>
                        <a:t>(прогноз)</a:t>
                      </a:r>
                      <a:endParaRPr lang="ru-RU" sz="800" dirty="0">
                        <a:solidFill>
                          <a:schemeClr val="tx1"/>
                        </a:solidFill>
                      </a:endParaRPr>
                    </a:p>
                  </a:txBody>
                  <a:tcPr/>
                </a:tc>
                <a:tc gridSpan="2">
                  <a:txBody>
                    <a:bodyPr/>
                    <a:lstStyle/>
                    <a:p>
                      <a:pPr algn="ctr"/>
                      <a:r>
                        <a:rPr lang="ru-RU" sz="800" dirty="0" smtClean="0">
                          <a:solidFill>
                            <a:srgbClr val="FF0000"/>
                          </a:solidFill>
                        </a:rPr>
                        <a:t>Отклонение 2020 от 2019</a:t>
                      </a:r>
                      <a:endParaRPr lang="ru-RU" sz="800" dirty="0">
                        <a:solidFill>
                          <a:srgbClr val="FF0000"/>
                        </a:solidFill>
                      </a:endParaRPr>
                    </a:p>
                  </a:txBody>
                  <a:tcPr/>
                </a:tc>
                <a:tc hMerge="1">
                  <a:txBody>
                    <a:bodyPr/>
                    <a:lstStyle/>
                    <a:p>
                      <a:pPr algn="ctr"/>
                      <a:endParaRPr lang="ru-RU" sz="900" dirty="0">
                        <a:solidFill>
                          <a:schemeClr val="tx1"/>
                        </a:solidFill>
                      </a:endParaRPr>
                    </a:p>
                  </a:txBody>
                  <a:tcPr/>
                </a:tc>
              </a:tr>
              <a:tr h="207831">
                <a:tc vMerge="1">
                  <a:txBody>
                    <a:bodyPr/>
                    <a:lstStyle/>
                    <a:p>
                      <a:pPr algn="l"/>
                      <a:endParaRPr lang="ru-RU" sz="900" b="1" dirty="0">
                        <a:latin typeface="+mn-lt"/>
                        <a:cs typeface="Times New Roman" pitchFamily="18" charset="0"/>
                      </a:endParaRPr>
                    </a:p>
                  </a:txBody>
                  <a:tcPr/>
                </a:tc>
                <a:tc vMerge="1">
                  <a:txBody>
                    <a:bodyPr/>
                    <a:lstStyle/>
                    <a:p>
                      <a:pPr algn="ctr"/>
                      <a:endParaRPr lang="ru-RU" sz="900" b="1" dirty="0">
                        <a:latin typeface="+mn-lt"/>
                        <a:cs typeface="Times New Roman" pitchFamily="18" charset="0"/>
                      </a:endParaRPr>
                    </a:p>
                  </a:txBody>
                  <a:tcPr/>
                </a:tc>
                <a:tc vMerge="1">
                  <a:txBody>
                    <a:bodyPr/>
                    <a:lstStyle/>
                    <a:p>
                      <a:endParaRPr lang="ru-RU"/>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r>
              <a:tr h="326592">
                <a:tc>
                  <a:txBody>
                    <a:bodyPr/>
                    <a:lstStyle/>
                    <a:p>
                      <a:pPr algn="l"/>
                      <a:r>
                        <a:rPr lang="ru-RU" sz="800" b="1" dirty="0" smtClean="0">
                          <a:latin typeface="+mn-lt"/>
                          <a:cs typeface="Times New Roman" pitchFamily="18" charset="0"/>
                        </a:rPr>
                        <a:t>Доходы, </a:t>
                      </a:r>
                    </a:p>
                    <a:p>
                      <a:pPr algn="l"/>
                      <a:r>
                        <a:rPr lang="ru-RU" sz="800" b="1" dirty="0" smtClean="0">
                          <a:latin typeface="+mn-lt"/>
                          <a:cs typeface="Times New Roman" pitchFamily="18" charset="0"/>
                        </a:rPr>
                        <a:t>из них:</a:t>
                      </a:r>
                      <a:endParaRPr lang="ru-RU" sz="800" b="1" dirty="0">
                        <a:latin typeface="+mn-lt"/>
                        <a:cs typeface="Times New Roman" pitchFamily="18" charset="0"/>
                      </a:endParaRPr>
                    </a:p>
                  </a:txBody>
                  <a:tcPr/>
                </a:tc>
                <a:tc>
                  <a:txBody>
                    <a:bodyPr/>
                    <a:lstStyle/>
                    <a:p>
                      <a:pPr algn="ctr"/>
                      <a:r>
                        <a:rPr lang="ru-RU" sz="800" b="1" dirty="0" smtClean="0">
                          <a:solidFill>
                            <a:schemeClr val="tx1"/>
                          </a:solidFill>
                          <a:latin typeface="+mn-lt"/>
                          <a:cs typeface="Times New Roman" pitchFamily="18" charset="0"/>
                        </a:rPr>
                        <a:t>250 966,49</a:t>
                      </a:r>
                      <a:endParaRPr lang="ru-RU" sz="800" b="1" dirty="0">
                        <a:solidFill>
                          <a:schemeClr val="tx1"/>
                        </a:solidFill>
                        <a:latin typeface="+mn-lt"/>
                        <a:cs typeface="Times New Roman" pitchFamily="18" charset="0"/>
                      </a:endParaRPr>
                    </a:p>
                  </a:txBody>
                  <a:tcPr/>
                </a:tc>
                <a:tc>
                  <a:txBody>
                    <a:bodyPr/>
                    <a:lstStyle/>
                    <a:p>
                      <a:pPr algn="ctr"/>
                      <a:r>
                        <a:rPr lang="ru-RU" sz="800" b="1" dirty="0" smtClean="0">
                          <a:solidFill>
                            <a:schemeClr val="tx1"/>
                          </a:solidFill>
                          <a:latin typeface="+mn-lt"/>
                          <a:cs typeface="Times New Roman" pitchFamily="18" charset="0"/>
                        </a:rPr>
                        <a:t>312 647,50</a:t>
                      </a:r>
                      <a:endParaRPr lang="ru-RU" sz="800" b="1" dirty="0">
                        <a:solidFill>
                          <a:schemeClr val="tx1"/>
                        </a:solidFill>
                        <a:latin typeface="+mn-lt"/>
                        <a:cs typeface="Times New Roman" pitchFamily="18" charset="0"/>
                      </a:endParaRPr>
                    </a:p>
                  </a:txBody>
                  <a:tcPr/>
                </a:tc>
                <a:tc>
                  <a:txBody>
                    <a:bodyPr/>
                    <a:lstStyle/>
                    <a:p>
                      <a:pPr algn="ctr"/>
                      <a:r>
                        <a:rPr lang="ru-RU" sz="800" b="1" dirty="0" smtClean="0">
                          <a:solidFill>
                            <a:schemeClr val="tx1"/>
                          </a:solidFill>
                          <a:latin typeface="+mn-lt"/>
                          <a:cs typeface="Times New Roman" pitchFamily="18" charset="0"/>
                        </a:rPr>
                        <a:t>271 920,11</a:t>
                      </a:r>
                      <a:endParaRPr lang="ru-RU" sz="800" b="1" dirty="0">
                        <a:solidFill>
                          <a:schemeClr val="tx1"/>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-40727,39</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87,0</a:t>
                      </a:r>
                      <a:endParaRPr lang="ru-RU" sz="800" b="1"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налоговые и неналоговые</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101 362,31</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106 292,21</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108 794,22</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2502,01</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102,4</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дотации</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67 399,24</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83 700,27</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103 392,28</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19692,01</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123,5</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субсидии</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79 568,63</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105 198,82</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56 014,50</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-49184,32</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53,2</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субвенции</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1 926,91</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2 226,72</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2 515,34</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288,62</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112,9</a:t>
                      </a:r>
                      <a:endParaRPr lang="ru-RU" sz="800" b="0" dirty="0">
                        <a:solidFill>
                          <a:srgbClr val="FF0000"/>
                        </a:solidFill>
                        <a:latin typeface="+mn-lt"/>
                        <a:cs typeface="Times New Roman" pitchFamily="18" charset="0"/>
                      </a:endParaRPr>
                    </a:p>
                  </a:txBody>
                  <a:tcPr/>
                </a:tc>
              </a:tr>
              <a:tr h="209423">
                <a:tc>
                  <a:txBody>
                    <a:bodyPr/>
                    <a:lstStyle/>
                    <a:p>
                      <a:pPr algn="l"/>
                      <a:r>
                        <a:rPr lang="ru-RU" sz="800" b="0" dirty="0" smtClean="0">
                          <a:latin typeface="+mn-lt"/>
                          <a:cs typeface="Times New Roman" pitchFamily="18" charset="0"/>
                        </a:rPr>
                        <a:t>иные межбюджетные трансферты</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846,00</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14 152,30</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0,00</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-14152,30</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0</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прочие безвозмездные поступления</a:t>
                      </a:r>
                      <a:endParaRPr lang="ru-RU" sz="800" b="0"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536,41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1 119,00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1 203,77</a:t>
                      </a:r>
                    </a:p>
                  </a:txBody>
                  <a:tcPr/>
                </a:tc>
                <a:tc>
                  <a:txBody>
                    <a:bodyPr/>
                    <a:lstStyle/>
                    <a:p>
                      <a:pPr algn="ctr"/>
                      <a:r>
                        <a:rPr lang="ru-RU" sz="800" b="0" dirty="0" smtClean="0">
                          <a:solidFill>
                            <a:srgbClr val="FF0000"/>
                          </a:solidFill>
                          <a:latin typeface="+mn-lt"/>
                          <a:cs typeface="Times New Roman" pitchFamily="18" charset="0"/>
                        </a:rPr>
                        <a:t>84,77</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107,6</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возврат остатков прошлых лет</a:t>
                      </a:r>
                      <a:endParaRPr lang="ru-RU" sz="800" b="0"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-673,01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-41,82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0,0</a:t>
                      </a:r>
                    </a:p>
                  </a:txBody>
                  <a:tcPr/>
                </a:tc>
                <a:tc>
                  <a:txBody>
                    <a:bodyPr/>
                    <a:lstStyle/>
                    <a:p>
                      <a:pPr algn="ctr"/>
                      <a:r>
                        <a:rPr lang="ru-RU" sz="800" b="0" dirty="0" smtClean="0">
                          <a:solidFill>
                            <a:srgbClr val="FF0000"/>
                          </a:solidFill>
                          <a:latin typeface="+mn-lt"/>
                          <a:cs typeface="Times New Roman" pitchFamily="18" charset="0"/>
                        </a:rPr>
                        <a:t>-41,82</a:t>
                      </a:r>
                      <a:endParaRPr lang="ru-RU" sz="800" b="0" dirty="0">
                        <a:solidFill>
                          <a:srgbClr val="FF0000"/>
                        </a:solidFill>
                        <a:latin typeface="+mn-lt"/>
                        <a:cs typeface="Times New Roman" pitchFamily="18" charset="0"/>
                      </a:endParaRPr>
                    </a:p>
                  </a:txBody>
                  <a:tcPr/>
                </a:tc>
                <a:tc>
                  <a:txBody>
                    <a:bodyPr/>
                    <a:lstStyle/>
                    <a:p>
                      <a:pPr algn="ctr"/>
                      <a:endParaRPr lang="ru-RU" sz="800" b="0" dirty="0">
                        <a:solidFill>
                          <a:srgbClr val="FF0000"/>
                        </a:solidFill>
                        <a:latin typeface="+mn-lt"/>
                        <a:cs typeface="Times New Roman" pitchFamily="18" charset="0"/>
                      </a:endParaRPr>
                    </a:p>
                  </a:txBody>
                  <a:tcPr/>
                </a:tc>
              </a:tr>
              <a:tr h="207831">
                <a:tc>
                  <a:txBody>
                    <a:bodyPr/>
                    <a:lstStyle/>
                    <a:p>
                      <a:pPr algn="l"/>
                      <a:r>
                        <a:rPr lang="ru-RU" sz="800" b="1" dirty="0" smtClean="0">
                          <a:latin typeface="+mn-lt"/>
                          <a:cs typeface="Times New Roman" pitchFamily="18" charset="0"/>
                        </a:rPr>
                        <a:t>Расходы</a:t>
                      </a:r>
                      <a:endParaRPr lang="ru-RU" sz="800" b="1"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smtClean="0">
                          <a:solidFill>
                            <a:schemeClr val="tx1"/>
                          </a:solidFill>
                          <a:latin typeface="+mn-lt"/>
                          <a:cs typeface="Times New Roman" pitchFamily="18" charset="0"/>
                        </a:rPr>
                        <a:t>246 353,73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smtClean="0">
                          <a:solidFill>
                            <a:schemeClr val="tx1"/>
                          </a:solidFill>
                          <a:latin typeface="+mn-lt"/>
                          <a:cs typeface="Times New Roman" pitchFamily="18" charset="0"/>
                        </a:rPr>
                        <a:t>350 652,76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smtClean="0">
                          <a:solidFill>
                            <a:schemeClr val="tx1"/>
                          </a:solidFill>
                          <a:latin typeface="+mn-lt"/>
                          <a:cs typeface="Times New Roman" pitchFamily="18" charset="0"/>
                        </a:rPr>
                        <a:t>271 920,11</a:t>
                      </a:r>
                    </a:p>
                  </a:txBody>
                  <a:tcPr/>
                </a:tc>
                <a:tc>
                  <a:txBody>
                    <a:bodyPr/>
                    <a:lstStyle/>
                    <a:p>
                      <a:pPr algn="ctr"/>
                      <a:r>
                        <a:rPr lang="ru-RU" sz="800" b="1" dirty="0" smtClean="0">
                          <a:solidFill>
                            <a:srgbClr val="FF0000"/>
                          </a:solidFill>
                          <a:latin typeface="+mn-lt"/>
                          <a:cs typeface="Times New Roman" pitchFamily="18" charset="0"/>
                        </a:rPr>
                        <a:t>-78732,65</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77,5</a:t>
                      </a:r>
                      <a:endParaRPr lang="ru-RU" sz="800" b="1" dirty="0">
                        <a:solidFill>
                          <a:srgbClr val="FF0000"/>
                        </a:solidFill>
                        <a:latin typeface="+mn-lt"/>
                        <a:cs typeface="Times New Roman" pitchFamily="18" charset="0"/>
                      </a:endParaRPr>
                    </a:p>
                  </a:txBody>
                  <a:tcPr/>
                </a:tc>
              </a:tr>
              <a:tr h="216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b="0" dirty="0" smtClean="0">
                          <a:latin typeface="+mn-lt"/>
                          <a:cs typeface="Times New Roman" pitchFamily="18" charset="0"/>
                        </a:rPr>
                        <a:t>Источники дефицит «-» /      </a:t>
                      </a:r>
                      <a:r>
                        <a:rPr lang="ru-RU" sz="800" b="0" dirty="0" err="1" smtClean="0">
                          <a:latin typeface="+mn-lt"/>
                          <a:cs typeface="Times New Roman" pitchFamily="18" charset="0"/>
                        </a:rPr>
                        <a:t>профицит</a:t>
                      </a:r>
                      <a:r>
                        <a:rPr lang="ru-RU" sz="800" b="0" dirty="0" smtClean="0">
                          <a:latin typeface="+mn-lt"/>
                          <a:cs typeface="Times New Roman" pitchFamily="18" charset="0"/>
                        </a:rPr>
                        <a:t> «+»</a:t>
                      </a:r>
                    </a:p>
                  </a:txBody>
                  <a:tcPr/>
                </a:tc>
                <a:tc>
                  <a:txBody>
                    <a:bodyPr/>
                    <a:lstStyle/>
                    <a:p>
                      <a:pPr algn="ctr"/>
                      <a:r>
                        <a:rPr lang="ru-RU" sz="800" b="0" dirty="0" smtClean="0">
                          <a:latin typeface="+mn-lt"/>
                          <a:cs typeface="Times New Roman" pitchFamily="18" charset="0"/>
                        </a:rPr>
                        <a:t>4 612,75</a:t>
                      </a:r>
                      <a:endParaRPr lang="ru-RU" sz="800" b="0" dirty="0">
                        <a:latin typeface="+mn-lt"/>
                        <a:cs typeface="Times New Roman" pitchFamily="18" charset="0"/>
                      </a:endParaRPr>
                    </a:p>
                  </a:txBody>
                  <a:tcPr/>
                </a:tc>
                <a:tc>
                  <a:txBody>
                    <a:bodyPr/>
                    <a:lstStyle/>
                    <a:p>
                      <a:pPr algn="ctr"/>
                      <a:r>
                        <a:rPr lang="ru-RU" sz="800" b="0" dirty="0" smtClean="0">
                          <a:latin typeface="+mn-lt"/>
                          <a:cs typeface="Times New Roman" pitchFamily="18" charset="0"/>
                        </a:rPr>
                        <a:t>-38 005,26</a:t>
                      </a:r>
                      <a:endParaRPr lang="ru-RU" sz="800" b="0" dirty="0">
                        <a:latin typeface="+mn-lt"/>
                        <a:cs typeface="Times New Roman" pitchFamily="18" charset="0"/>
                      </a:endParaRPr>
                    </a:p>
                  </a:txBody>
                  <a:tcPr/>
                </a:tc>
                <a:tc>
                  <a:txBody>
                    <a:bodyPr/>
                    <a:lstStyle/>
                    <a:p>
                      <a:pPr algn="ctr"/>
                      <a:r>
                        <a:rPr lang="ru-RU" sz="800" b="0" dirty="0" smtClean="0">
                          <a:latin typeface="+mn-lt"/>
                          <a:cs typeface="Times New Roman" pitchFamily="18" charset="0"/>
                        </a:rPr>
                        <a:t>0,00</a:t>
                      </a:r>
                      <a:endParaRPr lang="ru-RU" sz="800" b="0"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rgbClr val="FF0000"/>
                          </a:solidFill>
                          <a:latin typeface="+mn-lt"/>
                          <a:cs typeface="Times New Roman" pitchFamily="18" charset="0"/>
                        </a:rPr>
                        <a:t>-38 005,26</a:t>
                      </a:r>
                    </a:p>
                  </a:txBody>
                  <a:tcPr/>
                </a:tc>
                <a:tc>
                  <a:txBody>
                    <a:bodyPr/>
                    <a:lstStyle/>
                    <a:p>
                      <a:pPr algn="ctr"/>
                      <a:endParaRPr lang="ru-RU" sz="800" b="0" dirty="0">
                        <a:latin typeface="+mn-lt"/>
                        <a:cs typeface="Times New Roman" pitchFamily="18" charset="0"/>
                      </a:endParaRPr>
                    </a:p>
                  </a:txBody>
                  <a:tcPr/>
                </a:tc>
              </a:tr>
            </a:tbl>
          </a:graphicData>
        </a:graphic>
      </p:graphicFrame>
      <p:sp>
        <p:nvSpPr>
          <p:cNvPr id="5" name="TextBox 4"/>
          <p:cNvSpPr txBox="1"/>
          <p:nvPr/>
        </p:nvSpPr>
        <p:spPr>
          <a:xfrm>
            <a:off x="0"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ХАРАКТЕРИСТИКИ БЮДЖЕТОВ МУНИЦИПАЛЬНЫХ ОБРАЗОВАНИЙ КУРСКОГО РАЙОНА </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285984"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3  /</a:t>
            </a:r>
            <a:r>
              <a:rPr lang="ru-RU" dirty="0" smtClean="0">
                <a:latin typeface="Calibri" pitchFamily="34" charset="0"/>
                <a:cs typeface="Calibri" pitchFamily="34" charset="0"/>
              </a:rPr>
              <a:t>Доходы</a:t>
            </a:r>
          </a:p>
        </p:txBody>
      </p:sp>
      <p:graphicFrame>
        <p:nvGraphicFramePr>
          <p:cNvPr id="4" name="Диаграмма 3"/>
          <p:cNvGraphicFramePr/>
          <p:nvPr/>
        </p:nvGraphicFramePr>
        <p:xfrm>
          <a:off x="71406" y="1000108"/>
          <a:ext cx="892975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Rectangle 2"/>
          <p:cNvSpPr>
            <a:spLocks noChangeArrowheads="1"/>
          </p:cNvSpPr>
          <p:nvPr/>
        </p:nvSpPr>
        <p:spPr bwMode="auto">
          <a:xfrm>
            <a:off x="428596" y="4000504"/>
            <a:ext cx="44291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Общий объем доходов местного бюджета на 2020 год планируется  в сумме 1 486 742,07тыс. рублей, в том числе налоговые и неналоговые доходы -  222 896,22 тыс. рублей и безвозмездные поступления 1 263 845,85 тыс. рублей. В 2021 году прирост поступлений налоговых и неналоговых доходов в местный бюджет к показателям  2019 года прогнозируется на 13 179,40 тыс. рублей. В 2022 году этот прирост должен составить 16 564,68 тыс. руб. Доля налоговых и неналоговых доходов в общем объеме доходов местного бюджета 2020 года составит 15,0</a:t>
            </a:r>
            <a:r>
              <a:rPr kumimoji="0" lang="ru-RU"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 процента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p:txBody>
      </p:sp>
      <p:sp>
        <p:nvSpPr>
          <p:cNvPr id="5" name="TextBox 3"/>
          <p:cNvSpPr txBox="1"/>
          <p:nvPr/>
        </p:nvSpPr>
        <p:spPr>
          <a:xfrm>
            <a:off x="6929454" y="10715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6" name="TextBox 5"/>
          <p:cNvSpPr txBox="1"/>
          <p:nvPr/>
        </p:nvSpPr>
        <p:spPr>
          <a:xfrm>
            <a:off x="0" y="428604"/>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РОСТА ДОХОДОВ БЮДЖЕТА КУРСКОГО МУНИЦИПАЛЬНОГО РАЙОНА</a:t>
            </a:r>
          </a:p>
        </p:txBody>
      </p:sp>
      <p:pic>
        <p:nvPicPr>
          <p:cNvPr id="51202" name="Picture 2" descr="https://media.istockphoto.com/photos/money-growth-picture-id475475678"/>
          <p:cNvPicPr>
            <a:picLocks noChangeAspect="1" noChangeArrowheads="1"/>
          </p:cNvPicPr>
          <p:nvPr/>
        </p:nvPicPr>
        <p:blipFill>
          <a:blip r:embed="rId3" cstate="print"/>
          <a:srcRect/>
          <a:stretch>
            <a:fillRect/>
          </a:stretch>
        </p:blipFill>
        <p:spPr bwMode="auto">
          <a:xfrm>
            <a:off x="5286380" y="3714752"/>
            <a:ext cx="3500462" cy="2334781"/>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5" y="500042"/>
          <a:ext cx="8858312" cy="6015240"/>
        </p:xfrm>
        <a:graphic>
          <a:graphicData uri="http://schemas.openxmlformats.org/drawingml/2006/table">
            <a:tbl>
              <a:tblPr/>
              <a:tblGrid>
                <a:gridCol w="3929089"/>
                <a:gridCol w="883680"/>
                <a:gridCol w="1116012"/>
                <a:gridCol w="1046261"/>
                <a:gridCol w="976510"/>
                <a:gridCol w="906760"/>
              </a:tblGrid>
              <a:tr h="285752">
                <a:tc>
                  <a:txBody>
                    <a:bodyPr/>
                    <a:lstStyle/>
                    <a:p>
                      <a:pPr algn="ctr" fontAlgn="t"/>
                      <a:r>
                        <a:rPr lang="ru-RU" sz="900" b="1" i="0" u="none" strike="noStrike" dirty="0">
                          <a:latin typeface="Calibri" pitchFamily="34" charset="0"/>
                          <a:cs typeface="Calibri" pitchFamily="34" charset="0"/>
                        </a:rPr>
                        <a:t>Наименование КБК</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smtClean="0">
                          <a:latin typeface="Calibri" pitchFamily="34" charset="0"/>
                          <a:cs typeface="Calibri" pitchFamily="34" charset="0"/>
                        </a:rPr>
                        <a:t>Факт </a:t>
                      </a:r>
                    </a:p>
                    <a:p>
                      <a:pPr algn="ctr" fontAlgn="t"/>
                      <a:r>
                        <a:rPr lang="ru-RU" sz="900" b="1" i="0" u="none" strike="noStrike" dirty="0" smtClean="0">
                          <a:latin typeface="Calibri" pitchFamily="34" charset="0"/>
                          <a:cs typeface="Calibri" pitchFamily="34" charset="0"/>
                        </a:rPr>
                        <a:t>2018 </a:t>
                      </a:r>
                      <a:r>
                        <a:rPr lang="ru-RU" sz="900" b="1" i="0" u="none" strike="noStrike" dirty="0">
                          <a:latin typeface="Calibri" pitchFamily="34" charset="0"/>
                          <a:cs typeface="Calibri" pitchFamily="34" charset="0"/>
                        </a:rPr>
                        <a:t>год</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smtClean="0">
                          <a:latin typeface="Calibri" pitchFamily="34" charset="0"/>
                          <a:cs typeface="Calibri" pitchFamily="34" charset="0"/>
                        </a:rPr>
                        <a:t>Назначено </a:t>
                      </a:r>
                    </a:p>
                    <a:p>
                      <a:pPr algn="ctr" fontAlgn="t"/>
                      <a:r>
                        <a:rPr lang="ru-RU" sz="900" b="1" i="0" u="none" strike="noStrike" dirty="0" smtClean="0">
                          <a:latin typeface="Calibri" pitchFamily="34" charset="0"/>
                          <a:cs typeface="Calibri" pitchFamily="34" charset="0"/>
                        </a:rPr>
                        <a:t>на </a:t>
                      </a:r>
                      <a:r>
                        <a:rPr lang="ru-RU" sz="900" b="1" i="0" u="none" strike="noStrike" dirty="0">
                          <a:latin typeface="Calibri" pitchFamily="34" charset="0"/>
                          <a:cs typeface="Calibri" pitchFamily="34" charset="0"/>
                        </a:rPr>
                        <a:t>2019 год (уточненный )</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ru-RU" sz="900" b="1" i="0" u="none" strike="noStrike" dirty="0" smtClean="0">
                        <a:latin typeface="Calibri" pitchFamily="34" charset="0"/>
                        <a:cs typeface="Calibri" pitchFamily="34" charset="0"/>
                      </a:endParaRPr>
                    </a:p>
                    <a:p>
                      <a:pPr algn="l" fontAlgn="t"/>
                      <a:r>
                        <a:rPr lang="ru-RU" sz="900" b="1" i="0" u="none" strike="noStrike" dirty="0" smtClean="0">
                          <a:latin typeface="Calibri" pitchFamily="34" charset="0"/>
                          <a:cs typeface="Calibri" pitchFamily="34" charset="0"/>
                        </a:rPr>
                        <a:t>Прогноз</a:t>
                      </a:r>
                    </a:p>
                    <a:p>
                      <a:pPr algn="l" fontAlgn="t"/>
                      <a:r>
                        <a:rPr lang="ru-RU" sz="900" b="1" i="0" u="none" strike="noStrike" dirty="0" smtClean="0">
                          <a:latin typeface="Calibri" pitchFamily="34" charset="0"/>
                          <a:cs typeface="Calibri" pitchFamily="34" charset="0"/>
                        </a:rPr>
                        <a:t> на </a:t>
                      </a:r>
                      <a:r>
                        <a:rPr lang="ru-RU" sz="900" b="1" i="0" u="none" strike="noStrike" dirty="0">
                          <a:latin typeface="Calibri" pitchFamily="34" charset="0"/>
                          <a:cs typeface="Calibri" pitchFamily="34" charset="0"/>
                        </a:rPr>
                        <a:t>2020 год </a:t>
                      </a:r>
                    </a:p>
                  </a:txBody>
                  <a:tcPr marL="386179"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900" b="1" i="0" u="none" strike="noStrike" dirty="0" smtClean="0">
                        <a:latin typeface="Calibri" pitchFamily="34" charset="0"/>
                        <a:cs typeface="Calibri" pitchFamily="34" charset="0"/>
                      </a:endParaRPr>
                    </a:p>
                    <a:p>
                      <a:pPr algn="ctr" fontAlgn="t"/>
                      <a:r>
                        <a:rPr lang="ru-RU" sz="900" b="1" i="0" u="none" strike="noStrike" dirty="0" smtClean="0">
                          <a:latin typeface="Calibri" pitchFamily="34" charset="0"/>
                          <a:cs typeface="Calibri" pitchFamily="34" charset="0"/>
                        </a:rPr>
                        <a:t>Прогноз </a:t>
                      </a:r>
                    </a:p>
                    <a:p>
                      <a:pPr algn="ctr" fontAlgn="t"/>
                      <a:r>
                        <a:rPr lang="ru-RU" sz="900" b="1" i="0" u="none" strike="noStrike" dirty="0" smtClean="0">
                          <a:latin typeface="Calibri" pitchFamily="34" charset="0"/>
                          <a:cs typeface="Calibri" pitchFamily="34" charset="0"/>
                        </a:rPr>
                        <a:t>на 2021 год</a:t>
                      </a:r>
                      <a:endParaRPr lang="ru-RU" sz="9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smtClean="0">
                          <a:latin typeface="Calibri" pitchFamily="34" charset="0"/>
                          <a:cs typeface="Calibri" pitchFamily="34" charset="0"/>
                        </a:rPr>
                        <a:t>Прогноз</a:t>
                      </a:r>
                    </a:p>
                    <a:p>
                      <a:pPr algn="ctr" fontAlgn="t"/>
                      <a:r>
                        <a:rPr lang="ru-RU" sz="900" b="1" i="0" u="none" strike="noStrike" dirty="0" smtClean="0">
                          <a:latin typeface="Calibri" pitchFamily="34" charset="0"/>
                          <a:cs typeface="Calibri" pitchFamily="34" charset="0"/>
                        </a:rPr>
                        <a:t> </a:t>
                      </a:r>
                      <a:r>
                        <a:rPr lang="ru-RU" sz="900" b="1" i="0" u="none" strike="noStrike" dirty="0">
                          <a:latin typeface="Calibri" pitchFamily="34" charset="0"/>
                          <a:cs typeface="Calibri" pitchFamily="34" charset="0"/>
                        </a:rPr>
                        <a:t>на 2022 год</a:t>
                      </a:r>
                    </a:p>
                  </a:txBody>
                  <a:tcPr marL="2682" marR="2682" marT="2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Налог </a:t>
                      </a:r>
                      <a:r>
                        <a:rPr lang="ru-RU" sz="1000" b="0" i="0" u="none" strike="noStrike" dirty="0">
                          <a:latin typeface="Calibri" pitchFamily="34" charset="0"/>
                          <a:cs typeface="Calibri" pitchFamily="34" charset="0"/>
                        </a:rPr>
                        <a:t>на доходы физических лиц</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121 811,53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133 852,00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147 </a:t>
                      </a:r>
                      <a:r>
                        <a:rPr lang="ru-RU" sz="1000" b="0" i="0" u="none" strike="noStrike" dirty="0">
                          <a:latin typeface="Calibri" pitchFamily="34" charset="0"/>
                          <a:cs typeface="Calibri" pitchFamily="34" charset="0"/>
                        </a:rPr>
                        <a:t>244,00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151 </a:t>
                      </a:r>
                      <a:r>
                        <a:rPr lang="ru-RU" sz="1000" b="0" i="0" u="none" strike="noStrike" dirty="0">
                          <a:latin typeface="Calibri" pitchFamily="34" charset="0"/>
                          <a:cs typeface="Calibri" pitchFamily="34" charset="0"/>
                        </a:rPr>
                        <a:t>626,00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156 044,00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Единый </a:t>
                      </a:r>
                      <a:r>
                        <a:rPr lang="ru-RU" sz="1000" b="0" i="0" u="none" strike="noStrike" dirty="0">
                          <a:latin typeface="Calibri" pitchFamily="34" charset="0"/>
                          <a:cs typeface="Calibri" pitchFamily="34" charset="0"/>
                        </a:rPr>
                        <a:t>налог на вмененный доход</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8 042,71</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7 290,00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 </a:t>
                      </a:r>
                      <a:r>
                        <a:rPr lang="ru-RU" sz="1000" b="0" i="0" u="none" strike="noStrike" dirty="0">
                          <a:latin typeface="Calibri" pitchFamily="34" charset="0"/>
                          <a:cs typeface="Calibri" pitchFamily="34" charset="0"/>
                        </a:rPr>
                        <a:t>986,00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2 309,00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Патент</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15,67</a:t>
                      </a:r>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0,00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23,71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20,07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25,85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уплаты акцизов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4 653,23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4 766,16</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5 563,32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5 </a:t>
                      </a:r>
                      <a:r>
                        <a:rPr lang="ru-RU" sz="1000" b="0" i="0" u="none" strike="noStrike" dirty="0">
                          <a:latin typeface="Calibri" pitchFamily="34" charset="0"/>
                          <a:cs typeface="Calibri" pitchFamily="34" charset="0"/>
                        </a:rPr>
                        <a:t>855,26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6 182,26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Единый </a:t>
                      </a:r>
                      <a:r>
                        <a:rPr lang="ru-RU" sz="1000" b="0" i="0" u="none" strike="noStrike" dirty="0">
                          <a:latin typeface="Calibri" pitchFamily="34" charset="0"/>
                          <a:cs typeface="Calibri" pitchFamily="34" charset="0"/>
                        </a:rPr>
                        <a:t>сельскохозяйственный налог</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8 410,78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15 373,50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 </a:t>
                      </a:r>
                      <a:r>
                        <a:rPr lang="ru-RU" sz="1000" b="0" i="0" u="none" strike="noStrike" dirty="0">
                          <a:latin typeface="Calibri" pitchFamily="34" charset="0"/>
                          <a:cs typeface="Calibri" pitchFamily="34" charset="0"/>
                        </a:rPr>
                        <a:t>058,50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8 794,21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9 588,71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1950">
                <a:tc>
                  <a:txBody>
                    <a:bodyPr/>
                    <a:lstStyle/>
                    <a:p>
                      <a:pPr algn="l" fontAlgn="t"/>
                      <a:r>
                        <a:rPr lang="ru-RU" sz="1000" b="0" i="0" u="none" strike="noStrike" dirty="0" smtClean="0">
                          <a:latin typeface="Calibri" pitchFamily="34" charset="0"/>
                          <a:cs typeface="Calibri" pitchFamily="34" charset="0"/>
                        </a:rPr>
                        <a:t> Государственная </a:t>
                      </a:r>
                      <a:r>
                        <a:rPr lang="ru-RU" sz="1000" b="0" i="0" u="none" strike="noStrike" dirty="0">
                          <a:latin typeface="Calibri" pitchFamily="34" charset="0"/>
                          <a:cs typeface="Calibri" pitchFamily="34" charset="0"/>
                        </a:rPr>
                        <a:t>пошлина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3 777,44</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4 596,00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3 590,00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baseline="0" dirty="0" smtClean="0">
                          <a:latin typeface="Calibri" pitchFamily="34" charset="0"/>
                          <a:cs typeface="Calibri" pitchFamily="34" charset="0"/>
                        </a:rPr>
                        <a:t> </a:t>
                      </a:r>
                      <a:r>
                        <a:rPr lang="ru-RU" sz="1000" b="0" i="0" u="none" strike="noStrike" dirty="0" smtClean="0">
                          <a:latin typeface="Calibri" pitchFamily="34" charset="0"/>
                          <a:cs typeface="Calibri" pitchFamily="34" charset="0"/>
                        </a:rPr>
                        <a:t>3 </a:t>
                      </a:r>
                      <a:r>
                        <a:rPr lang="ru-RU" sz="1000" b="0" i="0" u="none" strike="noStrike" dirty="0">
                          <a:latin typeface="Calibri" pitchFamily="34" charset="0"/>
                          <a:cs typeface="Calibri" pitchFamily="34" charset="0"/>
                        </a:rPr>
                        <a:t>734,00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3 883,00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91369">
                <a:tc>
                  <a:txBody>
                    <a:bodyPr/>
                    <a:lstStyle/>
                    <a:p>
                      <a:pPr algn="l" fontAlgn="t"/>
                      <a:r>
                        <a:rPr lang="ru-RU" sz="1000" b="1" i="0" u="none" strike="noStrike" dirty="0" smtClean="0">
                          <a:latin typeface="Calibri" pitchFamily="34" charset="0"/>
                          <a:cs typeface="Calibri" pitchFamily="34" charset="0"/>
                        </a:rPr>
                        <a:t> ВСЕГО </a:t>
                      </a:r>
                      <a:r>
                        <a:rPr lang="ru-RU" sz="1000" b="1" i="0" u="none" strike="noStrike" dirty="0">
                          <a:latin typeface="Calibri" pitchFamily="34" charset="0"/>
                          <a:cs typeface="Calibri" pitchFamily="34" charset="0"/>
                        </a:rPr>
                        <a:t>НАЛОГОВЫХ ДОХОДОВ: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146 711,36</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165 </a:t>
                      </a:r>
                      <a:r>
                        <a:rPr lang="ru-RU" sz="1000" b="1" i="0" u="none" strike="noStrike" dirty="0">
                          <a:latin typeface="Calibri" pitchFamily="34" charset="0"/>
                          <a:cs typeface="Calibri" pitchFamily="34" charset="0"/>
                        </a:rPr>
                        <a:t>877,66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 </a:t>
                      </a:r>
                      <a:r>
                        <a:rPr lang="ru-RU" sz="1000" b="1" i="0" u="none" strike="noStrike" dirty="0">
                          <a:latin typeface="Calibri" pitchFamily="34" charset="0"/>
                          <a:cs typeface="Calibri" pitchFamily="34" charset="0"/>
                        </a:rPr>
                        <a:t>173 465,53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172 </a:t>
                      </a:r>
                      <a:r>
                        <a:rPr lang="ru-RU" sz="1000" b="1" i="0" u="none" strike="noStrike" dirty="0">
                          <a:latin typeface="Calibri" pitchFamily="34" charset="0"/>
                          <a:cs typeface="Calibri" pitchFamily="34" charset="0"/>
                        </a:rPr>
                        <a:t>338,54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175 </a:t>
                      </a:r>
                      <a:r>
                        <a:rPr lang="ru-RU" sz="1000" b="1" i="0" u="none" strike="noStrike" dirty="0">
                          <a:latin typeface="Calibri" pitchFamily="34" charset="0"/>
                          <a:cs typeface="Calibri" pitchFamily="34" charset="0"/>
                        </a:rPr>
                        <a:t>723,82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318">
                <a:tc>
                  <a:txBody>
                    <a:bodyPr/>
                    <a:lstStyle/>
                    <a:p>
                      <a:pPr algn="l" fontAlgn="t"/>
                      <a:r>
                        <a:rPr lang="ru-RU" sz="1000" b="0" i="0" u="none" strike="noStrike" dirty="0" smtClean="0">
                          <a:latin typeface="Calibri" pitchFamily="34" charset="0"/>
                          <a:cs typeface="Calibri" pitchFamily="34" charset="0"/>
                        </a:rPr>
                        <a:t> Доходы</a:t>
                      </a:r>
                      <a:r>
                        <a:rPr lang="ru-RU" sz="1000" b="0" i="0" u="none" strike="noStrike" dirty="0">
                          <a:latin typeface="Calibri" pitchFamily="34" charset="0"/>
                          <a:cs typeface="Calibri" pitchFamily="34" charset="0"/>
                        </a:rPr>
                        <a:t>, получаемые в виде арендной платы за земельные участки, государственная собственность на которые не разграничены в границах поселений, а также средства от продажи права на заключение </a:t>
                      </a:r>
                      <a:r>
                        <a:rPr lang="ru-RU" sz="1000" b="0" i="0" u="none" strike="noStrike" dirty="0" smtClean="0">
                          <a:latin typeface="Calibri" pitchFamily="34" charset="0"/>
                          <a:cs typeface="Calibri" pitchFamily="34" charset="0"/>
                        </a:rPr>
                        <a:t>договоров </a:t>
                      </a:r>
                      <a:r>
                        <a:rPr lang="ru-RU" sz="1000" b="0" i="0" u="none" strike="noStrike" dirty="0">
                          <a:latin typeface="Calibri" pitchFamily="34" charset="0"/>
                          <a:cs typeface="Calibri" pitchFamily="34" charset="0"/>
                        </a:rPr>
                        <a:t>аренды указанных земельных участков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22 802,45</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15 751,14</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22 802,45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22 </a:t>
                      </a:r>
                      <a:r>
                        <a:rPr lang="ru-RU" sz="1000" b="0" i="0" u="none" strike="noStrike" dirty="0">
                          <a:latin typeface="Calibri" pitchFamily="34" charset="0"/>
                          <a:cs typeface="Calibri" pitchFamily="34" charset="0"/>
                        </a:rPr>
                        <a:t>802,45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22 </a:t>
                      </a:r>
                      <a:r>
                        <a:rPr lang="ru-RU" sz="1000" b="0" i="0" u="none" strike="noStrike" dirty="0">
                          <a:latin typeface="Calibri" pitchFamily="34" charset="0"/>
                          <a:cs typeface="Calibri" pitchFamily="34" charset="0"/>
                        </a:rPr>
                        <a:t>802,45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844">
                <a:tc>
                  <a:txBody>
                    <a:bodyPr/>
                    <a:lstStyle/>
                    <a:p>
                      <a:pPr algn="l" fontAlgn="t"/>
                      <a:r>
                        <a:rPr lang="ru-RU" sz="1000" b="0" i="0" u="none" strike="noStrike" dirty="0" smtClean="0">
                          <a:latin typeface="Calibri" pitchFamily="34" charset="0"/>
                          <a:cs typeface="Calibri" pitchFamily="34" charset="0"/>
                        </a:rPr>
                        <a:t> Доходы</a:t>
                      </a:r>
                      <a:r>
                        <a:rPr lang="ru-RU" sz="1000" b="0" i="0" u="none" strike="noStrike" dirty="0">
                          <a:latin typeface="Calibri" pitchFamily="34" charset="0"/>
                          <a:cs typeface="Calibri" pitchFamily="34" charset="0"/>
                        </a:rPr>
                        <a:t>, получаемые в виде арендной платы за земельные участки после  разграничения</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384,97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412,01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384,97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384,97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384,97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7689">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сдачи в аренду имущества, находящегося в оперативном управлении органов управления муниципального района  по учреждениям здравоохранения, культуры и прочим учреждениям</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331,33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137,14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264,00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264,00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264,00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1163">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перечисления части прибыли, остающейся после уплаты налогов и иных обязательных платежей муниципальных унитарных предприятий, созданных муниципальными районами</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283,53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577,00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143,00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143,00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143,00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3160">
                <a:tc>
                  <a:txBody>
                    <a:bodyPr/>
                    <a:lstStyle/>
                    <a:p>
                      <a:pPr algn="l" fontAlgn="t"/>
                      <a:r>
                        <a:rPr lang="ru-RU" sz="1000" b="0" i="0" u="none" strike="noStrike" dirty="0" smtClean="0">
                          <a:latin typeface="Calibri" pitchFamily="34" charset="0"/>
                          <a:cs typeface="Calibri" pitchFamily="34" charset="0"/>
                        </a:rPr>
                        <a:t> Плата </a:t>
                      </a:r>
                      <a:r>
                        <a:rPr lang="ru-RU" sz="1000" b="0" i="0" u="none" strike="noStrike" dirty="0">
                          <a:latin typeface="Calibri" pitchFamily="34" charset="0"/>
                          <a:cs typeface="Calibri" pitchFamily="34" charset="0"/>
                        </a:rPr>
                        <a:t>за негативное воздействие на окружающую среду</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185,34</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179,49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baseline="0" dirty="0" smtClean="0">
                          <a:latin typeface="Calibri" pitchFamily="34" charset="0"/>
                          <a:cs typeface="Calibri" pitchFamily="34" charset="0"/>
                        </a:rPr>
                        <a:t>  </a:t>
                      </a:r>
                      <a:r>
                        <a:rPr lang="ru-RU" sz="1000" b="0" i="0" u="none" strike="noStrike" dirty="0" smtClean="0">
                          <a:latin typeface="Calibri" pitchFamily="34" charset="0"/>
                          <a:cs typeface="Calibri" pitchFamily="34" charset="0"/>
                        </a:rPr>
                        <a:t>136,77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136,77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136,77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6320">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продажи земельных участков государственная собственность на которые не разграничена и которые </a:t>
                      </a:r>
                      <a:r>
                        <a:rPr lang="ru-RU" sz="1000" b="0" i="0" u="none" strike="noStrike" dirty="0" smtClean="0">
                          <a:latin typeface="Calibri" pitchFamily="34" charset="0"/>
                          <a:cs typeface="Calibri" pitchFamily="34" charset="0"/>
                        </a:rPr>
                        <a:t>расположенных </a:t>
                      </a:r>
                      <a:r>
                        <a:rPr lang="ru-RU" sz="1000" b="0" i="0" u="none" strike="noStrike" dirty="0">
                          <a:latin typeface="Calibri" pitchFamily="34" charset="0"/>
                          <a:cs typeface="Calibri" pitchFamily="34" charset="0"/>
                        </a:rPr>
                        <a:t>в границах поселений</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1 858,78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1 891,00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340,00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340,00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340,00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Штрафы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3 508,06</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3 763,27</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359,50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359,50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359,50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Прочие </a:t>
                      </a:r>
                      <a:r>
                        <a:rPr lang="ru-RU" sz="1000" b="0" i="0" u="none" strike="noStrike" dirty="0">
                          <a:latin typeface="Calibri" pitchFamily="34" charset="0"/>
                          <a:cs typeface="Calibri" pitchFamily="34" charset="0"/>
                        </a:rPr>
                        <a:t>неналоговые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231,54</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оказания платных услуг</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34 708,88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33 268,02</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 </a:t>
                      </a:r>
                      <a:r>
                        <a:rPr lang="ru-RU" sz="1000" b="0" i="0" u="none" strike="noStrike" dirty="0">
                          <a:latin typeface="Calibri" pitchFamily="34" charset="0"/>
                          <a:cs typeface="Calibri" pitchFamily="34" charset="0"/>
                        </a:rPr>
                        <a:t>000,00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 </a:t>
                      </a:r>
                      <a:r>
                        <a:rPr lang="ru-RU" sz="1000" b="0" i="0" u="none" strike="noStrike" dirty="0">
                          <a:latin typeface="Calibri" pitchFamily="34" charset="0"/>
                          <a:cs typeface="Calibri" pitchFamily="34" charset="0"/>
                        </a:rPr>
                        <a:t>000,00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 </a:t>
                      </a:r>
                      <a:r>
                        <a:rPr lang="ru-RU" sz="1000" b="0" i="0" u="none" strike="noStrike" dirty="0">
                          <a:latin typeface="Calibri" pitchFamily="34" charset="0"/>
                          <a:cs typeface="Calibri" pitchFamily="34" charset="0"/>
                        </a:rPr>
                        <a:t>000,00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a:t>
                      </a:r>
                      <a:r>
                        <a:rPr lang="ru-RU" sz="1000" b="1" i="0" u="none" strike="noStrike" dirty="0" smtClean="0">
                          <a:latin typeface="Calibri" pitchFamily="34" charset="0"/>
                          <a:cs typeface="Calibri" pitchFamily="34" charset="0"/>
                        </a:rPr>
                        <a:t>ВСЕГО </a:t>
                      </a:r>
                      <a:r>
                        <a:rPr lang="ru-RU" sz="1000" b="1" i="0" u="none" strike="noStrike" dirty="0">
                          <a:latin typeface="Calibri" pitchFamily="34" charset="0"/>
                          <a:cs typeface="Calibri" pitchFamily="34" charset="0"/>
                        </a:rPr>
                        <a:t>НЕНАЛОГОВЫХ ДОХОДОВ: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64 294,88</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55 979,07</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 49 430,69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49 430,69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49 430,69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1" i="0" u="none" strike="noStrike" dirty="0">
                          <a:latin typeface="Calibri" pitchFamily="34" charset="0"/>
                          <a:cs typeface="Calibri" pitchFamily="34" charset="0"/>
                        </a:rPr>
                        <a:t>ВСЕГО </a:t>
                      </a:r>
                      <a:r>
                        <a:rPr lang="ru-RU" sz="1000" b="1" i="0" u="none" strike="noStrike" dirty="0" smtClean="0">
                          <a:latin typeface="Calibri" pitchFamily="34" charset="0"/>
                          <a:cs typeface="Calibri" pitchFamily="34" charset="0"/>
                        </a:rPr>
                        <a:t>НАЛОГОВЫХ И НЕНАЛОГОВЫХ ДОХОДОВ</a:t>
                      </a:r>
                      <a:r>
                        <a:rPr lang="ru-RU" sz="1000" b="1" i="0" u="none" strike="noStrike" dirty="0">
                          <a:latin typeface="Calibri" pitchFamily="34" charset="0"/>
                          <a:cs typeface="Calibri" pitchFamily="34" charset="0"/>
                        </a:rPr>
                        <a:t>:</a:t>
                      </a:r>
                    </a:p>
                  </a:txBody>
                  <a:tcPr marL="321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211 006,24</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221 856,73</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222 </a:t>
                      </a:r>
                      <a:r>
                        <a:rPr lang="ru-RU" sz="1000" b="1" i="0" u="none" strike="noStrike" dirty="0">
                          <a:latin typeface="Calibri" pitchFamily="34" charset="0"/>
                          <a:cs typeface="Calibri" pitchFamily="34" charset="0"/>
                        </a:rPr>
                        <a:t>896,22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221 769,23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225 </a:t>
                      </a:r>
                      <a:r>
                        <a:rPr lang="ru-RU" sz="1000" b="1" i="0" u="none" strike="noStrike" dirty="0">
                          <a:latin typeface="Calibri" pitchFamily="34" charset="0"/>
                          <a:cs typeface="Calibri" pitchFamily="34" charset="0"/>
                        </a:rPr>
                        <a:t>154,51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12">
                <a:tc>
                  <a:txBody>
                    <a:bodyPr/>
                    <a:lstStyle/>
                    <a:p>
                      <a:pPr algn="l" fontAlgn="t"/>
                      <a:r>
                        <a:rPr lang="ru-RU" sz="1000" b="0" i="0" u="none" strike="noStrike" dirty="0" smtClean="0">
                          <a:latin typeface="Calibri" pitchFamily="34" charset="0"/>
                          <a:cs typeface="Calibri" pitchFamily="34" charset="0"/>
                        </a:rPr>
                        <a:t> Дотации</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195 487,00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220 969,00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440 115,00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393 951,00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398 874,00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195">
                <a:tc>
                  <a:txBody>
                    <a:bodyPr/>
                    <a:lstStyle/>
                    <a:p>
                      <a:pPr algn="l" fontAlgn="t"/>
                      <a:r>
                        <a:rPr lang="ru-RU" sz="1000" b="0" i="0" u="none" strike="noStrike" dirty="0" smtClean="0">
                          <a:latin typeface="Calibri" pitchFamily="34" charset="0"/>
                          <a:cs typeface="Calibri" pitchFamily="34" charset="0"/>
                        </a:rPr>
                        <a:t> Субсидии</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157 742,83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200 273,06</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38 185,10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155 063,03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12 496,32</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Субвенции</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703 630,60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696 361,43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783 986,92</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818 179,07</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848 981,78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Иные </a:t>
                      </a:r>
                      <a:r>
                        <a:rPr lang="ru-RU" sz="1000" b="0" i="0" u="none" strike="noStrike" dirty="0">
                          <a:latin typeface="Calibri" pitchFamily="34" charset="0"/>
                          <a:cs typeface="Calibri" pitchFamily="34" charset="0"/>
                        </a:rPr>
                        <a:t>межбюджетные </a:t>
                      </a:r>
                      <a:r>
                        <a:rPr lang="ru-RU" sz="1000" b="0" i="0" u="none" strike="noStrike" dirty="0" smtClean="0">
                          <a:latin typeface="Calibri" pitchFamily="34" charset="0"/>
                          <a:cs typeface="Calibri" pitchFamily="34" charset="0"/>
                        </a:rPr>
                        <a:t>трансферты</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3 969,93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6 064,53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 </a:t>
                      </a:r>
                      <a:r>
                        <a:rPr lang="ru-RU" sz="1000" b="0" i="0" u="none" strike="noStrike" dirty="0">
                          <a:latin typeface="Calibri" pitchFamily="34" charset="0"/>
                          <a:cs typeface="Calibri" pitchFamily="34" charset="0"/>
                        </a:rPr>
                        <a:t>558,83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1 589,79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1 </a:t>
                      </a:r>
                      <a:r>
                        <a:rPr lang="ru-RU" sz="1000" b="0" i="0" u="none" strike="noStrike" dirty="0">
                          <a:latin typeface="Calibri" pitchFamily="34" charset="0"/>
                          <a:cs typeface="Calibri" pitchFamily="34" charset="0"/>
                        </a:rPr>
                        <a:t>622,37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Прочие безвозмездные поступления</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112,25</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Возврат</a:t>
                      </a:r>
                      <a:r>
                        <a:rPr lang="ru-RU" sz="1000" b="0" i="0" u="none" strike="noStrike" baseline="0" dirty="0" smtClean="0">
                          <a:latin typeface="Calibri" pitchFamily="34" charset="0"/>
                          <a:cs typeface="Calibri" pitchFamily="34" charset="0"/>
                        </a:rPr>
                        <a:t> остатков</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-6 894,00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-1 228,85</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107">
                <a:tc>
                  <a:txBody>
                    <a:bodyPr/>
                    <a:lstStyle/>
                    <a:p>
                      <a:pPr algn="l" fontAlgn="t"/>
                      <a:r>
                        <a:rPr lang="ru-RU" sz="1000" b="1" i="0" u="none" strike="noStrike" dirty="0" smtClean="0">
                          <a:latin typeface="Calibri" pitchFamily="34" charset="0"/>
                          <a:cs typeface="Calibri" pitchFamily="34" charset="0"/>
                        </a:rPr>
                        <a:t>ВСЕГО  БЕЗВОЗМЕЗДНЫЕ ПОСТУПЛЕНИЯ:</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054 048,61</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 1 122 439,17</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263 845,85</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368 782,89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261 974,47   </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1" i="0" u="none" strike="noStrike" dirty="0">
                          <a:latin typeface="Calibri" pitchFamily="34" charset="0"/>
                          <a:cs typeface="Calibri" pitchFamily="34" charset="0"/>
                        </a:rPr>
                        <a:t>ИТОГО</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265 054,85   </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 </a:t>
                      </a:r>
                      <a:r>
                        <a:rPr lang="ru-RU" sz="1000" b="1" i="0" u="none" strike="noStrike">
                          <a:latin typeface="Calibri" pitchFamily="34" charset="0"/>
                          <a:cs typeface="Calibri" pitchFamily="34" charset="0"/>
                        </a:rPr>
                        <a:t>1 </a:t>
                      </a:r>
                      <a:r>
                        <a:rPr lang="ru-RU" sz="1000" b="1" i="0" u="none" strike="noStrike" smtClean="0">
                          <a:latin typeface="Calibri" pitchFamily="34" charset="0"/>
                          <a:cs typeface="Calibri" pitchFamily="34" charset="0"/>
                        </a:rPr>
                        <a:t>344 295,90</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486 742,07</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590</a:t>
                      </a:r>
                      <a:r>
                        <a:rPr lang="ru-RU" sz="1000" b="1" i="0" u="none" strike="noStrike" baseline="0" dirty="0" smtClean="0">
                          <a:latin typeface="Calibri" pitchFamily="34" charset="0"/>
                          <a:cs typeface="Calibri" pitchFamily="34" charset="0"/>
                        </a:rPr>
                        <a:t> 552,12</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487 128,98</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8358214" y="214290"/>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ДОХОДЫ БЮДЖЕТА ПО ВИДАМ ДОХОДОВ </a:t>
            </a: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1"/>
          <p:cNvGraphicFramePr>
            <a:graphicFrameLocks/>
          </p:cNvGraphicFramePr>
          <p:nvPr/>
        </p:nvGraphicFramePr>
        <p:xfrm>
          <a:off x="-50800" y="-50800"/>
          <a:ext cx="9245600" cy="695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785795"/>
          <a:ext cx="8858312" cy="2171725"/>
        </p:xfrm>
        <a:graphic>
          <a:graphicData uri="http://schemas.openxmlformats.org/drawingml/2006/table">
            <a:tbl>
              <a:tblPr/>
              <a:tblGrid>
                <a:gridCol w="1357322"/>
                <a:gridCol w="785818"/>
                <a:gridCol w="785818"/>
                <a:gridCol w="785818"/>
                <a:gridCol w="714380"/>
                <a:gridCol w="785818"/>
                <a:gridCol w="785180"/>
                <a:gridCol w="701951"/>
                <a:gridCol w="700423"/>
                <a:gridCol w="741404"/>
                <a:gridCol w="714380"/>
              </a:tblGrid>
              <a:tr h="192714">
                <a:tc rowSpan="3">
                  <a:txBody>
                    <a:bodyPr/>
                    <a:lstStyle/>
                    <a:p>
                      <a:pPr algn="l" fontAlgn="t"/>
                      <a:r>
                        <a:rPr lang="ru-RU" sz="1000" b="1" i="0" u="none" strike="noStrike" dirty="0">
                          <a:latin typeface="Calibri" pitchFamily="34" charset="0"/>
                          <a:cs typeface="Calibri" pitchFamily="34" charset="0"/>
                        </a:rPr>
                        <a:t>Наименование КБК</a:t>
                      </a:r>
                    </a:p>
                  </a:txBody>
                  <a:tcPr marL="156308"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1" i="0" u="none" strike="noStrike" dirty="0" smtClean="0">
                          <a:latin typeface="Calibri" pitchFamily="34" charset="0"/>
                          <a:cs typeface="Calibri" pitchFamily="34" charset="0"/>
                        </a:rPr>
                        <a:t>    2019 год</a:t>
                      </a:r>
                      <a:endParaRPr lang="ru-RU" sz="1000" b="1" i="0" u="none" strike="noStrike" dirty="0">
                        <a:latin typeface="Calibri" pitchFamily="34" charset="0"/>
                        <a:cs typeface="Calibri" pitchFamily="34" charset="0"/>
                      </a:endParaRPr>
                    </a:p>
                  </a:txBody>
                  <a:tcPr marL="156308"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latin typeface="Calibri" pitchFamily="34" charset="0"/>
                          <a:cs typeface="Calibri" pitchFamily="34" charset="0"/>
                        </a:rPr>
                        <a:t>2020 год </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t"/>
                      <a:r>
                        <a:rPr lang="ru-RU" sz="1000" b="1" i="0" u="none" strike="noStrike" dirty="0" smtClean="0">
                          <a:latin typeface="Calibri" pitchFamily="34" charset="0"/>
                          <a:cs typeface="Calibri" pitchFamily="34" charset="0"/>
                        </a:rPr>
                        <a:t>2021 год </a:t>
                      </a:r>
                      <a:endParaRPr lang="ru-RU" sz="1000" b="1" i="0" u="none" strike="noStrike" dirty="0">
                        <a:latin typeface="Calibri" pitchFamily="34" charset="0"/>
                        <a:cs typeface="Calibri" pitchFamily="34" charset="0"/>
                      </a:endParaRPr>
                    </a:p>
                  </a:txBody>
                  <a:tcPr marL="3256" marR="3256" marT="3256"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fontAlgn="b"/>
                      <a:r>
                        <a:rPr lang="ru-RU" sz="1000" b="1" i="0" u="none" strike="noStrike" dirty="0" smtClean="0">
                          <a:latin typeface="Calibri" pitchFamily="34" charset="0"/>
                          <a:cs typeface="Calibri" pitchFamily="34" charset="0"/>
                        </a:rPr>
                        <a:t>2022</a:t>
                      </a:r>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год</a:t>
                      </a:r>
                      <a:endParaRPr lang="ru-RU" sz="1000" b="1" i="0" u="none" strike="noStrike" dirty="0">
                        <a:latin typeface="Calibri" pitchFamily="34" charset="0"/>
                        <a:cs typeface="Calibri" pitchFamily="34" charset="0"/>
                      </a:endParaRP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ru-RU" sz="1000" b="0" i="0" u="none" strike="noStrike" dirty="0">
                        <a:latin typeface="Calibri" pitchFamily="34" charset="0"/>
                        <a:cs typeface="Calibri" pitchFamily="34" charset="0"/>
                      </a:endParaRP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14">
                <a:tc vMerge="1">
                  <a:txBody>
                    <a:bodyPr/>
                    <a:lstStyle/>
                    <a:p>
                      <a:endParaRPr lang="ru-RU"/>
                    </a:p>
                  </a:txBody>
                  <a:tcPr/>
                </a:tc>
                <a:tc rowSpan="2">
                  <a:txBody>
                    <a:bodyPr/>
                    <a:lstStyle/>
                    <a:p>
                      <a:pPr algn="ctr" fontAlgn="t"/>
                      <a:r>
                        <a:rPr lang="ru-RU" sz="1000" b="1" i="0" u="none" strike="noStrike" dirty="0">
                          <a:latin typeface="Calibri" pitchFamily="34" charset="0"/>
                          <a:cs typeface="Calibri" pitchFamily="34" charset="0"/>
                        </a:rPr>
                        <a:t>Решение от </a:t>
                      </a:r>
                      <a:r>
                        <a:rPr lang="ru-RU" sz="1000" b="1" i="0" u="none" strike="noStrike" dirty="0" smtClean="0">
                          <a:latin typeface="Calibri" pitchFamily="34" charset="0"/>
                          <a:cs typeface="Calibri" pitchFamily="34" charset="0"/>
                        </a:rPr>
                        <a:t>07.12.2018</a:t>
                      </a:r>
                    </a:p>
                    <a:p>
                      <a:pPr algn="ctr" fontAlgn="t"/>
                      <a:r>
                        <a:rPr lang="ru-RU" sz="1000" b="1" i="0" u="none" strike="noStrike" dirty="0" smtClean="0">
                          <a:latin typeface="Calibri" pitchFamily="34" charset="0"/>
                          <a:cs typeface="Calibri" pitchFamily="34" charset="0"/>
                        </a:rPr>
                        <a:t> </a:t>
                      </a:r>
                      <a:r>
                        <a:rPr lang="ru-RU" sz="1000" b="1" i="0" u="none" strike="noStrike" dirty="0">
                          <a:latin typeface="Calibri" pitchFamily="34" charset="0"/>
                          <a:cs typeface="Calibri" pitchFamily="34" charset="0"/>
                        </a:rPr>
                        <a:t>№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a:latin typeface="Calibri" pitchFamily="34" charset="0"/>
                          <a:cs typeface="Calibri" pitchFamily="34" charset="0"/>
                        </a:rPr>
                        <a:t>Решение от 07.12.2018 №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1" i="0" u="none" strike="noStrike" dirty="0" smtClean="0">
                          <a:latin typeface="Calibri" pitchFamily="34" charset="0"/>
                          <a:cs typeface="Calibri" pitchFamily="34" charset="0"/>
                        </a:rPr>
                        <a:t>Решение от 05.12.2019 № 170</a:t>
                      </a:r>
                    </a:p>
                    <a:p>
                      <a:pPr algn="ctr" fontAlgn="t"/>
                      <a:r>
                        <a:rPr lang="ru-RU" sz="1000" b="1" i="0" u="none" strike="noStrike" dirty="0" smtClean="0">
                          <a:latin typeface="Calibri" pitchFamily="34" charset="0"/>
                          <a:cs typeface="Calibri" pitchFamily="34" charset="0"/>
                        </a:rPr>
                        <a:t> </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1000" b="1" i="0" u="none" strike="noStrike">
                          <a:latin typeface="Calibri" pitchFamily="34" charset="0"/>
                          <a:cs typeface="Calibri" pitchFamily="34" charset="0"/>
                        </a:rPr>
                        <a:t>Изменения</a:t>
                      </a:r>
                    </a:p>
                  </a:txBody>
                  <a:tcPr marL="3256" marR="3256" marT="3256"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t"/>
                      <a:r>
                        <a:rPr lang="ru-RU" sz="1000" b="1" i="0" u="none" strike="noStrike" dirty="0">
                          <a:latin typeface="Calibri" pitchFamily="34" charset="0"/>
                          <a:cs typeface="Calibri" pitchFamily="34" charset="0"/>
                        </a:rPr>
                        <a:t>Решение от 07.12.2018 № 97</a:t>
                      </a:r>
                    </a:p>
                  </a:txBody>
                  <a:tcPr marL="3256" marR="3256" marT="3256"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1" i="0" u="none" strike="noStrike" dirty="0" smtClean="0">
                          <a:latin typeface="Calibri" pitchFamily="34" charset="0"/>
                          <a:cs typeface="Calibri" pitchFamily="34" charset="0"/>
                        </a:rPr>
                        <a:t>Решение от 05.12.2019 № 170</a:t>
                      </a:r>
                    </a:p>
                    <a:p>
                      <a:pPr algn="ctr" fontAlgn="t"/>
                      <a:r>
                        <a:rPr lang="ru-RU" sz="1000" b="1" i="0" u="none" strike="noStrike" dirty="0" smtClean="0">
                          <a:latin typeface="Calibri" pitchFamily="34" charset="0"/>
                          <a:cs typeface="Calibri" pitchFamily="34" charset="0"/>
                        </a:rPr>
                        <a:t> </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smtClean="0">
                          <a:latin typeface="Calibri" pitchFamily="34" charset="0"/>
                          <a:cs typeface="Calibri" pitchFamily="34" charset="0"/>
                        </a:rPr>
                        <a:t>Изменения к </a:t>
                      </a:r>
                      <a:r>
                        <a:rPr lang="ru-RU" sz="1000" b="1" i="0" u="none" strike="noStrike" dirty="0">
                          <a:latin typeface="Calibri" pitchFamily="34" charset="0"/>
                          <a:cs typeface="Calibri" pitchFamily="34" charset="0"/>
                        </a:rPr>
                        <a:t>решению от 07.12.2018 №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1" i="0" u="none" strike="noStrike" dirty="0" smtClean="0">
                          <a:latin typeface="Calibri" pitchFamily="34" charset="0"/>
                          <a:cs typeface="Calibri" pitchFamily="34" charset="0"/>
                        </a:rPr>
                        <a:t>Решение от 05.12.2019 № 170</a:t>
                      </a:r>
                    </a:p>
                    <a:p>
                      <a:pPr algn="ctr" fontAlgn="t"/>
                      <a:r>
                        <a:rPr lang="ru-RU" sz="1000" b="1" i="0" u="none" strike="noStrike" dirty="0" smtClean="0">
                          <a:latin typeface="Calibri" pitchFamily="34" charset="0"/>
                          <a:cs typeface="Calibri" pitchFamily="34" charset="0"/>
                        </a:rPr>
                        <a:t> </a:t>
                      </a:r>
                      <a:endParaRPr lang="ru-RU" sz="1000" b="1" i="0" u="none" strike="noStrike" dirty="0">
                        <a:latin typeface="Calibri" pitchFamily="34" charset="0"/>
                        <a:cs typeface="Calibri" pitchFamily="34" charset="0"/>
                      </a:endParaRP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smtClean="0">
                          <a:latin typeface="Calibri" pitchFamily="34" charset="0"/>
                          <a:cs typeface="Calibri" pitchFamily="34" charset="0"/>
                        </a:rPr>
                        <a:t>Изменения </a:t>
                      </a:r>
                      <a:r>
                        <a:rPr lang="ru-RU" sz="1000" b="1" i="0" u="none" strike="noStrike" dirty="0">
                          <a:latin typeface="Calibri" pitchFamily="34" charset="0"/>
                          <a:cs typeface="Calibri" pitchFamily="34" charset="0"/>
                        </a:rPr>
                        <a:t>к предыдущему году %</a:t>
                      </a: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12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1000" b="1" i="0" u="none" strike="noStrike" dirty="0">
                          <a:latin typeface="Calibri" pitchFamily="34" charset="0"/>
                          <a:cs typeface="Calibri" pitchFamily="34" charset="0"/>
                        </a:rPr>
                        <a:t>к 2019 году</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к </a:t>
                      </a:r>
                      <a:r>
                        <a:rPr lang="ru-RU" sz="1000" b="1" i="0" u="none" strike="noStrike" dirty="0">
                          <a:latin typeface="Calibri" pitchFamily="34" charset="0"/>
                          <a:cs typeface="Calibri" pitchFamily="34" charset="0"/>
                        </a:rPr>
                        <a:t>решению от 07.12.2018 №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fontAlgn="t"/>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420">
                <a:tc>
                  <a:txBody>
                    <a:bodyPr/>
                    <a:lstStyle/>
                    <a:p>
                      <a:pPr algn="l" fontAlgn="t"/>
                      <a:r>
                        <a:rPr lang="ru-RU" sz="1000" b="0" i="0" u="none" strike="noStrike" dirty="0" smtClean="0">
                          <a:latin typeface="Calibri" pitchFamily="34" charset="0"/>
                          <a:cs typeface="Calibri" pitchFamily="34" charset="0"/>
                        </a:rPr>
                        <a:t> Дотация</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220 969,00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169 369,00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440 115,00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1000" b="1" i="0" u="none" strike="noStrike">
                          <a:solidFill>
                            <a:srgbClr val="000000"/>
                          </a:solidFill>
                          <a:latin typeface="Calibri"/>
                        </a:rPr>
                        <a:t>219 146,00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270 746,00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171 489,00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dirty="0">
                          <a:solidFill>
                            <a:srgbClr val="000000"/>
                          </a:solidFill>
                          <a:latin typeface="Calibri"/>
                        </a:rPr>
                        <a:t>393 951,00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1000" b="0" i="0" u="none" strike="noStrike">
                          <a:solidFill>
                            <a:srgbClr val="000000"/>
                          </a:solidFill>
                          <a:latin typeface="Calibri"/>
                        </a:rPr>
                        <a:t>222 462,00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398 874,00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1000" b="0" i="0" u="none" strike="noStrike">
                          <a:solidFill>
                            <a:srgbClr val="000000"/>
                          </a:solidFill>
                          <a:latin typeface="Calibri"/>
                        </a:rPr>
                        <a:t>101,2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49">
                <a:tc>
                  <a:txBody>
                    <a:bodyPr/>
                    <a:lstStyle/>
                    <a:p>
                      <a:pPr algn="l" fontAlgn="t"/>
                      <a:r>
                        <a:rPr lang="ru-RU" sz="1000" b="0" i="0" u="none" strike="noStrike" dirty="0" smtClean="0">
                          <a:latin typeface="Calibri" pitchFamily="34" charset="0"/>
                          <a:cs typeface="Calibri" pitchFamily="34" charset="0"/>
                        </a:rPr>
                        <a:t> Субсидии</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175 960,68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164 045,00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dirty="0" smtClean="0">
                          <a:solidFill>
                            <a:srgbClr val="000000"/>
                          </a:solidFill>
                          <a:latin typeface="Calibri"/>
                        </a:rPr>
                        <a:t>38 185,10</a:t>
                      </a:r>
                      <a:endParaRPr lang="ru-RU" sz="10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smtClean="0">
                          <a:solidFill>
                            <a:srgbClr val="000000"/>
                          </a:solidFill>
                          <a:latin typeface="Calibri"/>
                        </a:rPr>
                        <a:t>-137 775,58</a:t>
                      </a:r>
                      <a:endParaRPr lang="ru-RU" sz="1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smtClean="0">
                          <a:solidFill>
                            <a:srgbClr val="000000"/>
                          </a:solidFill>
                          <a:latin typeface="Calibri"/>
                        </a:rPr>
                        <a:t>-125 859,90</a:t>
                      </a:r>
                      <a:endParaRPr lang="ru-RU" sz="1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161 701,00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dirty="0">
                          <a:solidFill>
                            <a:srgbClr val="000000"/>
                          </a:solidFill>
                          <a:latin typeface="Calibri"/>
                        </a:rPr>
                        <a:t>155 063,03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-6 637,97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12 496,32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300">
                <a:tc>
                  <a:txBody>
                    <a:bodyPr/>
                    <a:lstStyle/>
                    <a:p>
                      <a:pPr algn="l" fontAlgn="t"/>
                      <a:r>
                        <a:rPr lang="ru-RU" sz="1000" b="0" i="0" u="none" strike="noStrike" dirty="0" smtClean="0">
                          <a:latin typeface="Calibri" pitchFamily="34" charset="0"/>
                          <a:cs typeface="Calibri" pitchFamily="34" charset="0"/>
                        </a:rPr>
                        <a:t> Субвенции</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697 374,14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663 730,75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dirty="0" smtClean="0">
                          <a:solidFill>
                            <a:srgbClr val="000000"/>
                          </a:solidFill>
                          <a:latin typeface="Calibri"/>
                        </a:rPr>
                        <a:t>783 986,92</a:t>
                      </a:r>
                      <a:endParaRPr lang="ru-RU" sz="10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smtClean="0">
                          <a:solidFill>
                            <a:srgbClr val="000000"/>
                          </a:solidFill>
                          <a:latin typeface="Calibri"/>
                        </a:rPr>
                        <a:t>86 612,78</a:t>
                      </a:r>
                      <a:endParaRPr lang="ru-RU" sz="1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smtClean="0">
                          <a:solidFill>
                            <a:srgbClr val="000000"/>
                          </a:solidFill>
                          <a:latin typeface="Calibri"/>
                        </a:rPr>
                        <a:t>120 256,17</a:t>
                      </a:r>
                      <a:endParaRPr lang="ru-RU" sz="1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679 951,26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dirty="0">
                          <a:solidFill>
                            <a:srgbClr val="000000"/>
                          </a:solidFill>
                          <a:latin typeface="Calibri"/>
                        </a:rPr>
                        <a:t>818 179,07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138 227,81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848 981,78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103,8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300">
                <a:tc>
                  <a:txBody>
                    <a:bodyPr/>
                    <a:lstStyle/>
                    <a:p>
                      <a:pPr algn="l" fontAlgn="t"/>
                      <a:r>
                        <a:rPr lang="ru-RU" sz="1000" b="0" i="0" u="none" strike="noStrike" dirty="0" smtClean="0">
                          <a:latin typeface="Calibri" pitchFamily="34" charset="0"/>
                          <a:cs typeface="Calibri" pitchFamily="34" charset="0"/>
                        </a:rPr>
                        <a:t> Иные </a:t>
                      </a:r>
                      <a:r>
                        <a:rPr lang="ru-RU" sz="1000" b="0" i="0" u="none" strike="noStrike" dirty="0">
                          <a:latin typeface="Calibri" pitchFamily="34" charset="0"/>
                          <a:cs typeface="Calibri" pitchFamily="34" charset="0"/>
                        </a:rPr>
                        <a:t>межбюджетные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1 742,91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1 742,91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1 558,83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-184,08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-184,08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1 742,91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1 589,79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-153,12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1 622,37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102,0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5">
                <a:tc>
                  <a:txBody>
                    <a:bodyPr/>
                    <a:lstStyle/>
                    <a:p>
                      <a:pPr algn="l" fontAlgn="t"/>
                      <a:r>
                        <a:rPr lang="ru-RU" sz="1000" b="1" i="0" u="none" strike="noStrike" dirty="0" smtClean="0">
                          <a:latin typeface="Calibri" pitchFamily="34" charset="0"/>
                          <a:cs typeface="Calibri" pitchFamily="34" charset="0"/>
                        </a:rPr>
                        <a:t> Безвозмездные </a:t>
                      </a:r>
                      <a:r>
                        <a:rPr lang="ru-RU" sz="1000" b="1" i="0" u="none" strike="noStrike" dirty="0">
                          <a:latin typeface="Calibri" pitchFamily="34" charset="0"/>
                          <a:cs typeface="Calibri" pitchFamily="34" charset="0"/>
                        </a:rPr>
                        <a:t>всего</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1 096 046,73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998 887,66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a:rPr>
                        <a:t>1 </a:t>
                      </a:r>
                      <a:r>
                        <a:rPr lang="ru-RU" sz="1000" b="1" i="0" u="none" strike="noStrike" dirty="0" smtClean="0">
                          <a:solidFill>
                            <a:srgbClr val="000000"/>
                          </a:solidFill>
                          <a:latin typeface="Calibri"/>
                        </a:rPr>
                        <a:t>263 845,85</a:t>
                      </a:r>
                      <a:endParaRPr lang="ru-RU" sz="1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smtClean="0">
                          <a:solidFill>
                            <a:srgbClr val="000000"/>
                          </a:solidFill>
                          <a:latin typeface="Calibri"/>
                        </a:rPr>
                        <a:t>167 799,12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smtClean="0">
                          <a:solidFill>
                            <a:srgbClr val="000000"/>
                          </a:solidFill>
                          <a:latin typeface="Calibri"/>
                        </a:rPr>
                        <a:t>264 958,19</a:t>
                      </a:r>
                      <a:endParaRPr lang="ru-RU" sz="10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1 014 884,17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1 368 782,89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353 898,72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1 261 974,47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dirty="0">
                          <a:solidFill>
                            <a:srgbClr val="000000"/>
                          </a:solidFill>
                          <a:latin typeface="Calibri"/>
                        </a:rPr>
                        <a:t>92,2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ДИНАМИКА И СТРУКТУРА ДОХОДОВ БЮДЖЕТА КУРСКОГО МУНИЦИПАЛЬНОГО РАЙОНА </a:t>
            </a:r>
          </a:p>
          <a:p>
            <a:pPr algn="ctr"/>
            <a:r>
              <a:rPr lang="ru-RU" sz="1600" dirty="0" smtClean="0">
                <a:latin typeface="Calibri" pitchFamily="34" charset="0"/>
                <a:cs typeface="Calibri" pitchFamily="34" charset="0"/>
              </a:rPr>
              <a:t>ПО БЕЗВОЗМЕЗДНЫМ ПОСТУПЛЕНИЯМ В 2020-2022 ГОДАХ</a:t>
            </a:r>
          </a:p>
        </p:txBody>
      </p:sp>
      <p:sp>
        <p:nvSpPr>
          <p:cNvPr id="5" name="Прямоугольник 4"/>
          <p:cNvSpPr/>
          <p:nvPr/>
        </p:nvSpPr>
        <p:spPr>
          <a:xfrm>
            <a:off x="142844" y="2928934"/>
            <a:ext cx="8858312" cy="3970318"/>
          </a:xfrm>
          <a:prstGeom prst="rect">
            <a:avLst/>
          </a:prstGeom>
        </p:spPr>
        <p:txBody>
          <a:bodyPr wrap="square">
            <a:spAutoFit/>
          </a:bodyPr>
          <a:lstStyle/>
          <a:p>
            <a:pPr indent="449263" algn="just"/>
            <a:r>
              <a:rPr lang="ru-RU" sz="1200" dirty="0" smtClean="0">
                <a:latin typeface="Calibri" pitchFamily="34" charset="0"/>
                <a:cs typeface="Calibri" pitchFamily="34" charset="0"/>
              </a:rPr>
              <a:t>Безвозмездные поступления в местном бюджете на 2020 год предусмотрены в объеме 1 263 845,85тыс. рублей, что выше уровня 2019 года на 15,3 процента или 167 799,11 тыс. рублей в абсолютной сумме. </a:t>
            </a:r>
          </a:p>
          <a:p>
            <a:pPr indent="449263" algn="just"/>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Дополнительно в местном бюджете на 2020 год учтены такие межбюджетные трансферты как:</a:t>
            </a:r>
          </a:p>
          <a:p>
            <a:pPr algn="just"/>
            <a:r>
              <a:rPr lang="ru-RU" sz="1200" dirty="0" smtClean="0">
                <a:latin typeface="Calibri" pitchFamily="34" charset="0"/>
                <a:cs typeface="Calibri" pitchFamily="34" charset="0"/>
              </a:rPr>
              <a:t>	дотации на поддержку мер по обеспечению сбалансированности бюджетов;</a:t>
            </a:r>
          </a:p>
          <a:p>
            <a:pPr algn="just"/>
            <a:r>
              <a:rPr lang="ru-RU" sz="1200" dirty="0" smtClean="0">
                <a:latin typeface="Calibri" pitchFamily="34" charset="0"/>
                <a:cs typeface="Calibri" pitchFamily="34" charset="0"/>
              </a:rPr>
              <a:t>                           субсидии на обеспечение комплексного развития сельских территорий (в рамках  мероприятий «Современный облик сельских территорий»);</a:t>
            </a:r>
          </a:p>
          <a:p>
            <a:pPr algn="just"/>
            <a:r>
              <a:rPr lang="ru-RU" sz="1200" dirty="0" smtClean="0">
                <a:latin typeface="Calibri" pitchFamily="34" charset="0"/>
                <a:cs typeface="Calibri" pitchFamily="34" charset="0"/>
              </a:rPr>
              <a:t>	субсидии на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a:t>
            </a:r>
          </a:p>
          <a:p>
            <a:pPr algn="just"/>
            <a:r>
              <a:rPr lang="ru-RU" sz="1200" dirty="0" smtClean="0">
                <a:latin typeface="Calibri" pitchFamily="34" charset="0"/>
                <a:cs typeface="Calibri" pitchFamily="34" charset="0"/>
              </a:rPr>
              <a:t>	прочие субсидии на обеспечение деятельности центров образования цифрового и гуманитарного профилей;</a:t>
            </a:r>
          </a:p>
          <a:p>
            <a:pPr algn="just"/>
            <a:r>
              <a:rPr lang="ru-RU" sz="1200" dirty="0" smtClean="0">
                <a:latin typeface="Calibri" pitchFamily="34" charset="0"/>
                <a:cs typeface="Calibri" pitchFamily="34" charset="0"/>
              </a:rPr>
              <a:t>	прочие субсидии на проведение антитеррористических мероприятий в муниципальных образовательных организациях;</a:t>
            </a:r>
          </a:p>
          <a:p>
            <a:pPr algn="just"/>
            <a:r>
              <a:rPr lang="ru-RU" sz="1200" dirty="0" smtClean="0">
                <a:latin typeface="Calibri" pitchFamily="34" charset="0"/>
                <a:cs typeface="Calibri" pitchFamily="34" charset="0"/>
              </a:rPr>
              <a:t>	прочие субсидии проведение информационно-пропагандистских мероприятий, направленных на профилактику идеологии терроризма;</a:t>
            </a:r>
          </a:p>
          <a:p>
            <a:pPr algn="just"/>
            <a:r>
              <a:rPr lang="ru-RU" sz="1200" dirty="0" smtClean="0">
                <a:latin typeface="Calibri" pitchFamily="34" charset="0"/>
                <a:cs typeface="Calibri" pitchFamily="34" charset="0"/>
              </a:rPr>
              <a:t>	субвенции на выполнение передаваемых полномочий субъектов Российской Федерации (ежегодная денежная выплата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a:t>
            </a:r>
          </a:p>
          <a:p>
            <a:pPr algn="just"/>
            <a:r>
              <a:rPr lang="ru-RU" sz="1200" dirty="0" smtClean="0">
                <a:latin typeface="Calibri" pitchFamily="34" charset="0"/>
                <a:cs typeface="Calibri" pitchFamily="34" charset="0"/>
              </a:rPr>
              <a:t>	субвенции на осуществление ежемесячной выплаты в связи с рождением (усыновлением) первого ребенка;</a:t>
            </a:r>
          </a:p>
          <a:p>
            <a:pPr algn="just"/>
            <a:r>
              <a:rPr lang="ru-RU" sz="1200" dirty="0" smtClean="0">
                <a:latin typeface="Calibri" pitchFamily="34" charset="0"/>
                <a:cs typeface="Calibri" pitchFamily="34" charset="0"/>
              </a:rPr>
              <a:t>	субвенции на стимулирование развития приоритетных </a:t>
            </a:r>
            <a:r>
              <a:rPr lang="ru-RU" sz="1200" dirty="0" err="1" smtClean="0">
                <a:latin typeface="Calibri" pitchFamily="34" charset="0"/>
                <a:cs typeface="Calibri" pitchFamily="34" charset="0"/>
              </a:rPr>
              <a:t>подотраслей</a:t>
            </a:r>
            <a:r>
              <a:rPr lang="ru-RU" sz="1200" dirty="0" smtClean="0">
                <a:latin typeface="Calibri" pitchFamily="34" charset="0"/>
                <a:cs typeface="Calibri" pitchFamily="34" charset="0"/>
              </a:rPr>
              <a:t> агропромышленного комплекса и развитие малых форм хозяйствования.</a:t>
            </a:r>
            <a:endParaRPr lang="ru-RU" sz="1200" dirty="0" smtClean="0">
              <a:latin typeface="Arial" pitchFamily="34" charset="0"/>
              <a:cs typeface="Arial" pitchFamily="34" charset="0"/>
            </a:endParaRPr>
          </a:p>
        </p:txBody>
      </p:sp>
      <p:sp>
        <p:nvSpPr>
          <p:cNvPr id="6"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Соединительная линия уступом 14"/>
          <p:cNvCxnSpPr/>
          <p:nvPr/>
        </p:nvCxnSpPr>
        <p:spPr>
          <a:xfrm flipV="1">
            <a:off x="285720" y="1071546"/>
            <a:ext cx="2071702" cy="571504"/>
          </a:xfrm>
          <a:prstGeom prst="bentConnector3">
            <a:avLst>
              <a:gd name="adj1" fmla="val 64157"/>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nvGraphicFramePr>
        <p:xfrm>
          <a:off x="0" y="714356"/>
          <a:ext cx="885828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571472" y="0"/>
            <a:ext cx="8229600" cy="5111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j-ea"/>
                <a:cs typeface="+mj-cs"/>
              </a:rPr>
              <a:t>СТРУКТУРА БЕЗВОЗМЕЗДНЫХ   ПОСТУПЛЕНИЙ НА</a:t>
            </a:r>
            <a:r>
              <a:rPr kumimoji="0" lang="ru-RU" sz="2000" b="0" i="0" u="none" strike="noStrike" kern="1200" cap="none" spc="0" normalizeH="0" noProof="0" dirty="0" smtClean="0">
                <a:ln>
                  <a:noFill/>
                </a:ln>
                <a:solidFill>
                  <a:schemeClr val="tx1"/>
                </a:solidFill>
                <a:effectLst/>
                <a:uLnTx/>
                <a:uFillTx/>
                <a:latin typeface="Times New Roman" pitchFamily="18" charset="0"/>
                <a:ea typeface="+mj-ea"/>
                <a:cs typeface="+mj-cs"/>
              </a:rPr>
              <a:t> 2020 год</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500034" y="5214950"/>
            <a:ext cx="7572428" cy="1169551"/>
          </a:xfrm>
          <a:prstGeom prst="rect">
            <a:avLst/>
          </a:prstGeom>
        </p:spPr>
        <p:txBody>
          <a:bodyPr wrap="square">
            <a:spAutoFit/>
          </a:bodyPr>
          <a:lstStyle/>
          <a:p>
            <a:r>
              <a:rPr lang="ru-RU" sz="1400" dirty="0" smtClean="0">
                <a:latin typeface="Times New Roman" pitchFamily="18" charset="0"/>
                <a:cs typeface="Times New Roman" pitchFamily="18" charset="0"/>
              </a:rPr>
              <a:t>В составе иных межбюджетных трансфертов учтены следующие средства на: </a:t>
            </a:r>
          </a:p>
          <a:p>
            <a:pPr>
              <a:buFont typeface="Wingdings" pitchFamily="2" charset="2"/>
              <a:buChar char="Ø"/>
            </a:pPr>
            <a:r>
              <a:rPr lang="ru-RU" sz="1400" dirty="0" smtClean="0">
                <a:latin typeface="Times New Roman" pitchFamily="18" charset="0"/>
                <a:cs typeface="Times New Roman" pitchFamily="18" charset="0"/>
              </a:rPr>
              <a:t> содержание депутатов Государственной Думы и членов Совета Федерации и их помощников  - 1 042,93 тыс. рублей;</a:t>
            </a:r>
          </a:p>
          <a:p>
            <a:pPr>
              <a:buFont typeface="Wingdings" pitchFamily="2" charset="2"/>
              <a:buChar char="Ø"/>
            </a:pPr>
            <a:r>
              <a:rPr lang="ru-RU" sz="1400" dirty="0" smtClean="0">
                <a:latin typeface="Times New Roman" pitchFamily="18" charset="0"/>
                <a:cs typeface="Times New Roman" pitchFamily="18" charset="0"/>
              </a:rPr>
              <a:t> передаваемые полномочия из бюджетов поселений на содержание контрольно счетного органа  - 515,90 тыс. рублей.</a:t>
            </a:r>
          </a:p>
        </p:txBody>
      </p:sp>
      <p:sp>
        <p:nvSpPr>
          <p:cNvPr id="10" name="TextBox 1"/>
          <p:cNvSpPr txBox="1"/>
          <p:nvPr/>
        </p:nvSpPr>
        <p:spPr>
          <a:xfrm>
            <a:off x="0" y="34290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cs typeface="Times New Roman" pitchFamily="18" charset="0"/>
              </a:rPr>
              <a:t>субвенции</a:t>
            </a:r>
            <a:endParaRPr lang="ru-RU" sz="1400" dirty="0">
              <a:cs typeface="Times New Roman" pitchFamily="18" charset="0"/>
            </a:endParaRPr>
          </a:p>
        </p:txBody>
      </p:sp>
      <p:sp>
        <p:nvSpPr>
          <p:cNvPr id="11" name="TextBox 1"/>
          <p:cNvSpPr txBox="1"/>
          <p:nvPr/>
        </p:nvSpPr>
        <p:spPr>
          <a:xfrm>
            <a:off x="5786446" y="642918"/>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cs typeface="Times New Roman" pitchFamily="18" charset="0"/>
              </a:rPr>
              <a:t>субсидии</a:t>
            </a:r>
            <a:endParaRPr lang="ru-RU" sz="1400" dirty="0">
              <a:cs typeface="Times New Roman" pitchFamily="18" charset="0"/>
            </a:endParaRPr>
          </a:p>
        </p:txBody>
      </p:sp>
      <p:sp>
        <p:nvSpPr>
          <p:cNvPr id="12" name="TextBox 1"/>
          <p:cNvSpPr txBox="1"/>
          <p:nvPr/>
        </p:nvSpPr>
        <p:spPr>
          <a:xfrm>
            <a:off x="3786182" y="357166"/>
            <a:ext cx="2071702" cy="50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cs typeface="Times New Roman" pitchFamily="18" charset="0"/>
              </a:rPr>
              <a:t>дотация на сбалансированность</a:t>
            </a:r>
            <a:endParaRPr lang="ru-RU" sz="1400" dirty="0">
              <a:cs typeface="Times New Roman" pitchFamily="18" charset="0"/>
            </a:endParaRPr>
          </a:p>
        </p:txBody>
      </p:sp>
      <p:sp>
        <p:nvSpPr>
          <p:cNvPr id="13" name="TextBox 1"/>
          <p:cNvSpPr txBox="1"/>
          <p:nvPr/>
        </p:nvSpPr>
        <p:spPr>
          <a:xfrm>
            <a:off x="5143504" y="4429132"/>
            <a:ext cx="1071570"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иные МБТ </a:t>
            </a:r>
            <a:endParaRPr lang="ru-RU" sz="1400" dirty="0">
              <a:latin typeface="Times New Roman" pitchFamily="18" charset="0"/>
              <a:cs typeface="Times New Roman" pitchFamily="18" charset="0"/>
            </a:endParaRPr>
          </a:p>
        </p:txBody>
      </p:sp>
      <p:cxnSp>
        <p:nvCxnSpPr>
          <p:cNvPr id="22" name="Соединительная линия уступом 21"/>
          <p:cNvCxnSpPr/>
          <p:nvPr/>
        </p:nvCxnSpPr>
        <p:spPr>
          <a:xfrm rot="16200000" flipV="1">
            <a:off x="4250529" y="1464455"/>
            <a:ext cx="1428760" cy="214314"/>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p:nvPr/>
        </p:nvCxnSpPr>
        <p:spPr>
          <a:xfrm rot="16200000" flipH="1">
            <a:off x="4714876" y="3357562"/>
            <a:ext cx="1785950" cy="928694"/>
          </a:xfrm>
          <a:prstGeom prst="bentConnector3">
            <a:avLst>
              <a:gd name="adj1" fmla="val 100717"/>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p:nvPr/>
        </p:nvCxnSpPr>
        <p:spPr>
          <a:xfrm rot="5400000" flipH="1" flipV="1">
            <a:off x="4857752" y="1428736"/>
            <a:ext cx="1500198" cy="500066"/>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57950" y="2214554"/>
            <a:ext cx="928694" cy="307777"/>
          </a:xfrm>
          <a:prstGeom prst="rect">
            <a:avLst/>
          </a:prstGeom>
          <a:noFill/>
        </p:spPr>
        <p:txBody>
          <a:bodyPr wrap="square" rtlCol="0">
            <a:spAutoFit/>
          </a:bodyPr>
          <a:lstStyle/>
          <a:p>
            <a:r>
              <a:rPr lang="ru-RU" sz="1400" dirty="0" smtClean="0"/>
              <a:t>1 042,93</a:t>
            </a:r>
            <a:endParaRPr lang="ru-RU" sz="1400" dirty="0"/>
          </a:p>
        </p:txBody>
      </p:sp>
      <p:sp>
        <p:nvSpPr>
          <p:cNvPr id="32" name="TextBox 31"/>
          <p:cNvSpPr txBox="1"/>
          <p:nvPr/>
        </p:nvSpPr>
        <p:spPr>
          <a:xfrm>
            <a:off x="6500826" y="3571876"/>
            <a:ext cx="928694" cy="307777"/>
          </a:xfrm>
          <a:prstGeom prst="rect">
            <a:avLst/>
          </a:prstGeom>
          <a:noFill/>
        </p:spPr>
        <p:txBody>
          <a:bodyPr wrap="square" rtlCol="0">
            <a:spAutoFit/>
          </a:bodyPr>
          <a:lstStyle/>
          <a:p>
            <a:r>
              <a:rPr lang="ru-RU" sz="1400" dirty="0" smtClean="0"/>
              <a:t>515,90</a:t>
            </a:r>
            <a:endParaRPr lang="ru-RU" sz="1400" dirty="0"/>
          </a:p>
        </p:txBody>
      </p:sp>
      <p:sp>
        <p:nvSpPr>
          <p:cNvPr id="33" name="TextBox 32"/>
          <p:cNvSpPr txBox="1"/>
          <p:nvPr/>
        </p:nvSpPr>
        <p:spPr>
          <a:xfrm>
            <a:off x="2928926" y="1428736"/>
            <a:ext cx="1071570" cy="523220"/>
          </a:xfrm>
          <a:prstGeom prst="rect">
            <a:avLst/>
          </a:prstGeom>
          <a:noFill/>
        </p:spPr>
        <p:txBody>
          <a:bodyPr wrap="square" rtlCol="0">
            <a:spAutoFit/>
          </a:bodyPr>
          <a:lstStyle/>
          <a:p>
            <a:r>
              <a:rPr lang="ru-RU" sz="1400" i="1" dirty="0" smtClean="0"/>
              <a:t>417 348,00</a:t>
            </a:r>
          </a:p>
          <a:p>
            <a:r>
              <a:rPr lang="ru-RU" sz="1400" i="1" dirty="0" smtClean="0"/>
              <a:t>     </a:t>
            </a:r>
            <a:r>
              <a:rPr lang="ru-RU" sz="1400" i="1" dirty="0" smtClean="0">
                <a:solidFill>
                  <a:srgbClr val="FF0000"/>
                </a:solidFill>
              </a:rPr>
              <a:t>33,0%</a:t>
            </a:r>
            <a:endParaRPr lang="ru-RU" sz="1400" i="1" dirty="0"/>
          </a:p>
        </p:txBody>
      </p:sp>
      <p:sp>
        <p:nvSpPr>
          <p:cNvPr id="34" name="TextBox 33"/>
          <p:cNvSpPr txBox="1"/>
          <p:nvPr/>
        </p:nvSpPr>
        <p:spPr>
          <a:xfrm>
            <a:off x="2000232" y="3286124"/>
            <a:ext cx="1143008" cy="523220"/>
          </a:xfrm>
          <a:prstGeom prst="rect">
            <a:avLst/>
          </a:prstGeom>
          <a:noFill/>
        </p:spPr>
        <p:txBody>
          <a:bodyPr wrap="square" rtlCol="0">
            <a:spAutoFit/>
          </a:bodyPr>
          <a:lstStyle/>
          <a:p>
            <a:r>
              <a:rPr lang="ru-RU" sz="1400" i="1" dirty="0" smtClean="0"/>
              <a:t>783 986,92</a:t>
            </a:r>
          </a:p>
          <a:p>
            <a:r>
              <a:rPr lang="ru-RU" sz="1400" i="1" dirty="0" smtClean="0"/>
              <a:t>      </a:t>
            </a:r>
            <a:r>
              <a:rPr lang="ru-RU" sz="1400" i="1" dirty="0" smtClean="0">
                <a:solidFill>
                  <a:srgbClr val="FF0000"/>
                </a:solidFill>
              </a:rPr>
              <a:t>62,0%</a:t>
            </a:r>
            <a:endParaRPr lang="ru-RU" sz="1400" i="1" dirty="0">
              <a:solidFill>
                <a:srgbClr val="FF0000"/>
              </a:solidFill>
            </a:endParaRPr>
          </a:p>
        </p:txBody>
      </p:sp>
      <p:sp>
        <p:nvSpPr>
          <p:cNvPr id="35" name="TextBox 34"/>
          <p:cNvSpPr txBox="1"/>
          <p:nvPr/>
        </p:nvSpPr>
        <p:spPr>
          <a:xfrm>
            <a:off x="4000496" y="785794"/>
            <a:ext cx="1071570" cy="523220"/>
          </a:xfrm>
          <a:prstGeom prst="rect">
            <a:avLst/>
          </a:prstGeom>
          <a:noFill/>
        </p:spPr>
        <p:txBody>
          <a:bodyPr wrap="square" rtlCol="0">
            <a:spAutoFit/>
          </a:bodyPr>
          <a:lstStyle/>
          <a:p>
            <a:r>
              <a:rPr lang="ru-RU" sz="1400" i="1" dirty="0" smtClean="0"/>
              <a:t>22 767,00 </a:t>
            </a:r>
          </a:p>
          <a:p>
            <a:r>
              <a:rPr lang="ru-RU" sz="1400" i="1" dirty="0" smtClean="0">
                <a:solidFill>
                  <a:srgbClr val="FF0000"/>
                </a:solidFill>
              </a:rPr>
              <a:t>    1,8%</a:t>
            </a:r>
            <a:endParaRPr lang="ru-RU" sz="1400" i="1" dirty="0">
              <a:solidFill>
                <a:srgbClr val="FF0000"/>
              </a:solidFill>
            </a:endParaRPr>
          </a:p>
        </p:txBody>
      </p:sp>
      <p:sp>
        <p:nvSpPr>
          <p:cNvPr id="36" name="TextBox 35"/>
          <p:cNvSpPr txBox="1"/>
          <p:nvPr/>
        </p:nvSpPr>
        <p:spPr>
          <a:xfrm>
            <a:off x="5929322" y="857232"/>
            <a:ext cx="1143008" cy="523220"/>
          </a:xfrm>
          <a:prstGeom prst="rect">
            <a:avLst/>
          </a:prstGeom>
          <a:noFill/>
        </p:spPr>
        <p:txBody>
          <a:bodyPr wrap="square" rtlCol="0">
            <a:spAutoFit/>
          </a:bodyPr>
          <a:lstStyle/>
          <a:p>
            <a:r>
              <a:rPr lang="ru-RU" sz="1400" i="1" dirty="0" smtClean="0"/>
              <a:t>38 185,10</a:t>
            </a:r>
          </a:p>
          <a:p>
            <a:r>
              <a:rPr lang="ru-RU" sz="1400" i="1" dirty="0" smtClean="0">
                <a:solidFill>
                  <a:srgbClr val="FF0000"/>
                </a:solidFill>
              </a:rPr>
              <a:t>      3,0%</a:t>
            </a:r>
            <a:endParaRPr lang="ru-RU" sz="1400" i="1" dirty="0">
              <a:solidFill>
                <a:srgbClr val="FF0000"/>
              </a:solidFill>
            </a:endParaRPr>
          </a:p>
        </p:txBody>
      </p:sp>
      <p:sp>
        <p:nvSpPr>
          <p:cNvPr id="37" name="TextBox 36"/>
          <p:cNvSpPr txBox="1"/>
          <p:nvPr/>
        </p:nvSpPr>
        <p:spPr>
          <a:xfrm>
            <a:off x="5143504" y="4714884"/>
            <a:ext cx="928694" cy="307777"/>
          </a:xfrm>
          <a:prstGeom prst="rect">
            <a:avLst/>
          </a:prstGeom>
          <a:noFill/>
        </p:spPr>
        <p:txBody>
          <a:bodyPr wrap="square" rtlCol="0">
            <a:spAutoFit/>
          </a:bodyPr>
          <a:lstStyle/>
          <a:p>
            <a:r>
              <a:rPr lang="ru-RU" sz="1400" i="1" dirty="0" smtClean="0"/>
              <a:t>1 558,83</a:t>
            </a:r>
          </a:p>
        </p:txBody>
      </p:sp>
      <p:sp>
        <p:nvSpPr>
          <p:cNvPr id="23" name="TextBox 22"/>
          <p:cNvSpPr txBox="1"/>
          <p:nvPr/>
        </p:nvSpPr>
        <p:spPr>
          <a:xfrm>
            <a:off x="7703840" y="642918"/>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4 /  </a:t>
            </a:r>
            <a:r>
              <a:rPr lang="ru-RU" sz="1600" dirty="0" smtClean="0">
                <a:latin typeface="Calibri" pitchFamily="34" charset="0"/>
                <a:cs typeface="Calibri" pitchFamily="34" charset="0"/>
              </a:rPr>
              <a:t>РАСХОДЫ БЮДЖЕТА КУРСКОГО МУНИЦИПАЛЬНОГО РАЙОНА В 2017-2022 ГОДАХ</a:t>
            </a:r>
          </a:p>
        </p:txBody>
      </p:sp>
      <p:graphicFrame>
        <p:nvGraphicFramePr>
          <p:cNvPr id="3" name="Диаграмма 2"/>
          <p:cNvGraphicFramePr/>
          <p:nvPr/>
        </p:nvGraphicFramePr>
        <p:xfrm>
          <a:off x="428596" y="642918"/>
          <a:ext cx="8715404"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2844" y="3143248"/>
            <a:ext cx="3357586" cy="3554819"/>
          </a:xfrm>
          <a:prstGeom prst="rect">
            <a:avLst/>
          </a:prstGeom>
          <a:noFill/>
        </p:spPr>
        <p:txBody>
          <a:bodyPr wrap="square" rtlCol="0">
            <a:spAutoFit/>
          </a:bodyPr>
          <a:lstStyle/>
          <a:p>
            <a:pPr algn="just"/>
            <a:r>
              <a:rPr lang="ru-RU" sz="900" dirty="0" smtClean="0"/>
              <a:t>     При формировании объема бюджетных ассигнований на 2020 год  учтены следующие общие для всех главных распорядителей средств местного бюджета подходы. За базовые объемы бюджетных ассигнований для формирования объемов действующих обязательств приняты показатели решения совета Курского муниципального района Ставропольского края от 07 декабря 2018 г. №97 «О бюджете Курского муниципального района Ставропольского края на 2019 год и плановый период 2020 и 2021 годов» (далее - базовые показатели).</a:t>
            </a:r>
          </a:p>
          <a:p>
            <a:pPr algn="just"/>
            <a:r>
              <a:rPr lang="ru-RU" sz="900" dirty="0" smtClean="0"/>
              <a:t>     Планирование бюджетных ассигнований за счет субсидий, субвенций, доходов от оказания платных услуг и других целевых поступлений от других бюджетов бюджетной системы осуществляется отдельно по каждому источнику поступления доходов и направлению расходов. Объем планируемых расходов соответствует прогнозу поступления доходов.</a:t>
            </a:r>
          </a:p>
          <a:p>
            <a:pPr algn="just"/>
            <a:r>
              <a:rPr lang="ru-RU" sz="900" dirty="0" smtClean="0"/>
              <a:t> Расходы местного бюджета на 2020 год планируются в сумме 1 486 742,07 тыс. рублей, что на 182 105,50 тыс. рублей больше первоначального объема расходов текущего года. Структура местного бюджета остается социально ориентированной: расходы социальных отраслей составляют 81,9 процента в общих расходах, целый ряд направлений планируется с ростом.</a:t>
            </a:r>
            <a:endParaRPr lang="ru-RU" sz="900" dirty="0"/>
          </a:p>
        </p:txBody>
      </p:sp>
      <p:sp>
        <p:nvSpPr>
          <p:cNvPr id="6" name="TextBox 5"/>
          <p:cNvSpPr txBox="1"/>
          <p:nvPr/>
        </p:nvSpPr>
        <p:spPr>
          <a:xfrm>
            <a:off x="4000496" y="3143248"/>
            <a:ext cx="500066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 БЮДЖЕТА НА 2020 ГОД</a:t>
            </a:r>
          </a:p>
        </p:txBody>
      </p:sp>
      <p:graphicFrame>
        <p:nvGraphicFramePr>
          <p:cNvPr id="7" name="Диаграмма 6"/>
          <p:cNvGraphicFramePr/>
          <p:nvPr/>
        </p:nvGraphicFramePr>
        <p:xfrm>
          <a:off x="3500430" y="3214686"/>
          <a:ext cx="5643570" cy="36433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7032694"/>
          </a:xfrm>
          <a:prstGeom prst="rect">
            <a:avLst/>
          </a:prstGeom>
          <a:noFill/>
        </p:spPr>
        <p:txBody>
          <a:bodyPr wrap="square" rtlCol="0">
            <a:spAutoFit/>
          </a:bodyPr>
          <a:lstStyle/>
          <a:p>
            <a:r>
              <a:rPr lang="ru-RU" sz="1100" b="1" dirty="0" smtClean="0">
                <a:latin typeface="Calibri" pitchFamily="34" charset="0"/>
                <a:cs typeface="Calibri" pitchFamily="34" charset="0"/>
              </a:rPr>
              <a:t>ВВЕДЕНИЕ </a:t>
            </a:r>
            <a:r>
              <a:rPr lang="ru-RU" sz="1100" dirty="0" smtClean="0">
                <a:latin typeface="Calibri" pitchFamily="34" charset="0"/>
                <a:cs typeface="Calibri" pitchFamily="34" charset="0"/>
              </a:rPr>
              <a:t>…………………………………………………………………………………………………………………………………………………………………………..……………………………………03-09</a:t>
            </a:r>
          </a:p>
          <a:p>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 </a:t>
            </a:r>
            <a:r>
              <a:rPr lang="ru-RU" sz="11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края…………….……10-17</a:t>
            </a:r>
          </a:p>
          <a:p>
            <a:r>
              <a:rPr lang="ru-RU" sz="1100" b="1" dirty="0" smtClean="0">
                <a:latin typeface="Calibri" pitchFamily="34" charset="0"/>
                <a:cs typeface="Calibri" pitchFamily="34" charset="0"/>
              </a:rPr>
              <a:t>Раздел 2. </a:t>
            </a:r>
            <a:r>
              <a:rPr lang="ru-RU" sz="1100" dirty="0" smtClean="0">
                <a:latin typeface="Calibri" pitchFamily="34" charset="0"/>
                <a:cs typeface="Calibri" pitchFamily="34" charset="0"/>
              </a:rPr>
              <a:t>Основные характеристики  бюджета  Курского  района  Ставропольского края на 2020 год и плановый период  2021 и 2022 годов в сравнении с фактическими значениями за 2018 год и ожидаемым исполнением за 2019 год.</a:t>
            </a:r>
          </a:p>
          <a:p>
            <a:r>
              <a:rPr lang="ru-RU" sz="1100" dirty="0" smtClean="0">
                <a:latin typeface="Calibri" pitchFamily="34" charset="0"/>
                <a:cs typeface="Calibri" pitchFamily="34" charset="0"/>
              </a:rPr>
              <a:t>                 Основные характеристики бюджета Курского муниципального района…………………..…………………………………………………………………………….…..18 </a:t>
            </a:r>
          </a:p>
          <a:p>
            <a:r>
              <a:rPr lang="ru-RU" sz="1100" dirty="0" smtClean="0">
                <a:latin typeface="Calibri" pitchFamily="34" charset="0"/>
                <a:cs typeface="Calibri" pitchFamily="34" charset="0"/>
              </a:rPr>
              <a:t>                 Основные характеристики консолидированного бюджета Курского района…………………………………………………………………………………….…..19-20</a:t>
            </a:r>
          </a:p>
          <a:p>
            <a:r>
              <a:rPr lang="ru-RU" sz="1100" dirty="0" smtClean="0">
                <a:latin typeface="Calibri" pitchFamily="34" charset="0"/>
                <a:cs typeface="Calibri" pitchFamily="34" charset="0"/>
              </a:rPr>
              <a:t>                 Основные характеристики бюджетов муниципальных образований Курского района……………………………………………………………………………..21</a:t>
            </a:r>
          </a:p>
          <a:p>
            <a:r>
              <a:rPr lang="ru-RU" sz="1100" b="1" dirty="0" smtClean="0">
                <a:latin typeface="Calibri" pitchFamily="34" charset="0"/>
                <a:cs typeface="Calibri" pitchFamily="34" charset="0"/>
              </a:rPr>
              <a:t>Раздел 3. </a:t>
            </a:r>
            <a:r>
              <a:rPr lang="ru-RU" sz="1100" dirty="0" smtClean="0">
                <a:latin typeface="Calibri" pitchFamily="34" charset="0"/>
                <a:cs typeface="Calibri" pitchFamily="34" charset="0"/>
              </a:rPr>
              <a:t>Доходы………………………………………………………………………………………………………………………………………………………………………………………………………....22</a:t>
            </a:r>
          </a:p>
          <a:p>
            <a:r>
              <a:rPr lang="ru-RU" sz="1100" dirty="0" smtClean="0">
                <a:latin typeface="Calibri" pitchFamily="34" charset="0"/>
                <a:cs typeface="Calibri" pitchFamily="34" charset="0"/>
              </a:rPr>
              <a:t>                  Доходы бюджета по видам доходов на 2020 год и плановый период 2021 и 2022 годов в сравнении  с ожидаемым исполнением за 2019 год (уточненный план) и отчетом за 2018 год…………………………………………………………………………………………………………………………………………………23-24</a:t>
            </a:r>
          </a:p>
          <a:p>
            <a:r>
              <a:rPr lang="ru-RU" sz="1100" dirty="0" smtClean="0">
                <a:latin typeface="Calibri" pitchFamily="34" charset="0"/>
                <a:cs typeface="Calibri" pitchFamily="34" charset="0"/>
              </a:rPr>
              <a:t>                  Безвозмездные поступления в бюджет Ставропольского края……………………………………………………………………………………………………………...25-26</a:t>
            </a:r>
          </a:p>
          <a:p>
            <a:r>
              <a:rPr lang="ru-RU" sz="1100" b="1" dirty="0" smtClean="0">
                <a:latin typeface="Calibri" pitchFamily="34" charset="0"/>
                <a:cs typeface="Calibri" pitchFamily="34" charset="0"/>
              </a:rPr>
              <a:t>Раздел 4. </a:t>
            </a:r>
            <a:r>
              <a:rPr lang="ru-RU" sz="1100" dirty="0" smtClean="0">
                <a:latin typeface="Calibri" pitchFamily="34" charset="0"/>
                <a:cs typeface="Calibri" pitchFamily="34" charset="0"/>
              </a:rPr>
              <a:t>Расходы…………………………………………………………………………………………………………………………………………………………………………………………………..…27-28</a:t>
            </a:r>
          </a:p>
          <a:p>
            <a:r>
              <a:rPr lang="ru-RU" sz="1100" dirty="0" smtClean="0">
                <a:latin typeface="Calibri" pitchFamily="34" charset="0"/>
                <a:cs typeface="Calibri" pitchFamily="34" charset="0"/>
              </a:rPr>
              <a:t>                   Расходы на софинансирование……………………………………………………………………………………………………………………………………………………………….….…29</a:t>
            </a:r>
          </a:p>
          <a:p>
            <a:r>
              <a:rPr lang="ru-RU" sz="1100" dirty="0" smtClean="0">
                <a:latin typeface="Calibri" pitchFamily="34" charset="0"/>
                <a:cs typeface="Calibri" pitchFamily="34" charset="0"/>
              </a:rPr>
              <a:t>                   Функциональная структура расходов бюджета Курского муниципального района в 2018-2022 годах…………………………………………………….30</a:t>
            </a:r>
          </a:p>
          <a:p>
            <a:r>
              <a:rPr lang="ru-RU" sz="1100" dirty="0" smtClean="0">
                <a:latin typeface="Calibri" pitchFamily="34" charset="0"/>
                <a:cs typeface="Calibri" pitchFamily="34" charset="0"/>
              </a:rPr>
              <a:t>                   Национальные проекты в 2020 году………………………………………………………………………………………………………………………………………………………..……31</a:t>
            </a:r>
          </a:p>
          <a:p>
            <a:r>
              <a:rPr lang="ru-RU" sz="1100" b="1" dirty="0" smtClean="0">
                <a:latin typeface="Calibri" pitchFamily="34" charset="0"/>
                <a:cs typeface="Calibri" pitchFamily="34" charset="0"/>
              </a:rPr>
              <a:t>Раздел 5. </a:t>
            </a:r>
            <a:r>
              <a:rPr lang="ru-RU" sz="1100" dirty="0" smtClean="0">
                <a:latin typeface="Calibri" pitchFamily="34" charset="0"/>
                <a:cs typeface="Calibri" pitchFamily="34" charset="0"/>
              </a:rPr>
              <a:t>Расходы  бюджета Курского муниципального района на финансовое обеспечение отраслей социально-культурной сферы в 2018-2022 годах…………………………………………………………………………………………………………………………………………………………………………………………………………………..………32-35</a:t>
            </a:r>
          </a:p>
          <a:p>
            <a:r>
              <a:rPr lang="ru-RU" sz="1100" b="1" dirty="0" smtClean="0">
                <a:latin typeface="Calibri" pitchFamily="34" charset="0"/>
                <a:cs typeface="Calibri" pitchFamily="34" charset="0"/>
              </a:rPr>
              <a:t>Раздел 6</a:t>
            </a:r>
            <a:r>
              <a:rPr lang="ru-RU" sz="1100" dirty="0" smtClean="0">
                <a:latin typeface="Calibri" pitchFamily="34" charset="0"/>
                <a:cs typeface="Calibri" pitchFamily="34" charset="0"/>
              </a:rPr>
              <a:t>. Расходы бюджета Курского муниципального района на 2018-2022 годы на переданные полномочия за счет краевого и федерального бюджетов………………………………………………………………………………………………………………………………………………………………………………………………………………....36-37</a:t>
            </a:r>
          </a:p>
          <a:p>
            <a:r>
              <a:rPr lang="ru-RU" sz="1100" b="1" dirty="0" smtClean="0">
                <a:latin typeface="Calibri" pitchFamily="34" charset="0"/>
                <a:cs typeface="Calibri" pitchFamily="34" charset="0"/>
              </a:rPr>
              <a:t>Раздел 7</a:t>
            </a:r>
            <a:r>
              <a:rPr lang="ru-RU" sz="1100" dirty="0" smtClean="0">
                <a:latin typeface="Calibri" pitchFamily="34" charset="0"/>
                <a:cs typeface="Calibri" pitchFamily="34" charset="0"/>
              </a:rPr>
              <a:t>.  Оплата труда работников бюджетной сферы в 2020 году и плановом периоде 2021 и 2022 годов………………………………………………………..38</a:t>
            </a:r>
          </a:p>
          <a:p>
            <a:r>
              <a:rPr lang="ru-RU" sz="1100" b="1" dirty="0" smtClean="0">
                <a:latin typeface="Calibri" pitchFamily="34" charset="0"/>
                <a:cs typeface="Calibri" pitchFamily="34" charset="0"/>
              </a:rPr>
              <a:t>Раздел 8. </a:t>
            </a:r>
            <a:r>
              <a:rPr lang="ru-RU" sz="1100" dirty="0" smtClean="0">
                <a:latin typeface="Calibri" pitchFamily="34" charset="0"/>
                <a:cs typeface="Calibri" pitchFamily="34" charset="0"/>
              </a:rPr>
              <a:t>Поддержка местных инициатив………………………………………………………………………………………………………………………………………………………….……39-41</a:t>
            </a:r>
          </a:p>
          <a:p>
            <a:r>
              <a:rPr lang="ru-RU" sz="1100" b="1" dirty="0" smtClean="0">
                <a:latin typeface="Calibri" pitchFamily="34" charset="0"/>
                <a:cs typeface="Calibri" pitchFamily="34" charset="0"/>
              </a:rPr>
              <a:t>Раздел 9. </a:t>
            </a:r>
            <a:r>
              <a:rPr lang="ru-RU" sz="1100" dirty="0" smtClean="0">
                <a:latin typeface="Calibri" pitchFamily="34" charset="0"/>
                <a:cs typeface="Calibri" pitchFamily="34" charset="0"/>
              </a:rPr>
              <a:t>Обеспечение жильем молодых семей…………………………………………………………………………………………………………………………………………………....42-43</a:t>
            </a:r>
          </a:p>
          <a:p>
            <a:r>
              <a:rPr lang="ru-RU" sz="1100" b="1" dirty="0" smtClean="0">
                <a:latin typeface="Calibri" pitchFamily="34" charset="0"/>
                <a:cs typeface="Calibri" pitchFamily="34" charset="0"/>
              </a:rPr>
              <a:t>Раздел 10</a:t>
            </a:r>
            <a:r>
              <a:rPr lang="ru-RU" sz="1100" dirty="0" smtClean="0">
                <a:latin typeface="Calibri" pitchFamily="34" charset="0"/>
                <a:cs typeface="Calibri" pitchFamily="34" charset="0"/>
              </a:rPr>
              <a:t>. Дорожный фонд……………………………………………………………………………………………………………………………………………………………………………………….….44</a:t>
            </a:r>
          </a:p>
          <a:p>
            <a:r>
              <a:rPr lang="ru-RU" sz="1100" b="1" dirty="0" smtClean="0">
                <a:latin typeface="Calibri" pitchFamily="34" charset="0"/>
                <a:cs typeface="Calibri" pitchFamily="34" charset="0"/>
              </a:rPr>
              <a:t>Раздел 11. </a:t>
            </a:r>
            <a:r>
              <a:rPr lang="ru-RU" sz="1100" dirty="0" smtClean="0">
                <a:latin typeface="Calibri" pitchFamily="34" charset="0"/>
                <a:cs typeface="Calibri" pitchFamily="34" charset="0"/>
              </a:rPr>
              <a:t>Бюджетная устойчивость………………………………………………………………………………………………………………………………………………………………………..45-46</a:t>
            </a:r>
          </a:p>
          <a:p>
            <a:r>
              <a:rPr lang="ru-RU" sz="1100" dirty="0" smtClean="0">
                <a:latin typeface="Calibri" pitchFamily="34" charset="0"/>
                <a:cs typeface="Calibri" pitchFamily="34" charset="0"/>
              </a:rPr>
              <a:t>                     Бюджетная обеспеченность муниципальных образований Курского района Ставропольского края на 2020 год………………………………….47 </a:t>
            </a:r>
          </a:p>
          <a:p>
            <a:r>
              <a:rPr lang="ru-RU" sz="1100" b="1" dirty="0" smtClean="0">
                <a:latin typeface="Calibri" pitchFamily="34" charset="0"/>
                <a:cs typeface="Calibri" pitchFamily="34" charset="0"/>
              </a:rPr>
              <a:t>Раздел 12</a:t>
            </a:r>
            <a:r>
              <a:rPr lang="ru-RU" sz="1100" dirty="0" smtClean="0">
                <a:latin typeface="Calibri" pitchFamily="34" charset="0"/>
                <a:cs typeface="Calibri" pitchFamily="34" charset="0"/>
              </a:rPr>
              <a:t>.  Муниципальные программы…………………………………………………………………………………………………………………………………………………………..…….48-50</a:t>
            </a:r>
          </a:p>
          <a:p>
            <a:pPr lvl="0" algn="just">
              <a:defRPr/>
            </a:pPr>
            <a:r>
              <a:rPr lang="ru-RU" sz="1100" dirty="0" smtClean="0">
                <a:latin typeface="Calibri" pitchFamily="34" charset="0"/>
                <a:cs typeface="Calibri" pitchFamily="34" charset="0"/>
              </a:rPr>
              <a:t>                   </a:t>
            </a:r>
            <a:r>
              <a:rPr lang="ru-RU" sz="1100" kern="0" dirty="0" smtClean="0">
                <a:latin typeface="Calibri" pitchFamily="34" charset="0"/>
                <a:cs typeface="Calibri" pitchFamily="34" charset="0"/>
              </a:rPr>
              <a:t>Сведения о расходной части проекта бюджета Курского муниципального района на 2020 год и плановый период 2021 и 2022 годов в сравнении с ожидаемым исполнением за 2019 год (оценка) и отчетом за 2018 год (отчетный финансовый год) в разрезе муниципальных программ.</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13.  </a:t>
            </a:r>
            <a:r>
              <a:rPr lang="ru-RU" sz="1100" dirty="0" smtClean="0">
                <a:latin typeface="Calibri" pitchFamily="34" charset="0"/>
                <a:cs typeface="Calibri" pitchFamily="34" charset="0"/>
              </a:rPr>
              <a:t>Дополнительные сведения…………………………………………………………………………………………………………………………………………………………………...51-52</a:t>
            </a:r>
          </a:p>
          <a:p>
            <a:r>
              <a:rPr lang="ru-RU" sz="1100" dirty="0" smtClean="0">
                <a:latin typeface="Calibri" pitchFamily="34" charset="0"/>
                <a:cs typeface="Calibri" pitchFamily="34" charset="0"/>
              </a:rPr>
              <a:t>                      Сведения о рейтинге Курского муниципального района Ставропольского края по качеству управления бюджетным процессом..53-54</a:t>
            </a:r>
          </a:p>
          <a:p>
            <a:pPr lvl="0" algn="just">
              <a:defRPr/>
            </a:pPr>
            <a:r>
              <a:rPr lang="ru-RU" sz="1100" kern="0" dirty="0" smtClean="0">
                <a:latin typeface="Calibri" pitchFamily="34" charset="0"/>
                <a:cs typeface="Calibri" pitchFamily="34" charset="0"/>
              </a:rPr>
              <a:t>                      Сведения о расходной части проекта бюджета Курского муниципального района на 2020 год и плановый период 2021-2022 годов в сравнении с ожидаемым исполнением за 2019 год (оценка) и отчетом за 2018 год (отчетный финансовый год)  в разрезе разделов и подразделов.</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Описание административно-территориального деления  Курского района Ставропольского края………………………………………………....55-56</a:t>
            </a:r>
          </a:p>
          <a:p>
            <a:r>
              <a:rPr lang="ru-RU" sz="1100" dirty="0" smtClean="0">
                <a:latin typeface="Calibri" pitchFamily="34" charset="0"/>
                <a:cs typeface="Calibri" pitchFamily="34" charset="0"/>
              </a:rPr>
              <a:t>                      Глоссарий……………………………………………………………..………………………………………………………………………………………………………………………………..57-68</a:t>
            </a:r>
          </a:p>
          <a:p>
            <a:r>
              <a:rPr lang="ru-RU" sz="1100" dirty="0" smtClean="0">
                <a:latin typeface="Calibri" pitchFamily="34" charset="0"/>
                <a:cs typeface="Calibri" pitchFamily="34" charset="0"/>
              </a:rPr>
              <a:t> </a:t>
            </a:r>
          </a:p>
          <a:p>
            <a:r>
              <a:rPr lang="ru-RU" sz="1100" b="1" dirty="0" smtClean="0">
                <a:latin typeface="Calibri" pitchFamily="34" charset="0"/>
                <a:cs typeface="Calibri" pitchFamily="34" charset="0"/>
              </a:rPr>
              <a:t>КОНТАКТНАЯ ИНФОРМАЦИЯ ДЛЯ ГРАЖДАН</a:t>
            </a:r>
            <a:endParaRPr lang="ru-RU" sz="1100" dirty="0" smtClean="0">
              <a:latin typeface="Calibri" pitchFamily="34" charset="0"/>
              <a:cs typeface="Calibri" pitchFamily="34" charset="0"/>
            </a:endParaRPr>
          </a:p>
          <a:p>
            <a:endParaRPr lang="ru-RU" sz="1100" dirty="0">
              <a:latin typeface="Calibri" pitchFamily="34" charset="0"/>
              <a:cs typeface="Calibri" pitchFamily="34" charset="0"/>
            </a:endParaRP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6370975"/>
          </a:xfrm>
          <a:prstGeom prst="rect">
            <a:avLst/>
          </a:prstGeom>
          <a:noFill/>
        </p:spPr>
        <p:txBody>
          <a:bodyPr wrap="square" rtlCol="0">
            <a:spAutoFit/>
          </a:bodyPr>
          <a:lstStyle/>
          <a:p>
            <a:pPr algn="just"/>
            <a:r>
              <a:rPr lang="ru-RU" sz="850" dirty="0" smtClean="0"/>
              <a:t>     Увеличатся расходы на:</a:t>
            </a:r>
          </a:p>
          <a:p>
            <a:pPr algn="just">
              <a:buFont typeface="Wingdings" pitchFamily="2" charset="2"/>
              <a:buChar char="Ø"/>
            </a:pPr>
            <a:r>
              <a:rPr lang="ru-RU" sz="850" dirty="0" smtClean="0"/>
              <a:t>  расчетные показатели в части оплаты труда работников бюджетной сферы, которые не попадают под действие указов Президента Российской Федерации на 2 029,81 тыс. рублей;</a:t>
            </a:r>
          </a:p>
          <a:p>
            <a:pPr algn="just"/>
            <a:r>
              <a:rPr lang="ru-RU" sz="850" dirty="0" smtClean="0"/>
              <a:t>обеспечение выплаты минимального размера оплаты труда с 01.01.2020 года в размере 12 130 рублей в месяц на 11 502,56 тыс. рублей;</a:t>
            </a:r>
          </a:p>
          <a:p>
            <a:pPr algn="just">
              <a:buFont typeface="Wingdings" pitchFamily="2" charset="2"/>
              <a:buChar char="Ø"/>
            </a:pPr>
            <a:r>
              <a:rPr lang="ru-RU" sz="850" dirty="0" smtClean="0"/>
              <a:t>  расчетные показатели в части обеспечения выплаты работникам организаций, финансируемых из местных бюджетов, во исполнение постановления Конституционного Суда Российской Федерации от 11 апреля 2019 года № 17-П «По делу о проверке конституционности положений статьи 129, частей первой и третьей статьи 133, а также частей первой, четвертой и одиннадцатой статьи 133.1 Трудового кодекса Российской Федерации в связи с жалобой» на 7 806,12 тыс. рублей.</a:t>
            </a:r>
          </a:p>
          <a:p>
            <a:pPr algn="just"/>
            <a:r>
              <a:rPr lang="ru-RU" sz="850" dirty="0" smtClean="0"/>
              <a:t>      Изменяются расчетные показатели на содержание новой сети, вводимой в 2020 году, по решениям межведомственной бюджетной комиссии, принятым по результатам сверки исходных данных, расходы на содержание многофункционального передвижного культурного центра - автоклуба по МКУ «</a:t>
            </a:r>
            <a:r>
              <a:rPr lang="ru-RU" sz="850" dirty="0" err="1" smtClean="0"/>
              <a:t>Межпоселенческий</a:t>
            </a:r>
            <a:r>
              <a:rPr lang="ru-RU" sz="850" dirty="0" smtClean="0"/>
              <a:t> районный Дом культуры» на 1 231,20 тыс. рублей. </a:t>
            </a:r>
          </a:p>
          <a:p>
            <a:pPr algn="just"/>
            <a:r>
              <a:rPr lang="ru-RU" sz="850" dirty="0" smtClean="0"/>
              <a:t>      В связи с планируемой централизацией службы администрирования региональной автоматизированной информационной системы поддержки деятельности многофункциональных центров предоставления государственных и муниципальных услуг в Ставропольском крае, в расчетных показателях на 2020 год и плановый период 2021 и 2022 годов учтено уменьшение затрат на оплату труда с начислениями в соответствии с планируемым уменьшением штатной численности многофункциональных центров. Объемы средств, на которые изменяются расчетные показатели составляют 427,72 тыс. рубля.</a:t>
            </a:r>
          </a:p>
          <a:p>
            <a:pPr algn="just"/>
            <a:r>
              <a:rPr lang="ru-RU" sz="850" dirty="0" smtClean="0"/>
              <a:t>      В безусловном порядке планируется обеспечить выплату зарплаты в учреждениях бюджетной сферы  с учетом уже достигнутого уровня по категориям работников, предусмотренного майскими указами Президента Российской Федерации 2012 года, а также социальных выплат и мер социальной поддержки педагогических работников на уровне текущего года. </a:t>
            </a:r>
          </a:p>
          <a:p>
            <a:pPr algn="just"/>
            <a:r>
              <a:rPr lang="ru-RU" sz="850" dirty="0" smtClean="0"/>
              <a:t>Расходы на оплату труда работников бюджетной сферы, которые не попадают под действие указов Президента Российской Федерации 2012 года, рассчитаны на 2020 год и плановый период 2021 и 2022 годов с учетом индексации их фондов на оплату труда:</a:t>
            </a:r>
          </a:p>
          <a:p>
            <a:r>
              <a:rPr lang="ru-RU" sz="850" dirty="0" smtClean="0"/>
              <a:t>	с 01 октября 2019 - на 4,3 процента;</a:t>
            </a:r>
          </a:p>
          <a:p>
            <a:r>
              <a:rPr lang="ru-RU" sz="850" dirty="0" smtClean="0"/>
              <a:t>	с 01 октября 2020 - на 3,8 процента;</a:t>
            </a:r>
          </a:p>
          <a:p>
            <a:r>
              <a:rPr lang="ru-RU" sz="850" dirty="0" smtClean="0"/>
              <a:t>	с 01 октября 2021 - на 4,0 процента;</a:t>
            </a:r>
          </a:p>
          <a:p>
            <a:r>
              <a:rPr lang="ru-RU" sz="850" dirty="0" smtClean="0"/>
              <a:t>	с 01 октября 2022 - на 4,0 процента.</a:t>
            </a:r>
          </a:p>
          <a:p>
            <a:r>
              <a:rPr lang="ru-RU" sz="850" dirty="0" smtClean="0"/>
              <a:t>      Расходы на оплату труда:</a:t>
            </a:r>
          </a:p>
          <a:p>
            <a:pPr algn="just">
              <a:buFont typeface="Wingdings" pitchFamily="2" charset="2"/>
              <a:buChar char="Ø"/>
            </a:pPr>
            <a:r>
              <a:rPr lang="ru-RU" sz="85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планируются с учетом размеров должностных окладов, утвержденных постановлением Правительства Ставропольского края от 21 октября 2009 г. № 267-п «О</a:t>
            </a:r>
            <a:r>
              <a:rPr lang="en-US" sz="850" dirty="0" smtClean="0"/>
              <a:t> </a:t>
            </a:r>
            <a:r>
              <a:rPr lang="ru-RU" sz="850" dirty="0" smtClean="0"/>
              <a:t>нормативах формирования расходов на содержание органов местного самоуправления муниципальных образований Ставропольского края»; </a:t>
            </a:r>
          </a:p>
          <a:p>
            <a:pPr algn="just">
              <a:buFont typeface="Wingdings" pitchFamily="2" charset="2"/>
              <a:buChar char="Ø"/>
            </a:pPr>
            <a:r>
              <a:rPr lang="ru-RU" sz="85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pPr algn="just">
              <a:buFont typeface="Wingdings" pitchFamily="2" charset="2"/>
              <a:buChar char="Ø"/>
            </a:pPr>
            <a:r>
              <a:rPr lang="ru-RU" sz="850" dirty="0" smtClean="0"/>
              <a:t>  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постановлением Правительства Ставропольского края от 18</a:t>
            </a:r>
            <a:r>
              <a:rPr lang="en-US" sz="850" dirty="0" smtClean="0"/>
              <a:t> </a:t>
            </a:r>
            <a:r>
              <a:rPr lang="ru-RU" sz="850" dirty="0" smtClean="0"/>
              <a:t>марта 2009 г. № 81-п «О</a:t>
            </a:r>
            <a:r>
              <a:rPr lang="en-US" sz="850" dirty="0" smtClean="0"/>
              <a:t> </a:t>
            </a:r>
            <a:r>
              <a:rPr lang="ru-RU" sz="850" dirty="0" smtClean="0"/>
              <a:t>введении новых систем оплаты труда работников органов государственной власти (государственных органов) Ставропольского края, осуществляющих профессиональную деятельность по профессиям рабочих».</a:t>
            </a:r>
          </a:p>
          <a:p>
            <a:pPr algn="just"/>
            <a:r>
              <a:rPr lang="ru-RU" sz="850" dirty="0" smtClean="0"/>
              <a:t>     При определении размера фонда оплаты труда на 2020 год и плановый период тарифы страховых взносов на заработную плату сохраняются на уровне 2019 года - 30,2 процента.</a:t>
            </a:r>
          </a:p>
          <a:p>
            <a:pPr algn="just"/>
            <a:r>
              <a:rPr lang="ru-RU" sz="850" dirty="0" smtClean="0"/>
              <a:t>Расходы на 2020 год и плановый период 2021 и 2022 годов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2019</a:t>
            </a:r>
            <a:r>
              <a:rPr lang="en-US" sz="850" dirty="0" smtClean="0"/>
              <a:t> </a:t>
            </a:r>
            <a:r>
              <a:rPr lang="ru-RU" sz="850" dirty="0" smtClean="0"/>
              <a:t>года.</a:t>
            </a:r>
          </a:p>
          <a:p>
            <a:pPr algn="just"/>
            <a:r>
              <a:rPr lang="ru-RU" sz="850" dirty="0" smtClean="0"/>
              <a:t>     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pPr algn="just">
              <a:buFont typeface="Wingdings" pitchFamily="2" charset="2"/>
              <a:buChar char="Ø"/>
            </a:pPr>
            <a:r>
              <a:rPr lang="ru-RU" sz="850" dirty="0" smtClean="0"/>
              <a:t>  численности получателей указанных мер социальной поддержки по данным отчетов на 01 апреля 2019 года;</a:t>
            </a:r>
          </a:p>
          <a:p>
            <a:pPr algn="just">
              <a:buFont typeface="Wingdings" pitchFamily="2" charset="2"/>
              <a:buChar char="Ø"/>
            </a:pPr>
            <a:r>
              <a:rPr lang="ru-RU" sz="850" dirty="0" smtClean="0"/>
              <a:t>  расчетного размера ежемесячной денежной выплаты работникам муниципальных учреждений культуры, искусства и кинематографии, установленного на 2020 год - в сумме 771,20 рубля, на 2021 год -786,70 рубля, на 2022 год - 818,17 рубля;</a:t>
            </a:r>
          </a:p>
          <a:p>
            <a:pPr algn="just">
              <a:buFont typeface="Wingdings" pitchFamily="2" charset="2"/>
              <a:buChar char="Ø"/>
            </a:pPr>
            <a:r>
              <a:rPr lang="ru-RU" sz="850" dirty="0" smtClean="0"/>
              <a:t>  необходимости обеспечения расходов, связанных с перечислением, зачислением и доставкой ежемесячной денежной выплаты получателям мер социальной поддержки (в пределах 1,5 процента размера ежемесячной денежной выплаты). </a:t>
            </a:r>
          </a:p>
          <a:p>
            <a:pPr algn="just"/>
            <a:r>
              <a:rPr lang="ru-RU" sz="850" dirty="0" smtClean="0"/>
              <a:t>     Расходы на оплату коммунальных услуг сформированы на 2020 и 2021 годы на базовом уровне, на 2022 год - с учетом прогнозируемого роста тарифов на 1,5 процента.</a:t>
            </a:r>
          </a:p>
          <a:p>
            <a:pPr algn="just"/>
            <a:r>
              <a:rPr lang="ru-RU" sz="850" dirty="0" smtClean="0"/>
              <a:t>     </a:t>
            </a:r>
            <a:endParaRPr lang="ru-RU" sz="850" dirty="0"/>
          </a:p>
        </p:txBody>
      </p:sp>
      <p:sp>
        <p:nvSpPr>
          <p:cNvPr id="3" name="TextBox 2"/>
          <p:cNvSpPr txBox="1"/>
          <p:nvPr/>
        </p:nvSpPr>
        <p:spPr>
          <a:xfrm>
            <a:off x="0" y="0"/>
            <a:ext cx="9144000" cy="830997"/>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бюджета Курского муниципального района на 2020 год </a:t>
            </a:r>
          </a:p>
          <a:p>
            <a:pPr algn="ctr"/>
            <a:r>
              <a:rPr lang="ru-RU" sz="1600" dirty="0" smtClean="0">
                <a:latin typeface="Calibri" pitchFamily="34" charset="0"/>
                <a:cs typeface="Calibri" pitchFamily="34" charset="0"/>
              </a:rPr>
              <a:t>и плановый период  2021 и 2022 годов сформированы с учетом следующих показателей:</a:t>
            </a:r>
          </a:p>
          <a:p>
            <a:pPr algn="ctr"/>
            <a:endParaRPr lang="ru-RU" sz="1600" dirty="0" smtClean="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ytimg.com/vi/d7ayhhdqKuA/maxresdefault.jpg"/>
          <p:cNvPicPr>
            <a:picLocks noChangeAspect="1" noChangeArrowheads="1"/>
          </p:cNvPicPr>
          <p:nvPr/>
        </p:nvPicPr>
        <p:blipFill>
          <a:blip r:embed="rId2" cstate="print"/>
          <a:srcRect l="3571" r="1692"/>
          <a:stretch>
            <a:fillRect/>
          </a:stretch>
        </p:blipFill>
        <p:spPr bwMode="auto">
          <a:xfrm>
            <a:off x="5143472" y="4286256"/>
            <a:ext cx="4000528" cy="2571744"/>
          </a:xfrm>
          <a:prstGeom prst="rect">
            <a:avLst/>
          </a:prstGeom>
          <a:ln>
            <a:noFill/>
          </a:ln>
          <a:effectLst>
            <a:softEdge rad="112500"/>
          </a:effectLst>
        </p:spPr>
      </p:pic>
      <p:sp>
        <p:nvSpPr>
          <p:cNvPr id="2" name="TextBox 1"/>
          <p:cNvSpPr txBox="1"/>
          <p:nvPr/>
        </p:nvSpPr>
        <p:spPr>
          <a:xfrm>
            <a:off x="500034" y="0"/>
            <a:ext cx="8215370" cy="5170646"/>
          </a:xfrm>
          <a:prstGeom prst="rect">
            <a:avLst/>
          </a:prstGeom>
          <a:noFill/>
        </p:spPr>
        <p:txBody>
          <a:bodyPr wrap="square" rtlCol="0">
            <a:spAutoFit/>
          </a:bodyPr>
          <a:lstStyle/>
          <a:p>
            <a:pPr indent="457200" algn="ctr"/>
            <a:r>
              <a:rPr lang="ru-RU" b="1" dirty="0" smtClean="0">
                <a:latin typeface="Calibri" pitchFamily="34" charset="0"/>
                <a:cs typeface="Calibri" pitchFamily="34" charset="0"/>
              </a:rPr>
              <a:t>В проекте бюджета Курского муниципального района на 2020 год учтены средства на софинансирование расходов</a:t>
            </a:r>
            <a:r>
              <a:rPr lang="ru-RU" b="1" dirty="0" smtClean="0">
                <a:cs typeface="Times New Roman" pitchFamily="18" charset="0"/>
              </a:rPr>
              <a:t>:</a:t>
            </a:r>
          </a:p>
          <a:p>
            <a:pPr indent="457200" algn="ctr"/>
            <a:endParaRPr lang="ru-RU" b="1" dirty="0" smtClean="0">
              <a:cs typeface="Times New Roman" pitchFamily="18" charset="0"/>
            </a:endParaRPr>
          </a:p>
          <a:p>
            <a:pPr indent="457200" algn="just">
              <a:buFont typeface="Wingdings" pitchFamily="2" charset="2"/>
              <a:buChar char="ü"/>
            </a:pPr>
            <a:r>
              <a:rPr lang="ru-RU" sz="1200" dirty="0" smtClean="0">
                <a:latin typeface="Times New Roman" pitchFamily="18" charset="0"/>
                <a:cs typeface="Times New Roman" pitchFamily="18" charset="0"/>
              </a:rPr>
              <a:t> </a:t>
            </a:r>
            <a:r>
              <a:rPr lang="ru-RU" sz="1200" dirty="0" smtClean="0">
                <a:cs typeface="Times New Roman" pitchFamily="18" charset="0"/>
              </a:rPr>
              <a:t>на  комплектование книжных фондов библиотек в сумме </a:t>
            </a:r>
            <a:r>
              <a:rPr lang="ru-RU" sz="1200" b="1" dirty="0" smtClean="0">
                <a:cs typeface="Times New Roman" pitchFamily="18" charset="0"/>
              </a:rPr>
              <a:t>464,00</a:t>
            </a:r>
            <a:r>
              <a:rPr lang="ru-RU" sz="1200" dirty="0" smtClean="0">
                <a:cs typeface="Times New Roman" pitchFamily="18" charset="0"/>
              </a:rPr>
              <a:t> тыс. рублей;</a:t>
            </a:r>
          </a:p>
          <a:p>
            <a:pPr indent="457200" algn="just">
              <a:buFont typeface="Wingdings" pitchFamily="2" charset="2"/>
              <a:buChar char="ü"/>
            </a:pPr>
            <a:r>
              <a:rPr lang="ru-RU" sz="1200" dirty="0" smtClean="0"/>
              <a:t>на проведение информационно-пропагандистских мероприятий, направленных на профилактику идеологии терроризма в сумме </a:t>
            </a:r>
            <a:r>
              <a:rPr lang="ru-RU" sz="1200" b="1" dirty="0" smtClean="0"/>
              <a:t>5,26</a:t>
            </a:r>
            <a:r>
              <a:rPr lang="ru-RU" sz="1200" dirty="0" smtClean="0"/>
              <a:t> тыс. рублей</a:t>
            </a:r>
            <a:r>
              <a:rPr lang="ru-RU" sz="1200" dirty="0" smtClean="0">
                <a:cs typeface="Times New Roman" pitchFamily="18" charset="0"/>
              </a:rPr>
              <a:t>; </a:t>
            </a:r>
          </a:p>
          <a:p>
            <a:pPr indent="457200" algn="just">
              <a:buFont typeface="Wingdings" pitchFamily="2" charset="2"/>
              <a:buChar char="ü"/>
            </a:pPr>
            <a:r>
              <a:rPr lang="ru-RU" sz="1200" dirty="0" smtClean="0"/>
              <a:t>на проведение работ по замене оконных блоков в муниципальных образовательных организациях района в сумме </a:t>
            </a:r>
            <a:r>
              <a:rPr lang="ru-RU" sz="1200" b="1" dirty="0" smtClean="0"/>
              <a:t>140,11</a:t>
            </a:r>
            <a:r>
              <a:rPr lang="ru-RU" sz="1200" dirty="0" smtClean="0"/>
              <a:t> тыс. рублей; </a:t>
            </a:r>
          </a:p>
          <a:p>
            <a:pPr indent="457200" algn="just">
              <a:buFont typeface="Wingdings" pitchFamily="2" charset="2"/>
              <a:buChar char="ü"/>
            </a:pPr>
            <a:r>
              <a:rPr lang="ru-RU" sz="1200" dirty="0" smtClean="0"/>
              <a:t>на проведение работ по ремонту кровель в муниципальных общеобразовательных организациях  района в сумме  </a:t>
            </a:r>
            <a:r>
              <a:rPr lang="ru-RU" sz="1200" b="1" dirty="0" smtClean="0"/>
              <a:t>950,37</a:t>
            </a:r>
            <a:r>
              <a:rPr lang="ru-RU" sz="1200" dirty="0" smtClean="0"/>
              <a:t>тыс. рублей; </a:t>
            </a:r>
          </a:p>
          <a:p>
            <a:pPr indent="457200" algn="just">
              <a:buFont typeface="Wingdings" pitchFamily="2" charset="2"/>
              <a:buChar char="ü"/>
            </a:pPr>
            <a:r>
              <a:rPr lang="ru-RU" sz="1200" dirty="0" smtClean="0"/>
              <a:t>на благоустройство территорий муниципальных общеобразовательных организаций района в сумме </a:t>
            </a:r>
            <a:r>
              <a:rPr lang="ru-RU" sz="1200" b="1" dirty="0" smtClean="0"/>
              <a:t>706,83</a:t>
            </a:r>
            <a:r>
              <a:rPr lang="ru-RU" sz="1200" dirty="0" smtClean="0"/>
              <a:t> тыс. рублей; </a:t>
            </a:r>
          </a:p>
          <a:p>
            <a:pPr indent="457200" algn="just">
              <a:buFont typeface="Wingdings" pitchFamily="2" charset="2"/>
              <a:buChar char="ü"/>
            </a:pPr>
            <a:r>
              <a:rPr lang="ru-RU" sz="1200" dirty="0" smtClean="0"/>
              <a:t>на создание в муниципальных общеобразовательных организациях района условий для занятий физической культурой и спортом в сумме </a:t>
            </a:r>
            <a:r>
              <a:rPr lang="ru-RU" sz="1200" b="1" dirty="0" smtClean="0"/>
              <a:t>125,24</a:t>
            </a:r>
            <a:r>
              <a:rPr lang="ru-RU" sz="1200" dirty="0" smtClean="0"/>
              <a:t> тыс. рублей (ремонт спортивного зала и создание спортивного клуба в МКОУ СОШ № 20 х. </a:t>
            </a:r>
            <a:r>
              <a:rPr lang="ru-RU" sz="1200" dirty="0" err="1" smtClean="0"/>
              <a:t>Бугулов</a:t>
            </a:r>
            <a:r>
              <a:rPr lang="ru-RU" sz="1200" dirty="0" smtClean="0"/>
              <a:t>); </a:t>
            </a:r>
          </a:p>
          <a:p>
            <a:pPr indent="457200" algn="just">
              <a:buFont typeface="Wingdings" pitchFamily="2" charset="2"/>
              <a:buChar char="ü"/>
            </a:pPr>
            <a:r>
              <a:rPr lang="ru-RU" sz="1200" dirty="0" smtClean="0"/>
              <a:t>проведение антитеррористических мероприятий в муниципальных образовательных организациях в сумме </a:t>
            </a:r>
            <a:r>
              <a:rPr lang="ru-RU" sz="1200" b="1" dirty="0" smtClean="0"/>
              <a:t>30,00</a:t>
            </a:r>
            <a:r>
              <a:rPr lang="ru-RU" sz="1200" dirty="0" smtClean="0"/>
              <a:t> тыс. рублей;</a:t>
            </a:r>
          </a:p>
          <a:p>
            <a:pPr indent="457200" algn="just">
              <a:buFont typeface="Wingdings" pitchFamily="2" charset="2"/>
              <a:buChar char="ü"/>
            </a:pPr>
            <a:r>
              <a:rPr lang="ru-RU" sz="1200" dirty="0" smtClean="0"/>
              <a:t>на обеспечение деятельности центров образования цифрового и гуманитарного </a:t>
            </a:r>
          </a:p>
          <a:p>
            <a:pPr indent="457200" algn="just"/>
            <a:r>
              <a:rPr lang="ru-RU" sz="1200" dirty="0" smtClean="0"/>
              <a:t>профилей в сумме </a:t>
            </a:r>
            <a:r>
              <a:rPr lang="ru-RU" sz="1200" b="1" dirty="0" smtClean="0"/>
              <a:t>123,59</a:t>
            </a:r>
            <a:r>
              <a:rPr lang="ru-RU" sz="1200" dirty="0" smtClean="0"/>
              <a:t> тыс. рублей;</a:t>
            </a:r>
          </a:p>
          <a:p>
            <a:pPr indent="457200" algn="just">
              <a:buFont typeface="Wingdings" pitchFamily="2" charset="2"/>
              <a:buChar char="ü"/>
            </a:pPr>
            <a:r>
              <a:rPr lang="ru-RU" sz="1200" dirty="0" smtClean="0"/>
              <a:t>капитальный ремонт и ремонт автомобильных</a:t>
            </a:r>
          </a:p>
          <a:p>
            <a:pPr indent="457200" algn="just"/>
            <a:r>
              <a:rPr lang="ru-RU" sz="1200" dirty="0" smtClean="0"/>
              <a:t> дорог общего пользования местного значения </a:t>
            </a:r>
          </a:p>
          <a:p>
            <a:pPr indent="457200" algn="just"/>
            <a:r>
              <a:rPr lang="ru-RU" sz="1200" dirty="0" smtClean="0"/>
              <a:t>в муниципальных районах и сельских </a:t>
            </a:r>
          </a:p>
          <a:p>
            <a:pPr indent="457200" algn="just"/>
            <a:r>
              <a:rPr lang="ru-RU" sz="1200" dirty="0" smtClean="0"/>
              <a:t>поселениях в сумме </a:t>
            </a:r>
            <a:r>
              <a:rPr lang="ru-RU" sz="1200" b="1" dirty="0" smtClean="0"/>
              <a:t>213,40</a:t>
            </a:r>
            <a:r>
              <a:rPr lang="ru-RU" sz="1200" dirty="0" smtClean="0"/>
              <a:t> тыс. рублей; </a:t>
            </a:r>
          </a:p>
          <a:p>
            <a:pPr indent="457200" algn="just">
              <a:buFont typeface="Wingdings" pitchFamily="2" charset="2"/>
              <a:buChar char="ü"/>
            </a:pPr>
            <a:r>
              <a:rPr lang="ru-RU" sz="1200" dirty="0" smtClean="0"/>
              <a:t>обеспечение комплексного развития сельских </a:t>
            </a:r>
          </a:p>
          <a:p>
            <a:pPr indent="457200" algn="just"/>
            <a:r>
              <a:rPr lang="ru-RU" sz="1200" dirty="0" smtClean="0"/>
              <a:t>территорий в сумме </a:t>
            </a:r>
            <a:r>
              <a:rPr lang="ru-RU" sz="1200" b="1" dirty="0" smtClean="0"/>
              <a:t>333,10</a:t>
            </a:r>
            <a:r>
              <a:rPr lang="ru-RU" sz="1200" dirty="0" smtClean="0"/>
              <a:t> тыс. рублей.</a:t>
            </a:r>
          </a:p>
          <a:p>
            <a:pPr indent="457200" algn="just"/>
            <a:endParaRPr lang="ru-RU" sz="1200" dirty="0" smtClean="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a:t>
            </a:r>
          </a:p>
          <a:p>
            <a:pPr algn="ctr"/>
            <a:r>
              <a:rPr lang="ru-RU" sz="1600" dirty="0" smtClean="0">
                <a:latin typeface="Calibri" pitchFamily="34" charset="0"/>
                <a:cs typeface="Calibri" pitchFamily="34" charset="0"/>
              </a:rPr>
              <a:t> БЮДЖЕТА КУРСКОГО МУНИЦИПАЛЬНОГО РАЙОНА В 2018-2022 ГОДАХ</a:t>
            </a:r>
          </a:p>
        </p:txBody>
      </p:sp>
      <p:graphicFrame>
        <p:nvGraphicFramePr>
          <p:cNvPr id="5" name="Диаграмма 4"/>
          <p:cNvGraphicFramePr/>
          <p:nvPr/>
        </p:nvGraphicFramePr>
        <p:xfrm>
          <a:off x="0" y="500042"/>
          <a:ext cx="9144000" cy="6357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642917"/>
          <a:ext cx="8643999" cy="3704583"/>
        </p:xfrm>
        <a:graphic>
          <a:graphicData uri="http://schemas.openxmlformats.org/drawingml/2006/table">
            <a:tbl>
              <a:tblPr/>
              <a:tblGrid>
                <a:gridCol w="4588977"/>
                <a:gridCol w="1452362"/>
                <a:gridCol w="1455415"/>
                <a:gridCol w="1147245"/>
              </a:tblGrid>
              <a:tr h="168828">
                <a:tc>
                  <a:txBody>
                    <a:bodyPr/>
                    <a:lstStyle/>
                    <a:p>
                      <a:pPr algn="ctr" rtl="0" fontAlgn="b"/>
                      <a:r>
                        <a:rPr lang="ru-RU" sz="1100" b="1" i="0" u="none" strike="noStrike" dirty="0">
                          <a:solidFill>
                            <a:srgbClr val="000000"/>
                          </a:solidFill>
                          <a:latin typeface="Calibri" pitchFamily="34" charset="0"/>
                          <a:cs typeface="Calibri" pitchFamily="34" charset="0"/>
                        </a:rPr>
                        <a:t>Наименование</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2020 год</a:t>
                      </a:r>
                      <a:r>
                        <a:rPr lang="ru-RU" sz="1100" b="1" i="0" u="none" strike="noStrike" baseline="0" dirty="0" smtClean="0">
                          <a:solidFill>
                            <a:srgbClr val="000000"/>
                          </a:solidFill>
                          <a:latin typeface="Calibri" pitchFamily="34" charset="0"/>
                          <a:cs typeface="Calibri" pitchFamily="34" charset="0"/>
                        </a:rPr>
                        <a:t> </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2021 год </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 2022 год</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1" i="0" u="none" strike="noStrike" dirty="0" smtClean="0">
                          <a:solidFill>
                            <a:srgbClr val="000000"/>
                          </a:solidFill>
                          <a:latin typeface="Calibri" pitchFamily="34" charset="0"/>
                          <a:cs typeface="Calibri" pitchFamily="34" charset="0"/>
                        </a:rPr>
                        <a:t>  Основное </a:t>
                      </a:r>
                      <a:r>
                        <a:rPr lang="ru-RU" sz="1100" b="1" i="0" u="none" strike="noStrike" dirty="0">
                          <a:solidFill>
                            <a:srgbClr val="000000"/>
                          </a:solidFill>
                          <a:latin typeface="Calibri" pitchFamily="34" charset="0"/>
                          <a:cs typeface="Calibri" pitchFamily="34" charset="0"/>
                        </a:rPr>
                        <a:t>мероприятие "Реализация регионального проекта </a:t>
                      </a:r>
                      <a:r>
                        <a:rPr lang="ru-RU" sz="1100" b="1" i="0" u="none" strike="noStrike" dirty="0" smtClean="0">
                          <a:solidFill>
                            <a:srgbClr val="000000"/>
                          </a:solidFill>
                          <a:latin typeface="Calibri" pitchFamily="34" charset="0"/>
                          <a:cs typeface="Calibri" pitchFamily="34" charset="0"/>
                        </a:rPr>
                        <a:t>«Успех </a:t>
                      </a:r>
                      <a:r>
                        <a:rPr lang="ru-RU" sz="1100" b="1" i="0" u="none" strike="noStrike" dirty="0">
                          <a:solidFill>
                            <a:srgbClr val="000000"/>
                          </a:solidFill>
                          <a:latin typeface="Calibri" pitchFamily="34" charset="0"/>
                          <a:cs typeface="Calibri" pitchFamily="34" charset="0"/>
                        </a:rPr>
                        <a:t>каждого </a:t>
                      </a:r>
                      <a:r>
                        <a:rPr lang="ru-RU" sz="1100" b="1" i="0" u="none" strike="noStrike" dirty="0" smtClean="0">
                          <a:solidFill>
                            <a:srgbClr val="000000"/>
                          </a:solidFill>
                          <a:latin typeface="Calibri" pitchFamily="34" charset="0"/>
                          <a:cs typeface="Calibri" pitchFamily="34" charset="0"/>
                        </a:rPr>
                        <a:t>ребенка»</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1 770,68</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1 727,71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2 079,27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726">
                <a:tc>
                  <a:txBody>
                    <a:bodyPr/>
                    <a:lstStyle/>
                    <a:p>
                      <a:pPr algn="l" rtl="0" fontAlgn="b"/>
                      <a:r>
                        <a:rPr lang="ru-RU" sz="1100" b="0" i="0" u="none" strike="noStrike" dirty="0" smtClean="0">
                          <a:solidFill>
                            <a:srgbClr val="000000"/>
                          </a:solidFill>
                          <a:latin typeface="Calibri" pitchFamily="34" charset="0"/>
                          <a:cs typeface="Calibri" pitchFamily="34" charset="0"/>
                        </a:rPr>
                        <a:t>  Создание </a:t>
                      </a:r>
                      <a:r>
                        <a:rPr lang="ru-RU" sz="1100" b="0" i="0" u="none" strike="noStrike" dirty="0">
                          <a:solidFill>
                            <a:srgbClr val="000000"/>
                          </a:solidFill>
                          <a:latin typeface="Calibri" pitchFamily="34" charset="0"/>
                          <a:cs typeface="Calibri" pitchFamily="34" charset="0"/>
                        </a:rPr>
                        <a:t>в общеобразовательных организациях, расположенных в сельской местности, условий для занятий физической культурой и спортом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1 770,68</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1 727,71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2 079,27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Иные </a:t>
                      </a:r>
                      <a:r>
                        <a:rPr lang="ru-RU" sz="1100" b="0" i="0" u="none" strike="noStrike" dirty="0">
                          <a:solidFill>
                            <a:srgbClr val="000000"/>
                          </a:solidFill>
                          <a:latin typeface="Calibri" pitchFamily="34" charset="0"/>
                          <a:cs typeface="Calibri" pitchFamily="34" charset="0"/>
                        </a:rPr>
                        <a:t>закупки товаров, работ и услуг для обеспечения государственных (муниципальных) нужд</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1 770,68</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1 727,71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2 079,27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726">
                <a:tc>
                  <a:txBody>
                    <a:bodyPr/>
                    <a:lstStyle/>
                    <a:p>
                      <a:pPr algn="l" rtl="0" fontAlgn="b"/>
                      <a:r>
                        <a:rPr lang="ru-RU" sz="1100" b="1" i="0" u="none" strike="noStrike" dirty="0" smtClean="0">
                          <a:solidFill>
                            <a:srgbClr val="000000"/>
                          </a:solidFill>
                          <a:latin typeface="Calibri" pitchFamily="34" charset="0"/>
                          <a:cs typeface="Calibri" pitchFamily="34" charset="0"/>
                        </a:rPr>
                        <a:t>  Основное </a:t>
                      </a:r>
                      <a:r>
                        <a:rPr lang="ru-RU" sz="1100" b="1" i="0" u="none" strike="noStrike" dirty="0">
                          <a:solidFill>
                            <a:srgbClr val="000000"/>
                          </a:solidFill>
                          <a:latin typeface="Calibri" pitchFamily="34" charset="0"/>
                          <a:cs typeface="Calibri" pitchFamily="34" charset="0"/>
                        </a:rPr>
                        <a:t>мероприятие </a:t>
                      </a:r>
                      <a:r>
                        <a:rPr lang="ru-RU" sz="1100" b="1" i="0" u="none" strike="noStrike" dirty="0" smtClean="0">
                          <a:solidFill>
                            <a:srgbClr val="000000"/>
                          </a:solidFill>
                          <a:latin typeface="Calibri" pitchFamily="34" charset="0"/>
                          <a:cs typeface="Calibri" pitchFamily="34" charset="0"/>
                        </a:rPr>
                        <a:t>«Реализация </a:t>
                      </a:r>
                      <a:r>
                        <a:rPr lang="ru-RU" sz="1100" b="1" i="0" u="none" strike="noStrike" dirty="0">
                          <a:solidFill>
                            <a:srgbClr val="000000"/>
                          </a:solidFill>
                          <a:latin typeface="Calibri" pitchFamily="34" charset="0"/>
                          <a:cs typeface="Calibri" pitchFamily="34" charset="0"/>
                        </a:rPr>
                        <a:t>регионального проекта "Финансовая поддержка семей при рождении </a:t>
                      </a:r>
                      <a:r>
                        <a:rPr lang="ru-RU" sz="1100" b="1" i="0" u="none" strike="noStrike" dirty="0" smtClean="0">
                          <a:solidFill>
                            <a:srgbClr val="000000"/>
                          </a:solidFill>
                          <a:latin typeface="Calibri" pitchFamily="34" charset="0"/>
                          <a:cs typeface="Calibri" pitchFamily="34" charset="0"/>
                        </a:rPr>
                        <a:t>детей»</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86 163,14</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101 179,67</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119 852,50</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380">
                <a:tc>
                  <a:txBody>
                    <a:bodyPr/>
                    <a:lstStyle/>
                    <a:p>
                      <a:pPr algn="l" rtl="0" fontAlgn="b"/>
                      <a:r>
                        <a:rPr lang="ru-RU" sz="1100" b="0" i="0" u="none" strike="noStrike" dirty="0" smtClean="0">
                          <a:solidFill>
                            <a:srgbClr val="000000"/>
                          </a:solidFill>
                          <a:latin typeface="Calibri" pitchFamily="34" charset="0"/>
                          <a:cs typeface="Calibri" pitchFamily="34" charset="0"/>
                        </a:rPr>
                        <a:t>  Ежемесячная </a:t>
                      </a:r>
                      <a:r>
                        <a:rPr lang="ru-RU" sz="1100" b="0" i="0" u="none" strike="noStrike" dirty="0">
                          <a:solidFill>
                            <a:srgbClr val="000000"/>
                          </a:solidFill>
                          <a:latin typeface="Calibri" pitchFamily="34" charset="0"/>
                          <a:cs typeface="Calibri" pitchFamily="34" charset="0"/>
                        </a:rPr>
                        <a:t>денежная выплата, назначаемая в случае рождения третьего ребенка или последующих детей до достижения ребенком возраста трех лет</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chemeClr val="tx1"/>
                          </a:solidFill>
                          <a:latin typeface="Calibri" pitchFamily="34" charset="0"/>
                          <a:cs typeface="Calibri" pitchFamily="34" charset="0"/>
                        </a:rPr>
                        <a:t>51 211,77</a:t>
                      </a:r>
                      <a:endParaRPr lang="ru-RU" sz="1100" b="0" i="0" u="none" strike="noStrike" dirty="0">
                        <a:solidFill>
                          <a:schemeClr val="tx1"/>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chemeClr val="tx1"/>
                          </a:solidFill>
                          <a:latin typeface="Calibri" pitchFamily="34" charset="0"/>
                          <a:cs typeface="Calibri" pitchFamily="34" charset="0"/>
                        </a:rPr>
                        <a:t>56 790,22</a:t>
                      </a:r>
                      <a:endParaRPr lang="ru-RU" sz="1100" b="0" i="0" u="none" strike="noStrike" dirty="0">
                        <a:solidFill>
                          <a:schemeClr val="tx1"/>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chemeClr val="tx1"/>
                          </a:solidFill>
                          <a:latin typeface="Calibri" pitchFamily="34" charset="0"/>
                          <a:cs typeface="Calibri" pitchFamily="34" charset="0"/>
                        </a:rPr>
                        <a:t>60 798,27</a:t>
                      </a:r>
                      <a:endParaRPr lang="ru-RU" sz="1100" b="0" i="0" u="none" strike="noStrike" dirty="0">
                        <a:solidFill>
                          <a:schemeClr val="tx1"/>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28">
                <a:tc>
                  <a:txBody>
                    <a:bodyPr/>
                    <a:lstStyle/>
                    <a:p>
                      <a:pPr algn="l" rtl="0" fontAlgn="b"/>
                      <a:r>
                        <a:rPr lang="ru-RU" sz="1100" b="0" i="0" u="none" strike="noStrike" dirty="0" smtClean="0">
                          <a:solidFill>
                            <a:srgbClr val="000000"/>
                          </a:solidFill>
                          <a:latin typeface="Calibri" pitchFamily="34" charset="0"/>
                          <a:cs typeface="Calibri" pitchFamily="34" charset="0"/>
                        </a:rPr>
                        <a:t>  Публичные </a:t>
                      </a:r>
                      <a:r>
                        <a:rPr lang="ru-RU" sz="1100" b="0" i="0" u="none" strike="noStrike" dirty="0">
                          <a:solidFill>
                            <a:srgbClr val="000000"/>
                          </a:solidFill>
                          <a:latin typeface="Calibri" pitchFamily="34" charset="0"/>
                          <a:cs typeface="Calibri" pitchFamily="34" charset="0"/>
                        </a:rPr>
                        <a:t>нормативные социальные выплаты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chemeClr val="tx1"/>
                          </a:solidFill>
                          <a:latin typeface="Calibri" pitchFamily="34" charset="0"/>
                          <a:cs typeface="Calibri" pitchFamily="34" charset="0"/>
                        </a:rPr>
                        <a:t>51 211,77</a:t>
                      </a:r>
                      <a:endParaRPr lang="ru-RU" sz="1100" b="0" i="0" u="none" strike="noStrike" dirty="0">
                        <a:solidFill>
                          <a:schemeClr val="tx1"/>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chemeClr val="tx1"/>
                          </a:solidFill>
                          <a:latin typeface="Calibri" pitchFamily="34" charset="0"/>
                          <a:cs typeface="Calibri" pitchFamily="34" charset="0"/>
                        </a:rPr>
                        <a:t>56 790,22</a:t>
                      </a:r>
                      <a:endParaRPr lang="ru-RU" sz="1100" b="0" i="0" u="none" strike="noStrike" dirty="0">
                        <a:solidFill>
                          <a:schemeClr val="tx1"/>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chemeClr val="tx1"/>
                          </a:solidFill>
                          <a:latin typeface="Calibri" pitchFamily="34" charset="0"/>
                          <a:cs typeface="Calibri" pitchFamily="34" charset="0"/>
                        </a:rPr>
                        <a:t>60 798,27</a:t>
                      </a:r>
                      <a:endParaRPr lang="ru-RU" sz="1100" b="0" i="0" u="none" strike="noStrike" dirty="0">
                        <a:solidFill>
                          <a:schemeClr val="tx1"/>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Ежемесячная </a:t>
                      </a:r>
                      <a:r>
                        <a:rPr lang="ru-RU" sz="1100" b="0" i="0" u="none" strike="noStrike" dirty="0">
                          <a:solidFill>
                            <a:srgbClr val="000000"/>
                          </a:solidFill>
                          <a:latin typeface="Calibri" pitchFamily="34" charset="0"/>
                          <a:cs typeface="Calibri" pitchFamily="34" charset="0"/>
                        </a:rPr>
                        <a:t>выплата в связи с рождением (усыновлением) первого ребенка</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34 851,37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44 289,45</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58 954,23</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Иные </a:t>
                      </a:r>
                      <a:r>
                        <a:rPr lang="ru-RU" sz="1100" b="0" i="0" u="none" strike="noStrike" dirty="0">
                          <a:solidFill>
                            <a:srgbClr val="000000"/>
                          </a:solidFill>
                          <a:latin typeface="Calibri" pitchFamily="34" charset="0"/>
                          <a:cs typeface="Calibri" pitchFamily="34" charset="0"/>
                        </a:rPr>
                        <a:t>закупки товаров, работ и услуг для обеспечения государственных </a:t>
                      </a:r>
                      <a:r>
                        <a:rPr lang="ru-RU" sz="1100" b="0" i="0" u="none" strike="noStrike" dirty="0" smtClean="0">
                          <a:solidFill>
                            <a:srgbClr val="000000"/>
                          </a:solidFill>
                          <a:latin typeface="Calibri" pitchFamily="34" charset="0"/>
                          <a:cs typeface="Calibri" pitchFamily="34" charset="0"/>
                        </a:rPr>
                        <a:t> (</a:t>
                      </a:r>
                      <a:r>
                        <a:rPr lang="ru-RU" sz="1100" b="0" i="0" u="none" strike="noStrike" dirty="0">
                          <a:solidFill>
                            <a:srgbClr val="000000"/>
                          </a:solidFill>
                          <a:latin typeface="Calibri" pitchFamily="34" charset="0"/>
                          <a:cs typeface="Calibri" pitchFamily="34" charset="0"/>
                        </a:rPr>
                        <a:t>муниципальных) нужд</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522,77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664,34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884,31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28">
                <a:tc>
                  <a:txBody>
                    <a:bodyPr/>
                    <a:lstStyle/>
                    <a:p>
                      <a:pPr algn="l" rtl="0" fontAlgn="b"/>
                      <a:r>
                        <a:rPr lang="ru-RU" sz="1100" b="0" i="0" u="none" strike="noStrike" dirty="0" smtClean="0">
                          <a:solidFill>
                            <a:srgbClr val="000000"/>
                          </a:solidFill>
                          <a:latin typeface="Calibri" pitchFamily="34" charset="0"/>
                          <a:cs typeface="Calibri" pitchFamily="34" charset="0"/>
                        </a:rPr>
                        <a:t>  Публичные </a:t>
                      </a:r>
                      <a:r>
                        <a:rPr lang="ru-RU" sz="1100" b="0" i="0" u="none" strike="noStrike" dirty="0">
                          <a:solidFill>
                            <a:srgbClr val="000000"/>
                          </a:solidFill>
                          <a:latin typeface="Calibri" pitchFamily="34" charset="0"/>
                          <a:cs typeface="Calibri" pitchFamily="34" charset="0"/>
                        </a:rPr>
                        <a:t>нормативные социальные выплаты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34 328,60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43 625,11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58 069,92</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726">
                <a:tc>
                  <a:txBody>
                    <a:bodyPr/>
                    <a:lstStyle/>
                    <a:p>
                      <a:pPr algn="l" rtl="0" fontAlgn="b"/>
                      <a:r>
                        <a:rPr lang="ru-RU" sz="1100" b="0" i="0" u="none" strike="noStrike" dirty="0" smtClean="0">
                          <a:solidFill>
                            <a:srgbClr val="000000"/>
                          </a:solidFill>
                          <a:latin typeface="Calibri" pitchFamily="34" charset="0"/>
                          <a:cs typeface="Calibri" pitchFamily="34" charset="0"/>
                        </a:rPr>
                        <a:t>  Предоставление </a:t>
                      </a:r>
                      <a:r>
                        <a:rPr lang="ru-RU" sz="1100" b="0" i="0" u="none" strike="noStrike" dirty="0">
                          <a:solidFill>
                            <a:srgbClr val="000000"/>
                          </a:solidFill>
                          <a:latin typeface="Calibri" pitchFamily="34" charset="0"/>
                          <a:cs typeface="Calibri" pitchFamily="34" charset="0"/>
                        </a:rPr>
                        <a:t>государственной социальной помощи малоимущим семьям, малоимущим одиноко проживающим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rgbClr val="000000"/>
                          </a:solidFill>
                          <a:latin typeface="Calibri" pitchFamily="34" charset="0"/>
                          <a:cs typeface="Calibri" pitchFamily="34" charset="0"/>
                        </a:rPr>
                        <a:t>100,00</a:t>
                      </a:r>
                      <a:endParaRPr lang="ru-RU" sz="1100" b="0"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rgbClr val="000000"/>
                          </a:solidFill>
                          <a:latin typeface="Calibri" pitchFamily="34" charset="0"/>
                          <a:cs typeface="Calibri" pitchFamily="34" charset="0"/>
                        </a:rPr>
                        <a:t>100,00</a:t>
                      </a:r>
                      <a:endParaRPr lang="ru-RU" sz="1100" b="0"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rgbClr val="000000"/>
                          </a:solidFill>
                          <a:latin typeface="Calibri" pitchFamily="34" charset="0"/>
                          <a:cs typeface="Calibri" pitchFamily="34" charset="0"/>
                        </a:rPr>
                        <a:t>100,00</a:t>
                      </a:r>
                      <a:endParaRPr lang="ru-RU" sz="1100" b="0"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28">
                <a:tc>
                  <a:txBody>
                    <a:bodyPr/>
                    <a:lstStyle/>
                    <a:p>
                      <a:pPr algn="l" rtl="0" fontAlgn="b"/>
                      <a:r>
                        <a:rPr lang="ru-RU" sz="1100" b="0" i="0" u="none" strike="noStrike" dirty="0" smtClean="0">
                          <a:solidFill>
                            <a:srgbClr val="000000"/>
                          </a:solidFill>
                          <a:latin typeface="Calibri" pitchFamily="34" charset="0"/>
                          <a:cs typeface="Calibri" pitchFamily="34" charset="0"/>
                        </a:rPr>
                        <a:t>  Публичные </a:t>
                      </a:r>
                      <a:r>
                        <a:rPr lang="ru-RU" sz="1100" b="0" i="0" u="none" strike="noStrike" dirty="0">
                          <a:solidFill>
                            <a:srgbClr val="000000"/>
                          </a:solidFill>
                          <a:latin typeface="Calibri" pitchFamily="34" charset="0"/>
                          <a:cs typeface="Calibri" pitchFamily="34" charset="0"/>
                        </a:rPr>
                        <a:t>нормативные социальные выплаты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rgbClr val="000000"/>
                          </a:solidFill>
                          <a:latin typeface="Calibri" pitchFamily="34" charset="0"/>
                          <a:cs typeface="Calibri" pitchFamily="34" charset="0"/>
                        </a:rPr>
                        <a:t>100,00</a:t>
                      </a:r>
                      <a:endParaRPr lang="ru-RU" sz="1100" b="0"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rgbClr val="000000"/>
                          </a:solidFill>
                          <a:latin typeface="Calibri" pitchFamily="34" charset="0"/>
                          <a:cs typeface="Calibri" pitchFamily="34" charset="0"/>
                        </a:rPr>
                        <a:t>100,00</a:t>
                      </a:r>
                      <a:endParaRPr lang="ru-RU" sz="1100" b="0"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smtClean="0">
                          <a:solidFill>
                            <a:srgbClr val="000000"/>
                          </a:solidFill>
                          <a:latin typeface="Calibri" pitchFamily="34" charset="0"/>
                          <a:cs typeface="Calibri" pitchFamily="34" charset="0"/>
                        </a:rPr>
                        <a:t>100,00</a:t>
                      </a:r>
                      <a:endParaRPr lang="ru-RU" sz="1100" b="0"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ПЛАНИРУЕМЫЕ К РЕАЛИЗАЦИИ В 2020-2022 ГОДАХ НА ТЕРРИТОРИИ КУРСКОГО МУНИЦИПАЛЬНОГО РАЙОНА</a:t>
            </a:r>
          </a:p>
        </p:txBody>
      </p:sp>
      <p:sp>
        <p:nvSpPr>
          <p:cNvPr id="5"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500042"/>
          <a:ext cx="8715436" cy="30003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5 /  </a:t>
            </a:r>
            <a:r>
              <a:rPr lang="ru-RU" sz="1600" dirty="0" smtClean="0">
                <a:latin typeface="Calibri" pitchFamily="34" charset="0"/>
                <a:cs typeface="Calibri" pitchFamily="34" charset="0"/>
              </a:rPr>
              <a:t>РАСХОДЫ БЮДЖЕТА КУРСКОГО МУНИЦИПАЛЬНОГО РАЙОНА </a:t>
            </a:r>
          </a:p>
          <a:p>
            <a:pPr algn="ctr"/>
            <a:r>
              <a:rPr lang="ru-RU" sz="1600" dirty="0" smtClean="0">
                <a:latin typeface="Calibri" pitchFamily="34" charset="0"/>
                <a:cs typeface="Calibri" pitchFamily="34" charset="0"/>
              </a:rPr>
              <a:t>НА ФИНАНСОВОЕ ОБЕСПЕЧЕНИЕ ОТРАСЛЕЙ СОЦИАЛЬНОЙ-КУЛЬТУРНОЙ СФЕРЫ В 2018-2022 ГОДАХ</a:t>
            </a:r>
          </a:p>
        </p:txBody>
      </p:sp>
      <p:sp>
        <p:nvSpPr>
          <p:cNvPr id="4" name="TextBox 3"/>
          <p:cNvSpPr txBox="1"/>
          <p:nvPr/>
        </p:nvSpPr>
        <p:spPr>
          <a:xfrm rot="16200000">
            <a:off x="1393574" y="2142551"/>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84,9%</a:t>
            </a:r>
            <a:endParaRPr lang="ru-RU" sz="800" dirty="0">
              <a:latin typeface="Calibri" pitchFamily="34" charset="0"/>
              <a:cs typeface="Calibri" pitchFamily="34" charset="0"/>
            </a:endParaRPr>
          </a:p>
        </p:txBody>
      </p:sp>
      <p:sp>
        <p:nvSpPr>
          <p:cNvPr id="5" name="TextBox 4"/>
          <p:cNvSpPr txBox="1"/>
          <p:nvPr/>
        </p:nvSpPr>
        <p:spPr>
          <a:xfrm rot="16200000">
            <a:off x="2407155" y="2191470"/>
            <a:ext cx="597905" cy="215444"/>
          </a:xfrm>
          <a:prstGeom prst="rect">
            <a:avLst/>
          </a:prstGeom>
          <a:noFill/>
        </p:spPr>
        <p:txBody>
          <a:bodyPr wrap="square" rtlCol="0">
            <a:spAutoFit/>
          </a:bodyPr>
          <a:lstStyle/>
          <a:p>
            <a:r>
              <a:rPr lang="ru-RU" sz="800" dirty="0" smtClean="0">
                <a:latin typeface="Calibri" pitchFamily="34" charset="0"/>
                <a:cs typeface="Calibri" pitchFamily="34" charset="0"/>
              </a:rPr>
              <a:t>74,0%</a:t>
            </a:r>
            <a:endParaRPr lang="ru-RU" sz="800" dirty="0">
              <a:latin typeface="Calibri" pitchFamily="34" charset="0"/>
              <a:cs typeface="Calibri" pitchFamily="34" charset="0"/>
            </a:endParaRPr>
          </a:p>
        </p:txBody>
      </p:sp>
      <p:sp>
        <p:nvSpPr>
          <p:cNvPr id="6" name="TextBox 5"/>
          <p:cNvSpPr txBox="1"/>
          <p:nvPr/>
        </p:nvSpPr>
        <p:spPr>
          <a:xfrm rot="16200000">
            <a:off x="3536432" y="2214553"/>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81,9%</a:t>
            </a:r>
            <a:endParaRPr lang="ru-RU" sz="800" dirty="0">
              <a:latin typeface="Calibri" pitchFamily="34" charset="0"/>
              <a:cs typeface="Calibri" pitchFamily="34" charset="0"/>
            </a:endParaRPr>
          </a:p>
        </p:txBody>
      </p:sp>
      <p:sp>
        <p:nvSpPr>
          <p:cNvPr id="7" name="TextBox 6"/>
          <p:cNvSpPr txBox="1"/>
          <p:nvPr/>
        </p:nvSpPr>
        <p:spPr>
          <a:xfrm rot="16200000">
            <a:off x="4553646" y="1999956"/>
            <a:ext cx="643506" cy="215444"/>
          </a:xfrm>
          <a:prstGeom prst="rect">
            <a:avLst/>
          </a:prstGeom>
          <a:noFill/>
        </p:spPr>
        <p:txBody>
          <a:bodyPr wrap="square" rtlCol="0">
            <a:spAutoFit/>
          </a:bodyPr>
          <a:lstStyle/>
          <a:p>
            <a:r>
              <a:rPr lang="ru-RU" sz="800" dirty="0" smtClean="0">
                <a:latin typeface="Calibri" pitchFamily="34" charset="0"/>
                <a:cs typeface="Calibri" pitchFamily="34" charset="0"/>
              </a:rPr>
              <a:t>85,5%</a:t>
            </a:r>
            <a:endParaRPr lang="ru-RU" sz="800" dirty="0">
              <a:latin typeface="Calibri" pitchFamily="34" charset="0"/>
              <a:cs typeface="Calibri" pitchFamily="34" charset="0"/>
            </a:endParaRPr>
          </a:p>
        </p:txBody>
      </p:sp>
      <p:sp>
        <p:nvSpPr>
          <p:cNvPr id="8" name="TextBox 7"/>
          <p:cNvSpPr txBox="1"/>
          <p:nvPr/>
        </p:nvSpPr>
        <p:spPr>
          <a:xfrm rot="16200000">
            <a:off x="5715573" y="2071113"/>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83,2%</a:t>
            </a:r>
            <a:endParaRPr lang="ru-RU" sz="800" dirty="0">
              <a:latin typeface="Calibri" pitchFamily="34" charset="0"/>
              <a:cs typeface="Calibri" pitchFamily="34" charset="0"/>
            </a:endParaRP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500694" y="5072074"/>
          <a:ext cx="3286116"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15" name="Овал 14"/>
          <p:cNvSpPr/>
          <p:nvPr/>
        </p:nvSpPr>
        <p:spPr>
          <a:xfrm>
            <a:off x="3857620" y="4071942"/>
            <a:ext cx="1285884" cy="207170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Что включают в себя отрасли социальной сферы?</a:t>
            </a:r>
            <a:endParaRPr lang="ru-RU" sz="1000" dirty="0">
              <a:solidFill>
                <a:schemeClr val="tx1"/>
              </a:solidFill>
            </a:endParaRPr>
          </a:p>
        </p:txBody>
      </p:sp>
      <p:cxnSp>
        <p:nvCxnSpPr>
          <p:cNvPr id="17" name="Прямая со стрелкой 16"/>
          <p:cNvCxnSpPr>
            <a:stCxn id="15" idx="6"/>
          </p:cNvCxnSpPr>
          <p:nvPr/>
        </p:nvCxnSpPr>
        <p:spPr>
          <a:xfrm flipV="1">
            <a:off x="5143504" y="4357695"/>
            <a:ext cx="357191" cy="75009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5" idx="2"/>
          </p:cNvCxnSpPr>
          <p:nvPr/>
        </p:nvCxnSpPr>
        <p:spPr>
          <a:xfrm rot="10800000">
            <a:off x="3357556" y="4357695"/>
            <a:ext cx="500065" cy="7500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2"/>
          </p:cNvCxnSpPr>
          <p:nvPr/>
        </p:nvCxnSpPr>
        <p:spPr>
          <a:xfrm rot="10800000" flipV="1">
            <a:off x="3500432" y="5107793"/>
            <a:ext cx="357189" cy="82153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6"/>
          </p:cNvCxnSpPr>
          <p:nvPr/>
        </p:nvCxnSpPr>
        <p:spPr>
          <a:xfrm>
            <a:off x="5143504" y="5107793"/>
            <a:ext cx="357191" cy="82153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928670"/>
          <a:ext cx="850112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428604"/>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ОБРАЗОВАНИЕ в 2018-2022 годах</a:t>
            </a:r>
          </a:p>
        </p:txBody>
      </p:sp>
      <p:sp>
        <p:nvSpPr>
          <p:cNvPr id="4" name="TextBox 3"/>
          <p:cNvSpPr txBox="1"/>
          <p:nvPr/>
        </p:nvSpPr>
        <p:spPr>
          <a:xfrm>
            <a:off x="0" y="3571876"/>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СОЦИАЛЬНОЮ ПОЛИТИКУ в 2018-2022 годах</a:t>
            </a:r>
          </a:p>
        </p:txBody>
      </p:sp>
      <p:graphicFrame>
        <p:nvGraphicFramePr>
          <p:cNvPr id="5" name="Диаграмма 4"/>
          <p:cNvGraphicFramePr/>
          <p:nvPr/>
        </p:nvGraphicFramePr>
        <p:xfrm>
          <a:off x="285720" y="4143380"/>
          <a:ext cx="8501122" cy="2571768"/>
        </p:xfrm>
        <a:graphic>
          <a:graphicData uri="http://schemas.openxmlformats.org/drawingml/2006/chart">
            <c:chart xmlns:c="http://schemas.openxmlformats.org/drawingml/2006/chart" xmlns:r="http://schemas.openxmlformats.org/officeDocument/2006/relationships" r:id="rId3"/>
          </a:graphicData>
        </a:graphic>
      </p:graphicFrame>
      <p:pic>
        <p:nvPicPr>
          <p:cNvPr id="39938" name="Picture 2" descr="http://www.mvschool.ru/files/20161114152424.jpg"/>
          <p:cNvPicPr>
            <a:picLocks noChangeAspect="1" noChangeArrowheads="1"/>
          </p:cNvPicPr>
          <p:nvPr/>
        </p:nvPicPr>
        <p:blipFill>
          <a:blip r:embed="rId4" cstate="print"/>
          <a:srcRect/>
          <a:stretch>
            <a:fillRect/>
          </a:stretch>
        </p:blipFill>
        <p:spPr bwMode="auto">
          <a:xfrm>
            <a:off x="7643834" y="785794"/>
            <a:ext cx="1368172" cy="1214446"/>
          </a:xfrm>
          <a:prstGeom prst="rect">
            <a:avLst/>
          </a:prstGeom>
          <a:noFill/>
        </p:spPr>
      </p:pic>
      <p:pic>
        <p:nvPicPr>
          <p:cNvPr id="39946" name="Picture 10" descr="http://perv-adm.ru/upload/iblock/a54/a540222e3dec86093c399a0bbd46dd45.jpg"/>
          <p:cNvPicPr>
            <a:picLocks noChangeAspect="1" noChangeArrowheads="1"/>
          </p:cNvPicPr>
          <p:nvPr/>
        </p:nvPicPr>
        <p:blipFill>
          <a:blip r:embed="rId5" cstate="print"/>
          <a:srcRect/>
          <a:stretch>
            <a:fillRect/>
          </a:stretch>
        </p:blipFill>
        <p:spPr bwMode="auto">
          <a:xfrm>
            <a:off x="7715272" y="5500678"/>
            <a:ext cx="1428728" cy="1357322"/>
          </a:xfrm>
          <a:prstGeom prst="rect">
            <a:avLst/>
          </a:prstGeom>
          <a:noFill/>
        </p:spPr>
      </p:pic>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500042"/>
          <a:ext cx="850112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КУЛЬТУРУ И КИНЕМАТОГРАФИЮ в 2018-2022 годах</a:t>
            </a:r>
          </a:p>
        </p:txBody>
      </p:sp>
      <p:sp>
        <p:nvSpPr>
          <p:cNvPr id="4" name="TextBox 3"/>
          <p:cNvSpPr txBox="1"/>
          <p:nvPr/>
        </p:nvSpPr>
        <p:spPr>
          <a:xfrm>
            <a:off x="0" y="3286124"/>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2018-2022 годах</a:t>
            </a:r>
          </a:p>
        </p:txBody>
      </p:sp>
      <p:graphicFrame>
        <p:nvGraphicFramePr>
          <p:cNvPr id="5" name="Диаграмма 4"/>
          <p:cNvGraphicFramePr/>
          <p:nvPr/>
        </p:nvGraphicFramePr>
        <p:xfrm>
          <a:off x="285720" y="3929066"/>
          <a:ext cx="8501122" cy="2571768"/>
        </p:xfrm>
        <a:graphic>
          <a:graphicData uri="http://schemas.openxmlformats.org/drawingml/2006/chart">
            <c:chart xmlns:c="http://schemas.openxmlformats.org/drawingml/2006/chart" xmlns:r="http://schemas.openxmlformats.org/officeDocument/2006/relationships" r:id="rId3"/>
          </a:graphicData>
        </a:graphic>
      </p:graphicFrame>
      <p:pic>
        <p:nvPicPr>
          <p:cNvPr id="38914" name="Picture 2" descr="https://www.culture.ru/storage/images/3f22e6bff27ce2562e68ecaff94126ec/8a94a952b03fad4848c26c4ec9d40a51.jpg"/>
          <p:cNvPicPr>
            <a:picLocks noChangeAspect="1" noChangeArrowheads="1"/>
          </p:cNvPicPr>
          <p:nvPr/>
        </p:nvPicPr>
        <p:blipFill>
          <a:blip r:embed="rId4" cstate="print"/>
          <a:srcRect l="11880" r="14466"/>
          <a:stretch>
            <a:fillRect/>
          </a:stretch>
        </p:blipFill>
        <p:spPr bwMode="auto">
          <a:xfrm>
            <a:off x="7286644" y="1442697"/>
            <a:ext cx="1857356" cy="1676239"/>
          </a:xfrm>
          <a:prstGeom prst="rect">
            <a:avLst/>
          </a:prstGeom>
          <a:ln>
            <a:noFill/>
          </a:ln>
          <a:effectLst>
            <a:softEdge rad="112500"/>
          </a:effectLst>
        </p:spPr>
      </p:pic>
      <p:pic>
        <p:nvPicPr>
          <p:cNvPr id="38916" name="Picture 4" descr="https://thumbs.dreamstime.com/b/%D1%80%D0%B5%D0%B7%D0%B2%D0%B8%D1%82-%D0%B8%D0%BA%D0%BE%D0%BD%D0%B0-27433870.jpg"/>
          <p:cNvPicPr>
            <a:picLocks noChangeAspect="1" noChangeArrowheads="1"/>
          </p:cNvPicPr>
          <p:nvPr/>
        </p:nvPicPr>
        <p:blipFill>
          <a:blip r:embed="rId5" cstate="print"/>
          <a:srcRect/>
          <a:stretch>
            <a:fillRect/>
          </a:stretch>
        </p:blipFill>
        <p:spPr bwMode="auto">
          <a:xfrm>
            <a:off x="7143768" y="4714884"/>
            <a:ext cx="1736274" cy="1714512"/>
          </a:xfrm>
          <a:prstGeom prst="rect">
            <a:avLst/>
          </a:prstGeom>
          <a:ln>
            <a:noFill/>
          </a:ln>
          <a:effectLst>
            <a:softEdge rad="112500"/>
          </a:effectLst>
        </p:spPr>
      </p:pic>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357430"/>
          <a:ext cx="8643998" cy="1184652"/>
        </p:xfrm>
        <a:graphic>
          <a:graphicData uri="http://schemas.openxmlformats.org/drawingml/2006/table">
            <a:tbl>
              <a:tblPr/>
              <a:tblGrid>
                <a:gridCol w="3257602"/>
                <a:gridCol w="457174"/>
                <a:gridCol w="357190"/>
                <a:gridCol w="857256"/>
                <a:gridCol w="785818"/>
                <a:gridCol w="785850"/>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err="1">
                          <a:solidFill>
                            <a:srgbClr val="000000"/>
                          </a:solidFill>
                          <a:latin typeface="Times New Roman"/>
                        </a:rPr>
                        <a:t>Рз</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Социальная политика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330 161,10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342292,69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406 325,53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423 040,22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451 686,48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a:solidFill>
                            <a:srgbClr val="000000"/>
                          </a:solidFill>
                          <a:latin typeface="Times New Roman"/>
                        </a:rPr>
                        <a:t>Социальное обеспечение населения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202 889,94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117821,39</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122 298,60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115 013,00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115 328,34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a:solidFill>
                            <a:srgbClr val="000000"/>
                          </a:solidFill>
                          <a:latin typeface="Times New Roman"/>
                        </a:rPr>
                        <a:t>Охрана семьи и детства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112 598,06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208959,53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266 371,88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289 606,64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317 275,93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Другие вопросы в области  социальной  политики</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1 4673,1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15511,77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17 655,05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18 420,58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19 082,21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192880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СОЦИАЛЬНАЯ ПОЛИТИКА</a:t>
            </a:r>
          </a:p>
        </p:txBody>
      </p:sp>
      <p:graphicFrame>
        <p:nvGraphicFramePr>
          <p:cNvPr id="5" name="Таблица 4"/>
          <p:cNvGraphicFramePr>
            <a:graphicFrameLocks noGrp="1"/>
          </p:cNvGraphicFramePr>
          <p:nvPr/>
        </p:nvGraphicFramePr>
        <p:xfrm>
          <a:off x="214282" y="456869"/>
          <a:ext cx="8643999" cy="1400496"/>
        </p:xfrm>
        <a:graphic>
          <a:graphicData uri="http://schemas.openxmlformats.org/drawingml/2006/table">
            <a:tbl>
              <a:tblPr/>
              <a:tblGrid>
                <a:gridCol w="3257602"/>
                <a:gridCol w="392629"/>
                <a:gridCol w="361957"/>
                <a:gridCol w="768900"/>
                <a:gridCol w="779126"/>
                <a:gridCol w="940677"/>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690 789,22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736166,05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757 743,60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882 618,10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731 086,39</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a:solidFill>
                            <a:srgbClr val="000000"/>
                          </a:solidFill>
                          <a:latin typeface="Times New Roman"/>
                        </a:rPr>
                        <a:t>Дошкольное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165818,46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178530,49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198 014,29</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338 275,25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191 465,72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Общее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404847,61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436321,91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434 499,36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425 482,37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430 098,23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Дополнительное образование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42116,54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41733,74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43 980,97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43 975,63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44 098,72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a:solidFill>
                            <a:srgbClr val="000000"/>
                          </a:solidFill>
                          <a:latin typeface="Times New Roman"/>
                        </a:rPr>
                        <a:t>Молодёжная политика и оздоровление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15996,87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15868,51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13 172,51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13 309,12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13 455,23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838">
                <a:tc>
                  <a:txBody>
                    <a:bodyPr/>
                    <a:lstStyle/>
                    <a:p>
                      <a:pPr algn="l" fontAlgn="b"/>
                      <a:r>
                        <a:rPr lang="ru-RU" sz="1000" b="0" i="0" u="none" strike="noStrike">
                          <a:solidFill>
                            <a:srgbClr val="000000"/>
                          </a:solidFill>
                          <a:latin typeface="Times New Roman"/>
                        </a:rPr>
                        <a:t>Другие вопросы в области образования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62009,74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63711,40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68 076,47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61 575,73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51 968,49</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0" y="14285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ОБРАЗОВАНИЕ</a:t>
            </a:r>
          </a:p>
        </p:txBody>
      </p:sp>
      <p:sp>
        <p:nvSpPr>
          <p:cNvPr id="7" name="TextBox 6"/>
          <p:cNvSpPr txBox="1"/>
          <p:nvPr/>
        </p:nvSpPr>
        <p:spPr>
          <a:xfrm>
            <a:off x="0" y="371475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КУЛЬТУРА, КИНЕМАТОГРАФИЯ</a:t>
            </a:r>
          </a:p>
        </p:txBody>
      </p:sp>
      <p:graphicFrame>
        <p:nvGraphicFramePr>
          <p:cNvPr id="8" name="Таблица 7"/>
          <p:cNvGraphicFramePr>
            <a:graphicFrameLocks noGrp="1"/>
          </p:cNvGraphicFramePr>
          <p:nvPr/>
        </p:nvGraphicFramePr>
        <p:xfrm>
          <a:off x="214282" y="4126479"/>
          <a:ext cx="8715435" cy="1088472"/>
        </p:xfrm>
        <a:graphic>
          <a:graphicData uri="http://schemas.openxmlformats.org/drawingml/2006/table">
            <a:tbl>
              <a:tblPr/>
              <a:tblGrid>
                <a:gridCol w="3284524"/>
                <a:gridCol w="395874"/>
                <a:gridCol w="364948"/>
                <a:gridCol w="775254"/>
                <a:gridCol w="785565"/>
                <a:gridCol w="948450"/>
                <a:gridCol w="1080410"/>
                <a:gridCol w="1080410"/>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Культура и 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54 973,01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54706,96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Times New Roman"/>
                        </a:rPr>
                        <a:t>47 751,51</a:t>
                      </a:r>
                      <a:endParaRPr lang="ru-RU" sz="1000" b="0" i="0" u="none" strike="noStrike" dirty="0">
                        <a:solidFill>
                          <a:schemeClr val="tx1"/>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47 792,43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48 046,83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Культура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40 917,61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41126,92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34 810,18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a:rPr>
                        <a:t>34 657,54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a:t>
                      </a:r>
                      <a:r>
                        <a:rPr lang="ru-RU" sz="1000" b="0" i="0" u="none" strike="noStrike" dirty="0" smtClean="0">
                          <a:solidFill>
                            <a:srgbClr val="000000"/>
                          </a:solidFill>
                          <a:latin typeface="Times New Roman"/>
                        </a:rPr>
                        <a:t>708,70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3835,64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4 434,57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baseline="0" dirty="0" smtClean="0">
                          <a:solidFill>
                            <a:srgbClr val="000000"/>
                          </a:solidFill>
                          <a:latin typeface="Times New Roman"/>
                        </a:rPr>
                        <a:t> 189,88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 </a:t>
                      </a:r>
                      <a:r>
                        <a:rPr lang="ru-RU" sz="1000" b="0" i="0" u="none" strike="noStrike" dirty="0" smtClean="0">
                          <a:solidFill>
                            <a:srgbClr val="000000"/>
                          </a:solidFill>
                          <a:latin typeface="Times New Roman"/>
                        </a:rPr>
                        <a:t>210,02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 </a:t>
                      </a:r>
                      <a:r>
                        <a:rPr lang="ru-RU" sz="1000" b="0" i="0" u="none" strike="noStrike" dirty="0" smtClean="0">
                          <a:solidFill>
                            <a:srgbClr val="000000"/>
                          </a:solidFill>
                          <a:latin typeface="Times New Roman"/>
                        </a:rPr>
                        <a:t>227,03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0">
                <a:tc>
                  <a:txBody>
                    <a:bodyPr/>
                    <a:lstStyle/>
                    <a:p>
                      <a:pPr algn="l" fontAlgn="b"/>
                      <a:r>
                        <a:rPr lang="ru-RU" sz="1000" b="0" i="0" u="none" strike="noStrike" dirty="0">
                          <a:solidFill>
                            <a:srgbClr val="000000"/>
                          </a:solidFill>
                          <a:latin typeface="Times New Roman"/>
                        </a:rPr>
                        <a:t>Другие вопросы в области культуры</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10 219,76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9145,47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a:t>
                      </a:r>
                      <a:r>
                        <a:rPr lang="ru-RU" sz="1000" b="0" i="0" u="none" strike="noStrike" dirty="0" smtClean="0">
                          <a:solidFill>
                            <a:srgbClr val="000000"/>
                          </a:solidFill>
                          <a:latin typeface="Times New Roman"/>
                        </a:rPr>
                        <a:t>751,45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a:t>
                      </a:r>
                      <a:r>
                        <a:rPr lang="ru-RU" sz="1000" b="0" i="0" u="none" strike="noStrike" dirty="0" smtClean="0">
                          <a:solidFill>
                            <a:srgbClr val="000000"/>
                          </a:solidFill>
                          <a:latin typeface="Times New Roman"/>
                        </a:rPr>
                        <a:t>924,87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9 </a:t>
                      </a:r>
                      <a:r>
                        <a:rPr lang="ru-RU" sz="1000" b="0" i="0" u="none" strike="noStrike" dirty="0" smtClean="0">
                          <a:solidFill>
                            <a:srgbClr val="000000"/>
                          </a:solidFill>
                          <a:latin typeface="Times New Roman"/>
                        </a:rPr>
                        <a:t>111,10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Таблица 8"/>
          <p:cNvGraphicFramePr>
            <a:graphicFrameLocks noGrp="1"/>
          </p:cNvGraphicFramePr>
          <p:nvPr/>
        </p:nvGraphicFramePr>
        <p:xfrm>
          <a:off x="142844" y="5715016"/>
          <a:ext cx="8858312" cy="788274"/>
        </p:xfrm>
        <a:graphic>
          <a:graphicData uri="http://schemas.openxmlformats.org/drawingml/2006/table">
            <a:tbl>
              <a:tblPr/>
              <a:tblGrid>
                <a:gridCol w="3338369"/>
                <a:gridCol w="402364"/>
                <a:gridCol w="370931"/>
                <a:gridCol w="787963"/>
                <a:gridCol w="798443"/>
                <a:gridCol w="963998"/>
                <a:gridCol w="1098122"/>
                <a:gridCol w="1098122"/>
              </a:tblGrid>
              <a:tr h="285752">
                <a:tc>
                  <a:txBody>
                    <a:bodyPr/>
                    <a:lstStyle/>
                    <a:p>
                      <a:pPr algn="ctr" fontAlgn="t"/>
                      <a:r>
                        <a:rPr lang="ru-RU" sz="1000" b="0" i="0" u="none" strike="noStrike" dirty="0" smtClean="0">
                          <a:solidFill>
                            <a:srgbClr val="000000"/>
                          </a:solidFill>
                          <a:latin typeface="Times New Roman"/>
                        </a:rPr>
                        <a:t>Наименование </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5 434,07 </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10270,52</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6 405,78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6 541,50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5 434,07 </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10270,52</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6 405,78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6 541,50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142844" y="5357826"/>
            <a:ext cx="8858312"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ФИЗИЧЕСКАЯ КУЛЬТУРА И СПОРТ</a:t>
            </a:r>
          </a:p>
        </p:txBody>
      </p:sp>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500042"/>
          <a:ext cx="8715436" cy="5949684"/>
        </p:xfrm>
        <a:graphic>
          <a:graphicData uri="http://schemas.openxmlformats.org/drawingml/2006/table">
            <a:tbl>
              <a:tblPr/>
              <a:tblGrid>
                <a:gridCol w="5214974"/>
                <a:gridCol w="642942"/>
                <a:gridCol w="785818"/>
                <a:gridCol w="714380"/>
                <a:gridCol w="714380"/>
                <a:gridCol w="642942"/>
              </a:tblGrid>
              <a:tr h="308412">
                <a:tc>
                  <a:txBody>
                    <a:bodyPr/>
                    <a:lstStyle/>
                    <a:p>
                      <a:pPr algn="ctr" fontAlgn="t"/>
                      <a:r>
                        <a:rPr lang="ru-RU" sz="1000" b="1" i="0" u="none" strike="noStrike" dirty="0" smtClean="0">
                          <a:solidFill>
                            <a:srgbClr val="000000"/>
                          </a:solidFill>
                          <a:latin typeface="Calibri" pitchFamily="34" charset="0"/>
                          <a:cs typeface="Calibri" pitchFamily="34" charset="0"/>
                        </a:rPr>
                        <a:t>Наименование расходов</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2018 </a:t>
                      </a:r>
                      <a:endParaRPr lang="ru-RU" sz="1000" b="1" i="0" u="none" strike="noStrike" dirty="0" smtClean="0">
                        <a:solidFill>
                          <a:srgbClr val="000000"/>
                        </a:solidFill>
                        <a:latin typeface="Calibri" pitchFamily="34" charset="0"/>
                        <a:cs typeface="Calibri" pitchFamily="34" charset="0"/>
                      </a:endParaRPr>
                    </a:p>
                    <a:p>
                      <a:pPr algn="ctr" fontAlgn="t"/>
                      <a:r>
                        <a:rPr lang="ru-RU" sz="1000" b="1" i="0" u="none" strike="noStrike" dirty="0" smtClean="0">
                          <a:solidFill>
                            <a:srgbClr val="000000"/>
                          </a:solidFill>
                          <a:latin typeface="Calibri" pitchFamily="34" charset="0"/>
                          <a:cs typeface="Calibri" pitchFamily="34" charset="0"/>
                        </a:rPr>
                        <a:t>(</a:t>
                      </a:r>
                      <a:r>
                        <a:rPr lang="ru-RU" sz="10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2019 </a:t>
                      </a:r>
                      <a:r>
                        <a:rPr lang="ru-RU" sz="900" b="1" i="0" u="none" strike="noStrike" dirty="0">
                          <a:solidFill>
                            <a:srgbClr val="000000"/>
                          </a:solidFill>
                          <a:latin typeface="Calibri" pitchFamily="34" charset="0"/>
                          <a:cs typeface="Calibri" pitchFamily="34" charset="0"/>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2020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2021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2022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ctr" fontAlgn="b"/>
                      <a:r>
                        <a:rPr lang="ru-RU" sz="8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ctr" fontAlgn="b"/>
                      <a:r>
                        <a:rPr lang="ru-RU" sz="1000" b="1" i="0" u="none" strike="noStrike" dirty="0" smtClean="0">
                          <a:solidFill>
                            <a:srgbClr val="000000"/>
                          </a:solidFill>
                          <a:latin typeface="Calibri" pitchFamily="34" charset="0"/>
                          <a:cs typeface="Calibri" pitchFamily="34" charset="0"/>
                        </a:rPr>
                        <a:t>ОБРАЗОВАНИЕ</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a:t>
                      </a:r>
                      <a:r>
                        <a:rPr lang="ru-RU" sz="800" b="0" i="0" u="none" strike="noStrike" baseline="0" dirty="0" smtClean="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и осуществление деятельности по опеке и попечительству в области образования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1 425,42</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Calibri" pitchFamily="34" charset="0"/>
                          <a:cs typeface="Calibri" pitchFamily="34" charset="0"/>
                        </a:rPr>
                        <a:t>1 501,01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1 693,96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1 765,80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1 827,99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800" dirty="0" err="1" smtClean="0">
                          <a:latin typeface="Calibri" pitchFamily="34" charset="0"/>
                          <a:cs typeface="Calibri" pitchFamily="34" charset="0"/>
                        </a:rPr>
                        <a:t>поселках</a:t>
                      </a:r>
                      <a:r>
                        <a:rPr lang="ru-RU" sz="800" dirty="0" smtClean="0">
                          <a:latin typeface="Calibri" pitchFamily="34" charset="0"/>
                          <a:cs typeface="Calibri" pitchFamily="34" charset="0"/>
                        </a:rPr>
                        <a:t> городского типа)</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18 707,83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17 108,59</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17 974,72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17 974,72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17 974,72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72 363,36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69 728,50</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81 727,37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86 805,13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88 580,71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259 462,20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262 444,07</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271 942,22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284 342,6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284 398,50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Компенсация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6 890,66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5 235,40</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5 694,32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5 694,32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5 695,32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Выплата денежных средств на содержание ребенка опекуну (попечителю)</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5 782,41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5 914,43</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6 056,92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6 186,92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6 286,92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Выплата на содержание</a:t>
                      </a:r>
                      <a:r>
                        <a:rPr lang="ru-RU" sz="800" baseline="0" dirty="0" smtClean="0">
                          <a:latin typeface="Calibri" pitchFamily="34" charset="0"/>
                          <a:cs typeface="Calibri" pitchFamily="34" charset="0"/>
                        </a:rPr>
                        <a:t> детей-сирот, детей оставшихся без попечения родителей, в приемных семьях, а так же на вознаграждение, причитающееся приемным родителям</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2 614,57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2 445,99</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1 927,35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2 102,88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2 320,56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Выплата единовременного пособия усыновителям</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300,00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300,00</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285,00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285,00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285,00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Создание в общеобразовательных организациях, расположенных в сельской местности, условий для занятий физической культурой и спортом</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2 236,10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2 103,41</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1 645,44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1 645,44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1 980,26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Проведение работ по замене оконных блоков в муниципальных образовательных организациях Ставропольского края</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4 530,85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3 553,12</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2 662,01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Поведение работ по ремонту кровель в муниципальных общеобразовательных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3 601,85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4 272,47</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7 969,84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Благоустройство территорий муниципальных общеобразовательных организаций</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12 931,07</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5 224,67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Обеспечение деятельности центров образования цифрового и гуманитарного профилей</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352,23</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2 348,19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6 105,30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10 332,04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Проведение антитеррористических мероприятий в муниципальных 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solidFill>
                            <a:schemeClr val="tx1"/>
                          </a:solidFill>
                          <a:latin typeface="Calibri" pitchFamily="34" charset="0"/>
                          <a:cs typeface="Calibri" pitchFamily="34" charset="0"/>
                        </a:rPr>
                        <a:t>-</a:t>
                      </a: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550,30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ctr"/>
                      <a:r>
                        <a:rPr lang="ru-RU" sz="1000" b="1" dirty="0" smtClean="0">
                          <a:latin typeface="Calibri" pitchFamily="34" charset="0"/>
                          <a:cs typeface="Calibri" pitchFamily="34" charset="0"/>
                        </a:rPr>
                        <a:t>СОЦИАЛЬНАЯ</a:t>
                      </a:r>
                      <a:r>
                        <a:rPr lang="ru-RU" sz="1000" b="1" baseline="0" dirty="0" smtClean="0">
                          <a:latin typeface="Calibri" pitchFamily="34" charset="0"/>
                          <a:cs typeface="Calibri" pitchFamily="34" charset="0"/>
                        </a:rPr>
                        <a:t> ПОЛИТИКА</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a:t>
                      </a:r>
                      <a:r>
                        <a:rPr lang="ru-RU" sz="800" b="0" i="0" u="none" strike="noStrike" baseline="0" dirty="0" smtClean="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и осуществление деятельности по опеке и попечительству в области здравоохранения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345,13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455,53</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490,85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511,68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529,70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Предоставление государственной социальной помощи малоимущим семьям, малоимущим одиноко проживающим гражданам</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1 722,35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1 600,00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1 239,24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1 234,61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1 229,98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ежемесячной денежной компенсации на каждого ребенка в возрасте до 18 лет многодетным семьям</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 22 524,60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24 390,00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45 779,50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48 326,70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51 013,18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104">
                <a:tc>
                  <a:txBody>
                    <a:bodyPr/>
                    <a:lstStyle/>
                    <a:p>
                      <a:pPr algn="l" fontAlgn="b"/>
                      <a:r>
                        <a:rPr lang="ru-RU" sz="800" b="0" i="0" u="none" strike="noStrike" dirty="0" smtClean="0">
                          <a:solidFill>
                            <a:srgbClr val="000000"/>
                          </a:solidFill>
                          <a:latin typeface="Calibri" pitchFamily="34" charset="0"/>
                          <a:cs typeface="Calibri" pitchFamily="34" charset="0"/>
                        </a:rPr>
                        <a:t>Выплата ежегодного социального пособия на проезд студентам</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43,09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52,87</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45,69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47,52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49,42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пособия на ребенка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46 200,00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47 504,00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45 423,87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47209,11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49 105,97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отдельных государственных полномочий в области труда и социальной защиты отдельных категорий граждан</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14 327,96</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15 056,24</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17 164,20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17 9087,90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18 552,51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1 725,75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1 853,09</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1 844,23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1 918,00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1 994,72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денежной компенсации семьям, в которых в период с 1 января 2011 года по 31 декабря 2015 года родился третий или последующий ребенок</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363,40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548,67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1 887,50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2 990,29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kern="1200" dirty="0" smtClean="0">
                          <a:solidFill>
                            <a:schemeClr val="tx1"/>
                          </a:solidFill>
                          <a:latin typeface="Calibri" pitchFamily="34" charset="0"/>
                          <a:ea typeface="+mn-ea"/>
                          <a:cs typeface="Calibri" pitchFamily="34" charset="0"/>
                        </a:rPr>
                        <a:t>Ежегодная денежная выплата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a:t>
                      </a:r>
                      <a:endParaRPr lang="ru-RU" sz="800" b="0" i="0" u="none" strike="noStrike" dirty="0">
                        <a:solidFill>
                          <a:srgbClr val="FF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10 782,72</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9 893,21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0" y="0"/>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Раздел 6 /</a:t>
            </a:r>
            <a:r>
              <a:rPr lang="ru-RU" sz="1400" dirty="0" smtClean="0">
                <a:latin typeface="Calibri" pitchFamily="34" charset="0"/>
                <a:cs typeface="Calibri" pitchFamily="34" charset="0"/>
              </a:rPr>
              <a:t>  РАСХОДЫ БЮДЖЕТА КУРСКОГО МУНИЦИПАЛЬНОГО РАЙОНА НА 2018-2022 ГОДЫ НА ПЕРЕДАННЫЕ ПОЛНОМОЧИЯ ЗА СЧЕТ КРАЕВОГО И ФЕДЕРАЛЬНОГО  БЮДЖЕТОВ</a:t>
            </a:r>
          </a:p>
        </p:txBody>
      </p:sp>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42844" y="285728"/>
          <a:ext cx="8858311" cy="4529368"/>
        </p:xfrm>
        <a:graphic>
          <a:graphicData uri="http://schemas.openxmlformats.org/drawingml/2006/table">
            <a:tbl>
              <a:tblPr/>
              <a:tblGrid>
                <a:gridCol w="5929354"/>
                <a:gridCol w="571504"/>
                <a:gridCol w="714380"/>
                <a:gridCol w="571504"/>
                <a:gridCol w="571504"/>
                <a:gridCol w="500065"/>
              </a:tblGrid>
              <a:tr h="301884">
                <a:tc>
                  <a:txBody>
                    <a:bodyPr/>
                    <a:lstStyle/>
                    <a:p>
                      <a:pPr algn="ctr" fontAlgn="t"/>
                      <a:r>
                        <a:rPr lang="ru-RU" sz="1000" b="1" i="0" u="none" strike="noStrike" dirty="0" smtClean="0">
                          <a:solidFill>
                            <a:srgbClr val="000000"/>
                          </a:solidFill>
                          <a:latin typeface="Calibri" pitchFamily="34" charset="0"/>
                          <a:cs typeface="Calibri" pitchFamily="34" charset="0"/>
                        </a:rPr>
                        <a:t>Наименование расходов</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2018 </a:t>
                      </a:r>
                      <a:endParaRPr lang="ru-RU" sz="1000" b="1" i="0" u="none" strike="noStrike" dirty="0" smtClean="0">
                        <a:solidFill>
                          <a:srgbClr val="000000"/>
                        </a:solidFill>
                        <a:latin typeface="Calibri" pitchFamily="34" charset="0"/>
                        <a:cs typeface="Calibri" pitchFamily="34" charset="0"/>
                      </a:endParaRPr>
                    </a:p>
                    <a:p>
                      <a:pPr algn="ctr" fontAlgn="t"/>
                      <a:r>
                        <a:rPr lang="ru-RU" sz="1000" b="1" i="0" u="none" strike="noStrike" dirty="0" smtClean="0">
                          <a:solidFill>
                            <a:srgbClr val="000000"/>
                          </a:solidFill>
                          <a:latin typeface="Calibri" pitchFamily="34" charset="0"/>
                          <a:cs typeface="Calibri" pitchFamily="34" charset="0"/>
                        </a:rPr>
                        <a:t>(</a:t>
                      </a:r>
                      <a:r>
                        <a:rPr lang="ru-RU" sz="10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2019 </a:t>
                      </a:r>
                      <a:r>
                        <a:rPr lang="ru-RU" sz="900" b="1" i="0" u="none" strike="noStrike" dirty="0">
                          <a:solidFill>
                            <a:srgbClr val="000000"/>
                          </a:solidFill>
                          <a:latin typeface="Calibri" pitchFamily="34" charset="0"/>
                          <a:cs typeface="Calibri" pitchFamily="34" charset="0"/>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2020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2021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2022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ctr" fontAlgn="b"/>
                      <a:r>
                        <a:rPr lang="ru-RU" sz="8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04">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51 801,52</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56 801,73</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78 066,26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81 755,57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83 202,07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04">
                <a:tc>
                  <a:txBody>
                    <a:bodyPr/>
                    <a:lstStyle/>
                    <a:p>
                      <a:pPr algn="l" fontAlgn="b"/>
                      <a:r>
                        <a:rPr lang="ru-RU" sz="800" b="0" i="0" u="none" strike="noStrike" dirty="0" smtClean="0">
                          <a:solidFill>
                            <a:srgbClr val="000000"/>
                          </a:solidFill>
                          <a:latin typeface="Calibri" pitchFamily="34" charset="0"/>
                          <a:cs typeface="Calibri" pitchFamily="34" charset="0"/>
                        </a:rPr>
                        <a:t> Осуществление ежегодной денежной выплаты лицам, награжденным нагрудным знаком «Почетный донор России»</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1 012,89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1 089,04</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1 012,57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1 053,18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1 095,20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04">
                <a:tc>
                  <a:txBody>
                    <a:bodyPr/>
                    <a:lstStyle/>
                    <a:p>
                      <a:pPr algn="l" fontAlgn="b"/>
                      <a:r>
                        <a:rPr lang="ru-RU" sz="800" b="0" i="0" u="none" strike="noStrike" dirty="0" smtClean="0">
                          <a:solidFill>
                            <a:srgbClr val="000000"/>
                          </a:solidFill>
                          <a:latin typeface="Calibri" pitchFamily="34" charset="0"/>
                          <a:cs typeface="Calibri" pitchFamily="34" charset="0"/>
                        </a:rPr>
                        <a:t>Оплата жилищно-коммунальных услуг отдельным категориям граждан</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25 192,49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24 456,30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31 501,49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31 501,49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31 501,49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786">
                <a:tc>
                  <a:txBody>
                    <a:bodyPr/>
                    <a:lstStyle/>
                    <a:p>
                      <a:pPr algn="l" fontAlgn="b"/>
                      <a:r>
                        <a:rPr lang="ru-RU" sz="800" b="0" i="0" u="none" strike="noStrike" dirty="0" smtClean="0">
                          <a:solidFill>
                            <a:srgbClr val="000000"/>
                          </a:solidFill>
                          <a:latin typeface="Calibri" pitchFamily="34" charset="0"/>
                          <a:cs typeface="Calibri" pitchFamily="34" charset="0"/>
                        </a:rPr>
                        <a:t>Выплату инвалидам компенсаций страховых премий по договорам обязательного страхования гражданской ответственности владельцев транспортных средств</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2,55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2,50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4,08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4,08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4,08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Выплата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70 365,86</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64 151,49</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51 217,17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56 796,66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60 805,75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354">
                <a:tc>
                  <a:txBody>
                    <a:bodyPr/>
                    <a:lstStyle/>
                    <a:p>
                      <a:pPr algn="l" fontAlgn="b"/>
                      <a:r>
                        <a:rPr lang="ru-RU" sz="800" b="0" i="0" u="none" strike="noStrike" dirty="0" smtClean="0">
                          <a:solidFill>
                            <a:srgbClr val="000000"/>
                          </a:solidFill>
                          <a:latin typeface="Calibri" pitchFamily="34" charset="0"/>
                          <a:cs typeface="Calibri" pitchFamily="34" charset="0"/>
                        </a:rPr>
                        <a:t> Компенсация отдельным категориям граждан оплаты взноса на капитальный ремонт общего имущества в многоквартирном доме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63,65</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83,31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62,15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60,05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ежемесячной выплаты в связи с рождением (усыновлением) первого ребенка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34 851,37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44 289,45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58 954,23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42">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мер социальной поддержки ветеранов труда и тружеников тыла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31 308,10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30 518,32</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30 024,12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a:t>
                      </a:r>
                      <a:r>
                        <a:rPr lang="ru-RU" sz="800" baseline="0" dirty="0" smtClean="0">
                          <a:latin typeface="Calibri" pitchFamily="34" charset="0"/>
                          <a:cs typeface="Calibri" pitchFamily="34" charset="0"/>
                        </a:rPr>
                        <a:t> 174,24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30 174,34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мер социальной поддержки ветеранов труда Ставропольского края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21 399,99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21 779,50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21 749,13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21</a:t>
                      </a:r>
                      <a:r>
                        <a:rPr lang="ru-RU" sz="800" baseline="0" dirty="0" smtClean="0">
                          <a:latin typeface="Calibri" pitchFamily="34" charset="0"/>
                          <a:cs typeface="Calibri" pitchFamily="34" charset="0"/>
                        </a:rPr>
                        <a:t> 857,87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21 857,87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92">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мер социальной поддержки реабилитированных лиц и лиц, признанных пострадавшими от политических  репрессий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4 060,00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4 045,76</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4 127,25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a:t>
                      </a:r>
                      <a:r>
                        <a:rPr lang="ru-RU" sz="800" baseline="0" dirty="0" smtClean="0">
                          <a:latin typeface="Calibri" pitchFamily="34" charset="0"/>
                          <a:cs typeface="Calibri" pitchFamily="34" charset="0"/>
                        </a:rPr>
                        <a:t> 147,89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4 147,89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Ежемесячная доплата к пенсии гражданам , ставшим инвалидами при исполнении служебных обязанностей в районах боевых действий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28,74</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29,97</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30,28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30,28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30,28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Ежемесячная денежная выплата семьям погибших</a:t>
                      </a:r>
                      <a:r>
                        <a:rPr lang="ru-RU" sz="800" b="0" i="0" u="none" strike="noStrike" baseline="0" dirty="0" smtClean="0">
                          <a:solidFill>
                            <a:srgbClr val="000000"/>
                          </a:solidFill>
                          <a:latin typeface="Calibri" pitchFamily="34" charset="0"/>
                          <a:cs typeface="Calibri" pitchFamily="34" charset="0"/>
                        </a:rPr>
                        <a:t> ветеранов боевых действий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168,67</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180,89</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178,22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179,12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179,12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Предоставление гражданам субсидий на оплату жилого</a:t>
                      </a:r>
                      <a:r>
                        <a:rPr lang="ru-RU" sz="800" b="0" i="0" u="none" strike="noStrike" baseline="0" dirty="0" smtClean="0">
                          <a:solidFill>
                            <a:srgbClr val="000000"/>
                          </a:solidFill>
                          <a:latin typeface="Calibri" pitchFamily="34" charset="0"/>
                          <a:cs typeface="Calibri" pitchFamily="34" charset="0"/>
                        </a:rPr>
                        <a:t> помещения и коммунальных услуг</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22 295,75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22 919,30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22 410,01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24 719,96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24 998,11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Выплата социального пособия на погребение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392,41</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300,57</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710">
                <a:tc>
                  <a:txBody>
                    <a:bodyPr/>
                    <a:lstStyle/>
                    <a:p>
                      <a:pPr algn="ctr" fontAlgn="b"/>
                      <a:r>
                        <a:rPr lang="ru-RU" sz="1000" b="1" i="0" u="none" strike="noStrike" dirty="0" smtClean="0">
                          <a:solidFill>
                            <a:srgbClr val="000000"/>
                          </a:solidFill>
                          <a:latin typeface="Calibri" pitchFamily="34" charset="0"/>
                          <a:cs typeface="Calibri" pitchFamily="34" charset="0"/>
                        </a:rPr>
                        <a:t>КУЛЬТУРА</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Поддержка отрасли культуры </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181,21</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5 005,68</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Комплектование книжных фондов библиотек муниципальных образований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99,51</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96,73</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84,02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84,02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84,02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800" dirty="0" smtClean="0">
                          <a:latin typeface="Calibri" pitchFamily="34" charset="0"/>
                          <a:cs typeface="Calibri" pitchFamily="34" charset="0"/>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800" dirty="0" err="1" smtClean="0">
                          <a:latin typeface="Calibri" pitchFamily="34" charset="0"/>
                          <a:cs typeface="Calibri" pitchFamily="34" charset="0"/>
                        </a:rPr>
                        <a:t>поселках</a:t>
                      </a:r>
                      <a:r>
                        <a:rPr lang="ru-RU" sz="800" dirty="0" smtClean="0">
                          <a:latin typeface="Calibri" pitchFamily="34" charset="0"/>
                          <a:cs typeface="Calibri" pitchFamily="34" charset="0"/>
                        </a:rPr>
                        <a:t> городского типа)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400,00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400,00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450,00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450,00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450,00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710">
                <a:tc>
                  <a:txBody>
                    <a:bodyPr/>
                    <a:lstStyle/>
                    <a:p>
                      <a:pPr algn="ctr" fontAlgn="b"/>
                      <a:r>
                        <a:rPr lang="ru-RU" sz="1000" b="1" i="0" u="none" strike="noStrike" dirty="0" smtClean="0">
                          <a:solidFill>
                            <a:srgbClr val="000000"/>
                          </a:solidFill>
                          <a:latin typeface="Calibri" pitchFamily="34" charset="0"/>
                          <a:cs typeface="Calibri" pitchFamily="34" charset="0"/>
                        </a:rPr>
                        <a:t>СЕЛЬСКОЕ ХОЗЯЙСТВО</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 и проведение мероприятий по борьбе с иксодовыми клещами-переносчиками Крымской геморрагической лихорадки в природных биотопах</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308,79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228,16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413,03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413,03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413,03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663">
                <a:tc>
                  <a:txBody>
                    <a:bodyPr/>
                    <a:lstStyle/>
                    <a:p>
                      <a:pPr algn="l" fontAlgn="b"/>
                      <a:r>
                        <a:rPr lang="ru-RU" sz="800" b="0" i="0" u="none" strike="noStrike" dirty="0" smtClean="0">
                          <a:solidFill>
                            <a:srgbClr val="000000"/>
                          </a:solidFill>
                          <a:latin typeface="Calibri" pitchFamily="34" charset="0"/>
                          <a:cs typeface="Calibri" pitchFamily="34" charset="0"/>
                        </a:rPr>
                        <a:t>Администрирование переданных  отдельных государственных полномочий в области сельского хозяйства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1 894,67</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2 073,38</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2 200,12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2 288,27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2 364,57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663">
                <a:tc>
                  <a:txBody>
                    <a:bodyPr/>
                    <a:lstStyle/>
                    <a:p>
                      <a:pPr algn="l" fontAlgn="b"/>
                      <a:r>
                        <a:rPr lang="ru-RU" sz="800" kern="1200" dirty="0" smtClean="0">
                          <a:solidFill>
                            <a:schemeClr val="tx1"/>
                          </a:solidFill>
                          <a:latin typeface="Calibri" pitchFamily="34" charset="0"/>
                          <a:ea typeface="+mn-ea"/>
                          <a:cs typeface="Calibri" pitchFamily="34" charset="0"/>
                        </a:rPr>
                        <a:t>Стимулирование развития приоритетных </a:t>
                      </a:r>
                      <a:r>
                        <a:rPr lang="ru-RU" sz="800" kern="1200" dirty="0" err="1" smtClean="0">
                          <a:solidFill>
                            <a:schemeClr val="tx1"/>
                          </a:solidFill>
                          <a:latin typeface="Calibri" pitchFamily="34" charset="0"/>
                          <a:ea typeface="+mn-ea"/>
                          <a:cs typeface="Calibri" pitchFamily="34" charset="0"/>
                        </a:rPr>
                        <a:t>подотраслей</a:t>
                      </a:r>
                      <a:r>
                        <a:rPr lang="ru-RU" sz="800" kern="1200" dirty="0" smtClean="0">
                          <a:solidFill>
                            <a:schemeClr val="tx1"/>
                          </a:solidFill>
                          <a:latin typeface="Calibri" pitchFamily="34" charset="0"/>
                          <a:ea typeface="+mn-ea"/>
                          <a:cs typeface="Calibri" pitchFamily="34" charset="0"/>
                        </a:rPr>
                        <a:t> агропромышленного комплекса и развитие малых форм хозяйствования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FF0000"/>
                          </a:solidFill>
                          <a:latin typeface="Calibri" pitchFamily="34" charset="0"/>
                          <a:cs typeface="Calibri" pitchFamily="34" charset="0"/>
                        </a:rPr>
                        <a:t>-</a:t>
                      </a:r>
                      <a:endParaRPr lang="ru-RU" sz="800" b="0" i="0" u="none" strike="noStrike" dirty="0">
                        <a:solidFill>
                          <a:srgbClr val="FF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279,73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279,73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Оказание несвязанной поддержки сельскохозяйственным товаропроизводителям в области растениеводства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a:t>
                      </a:r>
                      <a:r>
                        <a:rPr lang="ru-RU" sz="800" b="0" i="0" u="none" strike="noStrike" baseline="0" dirty="0" smtClean="0">
                          <a:solidFill>
                            <a:srgbClr val="000000"/>
                          </a:solidFill>
                          <a:latin typeface="Calibri" pitchFamily="34" charset="0"/>
                          <a:cs typeface="Calibri" pitchFamily="34" charset="0"/>
                        </a:rPr>
                        <a:t> 483,15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Содействие достижению целевых показателей реализации региональных программ развития агропромышленного комплекса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7 819,72</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4,47</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mahnevo.ru/media/cache/9f/ed/18/f1/5b/30/9fed18f15b30815b39e615911919ba0b.jpg"/>
          <p:cNvPicPr>
            <a:picLocks noChangeAspect="1" noChangeArrowheads="1"/>
          </p:cNvPicPr>
          <p:nvPr/>
        </p:nvPicPr>
        <p:blipFill>
          <a:blip r:embed="rId2" cstate="print">
            <a:lum bright="44000" contrast="-1000"/>
          </a:blip>
          <a:srcRect b="3614"/>
          <a:stretch>
            <a:fillRect/>
          </a:stretch>
        </p:blipFill>
        <p:spPr bwMode="auto">
          <a:xfrm>
            <a:off x="-19147" y="0"/>
            <a:ext cx="9163148" cy="6857999"/>
          </a:xfrm>
          <a:prstGeom prst="rect">
            <a:avLst/>
          </a:prstGeom>
          <a:blipFill>
            <a:blip r:embed="rId3" cstate="print">
              <a:lum bright="44000" contrast="-1000"/>
            </a:blip>
            <a:tile tx="0" ty="0" sx="100000" sy="100000" flip="none" algn="tl"/>
          </a:blipFill>
        </p:spPr>
      </p:pic>
      <p:sp>
        <p:nvSpPr>
          <p:cNvPr id="1025" name="Rectangle 1"/>
          <p:cNvSpPr>
            <a:spLocks noChangeArrowheads="1"/>
          </p:cNvSpPr>
          <p:nvPr/>
        </p:nvSpPr>
        <p:spPr bwMode="auto">
          <a:xfrm>
            <a:off x="0" y="0"/>
            <a:ext cx="9144000"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9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составлен на основании проекта решения совета Курского муниципального района Ставропольского края </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 бюджете Курского муниципального района Ставропольского края на 2020 год и плановый период 2021 и 2022 годов», носит ознакомительный и осведомительный характер, и размещен с целью информирования населения в доступной форме.</a:t>
            </a: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Информация на интернет - ресурсе доходчиво раскрывает основные понятия законодательства о бюджетном процессе, содержит параметры доходной и расходной части бюджета Курского муниципального района.</a:t>
            </a: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призван сделать бюджетный процесс открытым и</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прозрачным, что п</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озволит каждому жителю района подробно изучить основные направления расходования бюджета района по отраслям экономики и социальной сферы, источники доходов. </a:t>
            </a:r>
          </a:p>
          <a:p>
            <a:pPr lvl="0" indent="449263" algn="just" eaLnBrk="0" hangingPunct="0">
              <a:tabLst>
                <a:tab pos="968375" algn="l"/>
              </a:tabLst>
            </a:pPr>
            <a:endPar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lvl="0" indent="449263" algn="just" eaLnBrk="0" hangingPunct="0">
              <a:tabLst>
                <a:tab pos="968375" algn="l"/>
              </a:tabLst>
            </a:pPr>
            <a:r>
              <a:rPr lang="ru-RU" sz="2000" dirty="0" smtClean="0">
                <a:latin typeface="Calibri" pitchFamily="34" charset="0"/>
                <a:ea typeface="Calibri" pitchFamily="34" charset="0"/>
                <a:cs typeface="Calibri" pitchFamily="34" charset="0"/>
              </a:rPr>
              <a:t>В</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аши замечания и предложения</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к проекту можете направлять по электронному адресу: </a:t>
            </a:r>
            <a:r>
              <a:rPr lang="ru-RU" sz="2000" dirty="0" err="1" smtClean="0">
                <a:latin typeface="Calibri" pitchFamily="34" charset="0"/>
                <a:cs typeface="Calibri" pitchFamily="34" charset="0"/>
              </a:rPr>
              <a:t>fukursk@mail.ru</a:t>
            </a:r>
            <a:r>
              <a:rPr lang="ru-RU" sz="2000" dirty="0" smtClean="0">
                <a:latin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357166"/>
          <a:ext cx="8858311" cy="3845992"/>
        </p:xfrm>
        <a:graphic>
          <a:graphicData uri="http://schemas.openxmlformats.org/drawingml/2006/table">
            <a:tbl>
              <a:tblPr/>
              <a:tblGrid>
                <a:gridCol w="5929354"/>
                <a:gridCol w="571504"/>
                <a:gridCol w="714380"/>
                <a:gridCol w="571504"/>
                <a:gridCol w="571504"/>
                <a:gridCol w="500065"/>
              </a:tblGrid>
              <a:tr h="152710">
                <a:tc>
                  <a:txBody>
                    <a:bodyPr/>
                    <a:lstStyle/>
                    <a:p>
                      <a:pPr algn="ctr" fontAlgn="t"/>
                      <a:r>
                        <a:rPr lang="ru-RU" sz="1000" b="1" i="0" u="none" strike="noStrike" dirty="0" smtClean="0">
                          <a:solidFill>
                            <a:srgbClr val="000000"/>
                          </a:solidFill>
                          <a:latin typeface="Calibri" pitchFamily="34" charset="0"/>
                          <a:cs typeface="Calibri" pitchFamily="34" charset="0"/>
                        </a:rPr>
                        <a:t>Наименование расходов</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2018 </a:t>
                      </a:r>
                      <a:endParaRPr lang="ru-RU" sz="1000" b="1" i="0" u="none" strike="noStrike" dirty="0" smtClean="0">
                        <a:solidFill>
                          <a:srgbClr val="000000"/>
                        </a:solidFill>
                        <a:latin typeface="Calibri" pitchFamily="34" charset="0"/>
                        <a:cs typeface="Calibri" pitchFamily="34" charset="0"/>
                      </a:endParaRPr>
                    </a:p>
                    <a:p>
                      <a:pPr algn="ctr" fontAlgn="t"/>
                      <a:r>
                        <a:rPr lang="ru-RU" sz="1000" b="1" i="0" u="none" strike="noStrike" dirty="0" smtClean="0">
                          <a:solidFill>
                            <a:srgbClr val="000000"/>
                          </a:solidFill>
                          <a:latin typeface="Calibri" pitchFamily="34" charset="0"/>
                          <a:cs typeface="Calibri" pitchFamily="34" charset="0"/>
                        </a:rPr>
                        <a:t>(</a:t>
                      </a:r>
                      <a:r>
                        <a:rPr lang="ru-RU" sz="10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2019 </a:t>
                      </a:r>
                      <a:r>
                        <a:rPr lang="ru-RU" sz="900" b="1" i="0" u="none" strike="noStrike" dirty="0">
                          <a:solidFill>
                            <a:srgbClr val="000000"/>
                          </a:solidFill>
                          <a:latin typeface="Calibri" pitchFamily="34" charset="0"/>
                          <a:cs typeface="Calibri" pitchFamily="34" charset="0"/>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2020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2021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2022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710">
                <a:tc>
                  <a:txBody>
                    <a:bodyPr/>
                    <a:lstStyle/>
                    <a:p>
                      <a:pPr algn="ctr" fontAlgn="b"/>
                      <a:r>
                        <a:rPr lang="ru-RU" sz="8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710">
                <a:tc>
                  <a:txBody>
                    <a:bodyPr/>
                    <a:lstStyle/>
                    <a:p>
                      <a:pPr algn="ctr" fontAlgn="b"/>
                      <a:r>
                        <a:rPr lang="ru-RU" sz="1000" b="1" i="0" u="none" strike="noStrike" dirty="0" smtClean="0">
                          <a:solidFill>
                            <a:srgbClr val="000000"/>
                          </a:solidFill>
                          <a:latin typeface="Calibri" pitchFamily="34" charset="0"/>
                          <a:cs typeface="Calibri" pitchFamily="34" charset="0"/>
                        </a:rPr>
                        <a:t>ДРУГИЕ ВОПРОСЫ</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4">
                <a:tc>
                  <a:txBody>
                    <a:bodyPr/>
                    <a:lstStyle/>
                    <a:p>
                      <a:pPr algn="l" fontAlgn="b"/>
                      <a:r>
                        <a:rPr lang="ru-RU" sz="800" kern="1200" dirty="0" smtClean="0">
                          <a:solidFill>
                            <a:schemeClr val="tx1"/>
                          </a:solidFill>
                          <a:latin typeface="Calibri" pitchFamily="34" charset="0"/>
                          <a:ea typeface="+mn-ea"/>
                          <a:cs typeface="Calibri" pitchFamily="34" charset="0"/>
                        </a:rPr>
                        <a:t>Обеспечение комплексного развития сельских территорий (в рамках  мероприятий «Современный облик сельских территорий»)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6 328,90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14">
                <a:tc>
                  <a:txBody>
                    <a:bodyPr/>
                    <a:lstStyle/>
                    <a:p>
                      <a:pPr algn="l" fontAlgn="b"/>
                      <a:r>
                        <a:rPr lang="ru-RU" sz="800" kern="1200" dirty="0" smtClean="0">
                          <a:solidFill>
                            <a:schemeClr val="tx1"/>
                          </a:solidFill>
                          <a:latin typeface="Calibri" pitchFamily="34" charset="0"/>
                          <a:ea typeface="+mn-ea"/>
                          <a:cs typeface="Calibri" pitchFamily="34" charset="0"/>
                        </a:rPr>
                        <a:t>Выполнение инженерных изысканий, подготовка проектной документации, проведение государственной экспертизы проектной документации, результатов инженерных изысканий и достоверности определения сметной стоимости для строительства, реконструкции, модернизации и капитального ремонта объектов социальной и инженерной инфраструктуры собственности муниципальных образований Ставропольского края, расположенных в сельской местности</a:t>
                      </a:r>
                      <a:endParaRPr lang="ru-RU" sz="800" b="0" i="0" u="none" strike="noStrike" dirty="0">
                        <a:solidFill>
                          <a:srgbClr val="FF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12 676,30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 </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4 054,76</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11 271,73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147 128,27</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Создание условий для обеспечения безопасности граждан в местах массового пребывания людей на территории муниципальных образований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1 610,00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1 607,00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Проведение информационно-пропагандистских мероприятий, направленных на профилактику идеологии терроризма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100,00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100,00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100,00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100,00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Ремонт помещений, предоставляемых в 2019 году для работы сотрудников, замещающих должности участкового уполномоченного полиции, на обслуживаемом административном участке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12,00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Реализация Закона Ставропольского края «О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 содержанию и использованию Архивного фонда Ставропольского края»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572,39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599,28</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663,27</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689,08</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711,40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Создание и организация деятельности комиссий по делам несовершеннолетних и защите их прав</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38,70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38,72</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38,71</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38,71</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38,71</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Реализация Закона Ставропольского края «О наделении органов местного самоуправления муниципальных районов и городских округов в Ставропольском крае отдельными государственными полномочиями Ставропольского края по созданию административных комиссий»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39,00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39,00</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 проведения на территории Ставропольского края мероприятий по отлову и содержанию безнадзорных животных</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136,80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183,65</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390,46</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160,92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160,92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218,59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chemeClr val="tx1"/>
                          </a:solidFill>
                          <a:latin typeface="Calibri" pitchFamily="34" charset="0"/>
                          <a:cs typeface="Calibri" pitchFamily="34" charset="0"/>
                        </a:rPr>
                        <a:t>20,48</a:t>
                      </a:r>
                      <a:endParaRPr lang="ru-RU" sz="8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24,6</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26,26</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190,42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26">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деятельности депутатов Думы Ставропольского края и их помощников в избирательном округе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872,05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960,73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1 042,93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1 073,89</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1 106,47</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 Оплата труда работников бюджетной сферы </a:t>
            </a:r>
          </a:p>
          <a:p>
            <a:pPr algn="ctr"/>
            <a:r>
              <a:rPr lang="ru-RU" sz="1600" dirty="0" smtClean="0">
                <a:latin typeface="Calibri" pitchFamily="34" charset="0"/>
                <a:cs typeface="Calibri" pitchFamily="34" charset="0"/>
              </a:rPr>
              <a:t>в 2020 году и плановом периоде 2021 и 2022 годов</a:t>
            </a:r>
          </a:p>
        </p:txBody>
      </p:sp>
      <p:sp>
        <p:nvSpPr>
          <p:cNvPr id="6" name="TextBox 5"/>
          <p:cNvSpPr txBox="1"/>
          <p:nvPr/>
        </p:nvSpPr>
        <p:spPr>
          <a:xfrm>
            <a:off x="0" y="1714488"/>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 Повышение оплаты труда работников государственных и муниципальных учреждений </a:t>
            </a:r>
          </a:p>
        </p:txBody>
      </p:sp>
      <p:sp>
        <p:nvSpPr>
          <p:cNvPr id="8" name="TextBox 7"/>
          <p:cNvSpPr txBox="1"/>
          <p:nvPr/>
        </p:nvSpPr>
        <p:spPr>
          <a:xfrm>
            <a:off x="142844" y="571481"/>
            <a:ext cx="8786874" cy="1200329"/>
          </a:xfrm>
          <a:prstGeom prst="rect">
            <a:avLst/>
          </a:prstGeom>
          <a:noFill/>
        </p:spPr>
        <p:txBody>
          <a:bodyPr wrap="square" rtlCol="0">
            <a:spAutoFit/>
          </a:bodyPr>
          <a:lstStyle/>
          <a:p>
            <a:pPr algn="just"/>
            <a:r>
              <a:rPr lang="ru-RU" sz="900" dirty="0" smtClean="0"/>
              <a:t>    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lang="ru-RU" sz="900" dirty="0" smtClean="0">
                <a:hlinkClick r:id="rId2"/>
              </a:rPr>
              <a:t>№ 597</a:t>
            </a:r>
            <a:r>
              <a:rPr lang="ru-RU" sz="900" dirty="0" smtClean="0"/>
              <a:t> «О мероприятиях по реализации государственной социальной политики», от 1 июня 2012 года </a:t>
            </a:r>
            <a:r>
              <a:rPr lang="ru-RU" sz="900" dirty="0" smtClean="0">
                <a:hlinkClick r:id="rId3"/>
              </a:rPr>
              <a:t>№ 761</a:t>
            </a:r>
            <a:r>
              <a:rPr lang="ru-RU" sz="900" dirty="0" smtClean="0"/>
              <a:t> «О национальной стратегии действий в интересах детей на 2012-2017 годы» и от 28 декабря 2012 года </a:t>
            </a:r>
            <a:r>
              <a:rPr lang="ru-RU" sz="900" dirty="0" smtClean="0">
                <a:hlinkClick r:id="rId4"/>
              </a:rPr>
              <a:t>№ 1688</a:t>
            </a:r>
            <a:r>
              <a:rPr lang="ru-RU" sz="900" dirty="0" smtClean="0"/>
              <a:t> «О некоторых мерах по реализации государственной политики в сфере защиты детей-сирот и детей, оставшихся без попечения родителей», предусмотрены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 января 2020-2022 годов исходя из значения среднемесячного дохода от трудовой деятельности в 2020 году – 25 697,00 рубля, в 2021-2022 годах – 26 956,20 рубля)</a:t>
            </a:r>
            <a:endParaRPr lang="ru-RU" sz="900" dirty="0"/>
          </a:p>
        </p:txBody>
      </p:sp>
      <p:sp>
        <p:nvSpPr>
          <p:cNvPr id="9" name="TextBox 8"/>
          <p:cNvSpPr txBox="1"/>
          <p:nvPr/>
        </p:nvSpPr>
        <p:spPr>
          <a:xfrm>
            <a:off x="214282" y="3214686"/>
            <a:ext cx="8643998" cy="507831"/>
          </a:xfrm>
          <a:prstGeom prst="rect">
            <a:avLst/>
          </a:prstGeom>
          <a:noFill/>
        </p:spPr>
        <p:txBody>
          <a:bodyPr wrap="square" rtlCol="0">
            <a:spAutoFit/>
          </a:bodyPr>
          <a:lstStyle/>
          <a:p>
            <a:pPr marL="0" lvl="1"/>
            <a:r>
              <a:rPr lang="ru-RU" sz="900" dirty="0" smtClean="0"/>
              <a:t>    Расходы на выплату заработной платы работникам организаций, финансируемых из местных бюджетов, предусматриваются в расчетных показателях на 2020 год и плановый период 2021 и 2022 годов исходя из обеспечения минимального размера оплаты труда 12 130 рублей в месяц. </a:t>
            </a:r>
            <a:endParaRPr lang="ru-RU" sz="900" b="1" dirty="0" smtClean="0"/>
          </a:p>
          <a:p>
            <a:endParaRPr lang="ru-RU" sz="900" dirty="0"/>
          </a:p>
        </p:txBody>
      </p:sp>
      <p:graphicFrame>
        <p:nvGraphicFramePr>
          <p:cNvPr id="10" name="Диаграмма 9"/>
          <p:cNvGraphicFramePr/>
          <p:nvPr/>
        </p:nvGraphicFramePr>
        <p:xfrm>
          <a:off x="0" y="1928802"/>
          <a:ext cx="8001056" cy="14287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428596" y="3571876"/>
          <a:ext cx="8286808" cy="1285884"/>
        </p:xfrm>
        <a:graphic>
          <a:graphicData uri="http://schemas.openxmlformats.org/drawingml/2006/chart">
            <c:chart xmlns:c="http://schemas.openxmlformats.org/drawingml/2006/chart" xmlns:r="http://schemas.openxmlformats.org/officeDocument/2006/relationships" r:id="rId6"/>
          </a:graphicData>
        </a:graphic>
      </p:graphicFrame>
      <p:sp>
        <p:nvSpPr>
          <p:cNvPr id="16387" name="Rectangle 3"/>
          <p:cNvSpPr>
            <a:spLocks noChangeArrowheads="1"/>
          </p:cNvSpPr>
          <p:nvPr/>
        </p:nvSpPr>
        <p:spPr bwMode="auto">
          <a:xfrm>
            <a:off x="-285784" y="4786322"/>
            <a:ext cx="921550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6350" algn="just">
              <a:buClr>
                <a:schemeClr val="tx1"/>
              </a:buClr>
              <a:tabLst>
                <a:tab pos="809625" algn="l"/>
              </a:tabLst>
            </a:pPr>
            <a:r>
              <a:rPr lang="ru-RU" sz="900" dirty="0" smtClean="0">
                <a:latin typeface="Arial" pitchFamily="34" charset="0"/>
                <a:ea typeface="Times New Roman" pitchFamily="18" charset="0"/>
                <a:cs typeface="Arial" pitchFamily="34" charset="0"/>
              </a:rPr>
              <a:t>      Средства на оплату труда категорий работников бюджетной сферы, которые не попадают под действие указов Президента Российской Федерации от 7 мая 2012 года № 597 «О мероприятиях по реализации государственной социальной политики», от 1 июня 2012 года № 761 «О Национальной стратегии действий в интересах детей на 2012-2017 годы», от 28 декабря 2012 года № 1688 «О некоторых мерах по реализации государственной политики в сфере защиты детей-сирот и детей, оставшихся без попечения родителей» (далее – прочие категории работников), рассчитаны на 2020 год и плановый период 2021 и 2022 годов с учетом индексации их фондов на оплату труда: с 01 октября 2019 года на 4,3 процента, с 01 октября 2020 года – на 3,8 процента, с 01 октября 2021 года – на 4,0 процента, с 01 октября 2022 года – на 4,0 процента.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Овал 18"/>
          <p:cNvSpPr/>
          <p:nvPr/>
        </p:nvSpPr>
        <p:spPr>
          <a:xfrm>
            <a:off x="1428728" y="5929330"/>
            <a:ext cx="642942" cy="5715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3,8%</a:t>
            </a:r>
            <a:endParaRPr lang="ru-RU" sz="900" b="1" dirty="0">
              <a:solidFill>
                <a:schemeClr val="tx1"/>
              </a:solidFill>
            </a:endParaRPr>
          </a:p>
        </p:txBody>
      </p:sp>
      <p:sp>
        <p:nvSpPr>
          <p:cNvPr id="20" name="Овал 19"/>
          <p:cNvSpPr/>
          <p:nvPr/>
        </p:nvSpPr>
        <p:spPr>
          <a:xfrm>
            <a:off x="3143240" y="5929330"/>
            <a:ext cx="642942" cy="5715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4,0%</a:t>
            </a:r>
            <a:endParaRPr lang="ru-RU" sz="900" b="1" dirty="0">
              <a:solidFill>
                <a:schemeClr val="tx1"/>
              </a:solidFill>
            </a:endParaRPr>
          </a:p>
        </p:txBody>
      </p:sp>
      <p:sp>
        <p:nvSpPr>
          <p:cNvPr id="21" name="Овал 20"/>
          <p:cNvSpPr/>
          <p:nvPr/>
        </p:nvSpPr>
        <p:spPr>
          <a:xfrm>
            <a:off x="4929190" y="5929330"/>
            <a:ext cx="642942" cy="5715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4,0%</a:t>
            </a:r>
            <a:endParaRPr lang="ru-RU" sz="900" b="1" dirty="0">
              <a:solidFill>
                <a:schemeClr val="tx1"/>
              </a:solidFill>
            </a:endParaRPr>
          </a:p>
        </p:txBody>
      </p:sp>
      <p:sp>
        <p:nvSpPr>
          <p:cNvPr id="22" name="TextBox 21"/>
          <p:cNvSpPr txBox="1"/>
          <p:nvPr/>
        </p:nvSpPr>
        <p:spPr>
          <a:xfrm>
            <a:off x="785786" y="6072206"/>
            <a:ext cx="857256" cy="369332"/>
          </a:xfrm>
          <a:prstGeom prst="rect">
            <a:avLst/>
          </a:prstGeom>
          <a:noFill/>
        </p:spPr>
        <p:txBody>
          <a:bodyPr wrap="square" rtlCol="0">
            <a:spAutoFit/>
          </a:bodyPr>
          <a:lstStyle/>
          <a:p>
            <a:r>
              <a:rPr lang="ru-RU" sz="900" dirty="0" smtClean="0"/>
              <a:t>1 октября 2020 года</a:t>
            </a:r>
            <a:endParaRPr lang="ru-RU" sz="900" dirty="0"/>
          </a:p>
        </p:txBody>
      </p:sp>
      <p:sp>
        <p:nvSpPr>
          <p:cNvPr id="23" name="TextBox 22"/>
          <p:cNvSpPr txBox="1"/>
          <p:nvPr/>
        </p:nvSpPr>
        <p:spPr>
          <a:xfrm>
            <a:off x="2500298" y="6072206"/>
            <a:ext cx="857256" cy="369332"/>
          </a:xfrm>
          <a:prstGeom prst="rect">
            <a:avLst/>
          </a:prstGeom>
          <a:noFill/>
        </p:spPr>
        <p:txBody>
          <a:bodyPr wrap="square" rtlCol="0">
            <a:spAutoFit/>
          </a:bodyPr>
          <a:lstStyle/>
          <a:p>
            <a:r>
              <a:rPr lang="ru-RU" sz="900" dirty="0" smtClean="0"/>
              <a:t>1 октября 2021 года</a:t>
            </a:r>
            <a:endParaRPr lang="ru-RU" sz="900" dirty="0"/>
          </a:p>
        </p:txBody>
      </p:sp>
      <p:sp>
        <p:nvSpPr>
          <p:cNvPr id="24" name="TextBox 23"/>
          <p:cNvSpPr txBox="1"/>
          <p:nvPr/>
        </p:nvSpPr>
        <p:spPr>
          <a:xfrm>
            <a:off x="4286248" y="6072206"/>
            <a:ext cx="857256" cy="369332"/>
          </a:xfrm>
          <a:prstGeom prst="rect">
            <a:avLst/>
          </a:prstGeom>
          <a:noFill/>
        </p:spPr>
        <p:txBody>
          <a:bodyPr wrap="square" rtlCol="0">
            <a:spAutoFit/>
          </a:bodyPr>
          <a:lstStyle/>
          <a:p>
            <a:r>
              <a:rPr lang="ru-RU" sz="900" dirty="0" smtClean="0"/>
              <a:t>1 октября 2022 года</a:t>
            </a:r>
            <a:endParaRPr lang="ru-RU" sz="900" dirty="0"/>
          </a:p>
        </p:txBody>
      </p:sp>
      <p:sp>
        <p:nvSpPr>
          <p:cNvPr id="25" name="TextBox 24"/>
          <p:cNvSpPr txBox="1"/>
          <p:nvPr/>
        </p:nvSpPr>
        <p:spPr>
          <a:xfrm>
            <a:off x="3143240" y="5643578"/>
            <a:ext cx="1214446" cy="230832"/>
          </a:xfrm>
          <a:prstGeom prst="rect">
            <a:avLst/>
          </a:prstGeom>
          <a:noFill/>
        </p:spPr>
        <p:txBody>
          <a:bodyPr wrap="square" rtlCol="0">
            <a:spAutoFit/>
          </a:bodyPr>
          <a:lstStyle/>
          <a:p>
            <a:r>
              <a:rPr lang="ru-RU" sz="900" b="1" dirty="0" smtClean="0"/>
              <a:t>Прочий персонал</a:t>
            </a:r>
            <a:endParaRPr lang="ru-RU" sz="900" b="1" dirty="0"/>
          </a:p>
        </p:txBody>
      </p:sp>
      <p:sp>
        <p:nvSpPr>
          <p:cNvPr id="16" name="Прямоугольник 15"/>
          <p:cNvSpPr/>
          <p:nvPr/>
        </p:nvSpPr>
        <p:spPr>
          <a:xfrm>
            <a:off x="142844" y="0"/>
            <a:ext cx="1138773" cy="338554"/>
          </a:xfrm>
          <a:prstGeom prst="rect">
            <a:avLst/>
          </a:prstGeom>
        </p:spPr>
        <p:txBody>
          <a:bodyPr wrap="none">
            <a:spAutoFit/>
          </a:bodyPr>
          <a:lstStyle/>
          <a:p>
            <a:r>
              <a:rPr lang="ru-RU" sz="1600" b="1" dirty="0" smtClean="0">
                <a:latin typeface="Calibri" pitchFamily="34" charset="0"/>
                <a:cs typeface="Calibri" pitchFamily="34" charset="0"/>
              </a:rPr>
              <a:t>Раздел 7 /</a:t>
            </a:r>
            <a:r>
              <a:rPr lang="ru-RU" sz="1600" dirty="0" smtClean="0">
                <a:latin typeface="Calibri" pitchFamily="34" charset="0"/>
                <a:cs typeface="Calibri" pitchFamily="34" charset="0"/>
              </a:rPr>
              <a:t> </a:t>
            </a:r>
            <a:endParaRPr lang="ru-RU" sz="1600" dirty="0"/>
          </a:p>
        </p:txBody>
      </p:sp>
      <p:pic>
        <p:nvPicPr>
          <p:cNvPr id="34818" name="Picture 2" descr="https://www.1obl.ru/upload/resize_cache/iblock/23e/1024_768_2/23e883e4327949a71f9f342762e528b0.jpg"/>
          <p:cNvPicPr>
            <a:picLocks noChangeAspect="1" noChangeArrowheads="1"/>
          </p:cNvPicPr>
          <p:nvPr/>
        </p:nvPicPr>
        <p:blipFill>
          <a:blip r:embed="rId7" cstate="print"/>
          <a:srcRect/>
          <a:stretch>
            <a:fillRect/>
          </a:stretch>
        </p:blipFill>
        <p:spPr bwMode="auto">
          <a:xfrm>
            <a:off x="7358082" y="2000240"/>
            <a:ext cx="1571636" cy="1178727"/>
          </a:xfrm>
          <a:prstGeom prst="rect">
            <a:avLst/>
          </a:prstGeom>
          <a:ln>
            <a:noFill/>
          </a:ln>
          <a:effectLst>
            <a:softEdge rad="112500"/>
          </a:effectLst>
        </p:spPr>
      </p:pic>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a:t>
            </a:r>
            <a:r>
              <a:rPr lang="ru-RU" sz="1600" b="1" dirty="0" smtClean="0">
                <a:latin typeface="Calibri" pitchFamily="34" charset="0"/>
                <a:cs typeface="Calibri" pitchFamily="34" charset="0"/>
              </a:rPr>
              <a:t>Раздел 8 /                                </a:t>
            </a:r>
            <a:r>
              <a:rPr lang="ru-RU" sz="1600" dirty="0" smtClean="0">
                <a:latin typeface="Calibri" pitchFamily="34" charset="0"/>
                <a:cs typeface="Calibri" pitchFamily="34" charset="0"/>
              </a:rPr>
              <a:t>ПОДДЕРЖКА  МЕСТНЫХ  ИНИЦИАТИВ</a:t>
            </a:r>
          </a:p>
        </p:txBody>
      </p:sp>
      <p:pic>
        <p:nvPicPr>
          <p:cNvPr id="3" name="Рисунок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Диаграмма 4"/>
          <p:cNvGraphicFramePr/>
          <p:nvPr/>
        </p:nvGraphicFramePr>
        <p:xfrm>
          <a:off x="214282" y="1357298"/>
          <a:ext cx="8358246" cy="2928958"/>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p:cNvSpPr txBox="1"/>
          <p:nvPr/>
        </p:nvSpPr>
        <p:spPr>
          <a:xfrm>
            <a:off x="142844" y="285728"/>
            <a:ext cx="7072362" cy="1015663"/>
          </a:xfrm>
          <a:prstGeom prst="rect">
            <a:avLst/>
          </a:prstGeom>
          <a:noFill/>
        </p:spPr>
        <p:txBody>
          <a:bodyPr wrap="square" rtlCol="0">
            <a:spAutoFit/>
          </a:bodyPr>
          <a:lstStyle/>
          <a:p>
            <a:pPr algn="just"/>
            <a:r>
              <a:rPr lang="ru-RU" sz="1000" dirty="0" smtClean="0"/>
              <a:t>   Старт проекту поддержки местных инициатив в Ставропольском крае был дан в 2007 году. В качестве </a:t>
            </a:r>
            <a:r>
              <a:rPr lang="ru-RU" sz="1000" dirty="0" err="1" smtClean="0"/>
              <a:t>пилотных</a:t>
            </a:r>
            <a:r>
              <a:rPr lang="ru-RU" sz="1000" dirty="0" smtClean="0"/>
              <a:t> регионов были выбраны восточные территории нашего края, т. е. и наш район тоже. </a:t>
            </a:r>
          </a:p>
          <a:p>
            <a:pPr algn="just"/>
            <a:r>
              <a:rPr lang="ru-RU" sz="1000" dirty="0" smtClean="0"/>
              <a:t>    Благодаря этому проекту люди получают возможность сами сказать, какая проблема на территории их населённого пункта является наиболее острой и наболевшей. Это достаточно небольшие вопросы, но очень важные, с ними люди сталкиваются каждый день. Это и благоустройства парковой зоны, и строительство спортивных площадок, и необходимость в освещении, отсутствие тротуаров и многое другое.</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10" cstate="print"/>
          <a:srcRect/>
          <a:stretch>
            <a:fillRect/>
          </a:stretch>
        </p:blipFill>
        <p:spPr bwMode="auto">
          <a:xfrm flipH="1">
            <a:off x="5572132" y="4357694"/>
            <a:ext cx="2441228" cy="2202014"/>
          </a:xfrm>
          <a:prstGeom prst="rect">
            <a:avLst/>
          </a:prstGeom>
          <a:noFill/>
        </p:spPr>
      </p:pic>
      <p:sp>
        <p:nvSpPr>
          <p:cNvPr id="8" name="TextBox 7"/>
          <p:cNvSpPr txBox="1"/>
          <p:nvPr>
            <p:custDataLst>
              <p:tags r:id="rId2"/>
            </p:custDataLst>
          </p:nvPr>
        </p:nvSpPr>
        <p:spPr>
          <a:xfrm>
            <a:off x="4429124" y="4643446"/>
            <a:ext cx="1428760" cy="323165"/>
          </a:xfrm>
          <a:prstGeom prst="rect">
            <a:avLst/>
          </a:prstGeom>
          <a:noFill/>
          <a:effectLst/>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края</a:t>
            </a:r>
            <a:endParaRPr lang="ru-RU" sz="14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4143372" y="6000768"/>
            <a:ext cx="1857388"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поселения</a:t>
            </a:r>
            <a:endParaRPr lang="ru-RU" sz="14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715272" y="4643446"/>
            <a:ext cx="1285884" cy="312843"/>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Население</a:t>
            </a:r>
            <a:endParaRPr lang="ru-RU" sz="14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715272" y="6000768"/>
            <a:ext cx="1285884"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Организации</a:t>
            </a:r>
            <a:endParaRPr lang="ru-RU" sz="1400" b="1" dirty="0">
              <a:solidFill>
                <a:schemeClr val="tx1"/>
              </a:solidFill>
              <a:latin typeface="Calibri" pitchFamily="34" charset="0"/>
              <a:cs typeface="Calibri" pitchFamily="34" charset="0"/>
            </a:endParaRPr>
          </a:p>
        </p:txBody>
      </p:sp>
      <p:sp>
        <p:nvSpPr>
          <p:cNvPr id="12" name="Прямоугольник 11"/>
          <p:cNvSpPr/>
          <p:nvPr/>
        </p:nvSpPr>
        <p:spPr>
          <a:xfrm>
            <a:off x="214282" y="4357694"/>
            <a:ext cx="4286280" cy="738664"/>
          </a:xfrm>
          <a:prstGeom prst="rect">
            <a:avLst/>
          </a:prstGeom>
        </p:spPr>
        <p:txBody>
          <a:bodyPr wrap="square">
            <a:spAutoFit/>
          </a:bodyPr>
          <a:lstStyle/>
          <a:p>
            <a:r>
              <a:rPr lang="ru-RU" sz="1400" cap="all" dirty="0" smtClean="0"/>
              <a:t>ОСНОВНАЯ ИДЕОЛОГИЯ ПРОГРАММЫ ПОДДЕРЖКИ МЕСТНЫХ ИНИЦИАТИВ – ИНИЦИАТИВА САМИХ ГРАЖДАН</a:t>
            </a:r>
            <a:endParaRPr lang="ru-RU" sz="1400" dirty="0"/>
          </a:p>
        </p:txBody>
      </p:sp>
      <p:pic>
        <p:nvPicPr>
          <p:cNvPr id="14" name="Picture 4" descr="Картинки по запросу illustration png благоустройство"/>
          <p:cNvPicPr>
            <a:picLocks noChangeAspect="1" noChangeArrowheads="1"/>
          </p:cNvPicPr>
          <p:nvPr>
            <p:custDataLst>
              <p:tags r:id="rId6"/>
            </p:custDataLst>
          </p:nvPr>
        </p:nvPicPr>
        <p:blipFill>
          <a:blip r:embed="rId11" cstate="print"/>
          <a:srcRect/>
          <a:stretch>
            <a:fillRect/>
          </a:stretch>
        </p:blipFill>
        <p:spPr bwMode="auto">
          <a:xfrm>
            <a:off x="0" y="5074774"/>
            <a:ext cx="2214546" cy="1783226"/>
          </a:xfrm>
          <a:prstGeom prst="rect">
            <a:avLst/>
          </a:prstGeom>
          <a:noFill/>
        </p:spPr>
      </p:pic>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642918"/>
          <a:ext cx="8643997" cy="2800592"/>
        </p:xfrm>
        <a:graphic>
          <a:graphicData uri="http://schemas.openxmlformats.org/drawingml/2006/table">
            <a:tbl>
              <a:tblPr/>
              <a:tblGrid>
                <a:gridCol w="4102237"/>
                <a:gridCol w="659288"/>
                <a:gridCol w="652567"/>
                <a:gridCol w="226484"/>
                <a:gridCol w="805796"/>
                <a:gridCol w="659288"/>
                <a:gridCol w="732542"/>
                <a:gridCol w="805795"/>
              </a:tblGrid>
              <a:tr h="114633">
                <a:tc rowSpan="4">
                  <a:txBody>
                    <a:bodyPr/>
                    <a:lstStyle/>
                    <a:p>
                      <a:pPr algn="ctr" fontAlgn="ctr"/>
                      <a:r>
                        <a:rPr lang="ru-RU" sz="1100" b="1" i="0" u="none" strike="noStrike" dirty="0" smtClean="0">
                          <a:latin typeface="Times New Roman"/>
                        </a:rPr>
                        <a:t>2018</a:t>
                      </a:r>
                    </a:p>
                    <a:p>
                      <a:pPr algn="ctr" fontAlgn="ctr"/>
                      <a:r>
                        <a:rPr lang="ru-RU" sz="1100" b="1" i="0" u="none" strike="noStrike" dirty="0" smtClean="0">
                          <a:latin typeface="Times New Roman"/>
                        </a:rPr>
                        <a:t> (факт)</a:t>
                      </a:r>
                      <a:endParaRPr lang="ru-RU" sz="1100" b="1" i="0" u="none" strike="noStrike" dirty="0">
                        <a:latin typeface="Times New Roman"/>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t"/>
                      <a:r>
                        <a:rPr lang="ru-RU" sz="900" b="0" i="0" u="none" strike="noStrike" dirty="0">
                          <a:latin typeface="Times New Roman"/>
                        </a:rPr>
                        <a:t>всего</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endParaRPr lang="ru-RU" sz="900" b="0" i="0" u="none" strike="noStrike" dirty="0">
                        <a:latin typeface="Times New Roman"/>
                      </a:endParaRPr>
                    </a:p>
                  </a:txBody>
                  <a:tcPr marL="2666" marR="2666" marT="2666"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ru-RU"/>
                    </a:p>
                  </a:txBody>
                  <a:tcPr/>
                </a:tc>
                <a:tc rowSpan="4">
                  <a:txBody>
                    <a:bodyPr/>
                    <a:lstStyle/>
                    <a:p>
                      <a:pPr algn="ctr" fontAlgn="t"/>
                      <a:r>
                        <a:rPr lang="ru-RU" sz="900" b="0" i="0" u="none" strike="noStrike" dirty="0">
                          <a:latin typeface="Times New Roman"/>
                        </a:rPr>
                        <a:t>местные</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algn="ctr" fontAlgn="t"/>
                      <a:r>
                        <a:rPr lang="ru-RU" sz="900" b="0" i="0" u="none" strike="noStrike" dirty="0">
                          <a:latin typeface="Times New Roman"/>
                        </a:rPr>
                        <a:t>в том числе</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ru-RU"/>
                    </a:p>
                  </a:txBody>
                  <a:tcPr/>
                </a:tc>
              </a:tr>
              <a:tr h="74488">
                <a:tc vMerge="1">
                  <a:txBody>
                    <a:bodyPr/>
                    <a:lstStyle/>
                    <a:p>
                      <a:endParaRPr lang="ru-RU"/>
                    </a:p>
                  </a:txBody>
                  <a:tcPr/>
                </a:tc>
                <a:tc vMerge="1">
                  <a:txBody>
                    <a:bodyPr/>
                    <a:lstStyle/>
                    <a:p>
                      <a:endParaRPr lang="ru-RU"/>
                    </a:p>
                  </a:txBody>
                  <a:tcPr/>
                </a:tc>
                <a:tc gridSpan="3">
                  <a:txBody>
                    <a:bodyPr/>
                    <a:lstStyle/>
                    <a:p>
                      <a:pPr algn="ctr" fontAlgn="t"/>
                      <a:r>
                        <a:rPr lang="ru-RU" sz="900" b="0" i="0" u="none" strike="noStrike" dirty="0">
                          <a:latin typeface="Times New Roman"/>
                        </a:rPr>
                        <a:t>краевые</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vMerge="1">
                  <a:txBody>
                    <a:bodyPr/>
                    <a:lstStyle/>
                    <a:p>
                      <a:pPr algn="ctr" fontAlgn="t"/>
                      <a:endParaRPr lang="ru-RU" sz="900" b="0"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t"/>
                      <a:endParaRPr lang="ru-RU" sz="900" b="0" i="0" u="none" strike="noStrike">
                        <a:latin typeface="Times New Roman"/>
                      </a:endParaRPr>
                    </a:p>
                  </a:txBody>
                  <a:tcPr marL="2666" marR="2666" marT="2666"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ru-RU"/>
                    </a:p>
                  </a:txBody>
                  <a:tcPr/>
                </a:tc>
              </a:tr>
              <a:tr h="0">
                <a:tc vMerge="1">
                  <a:txBody>
                    <a:bodyPr/>
                    <a:lstStyle/>
                    <a:p>
                      <a:endParaRPr lang="ru-RU"/>
                    </a:p>
                  </a:txBody>
                  <a:tcPr/>
                </a:tc>
                <a:tc vMerge="1">
                  <a:txBody>
                    <a:bodyPr/>
                    <a:lstStyle/>
                    <a:p>
                      <a:endParaRPr lang="ru-RU"/>
                    </a:p>
                  </a:txBody>
                  <a:tcPr/>
                </a:tc>
                <a:tc rowSpan="2" gridSpan="2">
                  <a:txBody>
                    <a:bodyPr/>
                    <a:lstStyle/>
                    <a:p>
                      <a:pPr algn="ctr" fontAlgn="t"/>
                      <a:r>
                        <a:rPr lang="ru-RU" sz="900" b="0" i="0" u="none" strike="noStrike" dirty="0">
                          <a:latin typeface="Times New Roman"/>
                        </a:rPr>
                        <a:t>за счет остатков на 01.01.2018</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a:txBody>
                    <a:bodyPr/>
                    <a:lstStyle/>
                    <a:p>
                      <a:pPr algn="ctr" fontAlgn="t"/>
                      <a:r>
                        <a:rPr lang="ru-RU" sz="900" b="0" i="0" u="none" strike="noStrike" dirty="0" err="1" smtClean="0">
                          <a:latin typeface="Times New Roman"/>
                        </a:rPr>
                        <a:t>Предусмотрен-ные</a:t>
                      </a:r>
                      <a:r>
                        <a:rPr lang="ru-RU" sz="900" b="0" i="0" u="none" strike="noStrike" dirty="0" smtClean="0">
                          <a:latin typeface="Times New Roman"/>
                        </a:rPr>
                        <a:t> в 2018</a:t>
                      </a:r>
                      <a:endParaRPr lang="ru-RU" sz="900" b="0" i="0" u="none" strike="noStrike" dirty="0">
                        <a:latin typeface="Times New Roman"/>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146624">
                <a:tc vMerge="1">
                  <a:txBody>
                    <a:bodyPr/>
                    <a:lstStyle/>
                    <a:p>
                      <a:endParaRPr lang="ru-RU"/>
                    </a:p>
                  </a:txBody>
                  <a:tcPr/>
                </a:tc>
                <a:tc vMerge="1">
                  <a:txBody>
                    <a:bodyPr/>
                    <a:lstStyle/>
                    <a:p>
                      <a:endParaRPr lang="ru-RU"/>
                    </a:p>
                  </a:txBody>
                  <a:tcPr/>
                </a:tc>
                <a:tc gridSpan="2" vMerge="1">
                  <a:txBody>
                    <a:bodyPr/>
                    <a:lstStyle/>
                    <a:p>
                      <a:pPr algn="ctr" fontAlgn="t"/>
                      <a:endParaRPr lang="ru-RU" sz="900" b="0" i="0" u="none" strike="noStrike" dirty="0">
                        <a:latin typeface="Times New Roman"/>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ru-RU"/>
                    </a:p>
                  </a:txBody>
                  <a:tcPr/>
                </a:tc>
                <a:tc vMerge="1">
                  <a:txBody>
                    <a:bodyPr/>
                    <a:lstStyle/>
                    <a:p>
                      <a:pPr algn="ctr" fontAlgn="t"/>
                      <a:endParaRPr lang="ru-RU" sz="900" b="0" i="0" u="none" strike="noStrike" dirty="0">
                        <a:latin typeface="Times New Roman"/>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dirty="0">
                          <a:latin typeface="Times New Roman"/>
                        </a:rPr>
                        <a:t>спонсорская помощь</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a:latin typeface="Times New Roman"/>
                        </a:rPr>
                        <a:t>местный бюджет</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953">
                <a:tc>
                  <a:txBody>
                    <a:bodyPr/>
                    <a:lstStyle/>
                    <a:p>
                      <a:pPr algn="just" fontAlgn="ctr"/>
                      <a:r>
                        <a:rPr lang="ru-RU" sz="900" b="0" i="0" u="sng" strike="noStrike" dirty="0">
                          <a:latin typeface="Times New Roman"/>
                        </a:rPr>
                        <a:t>Благоустройство центрального парка</a:t>
                      </a:r>
                      <a:r>
                        <a:rPr lang="ru-RU" sz="900" b="0" i="0" u="none" strike="noStrike" dirty="0">
                          <a:latin typeface="Times New Roman"/>
                        </a:rPr>
                        <a:t> в станице Курская Курского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2 360,90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dirty="0">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1710,25</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650,65</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115,04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535,61</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271">
                <a:tc>
                  <a:txBody>
                    <a:bodyPr/>
                    <a:lstStyle/>
                    <a:p>
                      <a:pPr algn="just" fontAlgn="ctr"/>
                      <a:r>
                        <a:rPr lang="ru-RU" sz="900" b="0" i="0" u="sng" strike="noStrike" dirty="0">
                          <a:latin typeface="Times New Roman"/>
                        </a:rPr>
                        <a:t>Ремонтные работы по замене окон и дверей и устройству пандуса в здании Дома культуры</a:t>
                      </a:r>
                      <a:r>
                        <a:rPr lang="ru-RU" sz="900" b="0" i="0" u="none" strike="noStrike" dirty="0">
                          <a:latin typeface="Times New Roman"/>
                        </a:rPr>
                        <a:t> села </a:t>
                      </a:r>
                      <a:r>
                        <a:rPr lang="ru-RU" sz="900" b="0" i="0" u="none" strike="noStrike" dirty="0" err="1">
                          <a:latin typeface="Times New Roman"/>
                        </a:rPr>
                        <a:t>Ростовановское</a:t>
                      </a:r>
                      <a:r>
                        <a:rPr lang="ru-RU" sz="900" b="0" i="0" u="none" strike="noStrike" dirty="0">
                          <a:latin typeface="Times New Roman"/>
                        </a:rPr>
                        <a:t> </a:t>
                      </a:r>
                      <a:r>
                        <a:rPr lang="ru-RU" sz="900" b="0" i="0" u="none" strike="noStrike" dirty="0" err="1">
                          <a:latin typeface="Times New Roman"/>
                        </a:rPr>
                        <a:t>Ростовановского</a:t>
                      </a:r>
                      <a:r>
                        <a:rPr lang="ru-RU" sz="900" b="0" i="0" u="none" strike="noStrike" dirty="0">
                          <a:latin typeface="Times New Roman"/>
                        </a:rPr>
                        <a:t> сельсовета Курского района Ставропольского края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2 644,04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1 981,12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662,92</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111,05</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551,87</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951">
                <a:tc>
                  <a:txBody>
                    <a:bodyPr/>
                    <a:lstStyle/>
                    <a:p>
                      <a:pPr algn="just" fontAlgn="ctr"/>
                      <a:r>
                        <a:rPr lang="ru-RU" sz="900" b="0" i="0" u="sng" strike="noStrike">
                          <a:latin typeface="Times New Roman"/>
                        </a:rPr>
                        <a:t>Строительство спортивной площадки </a:t>
                      </a:r>
                      <a:r>
                        <a:rPr lang="ru-RU" sz="900" b="0" i="0" u="none" strike="noStrike">
                          <a:latin typeface="Times New Roman"/>
                        </a:rPr>
                        <a:t>села Ростовановское Ростовановского сельсовета Курского района Ставропольского края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1 318,99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dirty="0">
                          <a:latin typeface="Times New Roman"/>
                        </a:rPr>
                        <a:t>909,08</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dirty="0">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409,91</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409,91</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626">
                <a:tc>
                  <a:txBody>
                    <a:bodyPr/>
                    <a:lstStyle/>
                    <a:p>
                      <a:pPr algn="just" fontAlgn="ctr"/>
                      <a:r>
                        <a:rPr lang="ru-RU" sz="900" b="0" i="0" u="sng" strike="noStrike">
                          <a:latin typeface="Times New Roman"/>
                        </a:rPr>
                        <a:t>Благоустройство территории пожарной части </a:t>
                      </a:r>
                      <a:r>
                        <a:rPr lang="ru-RU" sz="900" b="0" i="0" u="none" strike="noStrike">
                          <a:latin typeface="Times New Roman"/>
                        </a:rPr>
                        <a:t>поселка Рощино Рощинского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890,38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           675,22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215,16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95,9</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119,26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622">
                <a:tc>
                  <a:txBody>
                    <a:bodyPr/>
                    <a:lstStyle/>
                    <a:p>
                      <a:pPr algn="just" fontAlgn="ctr"/>
                      <a:r>
                        <a:rPr lang="ru-RU" sz="900" b="0" i="0" u="sng" strike="noStrike">
                          <a:latin typeface="Times New Roman"/>
                        </a:rPr>
                        <a:t>Ремонт фойе здания Дома культуры</a:t>
                      </a:r>
                      <a:r>
                        <a:rPr lang="ru-RU" sz="900" b="0" i="0" u="none" strike="noStrike">
                          <a:latin typeface="Times New Roman"/>
                        </a:rPr>
                        <a:t> хутора Графский Серноводского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857,59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           549,99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307,6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123,6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184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900" b="0" i="0" u="none" strike="noStrike">
                          <a:latin typeface="Times New Roman"/>
                        </a:rPr>
                        <a:t>Р</a:t>
                      </a:r>
                      <a:r>
                        <a:rPr lang="ru-RU" sz="900" b="0" i="0" u="sng" strike="noStrike">
                          <a:latin typeface="Times New Roman"/>
                        </a:rPr>
                        <a:t>емонт зрительного зала и сцены здания Русского СДК </a:t>
                      </a:r>
                      <a:r>
                        <a:rPr lang="ru-RU" sz="900" b="0" i="0" u="none" strike="noStrike">
                          <a:latin typeface="Times New Roman"/>
                        </a:rPr>
                        <a:t>в селе Русском Русского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2 682,35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1 979,95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702,4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63,87</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638,53</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900" b="0" i="0" u="none" strike="noStrike" dirty="0">
                          <a:latin typeface="Times New Roman"/>
                        </a:rPr>
                        <a:t> </a:t>
                      </a:r>
                      <a:r>
                        <a:rPr lang="ru-RU" sz="900" b="0" i="0" u="sng" strike="noStrike" dirty="0">
                          <a:latin typeface="Times New Roman"/>
                        </a:rPr>
                        <a:t>Ремонт </a:t>
                      </a:r>
                      <a:r>
                        <a:rPr lang="ru-RU" sz="900" b="0" i="0" u="sng" strike="noStrike" dirty="0" smtClean="0">
                          <a:latin typeface="Times New Roman"/>
                        </a:rPr>
                        <a:t>тротуаров </a:t>
                      </a:r>
                      <a:r>
                        <a:rPr lang="ru-RU" sz="900" b="0" i="0" u="none" strike="noStrike" dirty="0">
                          <a:latin typeface="Times New Roman"/>
                        </a:rPr>
                        <a:t>в селе </a:t>
                      </a:r>
                      <a:r>
                        <a:rPr lang="ru-RU" sz="900" b="0" i="0" u="none" strike="noStrike" dirty="0" err="1">
                          <a:latin typeface="Times New Roman"/>
                        </a:rPr>
                        <a:t>Эдиссии</a:t>
                      </a:r>
                      <a:r>
                        <a:rPr lang="ru-RU" sz="900" b="0" i="0" u="none" strike="noStrike" dirty="0">
                          <a:latin typeface="Times New Roman"/>
                        </a:rPr>
                        <a:t> (по ул.Миронова ,</a:t>
                      </a:r>
                      <a:r>
                        <a:rPr lang="ru-RU" sz="900" b="0" i="0" u="none" strike="noStrike" dirty="0" err="1">
                          <a:latin typeface="Times New Roman"/>
                        </a:rPr>
                        <a:t>ул.Абовяна,и</a:t>
                      </a:r>
                      <a:r>
                        <a:rPr lang="ru-RU" sz="900" b="0" i="0" u="none" strike="noStrike" dirty="0">
                          <a:latin typeface="Times New Roman"/>
                        </a:rPr>
                        <a:t> ул. Ленина) Курского района Ставропольского края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2 066,78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1 570,14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496,64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60,00</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436,64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47">
                <a:tc>
                  <a:txBody>
                    <a:bodyPr/>
                    <a:lstStyle/>
                    <a:p>
                      <a:pPr algn="ctr" fontAlgn="ctr"/>
                      <a:r>
                        <a:rPr lang="ru-RU" sz="900" b="0" i="0" u="none" strike="noStrike">
                          <a:latin typeface="Times New Roman"/>
                        </a:rPr>
                        <a:t>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12 821,03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909,08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8 466,67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3 445,28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569,46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2 875,82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142844" y="0"/>
            <a:ext cx="8643998" cy="584775"/>
          </a:xfrm>
          <a:prstGeom prst="rect">
            <a:avLst/>
          </a:prstGeom>
        </p:spPr>
        <p:txBody>
          <a:bodyPr wrap="square">
            <a:spAutoFit/>
          </a:bodyPr>
          <a:lstStyle/>
          <a:p>
            <a:pPr algn="ctr"/>
            <a:r>
              <a:rPr lang="ru-RU" sz="1600" dirty="0" smtClean="0">
                <a:latin typeface="Calibri" pitchFamily="34" charset="0"/>
                <a:cs typeface="Calibri" pitchFamily="34" charset="0"/>
              </a:rPr>
              <a:t>Реализация проектов развития территорий муниципальных образований, </a:t>
            </a:r>
          </a:p>
          <a:p>
            <a:pPr algn="ctr"/>
            <a:r>
              <a:rPr lang="ru-RU" sz="1600" dirty="0" smtClean="0">
                <a:latin typeface="Calibri" pitchFamily="34" charset="0"/>
                <a:cs typeface="Calibri" pitchFamily="34" charset="0"/>
              </a:rPr>
              <a:t>основанных на местных инициативах в 2018-2020 годах</a:t>
            </a:r>
            <a:endParaRPr lang="ru-RU" sz="1600" dirty="0">
              <a:latin typeface="Calibri" pitchFamily="34" charset="0"/>
              <a:cs typeface="Calibri" pitchFamily="34" charset="0"/>
            </a:endParaRPr>
          </a:p>
        </p:txBody>
      </p:sp>
      <p:pic>
        <p:nvPicPr>
          <p:cNvPr id="4" name="Рисунок 3" descr="http://pmisk.ru/uploads/projects-before/c4006f424f75d7bab9f885c18be8a8ed.jpg"/>
          <p:cNvPicPr/>
          <p:nvPr/>
        </p:nvPicPr>
        <p:blipFill>
          <a:blip r:embed="rId2" cstate="print"/>
          <a:srcRect/>
          <a:stretch>
            <a:fillRect/>
          </a:stretch>
        </p:blipFill>
        <p:spPr bwMode="auto">
          <a:xfrm>
            <a:off x="0" y="3643314"/>
            <a:ext cx="2214546" cy="1785950"/>
          </a:xfrm>
          <a:prstGeom prst="ellipse">
            <a:avLst/>
          </a:prstGeom>
          <a:ln>
            <a:noFill/>
          </a:ln>
          <a:effectLst>
            <a:softEdge rad="112500"/>
          </a:effectLst>
        </p:spPr>
      </p:pic>
      <p:pic>
        <p:nvPicPr>
          <p:cNvPr id="5" name="Рисунок 4" descr="http://pmisk.ru/uploads/projects-after/cef2e5dc2488bae3c3cb5fb0754247ef.jpg"/>
          <p:cNvPicPr/>
          <p:nvPr/>
        </p:nvPicPr>
        <p:blipFill>
          <a:blip r:embed="rId3" cstate="print"/>
          <a:srcRect/>
          <a:stretch>
            <a:fillRect/>
          </a:stretch>
        </p:blipFill>
        <p:spPr bwMode="auto">
          <a:xfrm>
            <a:off x="1500166" y="4929174"/>
            <a:ext cx="2286016" cy="1928826"/>
          </a:xfrm>
          <a:prstGeom prst="ellipse">
            <a:avLst/>
          </a:prstGeom>
          <a:ln>
            <a:noFill/>
          </a:ln>
          <a:effectLst>
            <a:softEdge rad="112500"/>
          </a:effectLst>
        </p:spPr>
      </p:pic>
      <p:pic>
        <p:nvPicPr>
          <p:cNvPr id="6" name="Рисунок 5" descr="http://pmisk.ru/uploads/projects-after/7eeeb88415f632a560f0418b8db2524d.jpg"/>
          <p:cNvPicPr/>
          <p:nvPr/>
        </p:nvPicPr>
        <p:blipFill>
          <a:blip r:embed="rId4" cstate="print"/>
          <a:srcRect/>
          <a:stretch>
            <a:fillRect/>
          </a:stretch>
        </p:blipFill>
        <p:spPr bwMode="auto">
          <a:xfrm>
            <a:off x="3357554" y="3714752"/>
            <a:ext cx="2357454" cy="1839934"/>
          </a:xfrm>
          <a:prstGeom prst="ellipse">
            <a:avLst/>
          </a:prstGeom>
          <a:ln>
            <a:noFill/>
          </a:ln>
          <a:effectLst>
            <a:softEdge rad="112500"/>
          </a:effectLst>
        </p:spPr>
      </p:pic>
      <p:pic>
        <p:nvPicPr>
          <p:cNvPr id="7" name="Picture 2" descr="http://edissiya.ru/tinybrowser/images/image/realizatciya-programmy-proekta-i-e-tap-ustroystva-parka-v-sele-e-dissiya-kurskogo-rayona-stavropol-skogo-kraya/04/271120151104.jpg"/>
          <p:cNvPicPr>
            <a:picLocks noChangeAspect="1" noChangeArrowheads="1"/>
          </p:cNvPicPr>
          <p:nvPr/>
        </p:nvPicPr>
        <p:blipFill>
          <a:blip r:embed="rId5" cstate="print"/>
          <a:srcRect/>
          <a:stretch>
            <a:fillRect/>
          </a:stretch>
        </p:blipFill>
        <p:spPr bwMode="auto">
          <a:xfrm>
            <a:off x="5286380" y="4857760"/>
            <a:ext cx="2286015" cy="2000240"/>
          </a:xfrm>
          <a:prstGeom prst="ellipse">
            <a:avLst/>
          </a:prstGeom>
          <a:ln>
            <a:noFill/>
          </a:ln>
          <a:effectLst>
            <a:softEdge rad="112500"/>
          </a:effectLst>
        </p:spPr>
      </p:pic>
      <p:pic>
        <p:nvPicPr>
          <p:cNvPr id="8" name="Рисунок 7" descr="C:\Users\Admin\Desktop\ДК\WP_20180423_013.jpg"/>
          <p:cNvPicPr/>
          <p:nvPr/>
        </p:nvPicPr>
        <p:blipFill>
          <a:blip r:embed="rId6" cstate="print"/>
          <a:srcRect/>
          <a:stretch>
            <a:fillRect/>
          </a:stretch>
        </p:blipFill>
        <p:spPr bwMode="auto">
          <a:xfrm rot="10800000">
            <a:off x="6858016" y="3643314"/>
            <a:ext cx="2165620" cy="1857388"/>
          </a:xfrm>
          <a:prstGeom prst="ellipse">
            <a:avLst/>
          </a:prstGeom>
          <a:ln>
            <a:noFill/>
          </a:ln>
          <a:effectLst>
            <a:softEdge rad="112500"/>
          </a:effectLst>
        </p:spPr>
      </p:pic>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2" y="357166"/>
          <a:ext cx="8715437" cy="3271834"/>
        </p:xfrm>
        <a:graphic>
          <a:graphicData uri="http://schemas.openxmlformats.org/drawingml/2006/table">
            <a:tbl>
              <a:tblPr/>
              <a:tblGrid>
                <a:gridCol w="4196930"/>
                <a:gridCol w="873186"/>
                <a:gridCol w="957690"/>
                <a:gridCol w="837977"/>
                <a:gridCol w="854409"/>
                <a:gridCol w="995245"/>
              </a:tblGrid>
              <a:tr h="214314">
                <a:tc rowSpan="2">
                  <a:txBody>
                    <a:bodyPr/>
                    <a:lstStyle/>
                    <a:p>
                      <a:pPr algn="ctr" fontAlgn="ctr"/>
                      <a:r>
                        <a:rPr lang="ru-RU" sz="1100" b="1" i="0" u="none" strike="noStrike" dirty="0" smtClean="0">
                          <a:latin typeface="Times New Roman"/>
                        </a:rPr>
                        <a:t>2019 </a:t>
                      </a:r>
                    </a:p>
                    <a:p>
                      <a:pPr algn="ctr" fontAlgn="ctr"/>
                      <a:r>
                        <a:rPr lang="ru-RU" sz="1100" b="1" i="0" u="none" strike="noStrike" dirty="0" smtClean="0">
                          <a:latin typeface="Times New Roman"/>
                        </a:rPr>
                        <a:t>(уточненный)</a:t>
                      </a:r>
                      <a:endParaRPr lang="ru-RU" sz="1100" b="1" i="0" u="none" strike="noStrike" dirty="0">
                        <a:latin typeface="Times New Roman"/>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ru-RU" sz="900" b="0" i="0" u="none" strike="noStrike" dirty="0">
                          <a:latin typeface="Times New Roman"/>
                        </a:rPr>
                        <a:t>всего</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краевого бюджета</a:t>
                      </a:r>
                      <a:endParaRPr lang="ru-RU" sz="900" b="0" i="0" u="none" strike="noStrike" dirty="0">
                        <a:latin typeface="Times New Roman"/>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местного бюджета</a:t>
                      </a:r>
                      <a:endParaRPr lang="ru-RU" sz="900" b="0" i="0" u="none" strike="noStrike" dirty="0">
                        <a:latin typeface="Times New Roman"/>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900" b="0" i="0" u="none" strike="noStrike" dirty="0">
                          <a:latin typeface="Times New Roman"/>
                        </a:rPr>
                        <a:t>в том числе</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410010">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a:latin typeface="Times New Roman"/>
                        </a:rPr>
                        <a:t>спонсорская помощь (населения, 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smtClean="0">
                          <a:latin typeface="Times New Roman"/>
                        </a:rPr>
                        <a:t> бюджет</a:t>
                      </a:r>
                    </a:p>
                    <a:p>
                      <a:pPr algn="ctr" fontAlgn="t"/>
                      <a:r>
                        <a:rPr lang="ru-RU" sz="900" b="0" i="0" u="none" strike="noStrike" dirty="0" smtClean="0">
                          <a:latin typeface="Times New Roman"/>
                        </a:rPr>
                        <a:t> поселения</a:t>
                      </a:r>
                      <a:endParaRPr lang="ru-RU" sz="900" b="0"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smtClean="0">
                          <a:latin typeface="Times New Roman"/>
                        </a:rPr>
                        <a:t>Устройство </a:t>
                      </a:r>
                      <a:r>
                        <a:rPr lang="ru-RU" sz="900" b="0" i="0" u="sng" strike="noStrike" dirty="0">
                          <a:latin typeface="Times New Roman"/>
                        </a:rPr>
                        <a:t>тротуарных дорожек </a:t>
                      </a:r>
                      <a:r>
                        <a:rPr lang="ru-RU" sz="900" b="0" i="0" u="none" strike="noStrike" dirty="0">
                          <a:latin typeface="Times New Roman"/>
                        </a:rPr>
                        <a:t>в п. Балтийский </a:t>
                      </a:r>
                      <a:r>
                        <a:rPr lang="ru-RU" sz="900" b="0" i="0" u="none" strike="noStrike" dirty="0" smtClean="0">
                          <a:latin typeface="Times New Roman"/>
                        </a:rPr>
                        <a:t>Балтийского </a:t>
                      </a:r>
                      <a:r>
                        <a:rPr lang="ru-RU" sz="900" b="0" i="0" u="none" strike="noStrike" dirty="0">
                          <a:latin typeface="Times New Roman"/>
                        </a:rPr>
                        <a:t>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1 992,03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1 407,03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585,00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225,00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360,00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56">
                <a:tc>
                  <a:txBody>
                    <a:bodyPr/>
                    <a:lstStyle/>
                    <a:p>
                      <a:pPr algn="l" fontAlgn="ctr"/>
                      <a:r>
                        <a:rPr lang="ru-RU" sz="900" b="0" i="0" u="sng" strike="noStrike" dirty="0">
                          <a:latin typeface="Times New Roman"/>
                        </a:rPr>
                        <a:t>Ремонт автодороги по  ул. Моздокской от у. Школьной до ул. Красноармейской ст. </a:t>
                      </a:r>
                      <a:r>
                        <a:rPr lang="ru-RU" sz="900" b="0" i="0" u="sng" strike="noStrike" dirty="0" err="1" smtClean="0">
                          <a:latin typeface="Times New Roman"/>
                        </a:rPr>
                        <a:t>Галюгаевской</a:t>
                      </a:r>
                      <a:r>
                        <a:rPr lang="ru-RU" sz="900" b="0" i="0" u="sng" strike="noStrike" dirty="0" smtClean="0">
                          <a:latin typeface="Times New Roman"/>
                        </a:rPr>
                        <a:t> </a:t>
                      </a:r>
                      <a:r>
                        <a:rPr lang="ru-RU" sz="900" b="0" i="0" u="none" strike="noStrike" dirty="0" smtClean="0">
                          <a:latin typeface="Times New Roman"/>
                        </a:rPr>
                        <a:t> </a:t>
                      </a:r>
                      <a:r>
                        <a:rPr lang="ru-RU" sz="900" b="0" i="0" u="none" strike="noStrike" dirty="0" err="1" smtClean="0">
                          <a:latin typeface="Times New Roman"/>
                        </a:rPr>
                        <a:t>Галюгаевского</a:t>
                      </a:r>
                      <a:r>
                        <a:rPr lang="ru-RU" sz="900" b="0" i="0" u="none" strike="noStrike" dirty="0" smtClean="0">
                          <a:latin typeface="Times New Roman"/>
                        </a:rPr>
                        <a:t> </a:t>
                      </a:r>
                      <a:r>
                        <a:rPr lang="ru-RU" sz="900" b="0" i="0" u="none" strike="noStrike" dirty="0">
                          <a:latin typeface="Times New Roman"/>
                        </a:rPr>
                        <a:t>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331,95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180,00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151,95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55,30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96,65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Обустройство территории у памятника "Родина-мать"</a:t>
                      </a:r>
                      <a:r>
                        <a:rPr lang="ru-RU" sz="900" b="0" i="0" u="none" strike="noStrike" dirty="0">
                          <a:latin typeface="Times New Roman"/>
                        </a:rPr>
                        <a:t> в х. Пролетарский </a:t>
                      </a:r>
                      <a:r>
                        <a:rPr lang="ru-RU" sz="900" b="0" i="0" u="none" strike="noStrike" dirty="0" err="1">
                          <a:latin typeface="Times New Roman"/>
                        </a:rPr>
                        <a:t>Ростовановского</a:t>
                      </a:r>
                      <a:r>
                        <a:rPr lang="ru-RU" sz="900" b="0" i="0" u="none" strike="noStrike" dirty="0">
                          <a:latin typeface="Times New Roman"/>
                        </a:rPr>
                        <a:t>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1 971,37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1 569,17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402,20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125,20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277,00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Строительство комплексной спортивной площадки </a:t>
                      </a:r>
                      <a:r>
                        <a:rPr lang="ru-RU" sz="900" b="0" i="0" u="none" strike="noStrike" dirty="0">
                          <a:latin typeface="Times New Roman"/>
                        </a:rPr>
                        <a:t>в пос. Рощино </a:t>
                      </a:r>
                      <a:r>
                        <a:rPr lang="ru-RU" sz="900" b="0" i="0" u="none" strike="noStrike" dirty="0" smtClean="0">
                          <a:latin typeface="Times New Roman"/>
                        </a:rPr>
                        <a:t>Рощинского </a:t>
                      </a:r>
                      <a:r>
                        <a:rPr lang="ru-RU" sz="900" b="0" i="0" u="none" strike="noStrike" dirty="0">
                          <a:latin typeface="Times New Roman"/>
                        </a:rPr>
                        <a:t>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2 </a:t>
                      </a:r>
                      <a:r>
                        <a:rPr lang="ru-RU" sz="900" b="1" i="0" u="none" strike="noStrike" dirty="0">
                          <a:latin typeface="Times New Roman"/>
                        </a:rPr>
                        <a:t>403,43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1 797,88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605,55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245,50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360,05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900">
                <a:tc>
                  <a:txBody>
                    <a:bodyPr/>
                    <a:lstStyle/>
                    <a:p>
                      <a:pPr algn="l" fontAlgn="ctr"/>
                      <a:r>
                        <a:rPr lang="ru-RU" sz="900" b="0" i="0" u="sng" strike="noStrike" dirty="0">
                          <a:latin typeface="Times New Roman"/>
                        </a:rPr>
                        <a:t>Ремонт здания </a:t>
                      </a:r>
                      <a:r>
                        <a:rPr lang="ru-RU" sz="900" b="0" i="0" u="sng" strike="noStrike" dirty="0" err="1">
                          <a:latin typeface="Times New Roman"/>
                        </a:rPr>
                        <a:t>Уваровского</a:t>
                      </a:r>
                      <a:r>
                        <a:rPr lang="ru-RU" sz="900" b="0" i="0" u="sng" strike="noStrike" dirty="0">
                          <a:latin typeface="Times New Roman"/>
                        </a:rPr>
                        <a:t> СД</a:t>
                      </a:r>
                      <a:r>
                        <a:rPr lang="ru-RU" sz="900" b="0" i="0" u="none" strike="noStrike" dirty="0">
                          <a:latin typeface="Times New Roman"/>
                        </a:rPr>
                        <a:t>К по ул. Колхозная, 8 (первый этап) в селе </a:t>
                      </a:r>
                      <a:r>
                        <a:rPr lang="ru-RU" sz="900" b="0" i="0" u="none" strike="noStrike" dirty="0" err="1">
                          <a:latin typeface="Times New Roman"/>
                        </a:rPr>
                        <a:t>Уваровское</a:t>
                      </a:r>
                      <a:r>
                        <a:rPr lang="ru-RU" sz="900" b="0" i="0" u="none" strike="noStrike" dirty="0">
                          <a:latin typeface="Times New Roman"/>
                        </a:rPr>
                        <a:t> муниципального образования Русского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2 534,80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1 969,80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565,00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65,00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500,00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Благоустройство территории прилегающей к </a:t>
                      </a:r>
                      <a:r>
                        <a:rPr lang="ru-RU" sz="900" b="0" i="0" u="sng" strike="noStrike" dirty="0" smtClean="0">
                          <a:latin typeface="Times New Roman"/>
                        </a:rPr>
                        <a:t>зданию </a:t>
                      </a:r>
                      <a:r>
                        <a:rPr lang="ru-RU" sz="900" b="0" i="0" u="sng" strike="noStrike" dirty="0">
                          <a:latin typeface="Times New Roman"/>
                        </a:rPr>
                        <a:t>Русского СДК </a:t>
                      </a:r>
                      <a:r>
                        <a:rPr lang="ru-RU" sz="900" b="0" i="0" u="none" strike="noStrike" dirty="0">
                          <a:latin typeface="Times New Roman"/>
                        </a:rPr>
                        <a:t>в селе Русском Русского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2 714,31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1 954,31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760,00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100,00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660,00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Ремонт зрительного зала х. Графский </a:t>
                      </a:r>
                      <a:r>
                        <a:rPr lang="ru-RU" sz="900" b="0" i="0" u="none" strike="noStrike" dirty="0">
                          <a:latin typeface="Times New Roman"/>
                        </a:rPr>
                        <a:t>муниципального образования </a:t>
                      </a:r>
                      <a:r>
                        <a:rPr lang="ru-RU" sz="900" b="0" i="0" u="none" strike="noStrike" dirty="0" err="1">
                          <a:latin typeface="Times New Roman"/>
                        </a:rPr>
                        <a:t>Серноводского</a:t>
                      </a:r>
                      <a:r>
                        <a:rPr lang="ru-RU" sz="900" b="0" i="0" u="none" strike="noStrike" dirty="0">
                          <a:latin typeface="Times New Roman"/>
                        </a:rPr>
                        <a:t>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1 822,01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1 205,24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616,77</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181,40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435,37</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a:latin typeface="Times New Roman"/>
                        </a:rPr>
                        <a:t>Р</a:t>
                      </a:r>
                      <a:r>
                        <a:rPr lang="ru-RU" sz="900" b="0" i="0" u="sng" strike="noStrike" dirty="0">
                          <a:latin typeface="Times New Roman"/>
                        </a:rPr>
                        <a:t>емонт тротуаров</a:t>
                      </a:r>
                      <a:r>
                        <a:rPr lang="ru-RU" sz="900" b="0" i="0" u="none" strike="noStrike" dirty="0">
                          <a:latin typeface="Times New Roman"/>
                        </a:rPr>
                        <a:t> по ул. Моздокская, ул. </a:t>
                      </a:r>
                      <a:r>
                        <a:rPr lang="ru-RU" sz="900" b="0" i="0" u="none" strike="noStrike" dirty="0" err="1">
                          <a:latin typeface="Times New Roman"/>
                        </a:rPr>
                        <a:t>Исаакяна</a:t>
                      </a:r>
                      <a:r>
                        <a:rPr lang="ru-RU" sz="900" b="0" i="0" u="none" strike="noStrike" dirty="0">
                          <a:latin typeface="Times New Roman"/>
                        </a:rPr>
                        <a:t>, ул. Советская и ул. Шаумяна в селе </a:t>
                      </a:r>
                      <a:r>
                        <a:rPr lang="ru-RU" sz="900" b="0" i="0" u="none" strike="noStrike" dirty="0" err="1">
                          <a:latin typeface="Times New Roman"/>
                        </a:rPr>
                        <a:t>Эдиссии</a:t>
                      </a:r>
                      <a:r>
                        <a:rPr lang="ru-RU" sz="900" b="0" i="0" u="none" strike="noStrike" dirty="0">
                          <a:latin typeface="Times New Roman"/>
                        </a:rPr>
                        <a:t>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2 345,33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1 652,62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692,71</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632,71</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77">
                <a:tc>
                  <a:txBody>
                    <a:bodyPr/>
                    <a:lstStyle/>
                    <a:p>
                      <a:pPr algn="ctr" fontAlgn="ctr"/>
                      <a:r>
                        <a:rPr lang="ru-RU" sz="900" b="0" i="0" u="none" strike="noStrike" dirty="0">
                          <a:latin typeface="Times New Roman"/>
                        </a:rPr>
                        <a:t> </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16 115,23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11 736,05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4 379,18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1 057,40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3 321,78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214282" y="3929066"/>
          <a:ext cx="8715437" cy="2231139"/>
        </p:xfrm>
        <a:graphic>
          <a:graphicData uri="http://schemas.openxmlformats.org/drawingml/2006/table">
            <a:tbl>
              <a:tblPr/>
              <a:tblGrid>
                <a:gridCol w="4214842"/>
                <a:gridCol w="857256"/>
                <a:gridCol w="928694"/>
                <a:gridCol w="879971"/>
                <a:gridCol w="847488"/>
                <a:gridCol w="987186"/>
              </a:tblGrid>
              <a:tr h="142876">
                <a:tc rowSpan="2">
                  <a:txBody>
                    <a:bodyPr/>
                    <a:lstStyle/>
                    <a:p>
                      <a:pPr algn="ctr" fontAlgn="ctr"/>
                      <a:r>
                        <a:rPr lang="ru-RU" sz="1100" b="1" i="0" u="none" strike="noStrike" dirty="0" smtClean="0">
                          <a:latin typeface="Times New Roman"/>
                        </a:rPr>
                        <a:t>2020 </a:t>
                      </a:r>
                    </a:p>
                    <a:p>
                      <a:pPr algn="ctr" fontAlgn="ctr"/>
                      <a:r>
                        <a:rPr lang="ru-RU" sz="1100" b="1" i="0" u="none" strike="noStrike" dirty="0" smtClean="0">
                          <a:latin typeface="Times New Roman"/>
                        </a:rPr>
                        <a:t>(проект)</a:t>
                      </a:r>
                      <a:endParaRPr lang="ru-RU" sz="1100" b="1" i="0" u="none" strike="noStrike" dirty="0">
                        <a:latin typeface="Times New Roman"/>
                      </a:endParaRP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a:latin typeface="Times New Roman"/>
                        </a:rPr>
                        <a:t>всего</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краевого бюджета</a:t>
                      </a:r>
                      <a:endParaRPr lang="ru-RU" sz="900" b="0" i="0" u="none" strike="noStrike" dirty="0">
                        <a:latin typeface="Times New Roman"/>
                      </a:endParaRP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местного бюджета</a:t>
                      </a:r>
                      <a:endParaRPr lang="ru-RU" sz="900" b="0" i="0" u="none" strike="noStrike" dirty="0">
                        <a:latin typeface="Times New Roman"/>
                      </a:endParaRP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900" b="0" i="0" u="none" strike="noStrike" dirty="0">
                          <a:latin typeface="Times New Roman"/>
                        </a:rPr>
                        <a:t>в том числе</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489385">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a:latin typeface="Times New Roman"/>
                      </a:endParaRPr>
                    </a:p>
                  </a:txBody>
                  <a:tcPr marL="4409" marR="4409" marT="4409"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dirty="0">
                          <a:latin typeface="Times New Roman"/>
                        </a:rPr>
                        <a:t>спонсорская помощь (населения, организации)</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smtClean="0">
                          <a:latin typeface="Times New Roman"/>
                        </a:rPr>
                        <a:t>бюджет</a:t>
                      </a:r>
                    </a:p>
                    <a:p>
                      <a:pPr algn="ctr" fontAlgn="t"/>
                      <a:r>
                        <a:rPr lang="ru-RU" sz="900" b="0" i="0" u="none" strike="noStrike" dirty="0" smtClean="0">
                          <a:latin typeface="Times New Roman"/>
                        </a:rPr>
                        <a:t> поселения</a:t>
                      </a:r>
                      <a:endParaRPr lang="ru-RU" sz="900" b="0" i="0" u="none" strike="noStrike" dirty="0">
                        <a:latin typeface="Times New Roman"/>
                      </a:endParaRP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Ремонт здания пожарной части </a:t>
                      </a:r>
                      <a:r>
                        <a:rPr lang="ru-RU" sz="900" b="0" i="0" u="none" strike="noStrike" dirty="0">
                          <a:latin typeface="Times New Roman"/>
                        </a:rPr>
                        <a:t>в поселке Балтийский Балтийского сельсовета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2 000,00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1 350,00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650,00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300,00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350,00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Благоустройство центрального парка (освещение и видеонаблюдение</a:t>
                      </a:r>
                      <a:r>
                        <a:rPr lang="ru-RU" sz="900" b="0" i="0" u="none" strike="noStrike" dirty="0">
                          <a:latin typeface="Times New Roman"/>
                        </a:rPr>
                        <a:t>) в станице Курская Курского сельсовета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2 436,97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1 397,04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1 039,93</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289,93</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750,00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Ремонт малого зала Дома культуры</a:t>
                      </a:r>
                      <a:r>
                        <a:rPr lang="ru-RU" sz="900" b="0" i="0" u="none" strike="noStrike" dirty="0">
                          <a:latin typeface="Times New Roman"/>
                        </a:rPr>
                        <a:t> в хуторе Графский </a:t>
                      </a:r>
                      <a:r>
                        <a:rPr lang="ru-RU" sz="900" b="0" i="0" u="none" strike="noStrike" dirty="0" err="1">
                          <a:latin typeface="Times New Roman"/>
                        </a:rPr>
                        <a:t>Серноводского</a:t>
                      </a:r>
                      <a:r>
                        <a:rPr lang="ru-RU" sz="900" b="0" i="0" u="none" strike="noStrike" dirty="0">
                          <a:latin typeface="Times New Roman"/>
                        </a:rPr>
                        <a:t> сельсовета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1 632,18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1 090,00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542,18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167,00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375,18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Благоустройство территории </a:t>
                      </a:r>
                      <a:r>
                        <a:rPr lang="ru-RU" sz="900" b="0" i="0" u="none" strike="noStrike" dirty="0">
                          <a:latin typeface="Times New Roman"/>
                        </a:rPr>
                        <a:t>возле здания МКУК «</a:t>
                      </a:r>
                      <a:r>
                        <a:rPr lang="ru-RU" sz="900" b="0" i="0" u="none" strike="noStrike" dirty="0" err="1">
                          <a:latin typeface="Times New Roman"/>
                        </a:rPr>
                        <a:t>Стодеревский</a:t>
                      </a:r>
                      <a:r>
                        <a:rPr lang="ru-RU" sz="900" b="0" i="0" u="none" strike="noStrike" dirty="0">
                          <a:latin typeface="Times New Roman"/>
                        </a:rPr>
                        <a:t> КДЦ» в станице </a:t>
                      </a:r>
                      <a:r>
                        <a:rPr lang="ru-RU" sz="900" b="0" i="0" u="none" strike="noStrike" dirty="0" err="1">
                          <a:latin typeface="Times New Roman"/>
                        </a:rPr>
                        <a:t>Стодеревская</a:t>
                      </a:r>
                      <a:r>
                        <a:rPr lang="ru-RU" sz="900" b="0" i="0" u="none" strike="noStrike" dirty="0">
                          <a:latin typeface="Times New Roman"/>
                        </a:rPr>
                        <a:t>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1 883,00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1 200,00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683,00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278,00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405,00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Устройство ограждения кладбища </a:t>
                      </a:r>
                      <a:r>
                        <a:rPr lang="ru-RU" sz="900" b="0" i="0" u="none" strike="noStrike" dirty="0">
                          <a:latin typeface="Times New Roman"/>
                        </a:rPr>
                        <a:t>в селе </a:t>
                      </a:r>
                      <a:r>
                        <a:rPr lang="ru-RU" sz="900" b="0" i="0" u="none" strike="noStrike" dirty="0" err="1">
                          <a:latin typeface="Times New Roman"/>
                        </a:rPr>
                        <a:t>Эдиссия</a:t>
                      </a:r>
                      <a:r>
                        <a:rPr lang="ru-RU" sz="900" b="0" i="0" u="none" strike="noStrike" dirty="0">
                          <a:latin typeface="Times New Roman"/>
                        </a:rPr>
                        <a:t>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1 627,98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1 </a:t>
                      </a:r>
                      <a:r>
                        <a:rPr lang="ru-RU" sz="900" b="1" i="0" u="none" strike="noStrike" dirty="0">
                          <a:latin typeface="Times New Roman"/>
                        </a:rPr>
                        <a:t>090,00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537,98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168,00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369,98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586">
                <a:tc>
                  <a:txBody>
                    <a:bodyPr/>
                    <a:lstStyle/>
                    <a:p>
                      <a:pPr algn="ctr" fontAlgn="ctr"/>
                      <a:r>
                        <a:rPr lang="ru-RU" sz="900" b="0" i="0" u="none" strike="noStrike">
                          <a:latin typeface="Times New Roman"/>
                        </a:rPr>
                        <a:t> </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 </a:t>
                      </a:r>
                      <a:r>
                        <a:rPr lang="ru-RU" sz="900" b="1" i="0" u="none" strike="noStrike" dirty="0">
                          <a:latin typeface="Times New Roman"/>
                        </a:rPr>
                        <a:t>9 580,13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6 127,04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3 453,09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1 202,93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2 </a:t>
                      </a:r>
                      <a:r>
                        <a:rPr lang="ru-RU" sz="900" b="1" i="0" u="none" strike="noStrike" dirty="0">
                          <a:latin typeface="Times New Roman"/>
                        </a:rPr>
                        <a:t>250,16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9 /                            </a:t>
            </a:r>
            <a:r>
              <a:rPr lang="ru-RU" sz="1600" dirty="0" smtClean="0">
                <a:latin typeface="Calibri" pitchFamily="34" charset="0"/>
                <a:cs typeface="Calibri" pitchFamily="34" charset="0"/>
              </a:rPr>
              <a:t>ОБЕСПЕЧЕНИЕ  ЖИЛЬЕМ  МОЛОДЫХ  СЕМЕЙ</a:t>
            </a:r>
          </a:p>
        </p:txBody>
      </p:sp>
      <p:graphicFrame>
        <p:nvGraphicFramePr>
          <p:cNvPr id="3" name="Таблица 2"/>
          <p:cNvGraphicFramePr>
            <a:graphicFrameLocks noGrp="1"/>
          </p:cNvGraphicFramePr>
          <p:nvPr/>
        </p:nvGraphicFramePr>
        <p:xfrm>
          <a:off x="142844" y="714356"/>
          <a:ext cx="3857651" cy="1521314"/>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200" b="0" i="0" u="none" strike="noStrike" dirty="0" smtClean="0">
                          <a:solidFill>
                            <a:srgbClr val="000000"/>
                          </a:solidFill>
                          <a:latin typeface="Calibri" pitchFamily="34" charset="0"/>
                          <a:cs typeface="Calibri" pitchFamily="34" charset="0"/>
                        </a:rPr>
                        <a:t>Количество семей</a:t>
                      </a:r>
                      <a:endParaRPr lang="ru-RU" sz="12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200" b="1" i="0" u="none" strike="noStrike" dirty="0">
                          <a:solidFill>
                            <a:srgbClr val="000000"/>
                          </a:solidFill>
                          <a:latin typeface="Calibri" pitchFamily="34" charset="0"/>
                          <a:cs typeface="Calibri" pitchFamily="34" charset="0"/>
                        </a:rPr>
                        <a:t>2018 </a:t>
                      </a:r>
                      <a:r>
                        <a:rPr lang="ru-RU" sz="1200" b="1" i="0" u="none" strike="noStrike" dirty="0" smtClean="0">
                          <a:solidFill>
                            <a:srgbClr val="000000"/>
                          </a:solidFill>
                          <a:latin typeface="Calibri" pitchFamily="34" charset="0"/>
                          <a:cs typeface="Calibri" pitchFamily="34" charset="0"/>
                        </a:rPr>
                        <a:t>(</a:t>
                      </a:r>
                      <a:r>
                        <a:rPr lang="ru-RU" sz="12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200" b="0" i="0" u="none" strike="noStrike" dirty="0" smtClean="0">
                          <a:solidFill>
                            <a:srgbClr val="000000"/>
                          </a:solidFill>
                          <a:latin typeface="Calibri" pitchFamily="34" charset="0"/>
                          <a:cs typeface="Calibri" pitchFamily="34" charset="0"/>
                        </a:rPr>
                        <a:t>ВСЕГО</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dirty="0" smtClean="0">
                          <a:solidFill>
                            <a:srgbClr val="000000"/>
                          </a:solidFill>
                          <a:latin typeface="Calibri" pitchFamily="34" charset="0"/>
                          <a:cs typeface="Calibri" pitchFamily="34" charset="0"/>
                        </a:rPr>
                        <a:t>в  том числе:</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за счет федерального бюджета</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200" b="0" i="0" u="none" strike="noStrike" dirty="0" smtClean="0">
                          <a:solidFill>
                            <a:srgbClr val="000000"/>
                          </a:solidFill>
                          <a:latin typeface="Calibri" pitchFamily="34" charset="0"/>
                          <a:cs typeface="Calibri" pitchFamily="34" charset="0"/>
                        </a:rPr>
                        <a:t>1</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2</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3</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4</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5</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200" b="1" i="0" u="none" strike="noStrike" dirty="0" smtClean="0">
                          <a:solidFill>
                            <a:srgbClr val="000000"/>
                          </a:solidFill>
                          <a:latin typeface="Calibri" pitchFamily="34" charset="0"/>
                          <a:cs typeface="Calibri" pitchFamily="34" charset="0"/>
                        </a:rPr>
                        <a:t>41</a:t>
                      </a:r>
                      <a:endParaRPr lang="ru-RU" sz="12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27</a:t>
                      </a:r>
                      <a:r>
                        <a:rPr lang="ru-RU" sz="1200" b="1" baseline="0" dirty="0" smtClean="0">
                          <a:latin typeface="Calibri" pitchFamily="34" charset="0"/>
                          <a:cs typeface="Calibri" pitchFamily="34" charset="0"/>
                        </a:rPr>
                        <a:t> 716,82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498,82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25 832,16</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1 385,84</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142844" y="2714620"/>
          <a:ext cx="3857652" cy="1535992"/>
        </p:xfrm>
        <a:graphic>
          <a:graphicData uri="http://schemas.openxmlformats.org/drawingml/2006/table">
            <a:tbl>
              <a:tblPr/>
              <a:tblGrid>
                <a:gridCol w="785818"/>
                <a:gridCol w="649589"/>
                <a:gridCol w="850609"/>
                <a:gridCol w="853934"/>
                <a:gridCol w="717702"/>
              </a:tblGrid>
              <a:tr h="241384">
                <a:tc rowSpan="3">
                  <a:txBody>
                    <a:bodyPr/>
                    <a:lstStyle/>
                    <a:p>
                      <a:pPr algn="ctr" fontAlgn="b"/>
                      <a:r>
                        <a:rPr lang="ru-RU" sz="1200" b="0" i="0" u="none" strike="noStrike" dirty="0" smtClean="0">
                          <a:solidFill>
                            <a:srgbClr val="000000"/>
                          </a:solidFill>
                          <a:latin typeface="Calibri" pitchFamily="34" charset="0"/>
                          <a:cs typeface="Calibri" pitchFamily="34" charset="0"/>
                        </a:rPr>
                        <a:t>Количество семей</a:t>
                      </a:r>
                      <a:endParaRPr lang="ru-RU" sz="12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200" b="1" i="0" u="none" strike="noStrike" dirty="0" smtClean="0">
                          <a:solidFill>
                            <a:srgbClr val="000000"/>
                          </a:solidFill>
                          <a:latin typeface="Calibri" pitchFamily="34" charset="0"/>
                          <a:cs typeface="Calibri" pitchFamily="34" charset="0"/>
                        </a:rPr>
                        <a:t>2019 (уточненный)</a:t>
                      </a:r>
                      <a:endParaRPr lang="ru-RU" sz="12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200" b="0" i="0" u="none" strike="noStrike" dirty="0" smtClean="0">
                          <a:solidFill>
                            <a:srgbClr val="000000"/>
                          </a:solidFill>
                          <a:latin typeface="Calibri" pitchFamily="34" charset="0"/>
                          <a:cs typeface="Calibri" pitchFamily="34" charset="0"/>
                        </a:rPr>
                        <a:t>ВСЕГО</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dirty="0" smtClean="0">
                          <a:solidFill>
                            <a:srgbClr val="000000"/>
                          </a:solidFill>
                          <a:latin typeface="Calibri" pitchFamily="34" charset="0"/>
                          <a:cs typeface="Calibri" pitchFamily="34" charset="0"/>
                        </a:rPr>
                        <a:t>в  том числе:</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за счет федерального бюджета</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200" b="0" i="0" u="none" strike="noStrike" dirty="0" smtClean="0">
                          <a:solidFill>
                            <a:srgbClr val="000000"/>
                          </a:solidFill>
                          <a:latin typeface="Calibri" pitchFamily="34" charset="0"/>
                          <a:cs typeface="Calibri" pitchFamily="34" charset="0"/>
                        </a:rPr>
                        <a:t>1</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2</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3</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4</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5</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200" b="1" i="0" u="none" strike="noStrike" dirty="0" smtClean="0">
                          <a:solidFill>
                            <a:srgbClr val="000000"/>
                          </a:solidFill>
                          <a:latin typeface="Calibri" pitchFamily="34" charset="0"/>
                          <a:cs typeface="Calibri" pitchFamily="34" charset="0"/>
                        </a:rPr>
                        <a:t>25</a:t>
                      </a:r>
                      <a:endParaRPr lang="ru-RU" sz="12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21 812,32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993,47</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19 149,65</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1 669,20</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4786322"/>
          <a:ext cx="3857651" cy="1535992"/>
        </p:xfrm>
        <a:graphic>
          <a:graphicData uri="http://schemas.openxmlformats.org/drawingml/2006/table">
            <a:tbl>
              <a:tblPr/>
              <a:tblGrid>
                <a:gridCol w="785818"/>
                <a:gridCol w="649586"/>
                <a:gridCol w="897129"/>
                <a:gridCol w="807416"/>
                <a:gridCol w="717702"/>
              </a:tblGrid>
              <a:tr h="241384">
                <a:tc rowSpan="3">
                  <a:txBody>
                    <a:bodyPr/>
                    <a:lstStyle/>
                    <a:p>
                      <a:pPr algn="ctr" fontAlgn="b"/>
                      <a:r>
                        <a:rPr lang="ru-RU" sz="1200" b="0" i="0" u="none" strike="noStrike" dirty="0" smtClean="0">
                          <a:solidFill>
                            <a:srgbClr val="000000"/>
                          </a:solidFill>
                          <a:latin typeface="Calibri" pitchFamily="34" charset="0"/>
                          <a:cs typeface="Calibri" pitchFamily="34" charset="0"/>
                        </a:rPr>
                        <a:t>Количество семей</a:t>
                      </a:r>
                      <a:endParaRPr lang="ru-RU" sz="12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200" b="1" i="0" u="none" strike="noStrike" dirty="0" smtClean="0">
                          <a:solidFill>
                            <a:srgbClr val="000000"/>
                          </a:solidFill>
                          <a:latin typeface="Calibri" pitchFamily="34" charset="0"/>
                          <a:cs typeface="Calibri" pitchFamily="34" charset="0"/>
                        </a:rPr>
                        <a:t>2020 (прогноз)</a:t>
                      </a:r>
                      <a:endParaRPr lang="ru-RU" sz="12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200" b="0" i="0" u="none" strike="noStrike" dirty="0" smtClean="0">
                          <a:solidFill>
                            <a:srgbClr val="000000"/>
                          </a:solidFill>
                          <a:latin typeface="Calibri" pitchFamily="34" charset="0"/>
                          <a:cs typeface="Calibri" pitchFamily="34" charset="0"/>
                        </a:rPr>
                        <a:t>ВСЕГО</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dirty="0" smtClean="0">
                          <a:solidFill>
                            <a:srgbClr val="000000"/>
                          </a:solidFill>
                          <a:latin typeface="Calibri" pitchFamily="34" charset="0"/>
                          <a:cs typeface="Calibri" pitchFamily="34" charset="0"/>
                        </a:rPr>
                        <a:t>в  том числе:</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за счет федерального бюджета</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200" b="0" i="0" u="none" strike="noStrike" dirty="0" smtClean="0">
                          <a:solidFill>
                            <a:srgbClr val="000000"/>
                          </a:solidFill>
                          <a:latin typeface="Calibri" pitchFamily="34" charset="0"/>
                          <a:cs typeface="Calibri" pitchFamily="34" charset="0"/>
                        </a:rPr>
                        <a:t>1</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2</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3</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4</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5</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200" b="1" i="0" u="none" strike="noStrike" dirty="0" smtClean="0">
                          <a:solidFill>
                            <a:srgbClr val="000000"/>
                          </a:solidFill>
                          <a:latin typeface="Calibri" pitchFamily="34" charset="0"/>
                          <a:cs typeface="Calibri" pitchFamily="34" charset="0"/>
                        </a:rPr>
                        <a:t>55</a:t>
                      </a:r>
                      <a:endParaRPr lang="ru-RU" sz="12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38 558,12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1 457,09</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35 037,67</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2 063,36</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786314" y="642918"/>
          <a:ext cx="4000528" cy="1643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nvGraphicFramePr>
        <p:xfrm>
          <a:off x="4786314" y="2643182"/>
          <a:ext cx="4000528"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4857752" y="4643446"/>
          <a:ext cx="4000528" cy="164307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3" y="0"/>
          <a:ext cx="8858311" cy="5046744"/>
        </p:xfrm>
        <a:graphic>
          <a:graphicData uri="http://schemas.openxmlformats.org/drawingml/2006/table">
            <a:tbl>
              <a:tblPr/>
              <a:tblGrid>
                <a:gridCol w="2464610"/>
                <a:gridCol w="937625"/>
                <a:gridCol w="2411032"/>
                <a:gridCol w="1509126"/>
                <a:gridCol w="1535918"/>
              </a:tblGrid>
              <a:tr h="175086">
                <a:tc gridSpan="5">
                  <a:txBody>
                    <a:bodyPr/>
                    <a:lstStyle/>
                    <a:p>
                      <a:pPr algn="ctr" fontAlgn="t"/>
                      <a:r>
                        <a:rPr lang="ru-RU" sz="1200" b="1" i="0" u="none" strike="noStrike" dirty="0">
                          <a:solidFill>
                            <a:srgbClr val="000000"/>
                          </a:solidFill>
                          <a:latin typeface="Times New Roman"/>
                        </a:rPr>
                        <a:t>СУБСИДИИ, </a:t>
                      </a:r>
                    </a:p>
                  </a:txBody>
                  <a:tcPr marL="5208" marR="5208" marT="5208" marB="0">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086">
                <a:tc gridSpan="5">
                  <a:txBody>
                    <a:bodyPr/>
                    <a:lstStyle/>
                    <a:p>
                      <a:pPr algn="ctr" fontAlgn="t"/>
                      <a:endParaRPr lang="ru-RU" sz="1200" b="1" i="0" u="none" strike="noStrike" dirty="0">
                        <a:solidFill>
                          <a:srgbClr val="000000"/>
                        </a:solidFill>
                        <a:latin typeface="Times New Roman"/>
                      </a:endParaRPr>
                    </a:p>
                  </a:txBody>
                  <a:tcPr marL="5208" marR="5208" marT="5208" marB="0">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5325">
                <a:tc gridSpan="5">
                  <a:txBody>
                    <a:bodyPr/>
                    <a:lstStyle/>
                    <a:p>
                      <a:pPr algn="ctr" fontAlgn="t"/>
                      <a:r>
                        <a:rPr lang="ru-RU" sz="1200" b="1" i="0" u="none" strike="noStrike" dirty="0">
                          <a:solidFill>
                            <a:srgbClr val="000000"/>
                          </a:solidFill>
                          <a:latin typeface="Times New Roman"/>
                        </a:rPr>
                        <a:t>выделяемые местным бюджетам на предоставление молодым семьям социальных выплат на приобретение (строительство) жилья  на 2020 год</a:t>
                      </a:r>
                    </a:p>
                  </a:txBody>
                  <a:tcPr marL="5208" marR="5208" marT="5208" marB="0">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086">
                <a:tc gridSpan="5">
                  <a:txBody>
                    <a:bodyPr/>
                    <a:lstStyle/>
                    <a:p>
                      <a:pPr algn="r" fontAlgn="t"/>
                      <a:r>
                        <a:rPr lang="ru-RU" sz="1200" b="0" i="0" u="none" strike="noStrike" dirty="0">
                          <a:solidFill>
                            <a:srgbClr val="000000"/>
                          </a:solidFill>
                          <a:latin typeface="Times New Roman"/>
                        </a:rPr>
                        <a:t>(тыс. рублей)</a:t>
                      </a:r>
                    </a:p>
                  </a:txBody>
                  <a:tcPr marL="5208" marR="5208" marT="5208"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086">
                <a:tc rowSpan="3">
                  <a:txBody>
                    <a:bodyPr/>
                    <a:lstStyle/>
                    <a:p>
                      <a:pPr algn="ctr" fontAlgn="ctr"/>
                      <a:r>
                        <a:rPr lang="ru-RU" sz="1100" b="0" i="0" u="none" strike="noStrike" dirty="0">
                          <a:solidFill>
                            <a:srgbClr val="000000"/>
                          </a:solidFill>
                          <a:latin typeface="Times New Roman"/>
                        </a:rPr>
                        <a:t>Наименование муниципального образования Ставропольского края</a:t>
                      </a:r>
                    </a:p>
                  </a:txBody>
                  <a:tcPr marL="5208" marR="5208" marT="520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ru-RU" sz="1200" b="0" i="0" u="none" strike="noStrike">
                          <a:solidFill>
                            <a:srgbClr val="000000"/>
                          </a:solidFill>
                          <a:latin typeface="Times New Roman"/>
                        </a:rPr>
                        <a:t>Размер субсидии</a:t>
                      </a:r>
                    </a:p>
                  </a:txBody>
                  <a:tcPr marL="5208" marR="5208" marT="52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60900">
                <a:tc vMerge="1">
                  <a:txBody>
                    <a:bodyPr/>
                    <a:lstStyle/>
                    <a:p>
                      <a:endParaRPr lang="ru-RU"/>
                    </a:p>
                  </a:txBody>
                  <a:tcPr/>
                </a:tc>
                <a:tc rowSpan="2">
                  <a:txBody>
                    <a:bodyPr/>
                    <a:lstStyle/>
                    <a:p>
                      <a:pPr algn="ctr" fontAlgn="ctr"/>
                      <a:r>
                        <a:rPr lang="ru-RU" sz="1100" b="0" i="0" u="none" strike="noStrike" dirty="0">
                          <a:solidFill>
                            <a:srgbClr val="000000"/>
                          </a:solidFill>
                          <a:latin typeface="Times New Roman"/>
                        </a:rPr>
                        <a:t>всего</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100" b="0" i="0" u="none" strike="noStrike" dirty="0">
                          <a:solidFill>
                            <a:srgbClr val="000000"/>
                          </a:solidFill>
                          <a:latin typeface="Times New Roman"/>
                        </a:rPr>
                        <a:t>в том числе</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26310">
                <a:tc vMerge="1">
                  <a:txBody>
                    <a:bodyPr/>
                    <a:lstStyle/>
                    <a:p>
                      <a:endParaRPr lang="ru-RU"/>
                    </a:p>
                  </a:txBody>
                  <a:tcPr/>
                </a:tc>
                <a:tc vMerge="1">
                  <a:txBody>
                    <a:bodyPr/>
                    <a:lstStyle/>
                    <a:p>
                      <a:endParaRPr lang="ru-RU"/>
                    </a:p>
                  </a:txBody>
                  <a:tcPr/>
                </a:tc>
                <a:tc>
                  <a:txBody>
                    <a:bodyPr/>
                    <a:lstStyle/>
                    <a:p>
                      <a:pPr algn="ctr" fontAlgn="ctr"/>
                      <a:r>
                        <a:rPr lang="ru-RU" sz="1100" b="0" i="0" u="none" strike="noStrike" dirty="0">
                          <a:solidFill>
                            <a:srgbClr val="000000"/>
                          </a:solidFill>
                          <a:latin typeface="Times New Roman"/>
                        </a:rPr>
                        <a:t>на предоставление молодым семьям Ставропольского края, не имеющим детей или имеющим одного или двух детей, социальных выплат на приобретение (строительство) жилья в пределах средств бюджета Ставропольского края, включая субсидию, предоставленную из федерального бюджета</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на предоставление молодым семьям Ставропольского края, имеющим трех и более детей, социальных выплат на приобретение (строительство) жилья</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на предоставление молодым семьям Ставропольского края, не имеющим детей или имеющим одного или двух детей, социальных выплат на приобретение (строительство) жилья</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00">
                <a:tc>
                  <a:txBody>
                    <a:bodyPr/>
                    <a:lstStyle/>
                    <a:p>
                      <a:pPr algn="ctr" fontAlgn="ctr"/>
                      <a:r>
                        <a:rPr lang="ru-RU" sz="1100" b="0" i="0" u="none" strike="noStrike" dirty="0">
                          <a:solidFill>
                            <a:srgbClr val="000000"/>
                          </a:solidFill>
                          <a:latin typeface="Times New Roman"/>
                        </a:rPr>
                        <a:t>1</a:t>
                      </a:r>
                    </a:p>
                  </a:txBody>
                  <a:tcPr marL="5208" marR="5208" marT="520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2</a:t>
                      </a:r>
                    </a:p>
                  </a:txBody>
                  <a:tcPr marL="5208" marR="5208" marT="520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3</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4</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5</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952">
                <a:tc>
                  <a:txBody>
                    <a:bodyPr/>
                    <a:lstStyle/>
                    <a:p>
                      <a:pPr algn="just" fontAlgn="t"/>
                      <a:r>
                        <a:rPr lang="ru-RU" sz="1100" b="0" i="0" u="none" strike="noStrike" dirty="0">
                          <a:solidFill>
                            <a:srgbClr val="000000"/>
                          </a:solidFill>
                          <a:latin typeface="Times New Roman"/>
                        </a:rPr>
                        <a:t>КУРСКИЙ                                                          МУНИЦИПАЛЬНЫЙ РАЙОН</a:t>
                      </a: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dirty="0">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dirty="0">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dirty="0">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r>
              <a:tr h="160900">
                <a:tc>
                  <a:txBody>
                    <a:bodyPr/>
                    <a:lstStyle/>
                    <a:p>
                      <a:pPr algn="just" fontAlgn="t"/>
                      <a:r>
                        <a:rPr lang="ru-RU" sz="1100" b="0" i="0" u="none" strike="noStrike" dirty="0">
                          <a:solidFill>
                            <a:srgbClr val="000000"/>
                          </a:solidFill>
                          <a:latin typeface="Times New Roman"/>
                        </a:rPr>
                        <a:t>Балтийский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478,80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478,80</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Кановский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6 647,34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3 052,35</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3 594,99</a:t>
                      </a:r>
                    </a:p>
                  </a:txBody>
                  <a:tcPr marL="5208" marR="5208" marT="5208" marB="0">
                    <a:lnL>
                      <a:noFill/>
                    </a:lnL>
                    <a:lnR>
                      <a:noFill/>
                    </a:lnR>
                    <a:lnT>
                      <a:noFill/>
                    </a:lnT>
                    <a:lnB>
                      <a:noFill/>
                    </a:lnB>
                  </a:tcPr>
                </a:tc>
              </a:tr>
              <a:tr h="160900">
                <a:tc>
                  <a:txBody>
                    <a:bodyPr/>
                    <a:lstStyle/>
                    <a:p>
                      <a:pPr algn="just" fontAlgn="t"/>
                      <a:r>
                        <a:rPr lang="ru-RU" sz="1100" b="0" i="0" u="none" strike="noStrike" dirty="0">
                          <a:solidFill>
                            <a:srgbClr val="000000"/>
                          </a:solidFill>
                          <a:latin typeface="Times New Roman"/>
                        </a:rPr>
                        <a:t>Курский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13 462,26</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1 843,38</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3 016,44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8 602,44</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Ростовановский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3 016,44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3 016,44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Рощинский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287,28</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287,28</a:t>
                      </a:r>
                    </a:p>
                  </a:txBody>
                  <a:tcPr marL="5208" marR="5208" marT="5208" marB="0">
                    <a:lnL>
                      <a:noFill/>
                    </a:lnL>
                    <a:lnR>
                      <a:noFill/>
                    </a:lnR>
                    <a:lnT>
                      <a:noFill/>
                    </a:lnT>
                    <a:lnB>
                      <a:noFill/>
                    </a:lnB>
                  </a:tcPr>
                </a:tc>
              </a:tr>
              <a:tr h="160900">
                <a:tc>
                  <a:txBody>
                    <a:bodyPr/>
                    <a:lstStyle/>
                    <a:p>
                      <a:pPr algn="just" fontAlgn="t"/>
                      <a:r>
                        <a:rPr lang="ru-RU" sz="1100" b="0" i="0" u="none" strike="noStrike" dirty="0">
                          <a:solidFill>
                            <a:srgbClr val="000000"/>
                          </a:solidFill>
                          <a:latin typeface="Times New Roman"/>
                        </a:rPr>
                        <a:t>Русский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5 610,16</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3 205,81</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2 404,35</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Серноводский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1 175,06</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1 175,06</a:t>
                      </a:r>
                    </a:p>
                  </a:txBody>
                  <a:tcPr marL="5208" marR="5208" marT="5208" marB="0">
                    <a:lnL>
                      <a:noFill/>
                    </a:lnL>
                    <a:lnR>
                      <a:noFill/>
                    </a:lnR>
                    <a:lnT>
                      <a:noFill/>
                    </a:lnT>
                    <a:lnB>
                      <a:noFill/>
                    </a:lnB>
                  </a:tcPr>
                </a:tc>
              </a:tr>
              <a:tr h="160900">
                <a:tc>
                  <a:txBody>
                    <a:bodyPr/>
                    <a:lstStyle/>
                    <a:p>
                      <a:pPr algn="just" fontAlgn="t"/>
                      <a:r>
                        <a:rPr lang="ru-RU" sz="1100" b="0" i="0" u="none" strike="noStrike" dirty="0">
                          <a:solidFill>
                            <a:srgbClr val="000000"/>
                          </a:solidFill>
                          <a:latin typeface="Times New Roman"/>
                        </a:rPr>
                        <a:t>станица </a:t>
                      </a:r>
                      <a:r>
                        <a:rPr lang="ru-RU" sz="1100" b="0" i="0" u="none" strike="noStrike" dirty="0" err="1">
                          <a:solidFill>
                            <a:srgbClr val="000000"/>
                          </a:solidFill>
                          <a:latin typeface="Times New Roman"/>
                        </a:rPr>
                        <a:t>Стодеревская</a:t>
                      </a:r>
                      <a:endParaRPr lang="ru-RU" sz="1100" b="0"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646,38</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646,38</a:t>
                      </a:r>
                    </a:p>
                  </a:txBody>
                  <a:tcPr marL="5208" marR="5208" marT="5208" marB="0">
                    <a:lnL>
                      <a:noFill/>
                    </a:lnL>
                    <a:lnR>
                      <a:noFill/>
                    </a:lnR>
                    <a:lnT>
                      <a:noFill/>
                    </a:lnT>
                    <a:lnB>
                      <a:noFill/>
                    </a:lnB>
                  </a:tcPr>
                </a:tc>
              </a:tr>
              <a:tr h="316952">
                <a:tc>
                  <a:txBody>
                    <a:bodyPr/>
                    <a:lstStyle/>
                    <a:p>
                      <a:pPr algn="just" fontAlgn="t"/>
                      <a:r>
                        <a:rPr lang="ru-RU" sz="1100" b="0" i="0" u="none" strike="noStrike" dirty="0">
                          <a:solidFill>
                            <a:srgbClr val="000000"/>
                          </a:solidFill>
                          <a:latin typeface="Times New Roman"/>
                        </a:rPr>
                        <a:t>село </a:t>
                      </a:r>
                      <a:r>
                        <a:rPr lang="ru-RU" sz="1100" b="0" i="0" u="none" strike="noStrike" dirty="0" err="1">
                          <a:solidFill>
                            <a:srgbClr val="000000"/>
                          </a:solidFill>
                          <a:latin typeface="Times New Roman"/>
                        </a:rPr>
                        <a:t>Эдиссия</a:t>
                      </a:r>
                      <a:endParaRPr lang="ru-RU" sz="1100" b="0"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5 </a:t>
                      </a:r>
                      <a:r>
                        <a:rPr lang="ru-RU" sz="1100" b="0" i="0" u="none" strike="noStrike" dirty="0" smtClean="0">
                          <a:solidFill>
                            <a:srgbClr val="000000"/>
                          </a:solidFill>
                          <a:latin typeface="Times New Roman"/>
                        </a:rPr>
                        <a:t>171,04</a:t>
                      </a:r>
                    </a:p>
                    <a:p>
                      <a:pPr algn="r" fontAlgn="t"/>
                      <a:r>
                        <a:rPr lang="ru-RU" sz="1100" b="1" i="0" u="none" strike="noStrike" dirty="0" smtClean="0">
                          <a:solidFill>
                            <a:srgbClr val="000000"/>
                          </a:solidFill>
                          <a:latin typeface="Times New Roman"/>
                        </a:rPr>
                        <a:t>36 494,76</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smtClean="0">
                          <a:solidFill>
                            <a:srgbClr val="000000"/>
                          </a:solidFill>
                          <a:latin typeface="Times New Roman"/>
                        </a:rPr>
                        <a:t>430,92</a:t>
                      </a:r>
                    </a:p>
                    <a:p>
                      <a:pPr algn="r" fontAlgn="t"/>
                      <a:r>
                        <a:rPr lang="ru-RU" sz="1100" b="1" i="0" u="none" strike="noStrike" dirty="0" smtClean="0">
                          <a:solidFill>
                            <a:srgbClr val="000000"/>
                          </a:solidFill>
                          <a:latin typeface="Times New Roman"/>
                        </a:rPr>
                        <a:t>2 274,30</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smtClean="0">
                          <a:solidFill>
                            <a:srgbClr val="000000"/>
                          </a:solidFill>
                          <a:latin typeface="Times New Roman"/>
                        </a:rPr>
                        <a:t>861,84</a:t>
                      </a:r>
                    </a:p>
                    <a:p>
                      <a:pPr algn="r" fontAlgn="t"/>
                      <a:r>
                        <a:rPr lang="ru-RU" sz="1100" b="1" i="0" u="none" strike="noStrike" dirty="0" smtClean="0">
                          <a:solidFill>
                            <a:srgbClr val="000000"/>
                          </a:solidFill>
                          <a:latin typeface="Times New Roman"/>
                        </a:rPr>
                        <a:t>13 152,88</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a:t>
                      </a:r>
                      <a:r>
                        <a:rPr lang="ru-RU" sz="1100" b="0" i="0" u="none" strike="noStrike" dirty="0" smtClean="0">
                          <a:solidFill>
                            <a:srgbClr val="000000"/>
                          </a:solidFill>
                          <a:latin typeface="Times New Roman"/>
                        </a:rPr>
                        <a:t>878,28</a:t>
                      </a:r>
                    </a:p>
                    <a:p>
                      <a:pPr algn="r" fontAlgn="t"/>
                      <a:r>
                        <a:rPr lang="ru-RU" sz="1100" b="1" i="0" u="none" strike="noStrike" dirty="0" smtClean="0">
                          <a:solidFill>
                            <a:srgbClr val="000000"/>
                          </a:solidFill>
                          <a:latin typeface="Times New Roman"/>
                        </a:rPr>
                        <a:t>21 067,58</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r>
            </a:tbl>
          </a:graphicData>
        </a:graphic>
      </p:graphicFrame>
      <p:pic>
        <p:nvPicPr>
          <p:cNvPr id="1028" name="Picture 4" descr="http://vytegra.munrus.ru/media/cache/05/9b/30/f6/46/a4/059b30f646a4489d23eeb84311cff40f.jpg"/>
          <p:cNvPicPr>
            <a:picLocks noChangeAspect="1" noChangeArrowheads="1"/>
          </p:cNvPicPr>
          <p:nvPr/>
        </p:nvPicPr>
        <p:blipFill>
          <a:blip r:embed="rId2" cstate="print"/>
          <a:srcRect l="2470" t="4167" r="1235"/>
          <a:stretch>
            <a:fillRect/>
          </a:stretch>
        </p:blipFill>
        <p:spPr bwMode="auto">
          <a:xfrm>
            <a:off x="1785918" y="5214950"/>
            <a:ext cx="5572164" cy="1643050"/>
          </a:xfrm>
          <a:prstGeom prst="rect">
            <a:avLst/>
          </a:prstGeom>
          <a:ln>
            <a:noFill/>
          </a:ln>
          <a:effectLst>
            <a:softEdge rad="112500"/>
          </a:effectLst>
        </p:spPr>
      </p:pic>
    </p:spTree>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10 /                               </a:t>
            </a: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28604"/>
          <a:ext cx="7429552" cy="3246446"/>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85720" y="4000504"/>
            <a:ext cx="5357850" cy="2308324"/>
          </a:xfrm>
          <a:prstGeom prst="rect">
            <a:avLst/>
          </a:prstGeom>
        </p:spPr>
        <p:txBody>
          <a:bodyPr wrap="square">
            <a:spAutoFit/>
          </a:bodyPr>
          <a:lstStyle/>
          <a:p>
            <a:pPr algn="just"/>
            <a:r>
              <a:rPr lang="ru-RU" sz="1200" dirty="0" smtClean="0"/>
              <a:t>     По отрасли «Дорожное хозяйство (дорожные фонды)» в бюджетах муниципальных образований предусматриваются расходы на осуществление дорожной деятельности в рамках муниципальных дорожных фондов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200" dirty="0" err="1" smtClean="0"/>
              <a:t>инжекторных</a:t>
            </a:r>
            <a:r>
              <a:rPr lang="ru-RU" sz="1200" dirty="0" smtClean="0"/>
              <a:t>) двигателей, производимые на территории Российской Федерации, подлежащих зачислению в бюджеты муниципальных образований, а также иных доходов, определенных нормативными правовыми актами муниципальных образований о создании муниципальных дорожных фондов.</a:t>
            </a:r>
            <a:endParaRPr lang="ru-RU" sz="1200" dirty="0"/>
          </a:p>
        </p:txBody>
      </p:sp>
      <p:pic>
        <p:nvPicPr>
          <p:cNvPr id="29700" name="Picture 4" descr="https://fotodes.ru/upload/img1347185843.jpg"/>
          <p:cNvPicPr>
            <a:picLocks noChangeAspect="1" noChangeArrowheads="1"/>
          </p:cNvPicPr>
          <p:nvPr/>
        </p:nvPicPr>
        <p:blipFill>
          <a:blip r:embed="rId3" cstate="print"/>
          <a:srcRect/>
          <a:stretch>
            <a:fillRect/>
          </a:stretch>
        </p:blipFill>
        <p:spPr bwMode="auto">
          <a:xfrm>
            <a:off x="6143636" y="3929066"/>
            <a:ext cx="2571768" cy="2225498"/>
          </a:xfrm>
          <a:prstGeom prst="rect">
            <a:avLst/>
          </a:prstGeom>
          <a:ln>
            <a:noFill/>
          </a:ln>
          <a:effectLst>
            <a:softEdge rad="112500"/>
          </a:effectLst>
        </p:spPr>
      </p:pic>
    </p:spTree>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11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1107996"/>
          </a:xfrm>
          <a:prstGeom prst="rect">
            <a:avLst/>
          </a:prstGeom>
          <a:noFill/>
        </p:spPr>
        <p:txBody>
          <a:bodyPr wrap="square" rtlCol="0">
            <a:spAutoFit/>
          </a:bodyPr>
          <a:lstStyle/>
          <a:p>
            <a:pPr algn="just"/>
            <a:r>
              <a:rPr lang="ru-RU" sz="1100" dirty="0" smtClean="0"/>
              <a:t>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a:t>
            </a:r>
          </a:p>
          <a:p>
            <a:pPr algn="just"/>
            <a:r>
              <a:rPr lang="ru-RU" sz="1100" dirty="0" smtClean="0"/>
              <a:t>     В 2020 году объем межбюджетных трансфертов из бюджета Ставропольского края консолидированному бюджету Курского района Ставропольского края составит  1 337 015,00 тыс. рублей, что на  227 669,61 тыс. рублей больше чем в уточненном плане на 2019 год.</a:t>
            </a:r>
            <a:endParaRPr lang="ru-RU" sz="1100" dirty="0"/>
          </a:p>
        </p:txBody>
      </p:sp>
      <p:graphicFrame>
        <p:nvGraphicFramePr>
          <p:cNvPr id="4" name="Диаграмма 3"/>
          <p:cNvGraphicFramePr/>
          <p:nvPr/>
        </p:nvGraphicFramePr>
        <p:xfrm>
          <a:off x="500034" y="1397000"/>
          <a:ext cx="8286808" cy="28892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4282" y="4357694"/>
            <a:ext cx="8572592" cy="1615827"/>
          </a:xfrm>
          <a:prstGeom prst="rect">
            <a:avLst/>
          </a:prstGeom>
          <a:noFill/>
        </p:spPr>
        <p:txBody>
          <a:bodyPr wrap="square" rtlCol="0">
            <a:spAutoFit/>
          </a:bodyPr>
          <a:lstStyle/>
          <a:p>
            <a:pPr algn="just"/>
            <a:r>
              <a:rPr lang="ru-RU" sz="1100" dirty="0" smtClean="0"/>
              <a:t>   Основную часть в структуре межбюджетных трансфертов консолидированного бюджета Курского района Ставропольского края на 2020 год составляют субвенции -   65,9%, дотации – 27,3%, субсидии – 6,7%, иные МБТ – 0,1%. Объем дотаций в 2020 году по сравнению с 2019 годом  увеличится на  115 956,0 тыс. рублей или на 52,4%.</a:t>
            </a:r>
          </a:p>
          <a:p>
            <a:pPr algn="just"/>
            <a:r>
              <a:rPr lang="ru-RU" sz="1100" dirty="0" smtClean="0"/>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Министерство финансов Ставропольского края  на 2020 год повысило уровень обеспеченности прогнозных расходов местных бюджетов расчетными доходами местных бюджетов до 98,9 %, что выше уровня 2019 года на 2,5 %.</a:t>
            </a:r>
          </a:p>
          <a:p>
            <a:pPr algn="just"/>
            <a:endParaRPr lang="ru-RU" sz="1100" dirty="0"/>
          </a:p>
        </p:txBody>
      </p:sp>
    </p:spTree>
  </p:cSld>
  <p:clrMapOvr>
    <a:masterClrMapping/>
  </p:clrMapOvr>
  <p:transition>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0" y="142852"/>
            <a:ext cx="9144000" cy="500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ОБЕСПЕЧЕНИЕ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УСТОЙЧИВОСТИ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БЮДЖЕТА </a:t>
            </a: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endPar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endParaRPr>
          </a:p>
        </p:txBody>
      </p:sp>
      <p:sp>
        <p:nvSpPr>
          <p:cNvPr id="28" name="Скругленный прямоугольник 27"/>
          <p:cNvSpPr/>
          <p:nvPr/>
        </p:nvSpPr>
        <p:spPr>
          <a:xfrm>
            <a:off x="642910"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выделение приоритетных расходов</a:t>
            </a:r>
            <a:endParaRPr lang="ru-RU" sz="1600" dirty="0" smtClean="0">
              <a:solidFill>
                <a:schemeClr val="tx1"/>
              </a:solidFill>
            </a:endParaRPr>
          </a:p>
        </p:txBody>
      </p:sp>
      <p:sp>
        <p:nvSpPr>
          <p:cNvPr id="29" name="Скругленный прямоугольник 28"/>
          <p:cNvSpPr/>
          <p:nvPr/>
        </p:nvSpPr>
        <p:spPr>
          <a:xfrm>
            <a:off x="2714612"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ужесточением </a:t>
            </a:r>
          </a:p>
          <a:p>
            <a:pPr algn="ctr"/>
            <a:r>
              <a:rPr lang="ru-RU" sz="1600" dirty="0" smtClean="0">
                <a:solidFill>
                  <a:schemeClr val="tx1"/>
                </a:solidFill>
                <a:cs typeface="Times New Roman" pitchFamily="18" charset="0"/>
              </a:rPr>
              <a:t>бюджетной дисциплины </a:t>
            </a:r>
          </a:p>
        </p:txBody>
      </p:sp>
      <p:sp>
        <p:nvSpPr>
          <p:cNvPr id="31" name="Скругленный прямоугольник 30"/>
          <p:cNvSpPr/>
          <p:nvPr/>
        </p:nvSpPr>
        <p:spPr>
          <a:xfrm>
            <a:off x="4786314"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контроль за </a:t>
            </a:r>
            <a:r>
              <a:rPr lang="ru-RU" sz="1600" dirty="0" err="1" smtClean="0">
                <a:solidFill>
                  <a:schemeClr val="tx1"/>
                </a:solidFill>
                <a:cs typeface="Times New Roman" pitchFamily="18" charset="0"/>
              </a:rPr>
              <a:t>использо-ванием</a:t>
            </a:r>
            <a:r>
              <a:rPr lang="ru-RU" sz="1600" dirty="0" smtClean="0">
                <a:solidFill>
                  <a:schemeClr val="tx1"/>
                </a:solidFill>
                <a:cs typeface="Times New Roman" pitchFamily="18" charset="0"/>
              </a:rPr>
              <a:t>  субсидий, </a:t>
            </a:r>
          </a:p>
          <a:p>
            <a:pPr algn="ctr"/>
            <a:r>
              <a:rPr lang="ru-RU" sz="1600" dirty="0" smtClean="0">
                <a:solidFill>
                  <a:schemeClr val="tx1"/>
                </a:solidFill>
                <a:cs typeface="Times New Roman" pitchFamily="18" charset="0"/>
              </a:rPr>
              <a:t>субвенций и иных МБТ</a:t>
            </a:r>
          </a:p>
        </p:txBody>
      </p:sp>
      <p:sp>
        <p:nvSpPr>
          <p:cNvPr id="32" name="Скругленный прямоугольник 31"/>
          <p:cNvSpPr/>
          <p:nvPr/>
        </p:nvSpPr>
        <p:spPr>
          <a:xfrm>
            <a:off x="6786578"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cs typeface="Times New Roman" pitchFamily="18" charset="0"/>
            </a:endParaRPr>
          </a:p>
          <a:p>
            <a:pPr algn="ctr"/>
            <a:endParaRPr lang="ru-RU" dirty="0" smtClean="0">
              <a:solidFill>
                <a:schemeClr val="tx1"/>
              </a:solidFill>
              <a:cs typeface="Times New Roman" pitchFamily="18" charset="0"/>
            </a:endParaRPr>
          </a:p>
          <a:p>
            <a:pPr algn="ctr"/>
            <a:r>
              <a:rPr lang="ru-RU" sz="1600" dirty="0" smtClean="0">
                <a:solidFill>
                  <a:schemeClr val="tx1"/>
                </a:solidFill>
                <a:cs typeface="Times New Roman" pitchFamily="18" charset="0"/>
              </a:rPr>
              <a:t>другие </a:t>
            </a:r>
          </a:p>
          <a:p>
            <a:pPr algn="ctr"/>
            <a:r>
              <a:rPr lang="ru-RU" sz="1600" dirty="0" smtClean="0">
                <a:solidFill>
                  <a:schemeClr val="tx1"/>
                </a:solidFill>
                <a:cs typeface="Times New Roman" pitchFamily="18" charset="0"/>
              </a:rPr>
              <a:t>меры по </a:t>
            </a:r>
            <a:r>
              <a:rPr lang="ru-RU" sz="1600" dirty="0" err="1" smtClean="0">
                <a:solidFill>
                  <a:schemeClr val="tx1"/>
                </a:solidFill>
                <a:cs typeface="Times New Roman" pitchFamily="18" charset="0"/>
              </a:rPr>
              <a:t>рацио-нальному</a:t>
            </a:r>
            <a:r>
              <a:rPr lang="ru-RU" sz="1600" dirty="0" smtClean="0">
                <a:solidFill>
                  <a:schemeClr val="tx1"/>
                </a:solidFill>
                <a:cs typeface="Times New Roman" pitchFamily="18" charset="0"/>
              </a:rPr>
              <a:t> распоряжению имеющимися </a:t>
            </a:r>
          </a:p>
          <a:p>
            <a:pPr algn="ctr"/>
            <a:r>
              <a:rPr lang="ru-RU" sz="1600" dirty="0" smtClean="0">
                <a:solidFill>
                  <a:schemeClr val="tx1"/>
                </a:solidFill>
                <a:cs typeface="Times New Roman" pitchFamily="18" charset="0"/>
              </a:rPr>
              <a:t>средствами бюджета</a:t>
            </a:r>
          </a:p>
          <a:p>
            <a:pPr algn="ctr">
              <a:lnSpc>
                <a:spcPts val="1700"/>
              </a:lnSpc>
            </a:pPr>
            <a:endParaRPr lang="ru-RU" sz="1400" b="1" dirty="0" smtClean="0">
              <a:solidFill>
                <a:schemeClr val="tx1"/>
              </a:solidFill>
              <a:cs typeface="Times New Roman" pitchFamily="18" charset="0"/>
            </a:endParaRPr>
          </a:p>
          <a:p>
            <a:pPr algn="ctr"/>
            <a:endParaRPr lang="ru-RU" sz="1400" b="1" dirty="0" smtClean="0"/>
          </a:p>
        </p:txBody>
      </p:sp>
      <p:sp>
        <p:nvSpPr>
          <p:cNvPr id="34" name="Равнобедренный треугольник 33"/>
          <p:cNvSpPr/>
          <p:nvPr/>
        </p:nvSpPr>
        <p:spPr>
          <a:xfrm>
            <a:off x="2143108" y="2714620"/>
            <a:ext cx="5000660" cy="1143008"/>
          </a:xfrm>
          <a:prstGeom prst="triangle">
            <a:avLst>
              <a:gd name="adj" fmla="val 49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https://yt3.ggpht.com/a/AGF-l7_OXliFbSCKKzbgDBu5sE-AuyQBkd4czmFAJw=s900-c-k-c0xffffffff-no-rj-mo"/>
          <p:cNvPicPr>
            <a:picLocks noChangeAspect="1" noChangeArrowheads="1"/>
          </p:cNvPicPr>
          <p:nvPr/>
        </p:nvPicPr>
        <p:blipFill>
          <a:blip r:embed="rId2" cstate="print"/>
          <a:srcRect/>
          <a:stretch>
            <a:fillRect/>
          </a:stretch>
        </p:blipFill>
        <p:spPr bwMode="auto">
          <a:xfrm>
            <a:off x="1000100" y="1214422"/>
            <a:ext cx="1440000" cy="1440000"/>
          </a:xfrm>
          <a:prstGeom prst="ellipse">
            <a:avLst/>
          </a:prstGeom>
          <a:ln>
            <a:noFill/>
          </a:ln>
          <a:effectLst>
            <a:softEdge rad="112500"/>
          </a:effectLst>
        </p:spPr>
      </p:pic>
      <p:sp>
        <p:nvSpPr>
          <p:cNvPr id="37" name="Прямоугольник 36"/>
          <p:cNvSpPr/>
          <p:nvPr/>
        </p:nvSpPr>
        <p:spPr>
          <a:xfrm>
            <a:off x="3357554" y="2928934"/>
            <a:ext cx="2643206"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инструменты обеспечения устойчивости бюджета</a:t>
            </a:r>
          </a:p>
        </p:txBody>
      </p:sp>
      <p:sp>
        <p:nvSpPr>
          <p:cNvPr id="40" name="Прямоугольник 39"/>
          <p:cNvSpPr/>
          <p:nvPr/>
        </p:nvSpPr>
        <p:spPr>
          <a:xfrm>
            <a:off x="1071538" y="2643182"/>
            <a:ext cx="7143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2" name="Picture 10" descr="https://www.psdgraphics.com/file/red-glossy-ball.jpg"/>
          <p:cNvPicPr>
            <a:picLocks noChangeAspect="1" noChangeArrowheads="1"/>
          </p:cNvPicPr>
          <p:nvPr/>
        </p:nvPicPr>
        <p:blipFill>
          <a:blip r:embed="rId3" cstate="print"/>
          <a:srcRect l="12632" r="11579" b="5263"/>
          <a:stretch>
            <a:fillRect/>
          </a:stretch>
        </p:blipFill>
        <p:spPr bwMode="auto">
          <a:xfrm>
            <a:off x="6858016" y="1214422"/>
            <a:ext cx="1440000" cy="1440000"/>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7715250" cy="511156"/>
          </a:xfrm>
        </p:spPr>
        <p:txBody>
          <a:bodyPr/>
          <a:lstStyle/>
          <a:p>
            <a:pPr algn="l"/>
            <a:r>
              <a:rPr lang="ru-RU" sz="2800" b="1" dirty="0" smtClean="0">
                <a:latin typeface="Times New Roman" pitchFamily="18" charset="0"/>
                <a:cs typeface="Times New Roman" pitchFamily="18" charset="0"/>
              </a:rPr>
              <a:t>Гражданин</a:t>
            </a:r>
            <a:r>
              <a:rPr lang="ru-RU" sz="2800" dirty="0" smtClean="0">
                <a:latin typeface="Times New Roman" pitchFamily="18" charset="0"/>
                <a:cs typeface="Times New Roman" pitchFamily="18" charset="0"/>
              </a:rPr>
              <a:t> в бюджетном процессе:</a:t>
            </a:r>
          </a:p>
        </p:txBody>
      </p:sp>
      <p:sp>
        <p:nvSpPr>
          <p:cNvPr id="18435" name="Содержимое 2"/>
          <p:cNvSpPr>
            <a:spLocks noGrp="1"/>
          </p:cNvSpPr>
          <p:nvPr>
            <p:ph idx="1"/>
          </p:nvPr>
        </p:nvSpPr>
        <p:spPr>
          <a:xfrm>
            <a:off x="285720" y="1071546"/>
            <a:ext cx="8715404" cy="5786454"/>
          </a:xfrm>
        </p:spPr>
        <p:txBody>
          <a:bodyPr/>
          <a:lstStyle/>
          <a:p>
            <a:pPr>
              <a:buFont typeface="Wingdings" pitchFamily="2" charset="2"/>
              <a:buChar char="v"/>
            </a:pPr>
            <a:r>
              <a:rPr lang="ru-RU" sz="2400" i="1" dirty="0" smtClean="0">
                <a:latin typeface="Times New Roman" pitchFamily="18" charset="0"/>
                <a:cs typeface="Times New Roman" pitchFamily="18" charset="0"/>
              </a:rPr>
              <a:t>Публичные обсуждения программ развития Курского муниципального района Ставропольского края (размещаются на сайте администрации)</a:t>
            </a:r>
          </a:p>
          <a:p>
            <a:pPr>
              <a:buFont typeface="Wingdings" pitchFamily="2" charset="2"/>
              <a:buChar char="v"/>
            </a:pPr>
            <a:endParaRPr lang="ru-RU" sz="2400" i="1" dirty="0" smtClean="0">
              <a:latin typeface="Times New Roman" pitchFamily="18" charset="0"/>
              <a:cs typeface="Times New Roman" pitchFamily="18" charset="0"/>
            </a:endParaRPr>
          </a:p>
          <a:p>
            <a:pPr>
              <a:buFont typeface="Wingdings" pitchFamily="2" charset="2"/>
              <a:buChar char="v"/>
            </a:pPr>
            <a:r>
              <a:rPr lang="ru-RU" sz="2400" i="1" dirty="0" smtClean="0">
                <a:latin typeface="Times New Roman" pitchFamily="18" charset="0"/>
                <a:cs typeface="Times New Roman" pitchFamily="18" charset="0"/>
              </a:rPr>
              <a:t>Оценка качества муниципальных услуг (участие в социологических опросах)</a:t>
            </a:r>
          </a:p>
          <a:p>
            <a:pPr>
              <a:buFont typeface="Wingdings" pitchFamily="2" charset="2"/>
              <a:buChar char="v"/>
            </a:pPr>
            <a:endParaRPr lang="ru-RU" sz="2400" i="1" dirty="0" smtClean="0">
              <a:latin typeface="Times New Roman" pitchFamily="18" charset="0"/>
              <a:cs typeface="Times New Roman" pitchFamily="18" charset="0"/>
            </a:endParaRPr>
          </a:p>
          <a:p>
            <a:pPr>
              <a:buFont typeface="Wingdings" pitchFamily="2" charset="2"/>
              <a:buChar char="v"/>
            </a:pPr>
            <a:r>
              <a:rPr lang="ru-RU" sz="2400" i="1" dirty="0" smtClean="0">
                <a:latin typeface="Times New Roman" pitchFamily="18" charset="0"/>
                <a:cs typeface="Times New Roman" pitchFamily="18" charset="0"/>
              </a:rPr>
              <a:t>Публичные слушания проекта решения совета КМР СК о бюджете на очередной финансовый год и плановый период (ежегодно в ноябре-декабре)</a:t>
            </a:r>
          </a:p>
          <a:p>
            <a:pPr>
              <a:buFont typeface="Wingdings" pitchFamily="2" charset="2"/>
              <a:buChar char="v"/>
            </a:pPr>
            <a:endParaRPr lang="ru-RU" sz="2400" i="1" dirty="0" smtClean="0">
              <a:latin typeface="Times New Roman" pitchFamily="18" charset="0"/>
              <a:cs typeface="Times New Roman" pitchFamily="18" charset="0"/>
            </a:endParaRPr>
          </a:p>
          <a:p>
            <a:pPr>
              <a:buFont typeface="Wingdings" pitchFamily="2" charset="2"/>
              <a:buChar char="v"/>
            </a:pPr>
            <a:r>
              <a:rPr lang="ru-RU" sz="2400" i="1" dirty="0" smtClean="0">
                <a:latin typeface="Times New Roman" pitchFamily="18" charset="0"/>
                <a:cs typeface="Times New Roman" pitchFamily="18" charset="0"/>
              </a:rPr>
              <a:t>Публичные слушания проекта решения совета КМР СК об исполнении бюджета (ежегодно в мае)</a:t>
            </a:r>
          </a:p>
          <a:p>
            <a:pPr>
              <a:buFontTx/>
              <a:buNone/>
            </a:pPr>
            <a:endParaRPr lang="ru-RU" sz="2400" dirty="0" smtClean="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БЮДЖЕТНАЯ  ОБЕСПЕЧЕННОСТЬ МУНИЦИПАЛЬНЫХ ОБРАЗОВАНИЙ КУРСКОГО РАЙОНА НА 2020 ГОД  </a:t>
            </a:r>
          </a:p>
        </p:txBody>
      </p:sp>
      <p:graphicFrame>
        <p:nvGraphicFramePr>
          <p:cNvPr id="3" name="Диаграмма 2"/>
          <p:cNvGraphicFramePr/>
          <p:nvPr/>
        </p:nvGraphicFramePr>
        <p:xfrm>
          <a:off x="0" y="500042"/>
          <a:ext cx="6858016"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0" y="3643314"/>
            <a:ext cx="9144000" cy="261610"/>
          </a:xfrm>
          <a:prstGeom prst="rect">
            <a:avLst/>
          </a:prstGeom>
        </p:spPr>
        <p:txBody>
          <a:bodyPr wrap="square">
            <a:spAutoFit/>
          </a:bodyPr>
          <a:lstStyle/>
          <a:p>
            <a:pPr algn="ctr"/>
            <a:r>
              <a:rPr lang="ru-RU" sz="1100" dirty="0" smtClean="0"/>
              <a:t>уровень обеспеченности прогнозных расходов местных бюджетов расчетными доходами местных бюджетов на 2020 год - </a:t>
            </a:r>
            <a:r>
              <a:rPr lang="ru-RU" sz="1100" b="1" dirty="0" smtClean="0"/>
              <a:t>98,9 %</a:t>
            </a:r>
            <a:endParaRPr lang="ru-RU" sz="1100" b="1" dirty="0"/>
          </a:p>
        </p:txBody>
      </p:sp>
      <p:graphicFrame>
        <p:nvGraphicFramePr>
          <p:cNvPr id="5" name="Диаграмма 4"/>
          <p:cNvGraphicFramePr/>
          <p:nvPr/>
        </p:nvGraphicFramePr>
        <p:xfrm>
          <a:off x="0" y="3786190"/>
          <a:ext cx="6858048" cy="3071810"/>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0" y="357166"/>
            <a:ext cx="9144000" cy="261610"/>
          </a:xfrm>
          <a:prstGeom prst="rect">
            <a:avLst/>
          </a:prstGeom>
        </p:spPr>
        <p:txBody>
          <a:bodyPr wrap="square">
            <a:spAutoFit/>
          </a:bodyPr>
          <a:lstStyle/>
          <a:p>
            <a:pPr algn="ctr"/>
            <a:r>
              <a:rPr lang="ru-RU" sz="1100" dirty="0" smtClean="0"/>
              <a:t>уровень обеспеченности прогнозных расходов местных бюджетов расчетными доходами местных бюджетов в 2019 году – </a:t>
            </a:r>
            <a:r>
              <a:rPr lang="ru-RU" sz="1100" b="1" dirty="0" smtClean="0"/>
              <a:t>96,4 %</a:t>
            </a:r>
            <a:endParaRPr lang="ru-RU" sz="1100" b="1" dirty="0"/>
          </a:p>
        </p:txBody>
      </p:sp>
      <p:graphicFrame>
        <p:nvGraphicFramePr>
          <p:cNvPr id="7" name="Диаграмма 6"/>
          <p:cNvGraphicFramePr/>
          <p:nvPr/>
        </p:nvGraphicFramePr>
        <p:xfrm>
          <a:off x="5357818" y="857232"/>
          <a:ext cx="3786182"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5429256" y="4000504"/>
          <a:ext cx="3714744" cy="22860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bump.ru/resources/000/000/000/001/668/1668287_1024x768.jpg"/>
          <p:cNvPicPr>
            <a:picLocks noChangeAspect="1" noChangeArrowheads="1"/>
          </p:cNvPicPr>
          <p:nvPr/>
        </p:nvPicPr>
        <p:blipFill>
          <a:blip r:embed="rId2" cstate="print"/>
          <a:srcRect/>
          <a:stretch>
            <a:fillRect/>
          </a:stretch>
        </p:blipFill>
        <p:spPr bwMode="auto">
          <a:xfrm>
            <a:off x="0" y="4572008"/>
            <a:ext cx="9144000" cy="2285992"/>
          </a:xfrm>
          <a:prstGeom prst="rect">
            <a:avLst/>
          </a:prstGeom>
          <a:ln>
            <a:noFill/>
          </a:ln>
          <a:effectLst>
            <a:softEdge rad="112500"/>
          </a:effectLst>
        </p:spPr>
      </p:pic>
      <p:sp>
        <p:nvSpPr>
          <p:cNvPr id="2" name="TextBox 1"/>
          <p:cNvSpPr txBox="1"/>
          <p:nvPr/>
        </p:nvSpPr>
        <p:spPr>
          <a:xfrm>
            <a:off x="0" y="0"/>
            <a:ext cx="9144000" cy="1015663"/>
          </a:xfrm>
          <a:prstGeom prst="rect">
            <a:avLst/>
          </a:prstGeom>
          <a:noFill/>
        </p:spPr>
        <p:txBody>
          <a:bodyPr wrap="square" rtlCol="0">
            <a:spAutoFit/>
          </a:bodyPr>
          <a:lstStyle/>
          <a:p>
            <a:pPr algn="ctr"/>
            <a:r>
              <a:rPr lang="ru-RU" sz="2000" dirty="0" smtClean="0">
                <a:cs typeface="Times New Roman" pitchFamily="18" charset="0"/>
              </a:rPr>
              <a:t>Проект  бюджета  сформирован на основе  14 муниципальных программ Курского муниципального района Ставропольского края. Всего на выполнение этих  программ предусмотрено:</a:t>
            </a:r>
          </a:p>
        </p:txBody>
      </p:sp>
      <p:graphicFrame>
        <p:nvGraphicFramePr>
          <p:cNvPr id="7" name="Диаграмма 6"/>
          <p:cNvGraphicFramePr/>
          <p:nvPr/>
        </p:nvGraphicFramePr>
        <p:xfrm>
          <a:off x="1571604" y="1142984"/>
          <a:ext cx="7111310" cy="38014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14678" y="1857364"/>
            <a:ext cx="1285884" cy="307777"/>
          </a:xfrm>
          <a:prstGeom prst="rect">
            <a:avLst/>
          </a:prstGeom>
          <a:noFill/>
        </p:spPr>
        <p:txBody>
          <a:bodyPr wrap="square" rtlCol="0">
            <a:spAutoFit/>
          </a:bodyPr>
          <a:lstStyle/>
          <a:p>
            <a:r>
              <a:rPr lang="ru-RU" sz="1400" b="1" dirty="0" smtClean="0">
                <a:cs typeface="Times New Roman" pitchFamily="18" charset="0"/>
              </a:rPr>
              <a:t>1 408 086,44</a:t>
            </a:r>
            <a:endParaRPr lang="ru-RU" sz="1400" b="1" dirty="0">
              <a:cs typeface="Times New Roman" pitchFamily="18" charset="0"/>
            </a:endParaRPr>
          </a:p>
        </p:txBody>
      </p:sp>
      <p:sp>
        <p:nvSpPr>
          <p:cNvPr id="6" name="TextBox 5"/>
          <p:cNvSpPr txBox="1"/>
          <p:nvPr/>
        </p:nvSpPr>
        <p:spPr>
          <a:xfrm>
            <a:off x="6429388" y="1285860"/>
            <a:ext cx="1285884" cy="307777"/>
          </a:xfrm>
          <a:prstGeom prst="rect">
            <a:avLst/>
          </a:prstGeom>
          <a:noFill/>
        </p:spPr>
        <p:txBody>
          <a:bodyPr wrap="square" rtlCol="0">
            <a:spAutoFit/>
          </a:bodyPr>
          <a:lstStyle/>
          <a:p>
            <a:r>
              <a:rPr lang="ru-RU" sz="1400" b="1" dirty="0" smtClean="0">
                <a:cs typeface="Times New Roman" pitchFamily="18" charset="0"/>
              </a:rPr>
              <a:t>1 520 189,44</a:t>
            </a:r>
            <a:endParaRPr lang="ru-RU" sz="1400" b="1" dirty="0">
              <a:cs typeface="Times New Roman" pitchFamily="18" charset="0"/>
            </a:endParaRPr>
          </a:p>
        </p:txBody>
      </p:sp>
      <p:sp>
        <p:nvSpPr>
          <p:cNvPr id="9" name="TextBox 8"/>
          <p:cNvSpPr txBox="1"/>
          <p:nvPr/>
        </p:nvSpPr>
        <p:spPr>
          <a:xfrm>
            <a:off x="7215206" y="2357430"/>
            <a:ext cx="1285884" cy="307777"/>
          </a:xfrm>
          <a:prstGeom prst="rect">
            <a:avLst/>
          </a:prstGeom>
          <a:noFill/>
        </p:spPr>
        <p:txBody>
          <a:bodyPr wrap="square" rtlCol="0">
            <a:spAutoFit/>
          </a:bodyPr>
          <a:lstStyle/>
          <a:p>
            <a:r>
              <a:rPr lang="ru-RU" sz="1400" b="1" dirty="0" smtClean="0">
                <a:cs typeface="Times New Roman" pitchFamily="18" charset="0"/>
              </a:rPr>
              <a:t>1 399 504,45</a:t>
            </a:r>
            <a:endParaRPr lang="ru-RU" sz="1400" b="1" dirty="0">
              <a:cs typeface="Times New Roman" pitchFamily="18" charset="0"/>
            </a:endParaRPr>
          </a:p>
        </p:txBody>
      </p:sp>
      <p:sp>
        <p:nvSpPr>
          <p:cNvPr id="10" name="TextBox 9"/>
          <p:cNvSpPr txBox="1"/>
          <p:nvPr/>
        </p:nvSpPr>
        <p:spPr>
          <a:xfrm>
            <a:off x="2571736" y="3357562"/>
            <a:ext cx="1285884" cy="307777"/>
          </a:xfrm>
          <a:prstGeom prst="rect">
            <a:avLst/>
          </a:prstGeom>
          <a:noFill/>
        </p:spPr>
        <p:txBody>
          <a:bodyPr wrap="square" rtlCol="0">
            <a:spAutoFit/>
          </a:bodyPr>
          <a:lstStyle/>
          <a:p>
            <a:r>
              <a:rPr lang="ru-RU" sz="1400" b="1" dirty="0" smtClean="0">
                <a:cs typeface="Times New Roman" pitchFamily="18" charset="0"/>
              </a:rPr>
              <a:t>1 115 852,03</a:t>
            </a:r>
            <a:endParaRPr lang="ru-RU" sz="1400" b="1" dirty="0">
              <a:cs typeface="Times New Roman" pitchFamily="18" charset="0"/>
            </a:endParaRPr>
          </a:p>
        </p:txBody>
      </p:sp>
      <p:sp>
        <p:nvSpPr>
          <p:cNvPr id="12" name="TextBox 11"/>
          <p:cNvSpPr txBox="1"/>
          <p:nvPr/>
        </p:nvSpPr>
        <p:spPr>
          <a:xfrm>
            <a:off x="7703840" y="928670"/>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bwMode="auto">
          <a:xfrm>
            <a:off x="0" y="0"/>
            <a:ext cx="91440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0" i="0" u="none" strike="noStrike" kern="0" cap="none" spc="0" normalizeH="0" baseline="0" noProof="0" dirty="0" smtClean="0">
                <a:ln>
                  <a:noFill/>
                </a:ln>
                <a:uLnTx/>
                <a:uFillTx/>
                <a:ea typeface="+mj-ea"/>
                <a:cs typeface="+mj-cs"/>
              </a:rPr>
              <a:t>РАСХОДЫ МЕСТНОГО БЮДЖЕТА</a:t>
            </a:r>
            <a:r>
              <a:rPr kumimoji="0" lang="ru-RU" sz="2400" b="0" i="0" u="none" strike="noStrike" kern="0" cap="none" spc="0" normalizeH="0" noProof="0" dirty="0" smtClean="0">
                <a:ln>
                  <a:noFill/>
                </a:ln>
                <a:uLnTx/>
                <a:uFillTx/>
                <a:ea typeface="+mj-ea"/>
                <a:cs typeface="+mj-cs"/>
              </a:rPr>
              <a:t> НА РЕАЛИЗАЦИЮ</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0" i="0" u="none" strike="noStrike" kern="0" cap="none" spc="0" normalizeH="0" noProof="0" dirty="0" smtClean="0">
                <a:ln>
                  <a:noFill/>
                </a:ln>
                <a:uLnTx/>
                <a:uFillTx/>
                <a:ea typeface="+mj-ea"/>
                <a:cs typeface="+mj-cs"/>
              </a:rPr>
              <a:t> МУНИЦИПАЛЬНЫХ ПРОГРАММ</a:t>
            </a:r>
            <a:endParaRPr kumimoji="0" lang="ru-RU" sz="2400" b="0" i="0" u="none" strike="noStrike" kern="0" cap="none" spc="0" normalizeH="0" baseline="0" noProof="0" dirty="0" smtClean="0">
              <a:ln>
                <a:noFill/>
              </a:ln>
              <a:uLnTx/>
              <a:uFillTx/>
              <a:ea typeface="+mj-ea"/>
              <a:cs typeface="+mj-cs"/>
            </a:endParaRPr>
          </a:p>
        </p:txBody>
      </p:sp>
      <p:sp>
        <p:nvSpPr>
          <p:cNvPr id="7" name="Прямоугольник 6"/>
          <p:cNvSpPr/>
          <p:nvPr/>
        </p:nvSpPr>
        <p:spPr>
          <a:xfrm>
            <a:off x="2786050" y="4857760"/>
            <a:ext cx="144562" cy="142876"/>
          </a:xfrm>
          <a:prstGeom prst="rect">
            <a:avLst/>
          </a:prstGeom>
          <a:solidFill>
            <a:srgbClr val="92D05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3" descr="D:\Users\krdoas\Desktop\ДЛЯ ПРЕЗЕНТАЦИЙ\24.10.2018 приостановление\2.png"/>
          <p:cNvPicPr>
            <a:picLocks noChangeAspect="1" noChangeArrowheads="1"/>
          </p:cNvPicPr>
          <p:nvPr/>
        </p:nvPicPr>
        <p:blipFill>
          <a:blip r:embed="rId3" cstate="print">
            <a:biLevel thresh="50000"/>
            <a:extLst>
              <a:ext uri="{BEBA8EAE-BF5A-486C-A8C5-ECC9F3942E4B}">
                <a14:imgProps xmlns:lc="http://schemas.openxmlformats.org/drawingml/2006/lockedCanvas" xmlns:a14="http://schemas.microsoft.com/office/drawing/2010/main" xmlns="" xmlns:cdr="http://schemas.openxmlformats.org/drawingml/2006/chartDrawing" xmlns:c="http://schemas.openxmlformats.org/drawingml/2006/chart">
                  <a14:imgLayer r:embed="rId9">
                    <a14:imgEffect>
                      <a14:brightnessContrast bright="10000"/>
                    </a14:imgEffect>
                  </a14:imgLayer>
                </a14:imgProps>
              </a:ext>
              <a:ext uri="{28A0092B-C50C-407E-A947-70E740481C1C}">
                <a14:useLocalDpi xmlns:lc="http://schemas.openxmlformats.org/drawingml/2006/lockedCanvas" xmlns:a14="http://schemas.microsoft.com/office/drawing/2010/main" xmlns="" xmlns:cdr="http://schemas.openxmlformats.org/drawingml/2006/chartDrawing" xmlns:c="http://schemas.openxmlformats.org/drawingml/2006/chart" val="0"/>
              </a:ext>
            </a:extLst>
          </a:blip>
          <a:srcRect/>
          <a:stretch>
            <a:fillRect/>
          </a:stretch>
        </p:blipFill>
        <p:spPr bwMode="auto">
          <a:xfrm>
            <a:off x="7358082" y="2071678"/>
            <a:ext cx="618363" cy="535348"/>
          </a:xfrm>
          <a:prstGeom prst="rect">
            <a:avLst/>
          </a:prstGeom>
          <a:noFill/>
          <a:extLst>
            <a:ext uri="{909E8E84-426E-40DD-AFC4-6F175D3DCCD1}">
              <a14:hiddenFill xmlns:lc="http://schemas.openxmlformats.org/drawingml/2006/lockedCanvas" xmlns:a14="http://schemas.microsoft.com/office/drawing/2010/main" xmlns="" xmlns:cdr="http://schemas.openxmlformats.org/drawingml/2006/chartDrawing" xmlns:c="http://schemas.openxmlformats.org/drawingml/2006/chart">
                <a:solidFill>
                  <a:srgbClr val="FFFFFF"/>
                </a:solidFill>
              </a14:hiddenFill>
            </a:ext>
          </a:extLst>
        </p:spPr>
      </p:pic>
      <p:pic>
        <p:nvPicPr>
          <p:cNvPr id="10" name="Picture 2" descr="Картинки по запросу theatre icon"/>
          <p:cNvPicPr>
            <a:picLocks noChangeAspect="1" noChangeArrowheads="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xmlns="">
                  <a14:imgLayer r:embed="rId14">
                    <a14:imgEffect>
                      <a14:brightnessContrast contrast="-69000"/>
                    </a14:imgEffect>
                  </a14:imgLayer>
                </a14:imgProps>
              </a:ext>
              <a:ext uri="{28A0092B-C50C-407E-A947-70E740481C1C}">
                <a14:useLocalDpi xmlns:a14="http://schemas.microsoft.com/office/drawing/2010/main" xmlns="" val="0"/>
              </a:ext>
            </a:extLst>
          </a:blip>
          <a:srcRect/>
          <a:stretch>
            <a:fillRect/>
          </a:stretch>
        </p:blipFill>
        <p:spPr bwMode="auto">
          <a:xfrm>
            <a:off x="6715140" y="3286124"/>
            <a:ext cx="642942" cy="6429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42844" y="642918"/>
          <a:ext cx="8858309" cy="6139506"/>
        </p:xfrm>
        <a:graphic>
          <a:graphicData uri="http://schemas.openxmlformats.org/drawingml/2006/table">
            <a:tbl>
              <a:tblPr/>
              <a:tblGrid>
                <a:gridCol w="3331567"/>
                <a:gridCol w="668959"/>
                <a:gridCol w="642942"/>
                <a:gridCol w="642942"/>
                <a:gridCol w="653282"/>
                <a:gridCol w="632602"/>
                <a:gridCol w="785818"/>
                <a:gridCol w="428628"/>
                <a:gridCol w="642942"/>
                <a:gridCol w="428627"/>
              </a:tblGrid>
              <a:tr h="140295">
                <a:tc rowSpan="2">
                  <a:txBody>
                    <a:bodyPr/>
                    <a:lstStyle/>
                    <a:p>
                      <a:pPr algn="ctr" rtl="0" fontAlgn="b"/>
                      <a:r>
                        <a:rPr lang="ru-RU" sz="900" b="1" i="0" u="none" strike="noStrike" dirty="0">
                          <a:solidFill>
                            <a:srgbClr val="000000"/>
                          </a:solidFill>
                          <a:latin typeface="Calibri"/>
                        </a:rPr>
                        <a:t>Наименование муниципальной программы </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2018 (факт)</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2019 (</a:t>
                      </a:r>
                      <a:r>
                        <a:rPr lang="ru-RU" sz="900" b="1" i="0" u="none" strike="noStrike" dirty="0" err="1" smtClean="0">
                          <a:solidFill>
                            <a:srgbClr val="000000"/>
                          </a:solidFill>
                          <a:latin typeface="Calibri"/>
                        </a:rPr>
                        <a:t>уточнен-ный</a:t>
                      </a:r>
                      <a:r>
                        <a:rPr lang="ru-RU" sz="900" b="1" i="0" u="none" strike="noStrike" dirty="0">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2020 (проект) </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2021 (проект) </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2022 (проект) </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ru-RU" sz="900" b="1" i="0" u="none" strike="noStrike" dirty="0">
                          <a:solidFill>
                            <a:srgbClr val="000000"/>
                          </a:solidFill>
                          <a:latin typeface="Calibri"/>
                        </a:rPr>
                        <a:t>Отклонение 2020 год </a:t>
                      </a:r>
                      <a:endParaRPr lang="ru-RU" sz="900" b="1" i="0" u="none" strike="noStrike" dirty="0" smtClean="0">
                        <a:solidFill>
                          <a:srgbClr val="000000"/>
                        </a:solidFill>
                        <a:latin typeface="Calibri"/>
                      </a:endParaRPr>
                    </a:p>
                    <a:p>
                      <a:pPr algn="ctr" rtl="0" fontAlgn="t"/>
                      <a:r>
                        <a:rPr lang="ru-RU" sz="900" b="1" i="0" u="none" strike="noStrike" dirty="0" smtClean="0">
                          <a:solidFill>
                            <a:srgbClr val="000000"/>
                          </a:solidFill>
                          <a:latin typeface="Calibri"/>
                        </a:rPr>
                        <a:t>к </a:t>
                      </a:r>
                      <a:r>
                        <a:rPr lang="ru-RU" sz="900" b="1" i="0" u="none" strike="noStrike" dirty="0">
                          <a:solidFill>
                            <a:srgbClr val="000000"/>
                          </a:solidFill>
                          <a:latin typeface="Calibri"/>
                        </a:rPr>
                        <a:t>2018 году</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gridSpan="2">
                  <a:txBody>
                    <a:bodyPr/>
                    <a:lstStyle/>
                    <a:p>
                      <a:pPr algn="ctr" rtl="0" fontAlgn="t"/>
                      <a:r>
                        <a:rPr lang="ru-RU" sz="900" b="1" i="0" u="none" strike="noStrike" dirty="0">
                          <a:solidFill>
                            <a:srgbClr val="000000"/>
                          </a:solidFill>
                          <a:latin typeface="Calibri"/>
                        </a:rPr>
                        <a:t>Отклонение 2020 год к 2019 году</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r>
              <a:tr h="7170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rtl="0" fontAlgn="t"/>
                      <a:endParaRPr lang="ru-RU" sz="1000" b="1" i="0" u="none" strike="noStrike">
                        <a:solidFill>
                          <a:srgbClr val="000000"/>
                        </a:solidFill>
                        <a:latin typeface="Calibri"/>
                      </a:endParaRP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ru-RU" sz="900" b="1" i="0" u="none" strike="noStrike" dirty="0">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1" i="0" u="none" strike="noStrike" dirty="0">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1" i="0" u="none" strike="noStrike">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1" i="0" u="none" strike="noStrike">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5120">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«Развитие образования»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675 319,73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720 408,66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730 212,44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858 722,42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707 </a:t>
                      </a:r>
                      <a:r>
                        <a:rPr lang="ru-RU" sz="800" b="0" i="0" u="none" strike="noStrike" dirty="0">
                          <a:solidFill>
                            <a:srgbClr val="000000"/>
                          </a:solidFill>
                          <a:latin typeface="Calibri"/>
                        </a:rPr>
                        <a:t>367,56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9 803,78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54 892,71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«Социальная поддержка граждан»</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315 663,14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328 496,87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392 286,14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408 </a:t>
                      </a:r>
                      <a:r>
                        <a:rPr lang="ru-RU" sz="800" b="0" i="0" u="none" strike="noStrike" dirty="0">
                          <a:solidFill>
                            <a:srgbClr val="000000"/>
                          </a:solidFill>
                          <a:latin typeface="Calibri"/>
                        </a:rPr>
                        <a:t>736,70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437 065,28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63 789,27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76 623,00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«Сохранение и развитие культуры»</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70 144,48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70 489,66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64 256,79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64 </a:t>
                      </a:r>
                      <a:r>
                        <a:rPr lang="ru-RU" sz="800" b="0" i="0" u="none" strike="noStrike" dirty="0">
                          <a:solidFill>
                            <a:srgbClr val="000000"/>
                          </a:solidFill>
                          <a:latin typeface="Calibri"/>
                        </a:rPr>
                        <a:t>236,02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64 552,74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-6 232,87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-5 887,69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91,6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«Развитие физической культуры и спорта»</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13 329,07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18 258,30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14 558,01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14 640,87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14 727,72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-3 700,29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1 228,94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 Молодежная </a:t>
                      </a:r>
                      <a:r>
                        <a:rPr lang="ru-RU" sz="800" b="0" i="0" u="none" strike="noStrike" dirty="0" smtClean="0">
                          <a:solidFill>
                            <a:srgbClr val="000000"/>
                          </a:solidFill>
                          <a:latin typeface="Calibri"/>
                        </a:rPr>
                        <a:t>политика»</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2 199,73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2 070,64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2 463,81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2 520,23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2 581,09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393,17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264,08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«Управление имуществом»</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838,50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-38,50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«Управление </a:t>
                      </a:r>
                      <a:r>
                        <a:rPr lang="ru-RU" sz="800" b="0" i="0" u="none" strike="noStrike" dirty="0" smtClean="0">
                          <a:solidFill>
                            <a:srgbClr val="000000"/>
                          </a:solidFill>
                          <a:latin typeface="Calibri"/>
                        </a:rPr>
                        <a:t>финансами»</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91 221,80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119 891,82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151 493,73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127 541,13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128 593,48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31 601,91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60 271,93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74122">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 Защита населения и территории Курского района Ставропольского края от чрезвычайных ситуаций»</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3 312,30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3 398,94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3 948,46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3 700,95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3 826,90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549,52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636,16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 Развитие малого и среднего бизнеса, потребительского рынка, снижение административных </a:t>
                      </a:r>
                      <a:r>
                        <a:rPr lang="ru-RU" sz="800" b="0" i="0" u="none" strike="noStrike" dirty="0" smtClean="0">
                          <a:solidFill>
                            <a:srgbClr val="000000"/>
                          </a:solidFill>
                          <a:latin typeface="Calibri"/>
                        </a:rPr>
                        <a:t>барьеров»</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9 354,72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11 172,47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11 536,55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  </a:t>
                      </a:r>
                      <a:r>
                        <a:rPr lang="ru-RU" sz="800" b="0" i="0" u="none" strike="noStrike" dirty="0">
                          <a:solidFill>
                            <a:srgbClr val="000000"/>
                          </a:solidFill>
                          <a:latin typeface="Calibri"/>
                        </a:rPr>
                        <a:t>11 469,22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11 860,47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364,08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2 181,83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«Развитие коммунального хозяйства, транспортной системы и обеспечение безопасности дорожного </a:t>
                      </a:r>
                      <a:r>
                        <a:rPr lang="ru-RU" sz="800" b="0" i="0" u="none" strike="noStrike" dirty="0" smtClean="0">
                          <a:solidFill>
                            <a:srgbClr val="000000"/>
                          </a:solidFill>
                          <a:latin typeface="Calibri"/>
                        </a:rPr>
                        <a:t>движения»</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7 502,46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16 140,98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13 040,93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7 541,88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7 622,65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-3 100,05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5 538,47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«Развитие сельского хозяйства»</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24 239,93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6 476,33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7 015,33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7 188,20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7 414,74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-17 224,60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1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 Межнациональные отношения и поддержка </a:t>
                      </a:r>
                      <a:r>
                        <a:rPr lang="ru-RU" sz="800" b="0" i="0" u="none" strike="noStrike" dirty="0" smtClean="0">
                          <a:solidFill>
                            <a:srgbClr val="000000"/>
                          </a:solidFill>
                          <a:latin typeface="Calibri"/>
                        </a:rPr>
                        <a:t>казачества»</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357,69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450,42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13 537,12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12 956,82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smtClean="0">
                          <a:solidFill>
                            <a:srgbClr val="000000"/>
                          </a:solidFill>
                          <a:latin typeface="Calibri"/>
                        </a:rPr>
                        <a:t>   </a:t>
                      </a:r>
                      <a:r>
                        <a:rPr lang="ru-RU" sz="800" b="0" i="0" u="none" strike="noStrike" dirty="0">
                          <a:solidFill>
                            <a:srgbClr val="000000"/>
                          </a:solidFill>
                          <a:latin typeface="Calibri"/>
                        </a:rPr>
                        <a:t>12 956,82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13 086,70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smtClean="0">
                          <a:solidFill>
                            <a:srgbClr val="000000"/>
                          </a:solidFill>
                          <a:latin typeface="Calibri"/>
                        </a:rPr>
                        <a:t>в</a:t>
                      </a:r>
                      <a:r>
                        <a:rPr lang="ru-RU" sz="800" b="0" i="0" u="none" strike="noStrike" baseline="0" dirty="0" smtClean="0">
                          <a:solidFill>
                            <a:srgbClr val="000000"/>
                          </a:solidFill>
                          <a:latin typeface="Calibri"/>
                        </a:rPr>
                        <a:t> </a:t>
                      </a:r>
                      <a:r>
                        <a:rPr lang="ru-RU" sz="800" b="0" i="0" u="none" strike="noStrike" dirty="0" smtClean="0">
                          <a:solidFill>
                            <a:srgbClr val="000000"/>
                          </a:solidFill>
                          <a:latin typeface="Calibri"/>
                        </a:rPr>
                        <a:t>30 раз</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13 179,43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smtClean="0">
                          <a:solidFill>
                            <a:srgbClr val="000000"/>
                          </a:solidFill>
                          <a:latin typeface="Calibri"/>
                        </a:rPr>
                        <a:t>в 37 раз</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1121">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«Энергосбережение и повышение энергетической эффективности»</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4 924,83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3 862,09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2 802,12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-1 059,97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-2 122,71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74122">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«Профилактика правонарушений в Курском районе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25,54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1 756,74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135,00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135,00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135,00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-1 621,74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528,6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292">
                <a:tc gridSpan="10">
                  <a:txBody>
                    <a:bodyPr/>
                    <a:lstStyle/>
                    <a:p>
                      <a:pPr algn="ctr" fontAlgn="b"/>
                      <a:r>
                        <a:rPr lang="ru-RU" sz="800" b="0" i="0" u="none" strike="noStrike" dirty="0" err="1">
                          <a:solidFill>
                            <a:srgbClr val="000000"/>
                          </a:solidFill>
                          <a:latin typeface="Calibri"/>
                        </a:rPr>
                        <a:t>Непрограмные</a:t>
                      </a:r>
                      <a:r>
                        <a:rPr lang="ru-RU" sz="800" b="0" i="0" u="none" strike="noStrike" dirty="0">
                          <a:solidFill>
                            <a:srgbClr val="000000"/>
                          </a:solidFill>
                          <a:latin typeface="Calibri"/>
                        </a:rPr>
                        <a:t> расходы</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8993">
                <a:tc>
                  <a:txBody>
                    <a:bodyPr/>
                    <a:lstStyle/>
                    <a:p>
                      <a:pPr algn="l" fontAlgn="b"/>
                      <a:r>
                        <a:rPr lang="ru-RU" sz="800" b="0" i="0" u="none" strike="noStrike">
                          <a:solidFill>
                            <a:srgbClr val="000000"/>
                          </a:solidFill>
                          <a:latin typeface="Calibri"/>
                        </a:rPr>
                        <a:t>Обеспечение деятельности совета Курского муниципального района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4280,78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4525,12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5091,63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5261,69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5445,11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566,51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810,85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52259">
                <a:tc>
                  <a:txBody>
                    <a:bodyPr/>
                    <a:lstStyle/>
                    <a:p>
                      <a:pPr algn="l" fontAlgn="b"/>
                      <a:r>
                        <a:rPr lang="ru-RU" sz="800" b="0" i="0" u="none" strike="noStrike">
                          <a:solidFill>
                            <a:srgbClr val="000000"/>
                          </a:solidFill>
                          <a:latin typeface="Calibri"/>
                        </a:rPr>
                        <a:t>Обеспечение деятельности администрации Курского муниципального района Ставропольского края и администраций поселений Курского района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50839,28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60585,69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73173,54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49547,06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50817,07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12 587,85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22 334,26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2154">
                <a:tc>
                  <a:txBody>
                    <a:bodyPr/>
                    <a:lstStyle/>
                    <a:p>
                      <a:pPr algn="l" fontAlgn="b"/>
                      <a:r>
                        <a:rPr lang="ru-RU" sz="800" b="0" i="0" u="none" strike="noStrike">
                          <a:solidFill>
                            <a:srgbClr val="000000"/>
                          </a:solidFill>
                          <a:latin typeface="Calibri"/>
                        </a:rPr>
                        <a:t>Реализация функций, связанных с поддержкой жилищно-коммунального хозяйства в поселениях Курского района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183,65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390,46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160,92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160,92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206,81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253,66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9467">
                <a:tc>
                  <a:txBody>
                    <a:bodyPr/>
                    <a:lstStyle/>
                    <a:p>
                      <a:pPr algn="l" fontAlgn="b"/>
                      <a:r>
                        <a:rPr lang="ru-RU" sz="800" b="1" i="0" u="none" strike="noStrike">
                          <a:solidFill>
                            <a:srgbClr val="000000"/>
                          </a:solidFill>
                          <a:latin typeface="Calibri"/>
                        </a:rPr>
                        <a:t>ИТОГО:</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1 273 690,78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1 368 968,38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1 486 742,05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1 575 159,12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1 455 927,54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117 773,67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4 677,15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213 051,27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dirty="0">
                          <a:solidFill>
                            <a:srgbClr val="000000"/>
                          </a:solidFill>
                          <a:latin typeface="Calibri"/>
                        </a:rPr>
                        <a:t>6 170,38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Заголовок 1"/>
          <p:cNvSpPr txBox="1">
            <a:spLocks/>
          </p:cNvSpPr>
          <p:nvPr/>
        </p:nvSpPr>
        <p:spPr bwMode="auto">
          <a:xfrm>
            <a:off x="0" y="1"/>
            <a:ext cx="91440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baseline="0" noProof="0" dirty="0" smtClean="0">
                <a:ln>
                  <a:noFill/>
                </a:ln>
                <a:uLnTx/>
                <a:uFillTx/>
                <a:ea typeface="+mj-ea"/>
                <a:cs typeface="+mj-cs"/>
              </a:rPr>
              <a:t>Сведения о расходной части </a:t>
            </a:r>
            <a:r>
              <a:rPr lang="ru-RU" sz="1200" kern="0" dirty="0" smtClean="0">
                <a:ea typeface="+mj-ea"/>
                <a:cs typeface="+mj-cs"/>
              </a:rPr>
              <a:t>проекта </a:t>
            </a:r>
            <a:r>
              <a:rPr kumimoji="0" lang="ru-RU" sz="1200" b="0" i="0" u="none" strike="noStrike" kern="0" cap="none" spc="0" normalizeH="0" baseline="0" noProof="0" dirty="0" smtClean="0">
                <a:ln>
                  <a:noFill/>
                </a:ln>
                <a:uLnTx/>
                <a:uFillTx/>
                <a:ea typeface="+mj-ea"/>
                <a:cs typeface="+mj-cs"/>
              </a:rPr>
              <a:t>бюджета Курского муниципального района на 2020 год и плановый период 2021</a:t>
            </a:r>
            <a:r>
              <a:rPr kumimoji="0" lang="ru-RU" sz="1200" b="0" i="0" u="none" strike="noStrike" kern="0" cap="none" spc="0" normalizeH="0" noProof="0" dirty="0" smtClean="0">
                <a:ln>
                  <a:noFill/>
                </a:ln>
                <a:uLnTx/>
                <a:uFillTx/>
                <a:ea typeface="+mj-ea"/>
                <a:cs typeface="+mj-cs"/>
              </a:rPr>
              <a:t> и </a:t>
            </a:r>
            <a:r>
              <a:rPr kumimoji="0" lang="ru-RU" sz="1200" b="0" i="0" u="none" strike="noStrike" kern="0" cap="none" spc="0" normalizeH="0" baseline="0" noProof="0" dirty="0" smtClean="0">
                <a:ln>
                  <a:noFill/>
                </a:ln>
                <a:uLnTx/>
                <a:uFillTx/>
                <a:ea typeface="+mj-ea"/>
                <a:cs typeface="+mj-cs"/>
              </a:rPr>
              <a:t>2022 годов в сравнении с ожидаемым исполнением за 2019 год (оценка) и</a:t>
            </a:r>
            <a:r>
              <a:rPr kumimoji="0" lang="ru-RU" sz="1200" b="0" i="0" u="none" strike="noStrike" kern="0" cap="none" spc="0" normalizeH="0" noProof="0" dirty="0" smtClean="0">
                <a:ln>
                  <a:noFill/>
                </a:ln>
                <a:uLnTx/>
                <a:uFillTx/>
                <a:ea typeface="+mj-ea"/>
                <a:cs typeface="+mj-cs"/>
              </a:rPr>
              <a:t> отчетом за 2018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noProof="0" dirty="0" smtClean="0">
                <a:ln>
                  <a:noFill/>
                </a:ln>
                <a:uLnTx/>
                <a:uFillTx/>
                <a:ea typeface="+mj-ea"/>
                <a:cs typeface="+mj-cs"/>
              </a:rPr>
              <a:t>в разрезе муниципальных программ</a:t>
            </a:r>
            <a:endParaRPr kumimoji="0" lang="ru-RU" sz="1200" b="0" i="0" u="none" strike="noStrike" kern="0" cap="none" spc="0" normalizeH="0" baseline="0" noProof="0" dirty="0" smtClean="0">
              <a:ln>
                <a:noFill/>
              </a:ln>
              <a:uLnTx/>
              <a:uFillTx/>
              <a:ea typeface="+mj-ea"/>
              <a:cs typeface="+mj-cs"/>
            </a:endParaRPr>
          </a:p>
        </p:txBody>
      </p:sp>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13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428736"/>
            <a:ext cx="84582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районах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 </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600" dirty="0" smtClean="0">
              <a:latin typeface="Calibri" pitchFamily="34"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 </a:t>
            </a:r>
            <a:endParaRPr lang="ru-RU" sz="1600" dirty="0" smtClean="0">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dirty="0" smtClean="0">
                <a:latin typeface="Calibri" pitchFamily="34" charset="0"/>
                <a:cs typeface="Calibri" pitchFamily="34" charset="0"/>
              </a:rPr>
              <a:t>Рейтинг Курского муниципального района Ставропольского края </a:t>
            </a:r>
          </a:p>
          <a:p>
            <a:pPr algn="ctr"/>
            <a:r>
              <a:rPr lang="ru-RU"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районе</a:t>
            </a:r>
          </a:p>
        </p:txBody>
      </p:sp>
      <p:graphicFrame>
        <p:nvGraphicFramePr>
          <p:cNvPr id="3" name="Таблица 2"/>
          <p:cNvGraphicFramePr>
            <a:graphicFrameLocks noGrp="1"/>
          </p:cNvGraphicFramePr>
          <p:nvPr/>
        </p:nvGraphicFramePr>
        <p:xfrm>
          <a:off x="214281" y="714067"/>
          <a:ext cx="8786874" cy="4975943"/>
        </p:xfrm>
        <a:graphic>
          <a:graphicData uri="http://schemas.openxmlformats.org/drawingml/2006/table">
            <a:tbl>
              <a:tblPr firstRow="1" bandRow="1">
                <a:tableStyleId>{5C22544A-7EE6-4342-B048-85BDC9FD1C3A}</a:tableStyleId>
              </a:tblPr>
              <a:tblGrid>
                <a:gridCol w="371277"/>
                <a:gridCol w="3915004"/>
                <a:gridCol w="973469"/>
                <a:gridCol w="1175708"/>
                <a:gridCol w="1175708"/>
                <a:gridCol w="1175708"/>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Показатель за 2018 год</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на 2019 год</a:t>
                      </a:r>
                    </a:p>
                    <a:p>
                      <a:pPr algn="ctr"/>
                      <a:endParaRPr lang="ru-RU" sz="1200" dirty="0">
                        <a:latin typeface="Calibri" pitchFamily="34" charset="0"/>
                        <a:cs typeface="Calibri" pitchFamily="34" charset="0"/>
                      </a:endParaRPr>
                    </a:p>
                  </a:txBody>
                  <a:tcPr/>
                </a:tc>
                <a:tc>
                  <a:txBody>
                    <a:bodyPr/>
                    <a:lstStyle/>
                    <a:p>
                      <a:pPr algn="ctr" rtl="0" fontAlgn="t"/>
                      <a:r>
                        <a:rPr lang="ru-RU" sz="1200" b="1" i="0" u="none" strike="noStrike" dirty="0">
                          <a:solidFill>
                            <a:srgbClr val="FFFFFF"/>
                          </a:solidFill>
                          <a:latin typeface="Calibri"/>
                        </a:rPr>
                        <a:t>Показатель на 2020 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26,76</a:t>
                      </a:r>
                    </a:p>
                  </a:txBody>
                  <a:tcPr marL="9525" marR="9525" marT="9525" marB="0"/>
                </a:tc>
                <a:tc>
                  <a:txBody>
                    <a:bodyPr/>
                    <a:lstStyle/>
                    <a:p>
                      <a:pPr algn="ctr" rtl="0" fontAlgn="t"/>
                      <a:r>
                        <a:rPr lang="ru-RU" sz="1200" b="0" i="0" u="none" strike="noStrike">
                          <a:solidFill>
                            <a:srgbClr val="000000"/>
                          </a:solidFill>
                          <a:latin typeface="Calibri"/>
                        </a:rPr>
                        <a:t>28,19</a:t>
                      </a:r>
                    </a:p>
                  </a:txBody>
                  <a:tcPr marL="9525" marR="9525" marT="9525" marB="0"/>
                </a:tc>
                <a:tc>
                  <a:txBody>
                    <a:bodyPr/>
                    <a:lstStyle/>
                    <a:p>
                      <a:pPr algn="ctr" rtl="0" fontAlgn="t"/>
                      <a:r>
                        <a:rPr lang="ru-RU" sz="1200" b="0" i="0" u="none" strike="noStrike">
                          <a:solidFill>
                            <a:srgbClr val="000000"/>
                          </a:solidFill>
                          <a:latin typeface="Calibri"/>
                        </a:rPr>
                        <a:t>30,81</a:t>
                      </a: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5,76</a:t>
                      </a:r>
                    </a:p>
                  </a:txBody>
                  <a:tcPr marL="9525" marR="9525" marT="9525" marB="0"/>
                </a:tc>
                <a:tc>
                  <a:txBody>
                    <a:bodyPr/>
                    <a:lstStyle/>
                    <a:p>
                      <a:pPr algn="ctr" rtl="0" fontAlgn="t"/>
                      <a:r>
                        <a:rPr lang="ru-RU" sz="1200" b="0" i="0" u="none" strike="noStrike">
                          <a:solidFill>
                            <a:srgbClr val="000000"/>
                          </a:solidFill>
                          <a:latin typeface="Calibri"/>
                        </a:rPr>
                        <a:t>6,07</a:t>
                      </a:r>
                    </a:p>
                  </a:txBody>
                  <a:tcPr marL="9525" marR="9525" marT="9525" marB="0"/>
                </a:tc>
                <a:tc>
                  <a:txBody>
                    <a:bodyPr/>
                    <a:lstStyle/>
                    <a:p>
                      <a:pPr algn="ctr" rtl="0" fontAlgn="t"/>
                      <a:r>
                        <a:rPr lang="ru-RU" sz="1200" b="0" i="0" u="none" strike="noStrike">
                          <a:solidFill>
                            <a:srgbClr val="000000"/>
                          </a:solidFill>
                          <a:latin typeface="Calibri"/>
                        </a:rPr>
                        <a:t>6,12</a:t>
                      </a: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20,99</a:t>
                      </a:r>
                    </a:p>
                  </a:txBody>
                  <a:tcPr marL="9525" marR="9525" marT="9525" marB="0"/>
                </a:tc>
                <a:tc>
                  <a:txBody>
                    <a:bodyPr/>
                    <a:lstStyle/>
                    <a:p>
                      <a:pPr algn="ctr" rtl="0" fontAlgn="t"/>
                      <a:r>
                        <a:rPr lang="ru-RU" sz="1200" b="0" i="0" u="none" strike="noStrike">
                          <a:solidFill>
                            <a:srgbClr val="000000"/>
                          </a:solidFill>
                          <a:latin typeface="Calibri"/>
                        </a:rPr>
                        <a:t>22,12</a:t>
                      </a:r>
                    </a:p>
                  </a:txBody>
                  <a:tcPr marL="9525" marR="9525" marT="9525" marB="0"/>
                </a:tc>
                <a:tc>
                  <a:txBody>
                    <a:bodyPr/>
                    <a:lstStyle/>
                    <a:p>
                      <a:pPr algn="ctr" rtl="0" fontAlgn="t"/>
                      <a:r>
                        <a:rPr lang="ru-RU" sz="1200" b="0" i="0" u="none" strike="noStrike">
                          <a:solidFill>
                            <a:srgbClr val="000000"/>
                          </a:solidFill>
                          <a:latin typeface="Calibri"/>
                        </a:rPr>
                        <a:t>24,69</a:t>
                      </a: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26,83</a:t>
                      </a:r>
                    </a:p>
                  </a:txBody>
                  <a:tcPr marL="9525" marR="9525" marT="9525" marB="0"/>
                </a:tc>
                <a:tc>
                  <a:txBody>
                    <a:bodyPr/>
                    <a:lstStyle/>
                    <a:p>
                      <a:pPr algn="ctr" rtl="0" fontAlgn="t"/>
                      <a:r>
                        <a:rPr lang="ru-RU" sz="1200" b="0" i="0" u="none" strike="noStrike" dirty="0">
                          <a:solidFill>
                            <a:srgbClr val="000000"/>
                          </a:solidFill>
                          <a:latin typeface="Calibri"/>
                        </a:rPr>
                        <a:t>29,39</a:t>
                      </a:r>
                    </a:p>
                  </a:txBody>
                  <a:tcPr marL="9525" marR="9525" marT="9525" marB="0"/>
                </a:tc>
                <a:tc>
                  <a:txBody>
                    <a:bodyPr/>
                    <a:lstStyle/>
                    <a:p>
                      <a:pPr algn="ctr" rtl="0" fontAlgn="t"/>
                      <a:r>
                        <a:rPr lang="ru-RU" sz="1200" b="0" i="0" u="none" strike="noStrike">
                          <a:solidFill>
                            <a:srgbClr val="000000"/>
                          </a:solidFill>
                          <a:latin typeface="Calibri"/>
                        </a:rPr>
                        <a:t>30,81</a:t>
                      </a: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a:solidFill>
                            <a:srgbClr val="000000"/>
                          </a:solidFill>
                          <a:latin typeface="Calibri"/>
                        </a:rPr>
                        <a:t>12,74</a:t>
                      </a:r>
                    </a:p>
                  </a:txBody>
                  <a:tcPr marL="9525" marR="9525" marT="9525" marB="0"/>
                </a:tc>
                <a:tc>
                  <a:txBody>
                    <a:bodyPr/>
                    <a:lstStyle/>
                    <a:p>
                      <a:pPr algn="ctr" rtl="0" fontAlgn="t"/>
                      <a:r>
                        <a:rPr lang="ru-RU" sz="1200" b="0" i="0" u="none" strike="noStrike">
                          <a:solidFill>
                            <a:srgbClr val="000000"/>
                          </a:solidFill>
                          <a:latin typeface="Calibri"/>
                        </a:rPr>
                        <a:t>13,34</a:t>
                      </a:r>
                    </a:p>
                  </a:txBody>
                  <a:tcPr marL="9525" marR="9525" marT="9525" marB="0"/>
                </a:tc>
                <a:tc>
                  <a:txBody>
                    <a:bodyPr/>
                    <a:lstStyle/>
                    <a:p>
                      <a:pPr algn="ctr" rtl="0" fontAlgn="t"/>
                      <a:r>
                        <a:rPr lang="ru-RU" sz="1200" b="0" i="0" u="none" strike="noStrike">
                          <a:solidFill>
                            <a:srgbClr val="000000"/>
                          </a:solidFill>
                          <a:latin typeface="Calibri"/>
                        </a:rPr>
                        <a:t>13,86*</a:t>
                      </a: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a:solidFill>
                            <a:srgbClr val="000000"/>
                          </a:solidFill>
                          <a:latin typeface="Calibri"/>
                        </a:rPr>
                        <a:t>0,56</a:t>
                      </a:r>
                    </a:p>
                  </a:txBody>
                  <a:tcPr marL="9525" marR="9525" marT="9525" marB="0"/>
                </a:tc>
                <a:tc>
                  <a:txBody>
                    <a:bodyPr/>
                    <a:lstStyle/>
                    <a:p>
                      <a:pPr algn="ctr" rtl="0" fontAlgn="t"/>
                      <a:r>
                        <a:rPr lang="ru-RU" sz="1200" b="0" i="0" u="none" strike="noStrike" dirty="0">
                          <a:solidFill>
                            <a:srgbClr val="000000"/>
                          </a:solidFill>
                          <a:latin typeface="Calibri"/>
                        </a:rPr>
                        <a:t>0,58</a:t>
                      </a:r>
                    </a:p>
                  </a:txBody>
                  <a:tcPr marL="9525" marR="9525" marT="9525" marB="0"/>
                </a:tc>
                <a:tc>
                  <a:txBody>
                    <a:bodyPr/>
                    <a:lstStyle/>
                    <a:p>
                      <a:pPr algn="ctr" rtl="0" fontAlgn="t"/>
                      <a:r>
                        <a:rPr lang="ru-RU" sz="1200" b="0" i="0" u="none" strike="noStrike">
                          <a:solidFill>
                            <a:srgbClr val="000000"/>
                          </a:solidFill>
                          <a:latin typeface="Calibri"/>
                        </a:rPr>
                        <a:t>0,01*</a:t>
                      </a: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2,4</a:t>
                      </a:r>
                    </a:p>
                  </a:txBody>
                  <a:tcPr marL="9525" marR="9525" marT="9525" marB="0"/>
                </a:tc>
                <a:tc>
                  <a:txBody>
                    <a:bodyPr/>
                    <a:lstStyle/>
                    <a:p>
                      <a:pPr algn="ctr" rtl="0" fontAlgn="t"/>
                      <a:r>
                        <a:rPr lang="ru-RU" sz="1200" b="0" i="0" u="none" strike="noStrike" dirty="0">
                          <a:solidFill>
                            <a:srgbClr val="000000"/>
                          </a:solidFill>
                          <a:latin typeface="Calibri"/>
                        </a:rPr>
                        <a:t>2,84</a:t>
                      </a:r>
                    </a:p>
                  </a:txBody>
                  <a:tcPr marL="9525" marR="9525" marT="9525" marB="0"/>
                </a:tc>
                <a:tc>
                  <a:txBody>
                    <a:bodyPr/>
                    <a:lstStyle/>
                    <a:p>
                      <a:pPr algn="ctr" rtl="0" fontAlgn="t"/>
                      <a:r>
                        <a:rPr lang="ru-RU" sz="1200" b="0" i="0" u="none" strike="noStrike" dirty="0">
                          <a:solidFill>
                            <a:srgbClr val="000000"/>
                          </a:solidFill>
                          <a:latin typeface="Calibri"/>
                        </a:rPr>
                        <a:t>0,88*</a:t>
                      </a: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6,6</a:t>
                      </a:r>
                    </a:p>
                  </a:txBody>
                  <a:tcPr marL="9525" marR="9525" marT="9525" marB="0"/>
                </a:tc>
                <a:tc>
                  <a:txBody>
                    <a:bodyPr/>
                    <a:lstStyle/>
                    <a:p>
                      <a:pPr algn="ctr" rtl="0" fontAlgn="t"/>
                      <a:r>
                        <a:rPr lang="ru-RU" sz="1200" b="0" i="0" u="none" strike="noStrike">
                          <a:solidFill>
                            <a:srgbClr val="000000"/>
                          </a:solidFill>
                          <a:latin typeface="Calibri"/>
                        </a:rPr>
                        <a:t>6,67</a:t>
                      </a:r>
                    </a:p>
                  </a:txBody>
                  <a:tcPr marL="9525" marR="9525" marT="9525" marB="0"/>
                </a:tc>
                <a:tc>
                  <a:txBody>
                    <a:bodyPr/>
                    <a:lstStyle/>
                    <a:p>
                      <a:pPr algn="ctr" rtl="0" fontAlgn="t"/>
                      <a:r>
                        <a:rPr lang="ru-RU" sz="1200" b="0" i="0" u="none" strike="noStrike" dirty="0">
                          <a:solidFill>
                            <a:srgbClr val="000000"/>
                          </a:solidFill>
                          <a:latin typeface="Calibri"/>
                        </a:rPr>
                        <a:t>7,99*</a:t>
                      </a: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0,18</a:t>
                      </a:r>
                    </a:p>
                  </a:txBody>
                  <a:tcPr marL="9525" marR="9525" marT="9525" marB="0"/>
                </a:tc>
                <a:tc>
                  <a:txBody>
                    <a:bodyPr/>
                    <a:lstStyle/>
                    <a:p>
                      <a:pPr algn="ctr" rtl="0" fontAlgn="t"/>
                      <a:r>
                        <a:rPr lang="ru-RU" sz="1200" b="0" i="0" u="none" strike="noStrike" dirty="0">
                          <a:solidFill>
                            <a:srgbClr val="000000"/>
                          </a:solidFill>
                          <a:latin typeface="Calibri"/>
                        </a:rPr>
                        <a:t>0,23</a:t>
                      </a:r>
                    </a:p>
                  </a:txBody>
                  <a:tcPr marL="9525" marR="9525" marT="9525" marB="0"/>
                </a:tc>
                <a:tc>
                  <a:txBody>
                    <a:bodyPr/>
                    <a:lstStyle/>
                    <a:p>
                      <a:pPr algn="ctr" rtl="0" fontAlgn="t"/>
                      <a:r>
                        <a:rPr lang="ru-RU" sz="1200" b="0" i="0" u="none" strike="noStrike" dirty="0">
                          <a:solidFill>
                            <a:srgbClr val="000000"/>
                          </a:solidFill>
                          <a:latin typeface="Calibri"/>
                        </a:rPr>
                        <a:t>0,12*</a:t>
                      </a:r>
                    </a:p>
                  </a:txBody>
                  <a:tcPr marL="9525" marR="9525" marT="9525" marB="0"/>
                </a:tc>
              </a:tr>
            </a:tbl>
          </a:graphicData>
        </a:graphic>
      </p:graphicFrame>
      <p:sp>
        <p:nvSpPr>
          <p:cNvPr id="4" name="TextBox 3"/>
          <p:cNvSpPr txBox="1"/>
          <p:nvPr/>
        </p:nvSpPr>
        <p:spPr>
          <a:xfrm>
            <a:off x="428596" y="6143644"/>
            <a:ext cx="7000924" cy="246221"/>
          </a:xfrm>
          <a:prstGeom prst="rect">
            <a:avLst/>
          </a:prstGeom>
          <a:noFill/>
        </p:spPr>
        <p:txBody>
          <a:bodyPr wrap="square" rtlCol="0">
            <a:spAutoFit/>
          </a:bodyPr>
          <a:lstStyle/>
          <a:p>
            <a:r>
              <a:rPr lang="ru-RU" sz="1000" dirty="0" smtClean="0"/>
              <a:t>* Данные представлены  только по муниципальному району</a:t>
            </a:r>
            <a:endParaRPr lang="ru-RU" sz="1000" dirty="0"/>
          </a:p>
        </p:txBody>
      </p:sp>
    </p:spTree>
  </p:cSld>
  <p:clrMapOvr>
    <a:masterClrMapping/>
  </p:clrMapOvr>
  <p:transition>
    <p:split orient="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785794"/>
          <a:ext cx="8858313" cy="5316115"/>
        </p:xfrm>
        <a:graphic>
          <a:graphicData uri="http://schemas.openxmlformats.org/drawingml/2006/table">
            <a:tbl>
              <a:tblPr/>
              <a:tblGrid>
                <a:gridCol w="2571768"/>
                <a:gridCol w="285752"/>
                <a:gridCol w="357190"/>
                <a:gridCol w="714380"/>
                <a:gridCol w="785818"/>
                <a:gridCol w="714380"/>
                <a:gridCol w="785818"/>
                <a:gridCol w="642942"/>
                <a:gridCol w="571504"/>
                <a:gridCol w="428628"/>
                <a:gridCol w="571504"/>
                <a:gridCol w="428629"/>
              </a:tblGrid>
              <a:tr h="134897">
                <a:tc rowSpan="2">
                  <a:txBody>
                    <a:bodyPr/>
                    <a:lstStyle/>
                    <a:p>
                      <a:pPr algn="ctr" fontAlgn="t"/>
                      <a:r>
                        <a:rPr lang="ru-RU" sz="900" b="1" i="0" u="none" strike="noStrike" dirty="0">
                          <a:solidFill>
                            <a:srgbClr val="000000"/>
                          </a:solidFill>
                          <a:latin typeface="Times New Roman"/>
                        </a:rPr>
                        <a:t>Наименование</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err="1">
                          <a:solidFill>
                            <a:srgbClr val="000000"/>
                          </a:solidFill>
                          <a:latin typeface="Times New Roman"/>
                        </a:rPr>
                        <a:t>Рз</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ПР</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smtClean="0">
                          <a:solidFill>
                            <a:srgbClr val="000000"/>
                          </a:solidFill>
                          <a:latin typeface="Times New Roman"/>
                        </a:rPr>
                        <a:t>2018</a:t>
                      </a:r>
                    </a:p>
                    <a:p>
                      <a:pPr algn="ctr" fontAlgn="t"/>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(отчет)</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2019 </a:t>
                      </a:r>
                      <a:endParaRPr lang="ru-RU" sz="900" b="1" i="0" u="none" strike="noStrike" dirty="0" smtClean="0">
                        <a:solidFill>
                          <a:srgbClr val="000000"/>
                        </a:solidFill>
                        <a:latin typeface="Times New Roman"/>
                      </a:endParaRPr>
                    </a:p>
                    <a:p>
                      <a:pPr algn="ctr" fontAlgn="t"/>
                      <a:r>
                        <a:rPr lang="ru-RU" sz="900" b="1" i="0" u="none" strike="noStrike" dirty="0" smtClean="0">
                          <a:solidFill>
                            <a:srgbClr val="000000"/>
                          </a:solidFill>
                          <a:latin typeface="Times New Roman"/>
                        </a:rPr>
                        <a:t>(</a:t>
                      </a:r>
                      <a:r>
                        <a:rPr lang="ru-RU" sz="900" b="1" i="0" u="none" strike="noStrike" dirty="0">
                          <a:solidFill>
                            <a:srgbClr val="000000"/>
                          </a:solidFill>
                          <a:latin typeface="Times New Roman"/>
                        </a:rPr>
                        <a:t>оценка)</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2020</a:t>
                      </a:r>
                    </a:p>
                    <a:p>
                      <a:pPr algn="ctr" fontAlgn="b"/>
                      <a:r>
                        <a:rPr lang="ru-RU" sz="900" b="1" i="0" u="none" strike="noStrike" dirty="0" smtClean="0">
                          <a:solidFill>
                            <a:srgbClr val="000000"/>
                          </a:solidFill>
                          <a:latin typeface="Times New Roman"/>
                        </a:rPr>
                        <a:t>  </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2021</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2022</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900" b="1" i="0" u="none" strike="noStrike" dirty="0">
                          <a:solidFill>
                            <a:srgbClr val="000000"/>
                          </a:solidFill>
                          <a:latin typeface="Times New Roman"/>
                        </a:rPr>
                        <a:t>Отклонение 2020 </a:t>
                      </a:r>
                      <a:r>
                        <a:rPr lang="ru-RU" sz="900" b="1" i="0" u="none" strike="noStrike" dirty="0" smtClean="0">
                          <a:solidFill>
                            <a:srgbClr val="000000"/>
                          </a:solidFill>
                          <a:latin typeface="Times New Roman"/>
                        </a:rPr>
                        <a:t>год </a:t>
                      </a:r>
                      <a:r>
                        <a:rPr lang="ru-RU" sz="900" b="1" i="0" u="none" strike="noStrike" dirty="0">
                          <a:solidFill>
                            <a:srgbClr val="000000"/>
                          </a:solidFill>
                          <a:latin typeface="Times New Roman"/>
                        </a:rPr>
                        <a:t>к 2018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fontAlgn="t"/>
                      <a:r>
                        <a:rPr lang="ru-RU" sz="900" b="1" i="0" u="none" strike="noStrike" dirty="0">
                          <a:solidFill>
                            <a:srgbClr val="000000"/>
                          </a:solidFill>
                          <a:latin typeface="Times New Roman"/>
                        </a:rPr>
                        <a:t>Отклонение 2020 </a:t>
                      </a:r>
                      <a:r>
                        <a:rPr lang="ru-RU" sz="900" b="1" i="0" u="none" strike="noStrike" dirty="0" smtClean="0">
                          <a:solidFill>
                            <a:srgbClr val="000000"/>
                          </a:solidFill>
                          <a:latin typeface="Times New Roman"/>
                        </a:rPr>
                        <a:t>год </a:t>
                      </a:r>
                      <a:r>
                        <a:rPr lang="ru-RU" sz="900" b="1" i="0" u="none" strike="noStrike" dirty="0">
                          <a:solidFill>
                            <a:srgbClr val="000000"/>
                          </a:solidFill>
                          <a:latin typeface="Times New Roman"/>
                        </a:rPr>
                        <a:t>к 2019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73634">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1" i="0" u="none" strike="noStrike">
                          <a:solidFill>
                            <a:srgbClr val="000000"/>
                          </a:solidFill>
                          <a:latin typeface="Times New Roman"/>
                        </a:rPr>
                        <a:t>Всего 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1 273 690,78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1 368 968,38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1 502 135,08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1 590 552,10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1 487 128,97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228 444,30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133 166,70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Условно утвержденные 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15 393,01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31 201,42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114">
                <a:tc>
                  <a:txBody>
                    <a:bodyPr/>
                    <a:lstStyle/>
                    <a:p>
                      <a:pPr algn="l" rtl="0" fontAlgn="b"/>
                      <a:r>
                        <a:rPr lang="ru-RU" sz="900" b="1" i="0" u="none" strike="noStrike">
                          <a:solidFill>
                            <a:srgbClr val="000000"/>
                          </a:solidFill>
                          <a:latin typeface="Times New Roman"/>
                        </a:rPr>
                        <a:t>Общегосударственные вопросы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91 020,21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105 576,51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139 917,79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104 970,80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108 162,25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48 897,58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34 341,28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rtl="0" fontAlgn="b"/>
                      <a:r>
                        <a:rPr lang="ru-RU" sz="900" b="0" i="0" u="none" strike="noStrike">
                          <a:solidFill>
                            <a:srgbClr val="000000"/>
                          </a:solidFill>
                          <a:latin typeface="Times New Roman"/>
                        </a:rPr>
                        <a:t>Функционирование законодательных (представительных) органов государственной (муниципальной)власти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2 157,39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2 294,36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2 572,30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2 642,35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2 725,78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414,91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277,94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rtl="0" fontAlgn="b"/>
                      <a:r>
                        <a:rPr lang="ru-RU" sz="9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31 484,82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33350,01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36 376,12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37 399,23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38 487,23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4 891,30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3 026,11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Судебная система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218,59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190,42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-193,99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rtl="0" fontAlgn="b"/>
                      <a:r>
                        <a:rPr lang="ru-RU" sz="900" b="0" i="0" u="none" strike="noStrike">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13 299,59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13 991,02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15 710,36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16 255,49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16 834,02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2 410,77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1 719,34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Резервные фонды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8175">
                <a:tc>
                  <a:txBody>
                    <a:bodyPr/>
                    <a:lstStyle/>
                    <a:p>
                      <a:pPr algn="l" rtl="0" fontAlgn="b"/>
                      <a:r>
                        <a:rPr lang="ru-RU" sz="900" b="0" i="0" u="none" strike="noStrike">
                          <a:solidFill>
                            <a:srgbClr val="000000"/>
                          </a:solidFill>
                          <a:latin typeface="Times New Roman"/>
                        </a:rPr>
                        <a:t>Другие общегосударственные вопросы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43 859,82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55 920,64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84 784,41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48 197,47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49 474,80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40 924,59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28 863,77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rtl="0" fontAlgn="b"/>
                      <a:r>
                        <a:rPr lang="ru-RU" sz="900" b="1" i="0" u="none" strike="noStrike">
                          <a:solidFill>
                            <a:srgbClr val="000000"/>
                          </a:solidFill>
                          <a:latin typeface="Times New Roman"/>
                        </a:rPr>
                        <a:t>Национальная безопасность и правоохранительная деятельность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3557,3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3668,94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3948,46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3700,95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3826,9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391,16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279,52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rtl="0" fontAlgn="b"/>
                      <a:r>
                        <a:rPr lang="ru-RU" sz="9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3312,3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3398,94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3 948,46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3 700,95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3 826,90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636,16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549,52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rtl="0" fontAlgn="b"/>
                      <a:r>
                        <a:rPr lang="ru-RU" sz="900" b="0" i="0" u="none" strike="noStrike">
                          <a:solidFill>
                            <a:srgbClr val="000000"/>
                          </a:solidFill>
                          <a:latin typeface="Times New Roman"/>
                        </a:rPr>
                        <a:t>Друние вопросы в области  национальойя безопасности и правоохранительной деятельности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-245,00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74053">
                <a:tc>
                  <a:txBody>
                    <a:bodyPr/>
                    <a:lstStyle/>
                    <a:p>
                      <a:pPr algn="l" rtl="0" fontAlgn="b"/>
                      <a:r>
                        <a:rPr lang="ru-RU" sz="900" b="1" i="0" u="none" strike="noStrike">
                          <a:solidFill>
                            <a:srgbClr val="000000"/>
                          </a:solidFill>
                          <a:latin typeface="Times New Roman"/>
                        </a:rPr>
                        <a:t>Национальная экономика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31 718,07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22 656,09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21 056,26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15 730,08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16 037,39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-10 661,81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-1 599,83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Сельское хозяйство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24 239,93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6 476,33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7 015,33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7 188,20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7 414,74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-17 224,60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539,00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Транспорт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1 288,38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1102,39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151,62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337,61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Дорожное хозяйство (дорожные фонды)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5 414,08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14 238,59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11 600,93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6 101,88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6 182,65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6 186,85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-2 637,66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Другие вопросы в области национальной экономики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775,68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838,78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224,32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161,22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38389">
                <a:tc>
                  <a:txBody>
                    <a:bodyPr/>
                    <a:lstStyle/>
                    <a:p>
                      <a:pPr algn="l" rtl="0" fontAlgn="b"/>
                      <a:r>
                        <a:rPr lang="ru-RU" sz="900" b="1" i="0" u="none" strike="noStrike">
                          <a:solidFill>
                            <a:srgbClr val="000000"/>
                          </a:solidFill>
                          <a:latin typeface="Times New Roman"/>
                        </a:rPr>
                        <a:t>Жилищно-коммунальное хозяйство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936,8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983,65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390,46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160,92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160,92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-546,34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-593,19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Благоустройство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523">
                <a:tc>
                  <a:txBody>
                    <a:bodyPr/>
                    <a:lstStyle/>
                    <a:p>
                      <a:pPr algn="l" rtl="0" fontAlgn="b"/>
                      <a:r>
                        <a:rPr lang="ru-RU" sz="900" b="0" i="0" u="none" strike="noStrike">
                          <a:solidFill>
                            <a:srgbClr val="000000"/>
                          </a:solidFill>
                          <a:latin typeface="Times New Roman"/>
                        </a:rPr>
                        <a:t>Другие вопросы в области жилищно-коммунального хозяйства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183,65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390,46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160,92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160,92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253,66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206,81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dirty="0">
                          <a:solidFill>
                            <a:srgbClr val="000000"/>
                          </a:solidFill>
                          <a:latin typeface="Times New Roman"/>
                        </a:rPr>
                        <a:t>212,6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3" name="Заголовок 1"/>
          <p:cNvSpPr txBox="1">
            <a:spLocks/>
          </p:cNvSpPr>
          <p:nvPr/>
        </p:nvSpPr>
        <p:spPr bwMode="auto">
          <a:xfrm>
            <a:off x="0" y="1"/>
            <a:ext cx="91440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baseline="0" noProof="0" dirty="0" smtClean="0">
                <a:ln>
                  <a:noFill/>
                </a:ln>
                <a:uLnTx/>
                <a:uFillTx/>
                <a:ea typeface="+mj-ea"/>
                <a:cs typeface="+mj-cs"/>
              </a:rPr>
              <a:t>Сведения о расходной части </a:t>
            </a:r>
            <a:r>
              <a:rPr lang="ru-RU" sz="1200" kern="0" dirty="0" smtClean="0">
                <a:ea typeface="+mj-ea"/>
                <a:cs typeface="+mj-cs"/>
              </a:rPr>
              <a:t>проекта </a:t>
            </a:r>
            <a:r>
              <a:rPr kumimoji="0" lang="ru-RU" sz="1200" b="0" i="0" u="none" strike="noStrike" kern="0" cap="none" spc="0" normalizeH="0" baseline="0" noProof="0" dirty="0" smtClean="0">
                <a:ln>
                  <a:noFill/>
                </a:ln>
                <a:uLnTx/>
                <a:uFillTx/>
                <a:ea typeface="+mj-ea"/>
                <a:cs typeface="+mj-cs"/>
              </a:rPr>
              <a:t>бюджета Курского муниципального района на 2020 год и плановый период 2021-2022 годов в сравнении с ожидаемым исполнением за 2019 год (оценка) и</a:t>
            </a:r>
            <a:r>
              <a:rPr kumimoji="0" lang="ru-RU" sz="1200" b="0" i="0" u="none" strike="noStrike" kern="0" cap="none" spc="0" normalizeH="0" noProof="0" dirty="0" smtClean="0">
                <a:ln>
                  <a:noFill/>
                </a:ln>
                <a:uLnTx/>
                <a:uFillTx/>
                <a:ea typeface="+mj-ea"/>
                <a:cs typeface="+mj-cs"/>
              </a:rPr>
              <a:t> отчетом за 2018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noProof="0" dirty="0" smtClean="0">
                <a:ln>
                  <a:noFill/>
                </a:ln>
                <a:uLnTx/>
                <a:uFillTx/>
                <a:ea typeface="+mj-ea"/>
                <a:cs typeface="+mj-cs"/>
              </a:rPr>
              <a:t>в разрезе разделов и подразделов</a:t>
            </a:r>
            <a:r>
              <a:rPr kumimoji="0" lang="ru-RU" sz="1200" b="0" i="0" u="none" strike="noStrike" kern="0" cap="none" spc="0" normalizeH="0" baseline="0" noProof="0" dirty="0" smtClean="0">
                <a:ln>
                  <a:noFill/>
                </a:ln>
                <a:uLnTx/>
                <a:uFillTx/>
                <a:ea typeface="+mj-ea"/>
                <a:cs typeface="+mj-cs"/>
              </a:rPr>
              <a:t> </a:t>
            </a:r>
          </a:p>
        </p:txBody>
      </p:sp>
    </p:spTree>
  </p:cSld>
  <p:clrMapOvr>
    <a:masterClrMapping/>
  </p:clrMapOvr>
  <p:transition>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4" y="285728"/>
          <a:ext cx="8858313" cy="4607875"/>
        </p:xfrm>
        <a:graphic>
          <a:graphicData uri="http://schemas.openxmlformats.org/drawingml/2006/table">
            <a:tbl>
              <a:tblPr/>
              <a:tblGrid>
                <a:gridCol w="2571768"/>
                <a:gridCol w="285752"/>
                <a:gridCol w="357190"/>
                <a:gridCol w="785818"/>
                <a:gridCol w="714380"/>
                <a:gridCol w="785818"/>
                <a:gridCol w="714380"/>
                <a:gridCol w="642942"/>
                <a:gridCol w="571504"/>
                <a:gridCol w="428628"/>
                <a:gridCol w="571504"/>
                <a:gridCol w="428629"/>
              </a:tblGrid>
              <a:tr h="134897">
                <a:tc rowSpan="2">
                  <a:txBody>
                    <a:bodyPr/>
                    <a:lstStyle/>
                    <a:p>
                      <a:pPr algn="ctr" fontAlgn="t"/>
                      <a:r>
                        <a:rPr lang="ru-RU" sz="900" b="1" i="0" u="none" strike="noStrike" dirty="0">
                          <a:solidFill>
                            <a:srgbClr val="000000"/>
                          </a:solidFill>
                          <a:latin typeface="Times New Roman"/>
                        </a:rPr>
                        <a:t>Наименование</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err="1">
                          <a:solidFill>
                            <a:srgbClr val="000000"/>
                          </a:solidFill>
                          <a:latin typeface="Times New Roman"/>
                        </a:rPr>
                        <a:t>Рз</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ПР</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smtClean="0">
                          <a:solidFill>
                            <a:srgbClr val="000000"/>
                          </a:solidFill>
                          <a:latin typeface="Times New Roman"/>
                        </a:rPr>
                        <a:t>2018</a:t>
                      </a:r>
                    </a:p>
                    <a:p>
                      <a:pPr algn="ctr" fontAlgn="t"/>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(отчет)</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2019 </a:t>
                      </a:r>
                      <a:endParaRPr lang="ru-RU" sz="900" b="1" i="0" u="none" strike="noStrike" dirty="0" smtClean="0">
                        <a:solidFill>
                          <a:srgbClr val="000000"/>
                        </a:solidFill>
                        <a:latin typeface="Times New Roman"/>
                      </a:endParaRPr>
                    </a:p>
                    <a:p>
                      <a:pPr algn="ctr" fontAlgn="t"/>
                      <a:r>
                        <a:rPr lang="ru-RU" sz="900" b="1" i="0" u="none" strike="noStrike" dirty="0" smtClean="0">
                          <a:solidFill>
                            <a:srgbClr val="000000"/>
                          </a:solidFill>
                          <a:latin typeface="Times New Roman"/>
                        </a:rPr>
                        <a:t>(</a:t>
                      </a:r>
                      <a:r>
                        <a:rPr lang="ru-RU" sz="900" b="1" i="0" u="none" strike="noStrike" dirty="0">
                          <a:solidFill>
                            <a:srgbClr val="000000"/>
                          </a:solidFill>
                          <a:latin typeface="Times New Roman"/>
                        </a:rPr>
                        <a:t>оценка)</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2020</a:t>
                      </a:r>
                    </a:p>
                    <a:p>
                      <a:pPr algn="ctr" fontAlgn="b"/>
                      <a:r>
                        <a:rPr lang="ru-RU" sz="900" b="1" i="0" u="none" strike="noStrike" dirty="0" smtClean="0">
                          <a:solidFill>
                            <a:srgbClr val="000000"/>
                          </a:solidFill>
                          <a:latin typeface="Times New Roman"/>
                        </a:rPr>
                        <a:t>  </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2021</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2022</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900" b="1" i="0" u="none" strike="noStrike" dirty="0">
                          <a:solidFill>
                            <a:srgbClr val="000000"/>
                          </a:solidFill>
                          <a:latin typeface="Times New Roman"/>
                        </a:rPr>
                        <a:t>Отклонение 2020 года к 2018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fontAlgn="t"/>
                      <a:r>
                        <a:rPr lang="ru-RU" sz="900" b="1" i="0" u="none" strike="noStrike" dirty="0">
                          <a:solidFill>
                            <a:srgbClr val="000000"/>
                          </a:solidFill>
                          <a:latin typeface="Times New Roman"/>
                        </a:rPr>
                        <a:t>Отклонение 2020 года к 2019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73634">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900" b="1" i="0" u="none" strike="noStrike">
                          <a:solidFill>
                            <a:srgbClr val="000000"/>
                          </a:solidFill>
                          <a:latin typeface="Times New Roman"/>
                        </a:rPr>
                        <a:t>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690789,22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736166,05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757743,58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882618,09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731086,36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66 954,36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21 577,53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8343">
                <a:tc>
                  <a:txBody>
                    <a:bodyPr/>
                    <a:lstStyle/>
                    <a:p>
                      <a:pPr algn="l" rtl="0" fontAlgn="b"/>
                      <a:r>
                        <a:rPr lang="ru-RU" sz="900" b="0" i="0" u="none" strike="noStrike">
                          <a:solidFill>
                            <a:srgbClr val="000000"/>
                          </a:solidFill>
                          <a:latin typeface="Times New Roman"/>
                        </a:rPr>
                        <a:t>Дошкольное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165818,46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178530,49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198 014,29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338 275,25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191 465,71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32 195,83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19 483,80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rtl="0" fontAlgn="b"/>
                      <a:r>
                        <a:rPr lang="ru-RU" sz="900" b="0" i="0" u="none" strike="noStrike">
                          <a:solidFill>
                            <a:srgbClr val="000000"/>
                          </a:solidFill>
                          <a:latin typeface="Times New Roman"/>
                        </a:rPr>
                        <a:t>Общее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404847,61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436321,91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434 499,35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425 482,37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430 098,23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29 651,74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-1 822,56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rtl="0" fontAlgn="b"/>
                      <a:r>
                        <a:rPr lang="ru-RU" sz="900" b="0" i="0" u="none" strike="noStrike">
                          <a:solidFill>
                            <a:srgbClr val="000000"/>
                          </a:solidFill>
                          <a:latin typeface="Times New Roman"/>
                        </a:rPr>
                        <a:t>Дополнительное образование детей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42116,54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41733,74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43 980,96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43 975,63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44 098,72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1 864,42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2 247,22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rtl="0" fontAlgn="b"/>
                      <a:r>
                        <a:rPr lang="ru-RU" sz="900" b="0" i="0" u="none" strike="noStrike">
                          <a:solidFill>
                            <a:srgbClr val="000000"/>
                          </a:solidFill>
                          <a:latin typeface="Times New Roman"/>
                        </a:rPr>
                        <a:t>Молодёжная политика и оздоровление детей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15996,87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15 868,51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13 172,51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13 309,11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13 455,22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-2 824,36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-2 696,00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rtl="0" fontAlgn="b"/>
                      <a:r>
                        <a:rPr lang="ru-RU" sz="900" b="0" i="0" u="none" strike="noStrike">
                          <a:solidFill>
                            <a:srgbClr val="000000"/>
                          </a:solidFill>
                          <a:latin typeface="Times New Roman"/>
                        </a:rPr>
                        <a:t>Другие вопросы в области образования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62009,74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63711,4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68 076,47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61 575,73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51 968,48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6 066,73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4 365,07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rtl="0" fontAlgn="b"/>
                      <a:r>
                        <a:rPr lang="ru-RU" sz="900" b="1" i="0" u="none" strike="noStrike">
                          <a:solidFill>
                            <a:srgbClr val="000000"/>
                          </a:solidFill>
                          <a:latin typeface="Times New Roman"/>
                        </a:rPr>
                        <a:t>Культура и 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54973,01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54706,96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47751,52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47792,42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48046,84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-7 221,49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-6 955,44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rtl="0" fontAlgn="b"/>
                      <a:r>
                        <a:rPr lang="ru-RU" sz="900" b="0" i="0" u="none" strike="noStrike">
                          <a:solidFill>
                            <a:srgbClr val="000000"/>
                          </a:solidFill>
                          <a:latin typeface="Times New Roman"/>
                        </a:rPr>
                        <a:t>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40917,61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41126,92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34 810,19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34 657,54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34 708,71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-6 107,42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-6 316,73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rtl="0" fontAlgn="b"/>
                      <a:r>
                        <a:rPr lang="ru-RU" sz="900" b="0" i="0" u="none" strike="noStrike">
                          <a:solidFill>
                            <a:srgbClr val="000000"/>
                          </a:solidFill>
                          <a:latin typeface="Times New Roman"/>
                        </a:rPr>
                        <a:t>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3865,64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4434,57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4 189,88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4 210,02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4 227,03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324,24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-244,69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94,5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Другие вопросы в области культуры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10219,76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9145,47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8 751,45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8 924,86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9 111,10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-1 468,31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-394,02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1" i="0" u="none" strike="noStrike">
                          <a:solidFill>
                            <a:srgbClr val="000000"/>
                          </a:solidFill>
                          <a:latin typeface="Times New Roman"/>
                        </a:rPr>
                        <a:t>Социальная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330161,1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342292,69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406325,53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423040,22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451686,48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76 164,43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64 032,84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Социальное обеспечение населения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202889,94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117821,39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122 298,60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115 013,00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115 328,34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-80 591,34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4 477,21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Охрана семьи и детства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112598,06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208959,53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266 371,88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289 606,64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317 275,93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153 773,82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57 412,35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Другие вопросы в области  социальной  политики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14673,1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15511,77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17 655,05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18 420,58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19 082,21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2 981,95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2 143,28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1" i="0" u="none" strike="noStrike">
                          <a:solidFill>
                            <a:srgbClr val="000000"/>
                          </a:solidFill>
                          <a:latin typeface="Times New Roman"/>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5434,07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10270,52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6405,78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6472,29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6541,5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971,71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-3 864,74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5434,07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6320,54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6 405,78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6 472,29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6 541,50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971,71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85,24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101,3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rtl="0" fontAlgn="b"/>
                      <a:r>
                        <a:rPr lang="ru-RU" sz="900" b="0" i="0" u="none" strike="noStrike">
                          <a:solidFill>
                            <a:srgbClr val="000000"/>
                          </a:solidFill>
                          <a:latin typeface="Times New Roman"/>
                        </a:rPr>
                        <a:t>массовый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3949,98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-3 949,98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rtl="0" fontAlgn="b"/>
                      <a:r>
                        <a:rPr lang="ru-RU" sz="900" b="1" i="0" u="none" strike="noStrike">
                          <a:solidFill>
                            <a:srgbClr val="000000"/>
                          </a:solidFill>
                          <a:latin typeface="Times New Roman"/>
                        </a:rPr>
                        <a:t>Межбюджетные трансферты общего характера бюджетам субъектов Российской Федерации и муниципальных образований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65101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92646,97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103202,69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90673,32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90378,91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1" i="0" u="none" strike="noStrike">
                          <a:solidFill>
                            <a:srgbClr val="000000"/>
                          </a:solidFill>
                          <a:latin typeface="Times New Roman"/>
                        </a:rPr>
                        <a:t>38 101,69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10 555,72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1" i="0" u="none" strike="noStrike">
                          <a:solidFill>
                            <a:srgbClr val="000000"/>
                          </a:solidFill>
                          <a:latin typeface="Times New Roman"/>
                        </a:rPr>
                        <a:t>111,4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Дотации на выравнивание бюджетной обеспеченности субъектов Российской Федерации и муниципальных образований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16275,25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20298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77 067,78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73 359,63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61 306,65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60 792,53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473,5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56 769,78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379,7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rtl="0" fontAlgn="b"/>
                      <a:r>
                        <a:rPr lang="ru-RU" sz="900" b="0" i="0" u="none" strike="noStrike">
                          <a:solidFill>
                            <a:srgbClr val="000000"/>
                          </a:solidFill>
                          <a:latin typeface="Times New Roman"/>
                        </a:rPr>
                        <a:t>Иные дотации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48825,75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60894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26 134,91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17 313,69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29 072,26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Times New Roman"/>
                        </a:rPr>
                        <a:t>-22 690,84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a:solidFill>
                            <a:srgbClr val="000000"/>
                          </a:solidFill>
                          <a:latin typeface="Times New Roman"/>
                        </a:rPr>
                        <a:t>-34 759,09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900" b="0" i="0" u="none" strike="noStrike" dirty="0">
                          <a:solidFill>
                            <a:srgbClr val="000000"/>
                          </a:solidFill>
                          <a:latin typeface="Times New Roman"/>
                        </a:rPr>
                        <a:t>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descr="J:\пРЕЗЕНТАЦИИ\исполнение за 2018\5930390_xlar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6" name="Прямоугольник 1"/>
          <p:cNvSpPr>
            <a:spLocks noChangeArrowheads="1"/>
          </p:cNvSpPr>
          <p:nvPr/>
        </p:nvSpPr>
        <p:spPr bwMode="auto">
          <a:xfrm>
            <a:off x="152400" y="152400"/>
            <a:ext cx="8839200" cy="3893374"/>
          </a:xfrm>
          <a:prstGeom prst="rect">
            <a:avLst/>
          </a:prstGeom>
          <a:noFill/>
          <a:ln w="9525">
            <a:noFill/>
            <a:miter lim="800000"/>
            <a:headEnd/>
            <a:tailEnd/>
          </a:ln>
        </p:spPr>
        <p:txBody>
          <a:bodyPr wrap="square">
            <a:spAutoFit/>
          </a:bodyPr>
          <a:lstStyle/>
          <a:p>
            <a:pPr algn="just"/>
            <a:r>
              <a:rPr lang="ru-RU" sz="1300" b="1" dirty="0">
                <a:latin typeface="Calibri" pitchFamily="34" charset="0"/>
                <a:cs typeface="Calibri" pitchFamily="34" charset="0"/>
              </a:rPr>
              <a:t>     </a:t>
            </a:r>
            <a:r>
              <a:rPr lang="ru-RU" sz="1400" b="1" dirty="0" err="1">
                <a:latin typeface="Calibri" pitchFamily="34" charset="0"/>
                <a:cs typeface="Calibri" pitchFamily="34" charset="0"/>
              </a:rPr>
              <a:t>Ку́рский</a:t>
            </a:r>
            <a:r>
              <a:rPr lang="ru-RU" sz="1400" b="1" dirty="0">
                <a:latin typeface="Calibri" pitchFamily="34" charset="0"/>
                <a:cs typeface="Calibri" pitchFamily="34" charset="0"/>
              </a:rPr>
              <a:t> район</a:t>
            </a:r>
            <a:r>
              <a:rPr lang="ru-RU" sz="1300" dirty="0">
                <a:latin typeface="Calibri" pitchFamily="34" charset="0"/>
                <a:cs typeface="Calibri" pitchFamily="34" charset="0"/>
              </a:rPr>
              <a:t> — территориальная единица (район) и муниципальное образование (муниципальный район) в составе Ставропольского края России.</a:t>
            </a:r>
          </a:p>
          <a:p>
            <a:pPr algn="just"/>
            <a:r>
              <a:rPr lang="ru-RU" sz="1300" dirty="0">
                <a:latin typeface="Calibri" pitchFamily="34" charset="0"/>
                <a:cs typeface="Calibri" pitchFamily="34" charset="0"/>
              </a:rPr>
              <a:t>     Административный центр — станица Курская.</a:t>
            </a:r>
          </a:p>
          <a:p>
            <a:pPr algn="just"/>
            <a:r>
              <a:rPr lang="ru-RU" sz="1300" dirty="0">
                <a:latin typeface="Calibri" pitchFamily="34" charset="0"/>
                <a:cs typeface="Calibri" pitchFamily="34" charset="0"/>
              </a:rPr>
              <a:t>     Расположен в юго-восточной части Ставропольского края. Граничит с Кабардино-Балкарией, Северной Осетией, Чеченской Республикой и Дагестаном</a:t>
            </a:r>
          </a:p>
          <a:p>
            <a:pPr algn="just"/>
            <a:r>
              <a:rPr lang="ru-RU" sz="1300" dirty="0">
                <a:latin typeface="Calibri" pitchFamily="34" charset="0"/>
                <a:cs typeface="Calibri" pitchFamily="34" charset="0"/>
              </a:rPr>
              <a:t>    Реки: Кура, Терек. Терско-Кумский канал.</a:t>
            </a:r>
          </a:p>
          <a:p>
            <a:pPr algn="just"/>
            <a:r>
              <a:rPr lang="ru-RU" sz="1300" dirty="0">
                <a:latin typeface="Calibri" pitchFamily="34" charset="0"/>
                <a:cs typeface="Calibri" pitchFamily="34" charset="0"/>
              </a:rPr>
              <a:t>    В восточной части района — песчаная Ногайская степь</a:t>
            </a:r>
          </a:p>
          <a:p>
            <a:pPr algn="just"/>
            <a:r>
              <a:rPr lang="ru-RU" sz="1300" dirty="0">
                <a:latin typeface="Calibri" pitchFamily="34" charset="0"/>
                <a:cs typeface="Calibri" pitchFamily="34" charset="0"/>
              </a:rPr>
              <a:t>    Район образован 2 января 1935 года. </a:t>
            </a:r>
          </a:p>
          <a:p>
            <a:pPr algn="just"/>
            <a:r>
              <a:rPr lang="ru-RU" sz="1300" dirty="0">
                <a:latin typeface="Calibri" pitchFamily="34" charset="0"/>
                <a:cs typeface="Calibri" pitchFamily="34" charset="0"/>
              </a:rPr>
              <a:t>    В Курском районе 47 населённых пунктов.</a:t>
            </a:r>
          </a:p>
          <a:p>
            <a:pPr algn="just"/>
            <a:r>
              <a:rPr lang="ru-RU" sz="1300" dirty="0">
                <a:latin typeface="Calibri" pitchFamily="34" charset="0"/>
                <a:cs typeface="Calibri" pitchFamily="34" charset="0"/>
              </a:rPr>
              <a:t>    Курский район относится к зоне рискового земледелия. На его территории выпадает в среднем 330 мм осадков в год. Засуха бывает в среднем 1 раз в 3-5 лет. На 1 января </a:t>
            </a:r>
            <a:r>
              <a:rPr lang="ru-RU" sz="1300" dirty="0" smtClean="0">
                <a:latin typeface="Calibri" pitchFamily="34" charset="0"/>
                <a:cs typeface="Calibri" pitchFamily="34" charset="0"/>
              </a:rPr>
              <a:t>2019 </a:t>
            </a:r>
            <a:r>
              <a:rPr lang="ru-RU" sz="1300" dirty="0">
                <a:latin typeface="Calibri" pitchFamily="34" charset="0"/>
                <a:cs typeface="Calibri" pitchFamily="34" charset="0"/>
              </a:rPr>
              <a:t>года в АПК входит 20 сельскохозяйственных предприятий и 90 крестьянско-фермерских хозяйств, которые являются основными производителями сельскохозяйственной продукции района.</a:t>
            </a:r>
          </a:p>
          <a:p>
            <a:pPr algn="just"/>
            <a:r>
              <a:rPr lang="ru-RU" sz="1300" dirty="0">
                <a:latin typeface="Calibri" pitchFamily="34" charset="0"/>
                <a:cs typeface="Calibri" pitchFamily="34" charset="0"/>
              </a:rPr>
              <a:t>     Район располагает сырьевыми ресурсами для производства строительных материалов — в пойме реки Терек, ведется разработка строительного песка — запасы до 60 млн м³. Для изготовления кирпича и самана используются суглинки.</a:t>
            </a:r>
          </a:p>
          <a:p>
            <a:pPr algn="just"/>
            <a:r>
              <a:rPr lang="ru-RU" sz="1300" dirty="0">
                <a:latin typeface="Calibri" pitchFamily="34" charset="0"/>
                <a:cs typeface="Calibri" pitchFamily="34" charset="0"/>
              </a:rPr>
              <a:t>      Район располагает запасами целебной минеральной воды в объёме 18 млн м³</a:t>
            </a:r>
          </a:p>
          <a:p>
            <a:pPr algn="just"/>
            <a:endParaRPr lang="ru-RU" sz="1300" dirty="0">
              <a:latin typeface="Calibri" pitchFamily="34" charset="0"/>
              <a:cs typeface="Calibri" pitchFamily="34" charset="0"/>
            </a:endParaRPr>
          </a:p>
          <a:p>
            <a:r>
              <a:rPr lang="ru-RU" sz="1300" dirty="0">
                <a:latin typeface="Calibri" pitchFamily="34" charset="0"/>
                <a:cs typeface="Calibri" pitchFamily="34" charset="0"/>
              </a:rPr>
              <a:t/>
            </a:r>
            <a:br>
              <a:rPr lang="ru-RU" sz="1300" dirty="0">
                <a:latin typeface="Calibri" pitchFamily="34" charset="0"/>
                <a:cs typeface="Calibri" pitchFamily="34" charset="0"/>
              </a:rPr>
            </a:br>
            <a:endParaRPr lang="ru-RU" sz="1300" dirty="0">
              <a:latin typeface="Calibri" pitchFamily="34" charset="0"/>
              <a:cs typeface="Calibri" pitchFamily="34" charset="0"/>
            </a:endParaRPr>
          </a:p>
        </p:txBody>
      </p:sp>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Tree>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td0.mycdn.me/image?id=856306068765&amp;t=20&amp;plc=WEB&amp;tkn=*voSScq4LfN6WkR5HsMuhkanY0zw"/>
          <p:cNvPicPr>
            <a:picLocks noChangeAspect="1" noChangeArrowheads="1"/>
          </p:cNvPicPr>
          <p:nvPr/>
        </p:nvPicPr>
        <p:blipFill>
          <a:blip r:embed="rId2" cstate="print"/>
          <a:srcRect l="17969" t="38542" r="10156" b="4166"/>
          <a:stretch>
            <a:fillRect/>
          </a:stretch>
        </p:blipFill>
        <p:spPr bwMode="auto">
          <a:xfrm>
            <a:off x="142844" y="3857628"/>
            <a:ext cx="5715040" cy="2857520"/>
          </a:xfrm>
          <a:prstGeom prst="rect">
            <a:avLst/>
          </a:prstGeom>
          <a:noFill/>
        </p:spPr>
      </p:pic>
      <p:graphicFrame>
        <p:nvGraphicFramePr>
          <p:cNvPr id="3" name="Таблица 2"/>
          <p:cNvGraphicFramePr>
            <a:graphicFrameLocks noGrp="1"/>
          </p:cNvGraphicFramePr>
          <p:nvPr/>
        </p:nvGraphicFramePr>
        <p:xfrm>
          <a:off x="71406" y="357166"/>
          <a:ext cx="6000791" cy="3416622"/>
        </p:xfrm>
        <a:graphic>
          <a:graphicData uri="http://schemas.openxmlformats.org/drawingml/2006/table">
            <a:tbl>
              <a:tblPr/>
              <a:tblGrid>
                <a:gridCol w="489987"/>
                <a:gridCol w="3251671"/>
                <a:gridCol w="2259133"/>
              </a:tblGrid>
              <a:tr h="642942">
                <a:tc>
                  <a:txBody>
                    <a:bodyPr/>
                    <a:lstStyle/>
                    <a:p>
                      <a:pPr algn="ctr">
                        <a:spcAft>
                          <a:spcPts val="0"/>
                        </a:spcAft>
                      </a:pPr>
                      <a:endParaRPr lang="ru-RU" sz="1400" dirty="0">
                        <a:latin typeface="Times New Roman"/>
                        <a:ea typeface="Times New Roman"/>
                        <a:cs typeface="Times New Roman"/>
                      </a:endParaRPr>
                    </a:p>
                    <a:p>
                      <a:pPr algn="ctr">
                        <a:spcAft>
                          <a:spcPts val="0"/>
                        </a:spcAft>
                      </a:pPr>
                      <a:r>
                        <a:rPr lang="ru-RU" sz="1400" dirty="0">
                          <a:latin typeface="Times New Roman"/>
                          <a:ea typeface="Times New Roman"/>
                          <a:cs typeface="Times New Roman"/>
                        </a:rPr>
                        <a:t>№</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Наименование муниципального образования</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latin typeface="Times New Roman"/>
                          <a:ea typeface="Times New Roman"/>
                          <a:cs typeface="Times New Roman"/>
                        </a:rPr>
                        <a:t>Численность </a:t>
                      </a:r>
                      <a:endParaRPr lang="ru-RU" sz="1000" dirty="0">
                        <a:latin typeface="Times New Roman"/>
                        <a:ea typeface="Times New Roman"/>
                        <a:cs typeface="Times New Roman"/>
                      </a:endParaRPr>
                    </a:p>
                    <a:p>
                      <a:pPr algn="ctr">
                        <a:spcAft>
                          <a:spcPts val="0"/>
                        </a:spcAft>
                      </a:pPr>
                      <a:r>
                        <a:rPr lang="ru-RU" sz="1400" dirty="0" smtClean="0">
                          <a:latin typeface="Times New Roman"/>
                          <a:ea typeface="Times New Roman"/>
                          <a:cs typeface="Times New Roman"/>
                        </a:rPr>
                        <a:t>населения по состоянию </a:t>
                      </a:r>
                    </a:p>
                    <a:p>
                      <a:pPr algn="ctr">
                        <a:spcAft>
                          <a:spcPts val="0"/>
                        </a:spcAft>
                      </a:pPr>
                      <a:r>
                        <a:rPr lang="ru-RU" sz="1400" dirty="0" smtClean="0">
                          <a:latin typeface="Times New Roman"/>
                          <a:ea typeface="Times New Roman"/>
                          <a:cs typeface="Times New Roman"/>
                        </a:rPr>
                        <a:t> на 01.01.2019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smtClean="0">
                          <a:latin typeface="Times New Roman"/>
                          <a:ea typeface="Times New Roman"/>
                          <a:cs typeface="Times New Roman"/>
                        </a:rPr>
                        <a:t>Балтийский сельсовет</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1847</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Галюгаевский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2</a:t>
                      </a:r>
                      <a:r>
                        <a:rPr lang="ru-RU" sz="1400" baseline="0" dirty="0" smtClean="0">
                          <a:latin typeface="Times New Roman"/>
                          <a:ea typeface="Times New Roman"/>
                          <a:cs typeface="Times New Roman"/>
                        </a:rPr>
                        <a:t> 622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4">
                <a:tc>
                  <a:txBody>
                    <a:bodyPr/>
                    <a:lstStyle/>
                    <a:p>
                      <a:pPr algn="ctr">
                        <a:spcAft>
                          <a:spcPts val="0"/>
                        </a:spcAft>
                      </a:pPr>
                      <a:r>
                        <a:rPr lang="ru-RU" sz="1400" dirty="0">
                          <a:latin typeface="Times New Roman"/>
                          <a:ea typeface="Times New Roman"/>
                          <a:cs typeface="Times New Roman"/>
                        </a:rPr>
                        <a:t>3.</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Кановский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2 545</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4.</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Times New Roman"/>
                          <a:cs typeface="Times New Roman"/>
                        </a:rPr>
                        <a:t>Курский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13 022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5.</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Мирненский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2 865</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6.</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Times New Roman"/>
                          <a:cs typeface="Times New Roman"/>
                        </a:rPr>
                        <a:t>Полтавский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7 370</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7.</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Ростовановский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5 056</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8.</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Рощинский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1 782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Times New Roman"/>
                          <a:cs typeface="Times New Roman"/>
                        </a:rPr>
                        <a:t>Русский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5 890</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10.</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Серноводский</a:t>
                      </a:r>
                      <a:r>
                        <a:rPr lang="ru-RU" sz="1400" dirty="0" smtClean="0">
                          <a:latin typeface="Times New Roman"/>
                          <a:ea typeface="Times New Roman"/>
                          <a:cs typeface="Times New Roman"/>
                        </a:rPr>
                        <a:t> сельсовет</a:t>
                      </a:r>
                      <a:endParaRPr lang="ru-RU" sz="1000" dirty="0" smtClean="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3 833</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11.</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smtClean="0">
                          <a:latin typeface="Times New Roman"/>
                          <a:ea typeface="Times New Roman"/>
                          <a:cs typeface="Times New Roman"/>
                        </a:rPr>
                        <a:t>станица </a:t>
                      </a:r>
                      <a:r>
                        <a:rPr lang="ru-RU" sz="1400" dirty="0" err="1">
                          <a:latin typeface="Times New Roman"/>
                          <a:ea typeface="Times New Roman"/>
                          <a:cs typeface="Times New Roman"/>
                        </a:rPr>
                        <a:t>Стодеревская</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1 599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a:ea typeface="Times New Roman"/>
                          <a:cs typeface="Times New Roman"/>
                        </a:rPr>
                        <a:t>с</a:t>
                      </a:r>
                      <a:r>
                        <a:rPr lang="ru-RU" sz="1400" dirty="0" smtClean="0">
                          <a:latin typeface="Times New Roman"/>
                          <a:ea typeface="Times New Roman"/>
                          <a:cs typeface="Times New Roman"/>
                        </a:rPr>
                        <a:t>ело </a:t>
                      </a:r>
                      <a:r>
                        <a:rPr lang="ru-RU" sz="1400" dirty="0" err="1">
                          <a:latin typeface="Times New Roman"/>
                          <a:ea typeface="Times New Roman"/>
                          <a:cs typeface="Times New Roman"/>
                        </a:rPr>
                        <a:t>Эдиссия</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5 729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endParaRPr lang="ru-RU" sz="14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latin typeface="Times New Roman"/>
                          <a:ea typeface="Times New Roman"/>
                          <a:cs typeface="Times New Roman"/>
                        </a:rPr>
                        <a:t>Всего:</a:t>
                      </a:r>
                      <a:endParaRPr lang="ru-RU" sz="1000" b="1"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5</a:t>
                      </a:r>
                      <a:r>
                        <a:rPr lang="ru-RU" sz="1400" b="1" baseline="0" dirty="0" smtClean="0">
                          <a:latin typeface="Times New Roman"/>
                          <a:ea typeface="Times New Roman"/>
                          <a:cs typeface="Times New Roman"/>
                        </a:rPr>
                        <a:t>4 160</a:t>
                      </a:r>
                      <a:endParaRPr lang="ru-RU" sz="1000" b="1"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42" name="Picture 2" descr="https://im0-tub-ru.yandex.net/i?id=6d95777c974ad8f1465611df3b61ea3c-srl&amp;n=13"/>
          <p:cNvPicPr>
            <a:picLocks noChangeAspect="1" noChangeArrowheads="1"/>
          </p:cNvPicPr>
          <p:nvPr/>
        </p:nvPicPr>
        <p:blipFill>
          <a:blip r:embed="rId3" cstate="print"/>
          <a:srcRect/>
          <a:stretch>
            <a:fillRect/>
          </a:stretch>
        </p:blipFill>
        <p:spPr bwMode="auto">
          <a:xfrm>
            <a:off x="6215074" y="3000372"/>
            <a:ext cx="2839619" cy="3714720"/>
          </a:xfrm>
          <a:prstGeom prst="rect">
            <a:avLst/>
          </a:prstGeom>
          <a:noFill/>
        </p:spPr>
      </p:pic>
      <p:sp>
        <p:nvSpPr>
          <p:cNvPr id="8" name="Скругленный прямоугольник 7"/>
          <p:cNvSpPr/>
          <p:nvPr/>
        </p:nvSpPr>
        <p:spPr>
          <a:xfrm>
            <a:off x="6215074" y="642918"/>
            <a:ext cx="2786082" cy="2143140"/>
          </a:xfrm>
          <a:prstGeom prst="roundRect">
            <a:avLst/>
          </a:prstGeom>
          <a:solidFill>
            <a:srgbClr val="CC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smtClean="0">
                <a:solidFill>
                  <a:schemeClr val="tx1"/>
                </a:solidFill>
                <a:latin typeface="Times New Roman" pitchFamily="18" charset="0"/>
                <a:cs typeface="Times New Roman" pitchFamily="18" charset="0"/>
              </a:rPr>
              <a:t>В Курский муниципальный район входят 12 муниципальных образований </a:t>
            </a:r>
          </a:p>
          <a:p>
            <a:pPr lvl="0" algn="ctr"/>
            <a:r>
              <a:rPr lang="ru-RU" b="1" dirty="0" smtClean="0">
                <a:solidFill>
                  <a:schemeClr val="tx1"/>
                </a:solidFill>
                <a:latin typeface="Times New Roman" pitchFamily="18" charset="0"/>
                <a:cs typeface="Times New Roman" pitchFamily="18" charset="0"/>
              </a:rPr>
              <a:t>со статусом сельских поселений</a:t>
            </a:r>
          </a:p>
        </p:txBody>
      </p:sp>
      <p:sp>
        <p:nvSpPr>
          <p:cNvPr id="6" name="Rectangle 2"/>
          <p:cNvSpPr>
            <a:spLocks noChangeArrowheads="1"/>
          </p:cNvSpPr>
          <p:nvPr/>
        </p:nvSpPr>
        <p:spPr bwMode="auto">
          <a:xfrm>
            <a:off x="0" y="0"/>
            <a:ext cx="9144000" cy="285728"/>
          </a:xfrm>
          <a:prstGeom prst="rect">
            <a:avLst/>
          </a:prstGeom>
          <a:noFill/>
          <a:ln w="9525">
            <a:noFill/>
            <a:miter lim="800000"/>
            <a:headEnd/>
            <a:tailEnd/>
          </a:ln>
        </p:spPr>
        <p:txBody>
          <a:bodyPr anchor="ctr"/>
          <a:lstStyle/>
          <a:p>
            <a:pPr algn="ctr"/>
            <a:r>
              <a:rPr lang="ru-RU" sz="2300" b="1" dirty="0" smtClean="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АДМИНИСТРАТИВНО-ПРАВОВОЕ ДЕЛЕНИЕ </a:t>
            </a:r>
            <a:endParaRPr lang="ru-RU" sz="2100" dirty="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 descr="https://city-yaroslavl.ru/upload/iblock/4c8/publ_budg.jpg"/>
          <p:cNvPicPr>
            <a:picLocks noChangeAspect="1" noChangeArrowheads="1"/>
          </p:cNvPicPr>
          <p:nvPr/>
        </p:nvPicPr>
        <p:blipFill>
          <a:blip r:embed="rId2" cstate="print"/>
          <a:srcRect/>
          <a:stretch>
            <a:fillRect/>
          </a:stretch>
        </p:blipFill>
        <p:spPr bwMode="auto">
          <a:xfrm>
            <a:off x="609600" y="0"/>
            <a:ext cx="7924800" cy="3065929"/>
          </a:xfrm>
          <a:prstGeom prst="rect">
            <a:avLst/>
          </a:prstGeom>
          <a:ln>
            <a:noFill/>
          </a:ln>
          <a:effectLst>
            <a:softEdge rad="112500"/>
          </a:effectLst>
        </p:spPr>
      </p:pic>
      <p:sp>
        <p:nvSpPr>
          <p:cNvPr id="4" name="Rectangle 1"/>
          <p:cNvSpPr>
            <a:spLocks noChangeArrowheads="1"/>
          </p:cNvSpPr>
          <p:nvPr/>
        </p:nvSpPr>
        <p:spPr bwMode="auto">
          <a:xfrm>
            <a:off x="179512" y="3049215"/>
            <a:ext cx="8763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ПОВЕСТКА ПУБЛИЧНЫХ СЛУШАНИЙ</a:t>
            </a:r>
          </a:p>
          <a:p>
            <a:pPr algn="ctr"/>
            <a:endParaRPr lang="ru-RU" sz="1400" b="1" dirty="0" smtClean="0"/>
          </a:p>
          <a:p>
            <a:pPr algn="ctr"/>
            <a:endParaRPr lang="ru-RU" sz="1400" dirty="0" smtClean="0"/>
          </a:p>
          <a:p>
            <a:r>
              <a:rPr lang="ru-RU" sz="1400" dirty="0" smtClean="0"/>
              <a:t>      Начало</a:t>
            </a:r>
            <a:r>
              <a:rPr lang="ru-RU" sz="1400" b="1" dirty="0" smtClean="0"/>
              <a:t>: 15.11.2019 в 10-00 часов</a:t>
            </a:r>
            <a:r>
              <a:rPr lang="ru-RU" sz="1400" dirty="0" smtClean="0"/>
              <a:t>	</a:t>
            </a:r>
          </a:p>
          <a:p>
            <a:r>
              <a:rPr lang="ru-RU" sz="1400" dirty="0" smtClean="0"/>
              <a:t>      </a:t>
            </a:r>
            <a:r>
              <a:rPr lang="ru-RU" sz="1200" dirty="0" smtClean="0"/>
              <a:t>Место проведения:   зал  заседаний  администрации  Курского  муниципального района Ставропольского края</a:t>
            </a:r>
          </a:p>
          <a:p>
            <a:pPr algn="just">
              <a:buFont typeface="Wingdings" pitchFamily="2" charset="2"/>
              <a:buChar char="ü"/>
            </a:pPr>
            <a:r>
              <a:rPr lang="ru-RU" sz="1200" dirty="0" smtClean="0"/>
              <a:t>      </a:t>
            </a:r>
            <a:r>
              <a:rPr lang="ru-RU" sz="1200" dirty="0" smtClean="0">
                <a:latin typeface="+mn-lt"/>
                <a:cs typeface="Times New Roman" pitchFamily="18" charset="0"/>
              </a:rPr>
              <a:t>О назначении публичных слушаний по проекту решения совета Курского муниципального района Ставропольского края «</a:t>
            </a:r>
            <a:r>
              <a:rPr lang="ru-RU" sz="1200" dirty="0" smtClean="0">
                <a:latin typeface="+mn-lt"/>
                <a:ea typeface="Calibri" pitchFamily="34" charset="0"/>
                <a:cs typeface="Times New Roman" pitchFamily="18" charset="0"/>
              </a:rPr>
              <a:t>О бюджете Курского муниципального района Ставропольского края на 2020 год и плановый период 2021 и 2022 годов</a:t>
            </a:r>
            <a:r>
              <a:rPr lang="ru-RU" sz="1200" dirty="0" smtClean="0">
                <a:latin typeface="+mn-lt"/>
                <a:cs typeface="Times New Roman" pitchFamily="18" charset="0"/>
              </a:rPr>
              <a:t>»</a:t>
            </a:r>
          </a:p>
          <a:p>
            <a:pPr algn="just"/>
            <a:r>
              <a:rPr lang="ru-RU" sz="1200" b="1" dirty="0" smtClean="0"/>
              <a:t>Докладчик: Е.В. Мишина </a:t>
            </a:r>
            <a:r>
              <a:rPr lang="ru-RU" sz="1200" dirty="0" smtClean="0"/>
              <a:t>– начальник   Финансового управления администрации Курского муниципального района Ставропольского края. </a:t>
            </a:r>
          </a:p>
          <a:p>
            <a:pPr algn="just"/>
            <a:endParaRPr lang="ru-RU" sz="1200" dirty="0" smtClean="0"/>
          </a:p>
          <a:p>
            <a:r>
              <a:rPr lang="ru-RU" sz="1200" dirty="0" smtClean="0"/>
              <a:t>      Начало</a:t>
            </a:r>
            <a:r>
              <a:rPr lang="ru-RU" sz="1200" b="1" dirty="0" smtClean="0"/>
              <a:t>: 05.12.2019 в 10-00 часов</a:t>
            </a:r>
            <a:r>
              <a:rPr lang="ru-RU" sz="1200" dirty="0" smtClean="0"/>
              <a:t>	</a:t>
            </a:r>
          </a:p>
          <a:p>
            <a:r>
              <a:rPr lang="ru-RU" sz="1200" dirty="0" smtClean="0"/>
              <a:t>      Место проведения:   зал  заседаний  администрации  Курского  муниципального района Ставропольского края</a:t>
            </a:r>
          </a:p>
          <a:p>
            <a:pPr algn="just">
              <a:buFont typeface="Wingdings" pitchFamily="2" charset="2"/>
              <a:buChar char="ü"/>
            </a:pPr>
            <a:r>
              <a:rPr lang="ru-RU" sz="1200" dirty="0" smtClean="0"/>
              <a:t>      </a:t>
            </a:r>
            <a:r>
              <a:rPr lang="ru-RU" sz="1200" dirty="0" smtClean="0">
                <a:cs typeface="Times New Roman" pitchFamily="18" charset="0"/>
              </a:rPr>
              <a:t>Публичные слушания по проекту решения совета Курского муниципального района Ставропольского края «</a:t>
            </a:r>
            <a:r>
              <a:rPr lang="ru-RU" sz="1200" dirty="0" smtClean="0">
                <a:ea typeface="Calibri" pitchFamily="34" charset="0"/>
                <a:cs typeface="Times New Roman" pitchFamily="18" charset="0"/>
              </a:rPr>
              <a:t>О бюджете Курского муниципального района Ставропольского края на 2020 год и плановый период 2021 и 2022 годов</a:t>
            </a:r>
            <a:r>
              <a:rPr lang="ru-RU" sz="1200" dirty="0" smtClean="0">
                <a:cs typeface="Times New Roman" pitchFamily="18" charset="0"/>
              </a:rPr>
              <a:t>»</a:t>
            </a:r>
          </a:p>
          <a:p>
            <a:pPr algn="just"/>
            <a:r>
              <a:rPr lang="ru-RU" sz="1200" b="1" dirty="0" smtClean="0"/>
              <a:t>Докладчик: Е.В. Мишина </a:t>
            </a:r>
            <a:r>
              <a:rPr lang="ru-RU" sz="1200" dirty="0" smtClean="0"/>
              <a:t>– начальник   Финансового управления администрации Курского муниципального района Ставропольского края. </a:t>
            </a:r>
          </a:p>
          <a:p>
            <a:pPr algn="just">
              <a:buFont typeface="Wingdings" pitchFamily="2" charset="2"/>
              <a:buChar char="ü"/>
            </a:pP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7" name="Прямоугольник 6"/>
          <p:cNvSpPr/>
          <p:nvPr/>
        </p:nvSpPr>
        <p:spPr>
          <a:xfrm>
            <a:off x="214282" y="425470"/>
            <a:ext cx="8715404" cy="5693866"/>
          </a:xfrm>
          <a:prstGeom prst="rect">
            <a:avLst/>
          </a:prstGeom>
        </p:spPr>
        <p:txBody>
          <a:bodyPr wrap="square">
            <a:spAutoFit/>
          </a:bodyPr>
          <a:lstStyle/>
          <a:p>
            <a:pPr algn="just"/>
            <a:r>
              <a:rPr lang="ru-RU" sz="1400" b="1" i="1" dirty="0" smtClean="0">
                <a:latin typeface="Times New Roman" pitchFamily="18" charset="0"/>
                <a:cs typeface="Times New Roman" pitchFamily="18" charset="0"/>
              </a:rPr>
              <a:t>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Администраторы доходов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органы государственной власти и местного самоуправления,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платежей в бюджет, а также имеющие в своем ведении бюджетные учреждения, которым предоставлено право получать доходы от предпринимательской деятельности.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Бюджетная система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юридических нормах совокупность всех видов бюджетов в стране, имеющих между собой установленные законом взаимоотношения. Единство бюджетной системы основано на взаимодействии бюджетов всех уровней, осуществляемом через использование регулирующих доходных источников, создание целевых и региональных бюджетных фондов, их частичное перераспределение. Это единство реализуется через единую социально-экономическую, включая налоговую, политику.</a:t>
            </a:r>
          </a:p>
          <a:p>
            <a:pPr algn="just"/>
            <a:r>
              <a:rPr lang="ru-RU" sz="1400" b="1" i="1" dirty="0" smtClean="0">
                <a:solidFill>
                  <a:srgbClr val="FF0000"/>
                </a:solidFill>
                <a:latin typeface="Times New Roman" pitchFamily="18" charset="0"/>
                <a:cs typeface="Times New Roman" pitchFamily="18" charset="0"/>
              </a:rPr>
              <a:t>     Бюджетная система Российской Федерации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нормами права совокупность федерального бюджета, бюджетов субъектов Российской Федерации, местных бюджетов и бюджетов государственных внебюджетных фондов.</a:t>
            </a:r>
          </a:p>
          <a:p>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Бюджетные ассигнования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бюджетные средства, предусмотренные бюджетной росписью получателю или распорядителю бюджетных средств.</a:t>
            </a:r>
          </a:p>
          <a:p>
            <a:r>
              <a:rPr lang="ru-RU" sz="1400" b="1" i="1" dirty="0" smtClean="0">
                <a:solidFill>
                  <a:srgbClr val="FF0000"/>
                </a:solidFill>
                <a:latin typeface="Times New Roman" pitchFamily="18" charset="0"/>
                <a:cs typeface="Times New Roman" pitchFamily="18" charset="0"/>
              </a:rPr>
              <a:t>     Бюджетная</a:t>
            </a:r>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роспись</a:t>
            </a:r>
            <a:r>
              <a:rPr lang="ru-RU" sz="1400" dirty="0" smtClean="0">
                <a:latin typeface="Times New Roman" pitchFamily="18" charset="0"/>
                <a:cs typeface="Times New Roman" pitchFamily="18" charset="0"/>
              </a:rPr>
              <a:t>— </a:t>
            </a:r>
            <a:r>
              <a:rPr lang="ru-RU" sz="1400" dirty="0" smtClean="0"/>
              <a:t> </a:t>
            </a:r>
            <a:r>
              <a:rPr lang="ru-RU" sz="14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642918"/>
            <a:ext cx="8715436" cy="569386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Бюджетный процесс </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регламентируемая нормами права деятельность органов государст­венной власти, органов местного самоуправления и участников бюджетного процесса по составлению и рассмотрению проектов бюджетов, проектов бюджетов государственных внебюджетных фондов, утверждению и исполнению бюджетов и бюджетов государственных внебюджетных фондов, а также по контролю за их исполнением.</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Деньги</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особый товар, стихийно выделившийся из товарного мира и выполняющий роль всеобщего эквивалента. Их сущность выражается в функциях меры стоимости, средства обращения, средства накопления и сбережения, средства платежа, мировых денег. </a:t>
            </a:r>
            <a:br>
              <a:rPr lang="ru-RU" sz="1400" dirty="0" smtClean="0">
                <a:solidFill>
                  <a:schemeClr val="tx2"/>
                </a:solidFill>
                <a:latin typeface="Times New Roman" pitchFamily="18" charset="0"/>
                <a:cs typeface="Times New Roman" pitchFamily="18" charset="0"/>
              </a:rPr>
            </a:br>
            <a:r>
              <a:rPr lang="ru-RU" sz="1400" i="1" dirty="0" smtClean="0">
                <a:solidFill>
                  <a:srgbClr val="FF0000"/>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Дефицит бюджет</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превышение расходов бюджета над его доходами. </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Дотации</a:t>
            </a:r>
            <a:r>
              <a:rPr lang="ru-RU" sz="1400" dirty="0" smtClean="0">
                <a:solidFill>
                  <a:schemeClr val="tx2"/>
                </a:solidFill>
                <a:latin typeface="Times New Roman" pitchFamily="18" charset="0"/>
                <a:cs typeface="Times New Roman" pitchFamily="18" charset="0"/>
              </a:rPr>
              <a:t> — бюджетные средства,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Доходы бюджета</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денежные средства, поступающие в безвозмездном и безвозвратном порядке в соответствии с законодательством РФ в распоряжение органов государственной власти РФ, органов государственной власти субъектов РФ и органов местного самоуправления.</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бюджета </a:t>
            </a:r>
            <a:r>
              <a:rPr lang="ru-RU" sz="1400" dirty="0" smtClean="0">
                <a:solidFill>
                  <a:schemeClr val="tx2"/>
                </a:solidFill>
                <a:latin typeface="Times New Roman" pitchFamily="18" charset="0"/>
                <a:cs typeface="Times New Roman" pitchFamily="18" charset="0"/>
              </a:rPr>
              <a:t>— стадия бюджетного процесса, на которой осуществляется формирование и использование бюджетных средств.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сметы доходов и расходов </a:t>
            </a:r>
            <a:r>
              <a:rPr lang="ru-RU" sz="1400" dirty="0" smtClean="0">
                <a:solidFill>
                  <a:schemeClr val="tx2"/>
                </a:solidFill>
                <a:latin typeface="Times New Roman" pitchFamily="18" charset="0"/>
                <a:cs typeface="Times New Roman" pitchFamily="18" charset="0"/>
              </a:rPr>
              <a:t>— комплекс мер, обеспечивающих выполнение плана поступления и расходования денежных средств.</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Консолидированный бюджет </a:t>
            </a:r>
            <a:r>
              <a:rPr lang="ru-RU" sz="1400" dirty="0" smtClean="0">
                <a:solidFill>
                  <a:schemeClr val="tx2"/>
                </a:solidFill>
                <a:latin typeface="Times New Roman" pitchFamily="18" charset="0"/>
                <a:cs typeface="Times New Roman" pitchFamily="18" charset="0"/>
              </a:rPr>
              <a:t>— свод бюджетов всех уровней бюджетной системы Российской Федерации на соответствующей территории.</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Местный</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бюджет — </a:t>
            </a:r>
            <a:r>
              <a:rPr lang="ru-RU" sz="1400" dirty="0" err="1" smtClean="0">
                <a:solidFill>
                  <a:schemeClr val="tx2"/>
                </a:solidFill>
                <a:latin typeface="Times New Roman" pitchFamily="18" charset="0"/>
                <a:cs typeface="Times New Roman" pitchFamily="18" charset="0"/>
              </a:rPr>
              <a:t>бюджет</a:t>
            </a:r>
            <a:r>
              <a:rPr lang="ru-RU" sz="1400" dirty="0" smtClean="0">
                <a:solidFill>
                  <a:schemeClr val="tx2"/>
                </a:solidFill>
                <a:latin typeface="Times New Roman" pitchFamily="18" charset="0"/>
                <a:cs typeface="Times New Roman" pitchFamily="18" charset="0"/>
              </a:rPr>
              <a:t> муниципального образования, формирование, утверждение и исполнение которого осуществляют органы местного управления.</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Налог</a:t>
            </a:r>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 Признаки налога: принудительный характер; безвозмездность.</a:t>
            </a:r>
            <a:endParaRPr lang="ru-RU" sz="1400" dirty="0" smtClean="0">
              <a:solidFill>
                <a:schemeClr val="tx2"/>
              </a:solidFill>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715436" cy="4616648"/>
          </a:xfrm>
          <a:prstGeom prst="rect">
            <a:avLst/>
          </a:prstGeom>
          <a:noFill/>
        </p:spPr>
        <p:txBody>
          <a:bodyPr wrap="square" rtlCol="0">
            <a:spAutoFit/>
          </a:bodyPr>
          <a:lstStyle/>
          <a:p>
            <a:pPr algn="just"/>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Профицит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бюджета — превышение доходов бюджета над его расходами.</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Расходные обязательства </a:t>
            </a:r>
            <a:r>
              <a:rPr lang="ru-RU" sz="1400" dirty="0" smtClean="0">
                <a:latin typeface="Times New Roman" pitchFamily="18" charset="0"/>
                <a:cs typeface="Times New Roman" pitchFamily="18" charset="0"/>
              </a:rPr>
              <a:t>— обусловленные законом, иным нормативно-правовым актом, договором или соглашением обязанности Российской Федерации, субъекта Российской Федерации, муниципального образования предоставить физическим и юридическим лицам, органам государственной власти (органам местного самоуправления) средства соответствующего бюджета (государственного внебюджетного фонда, территориального государственного внебюджетного фонда).</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 затраты организации, приводящие к уменьшению ее средств или увеличению ее обязательств. </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это затраты, формирующиеся в связи с выполнением государством и органами местного самоуправления своих конституционных и уставных функций.</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Реестр расходных обязательств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свод указанных законов, нормативных правовых актов и договоров, соглашений и/или их отдельных положений, которые должны вести органы исполнительной власти.</a:t>
            </a:r>
          </a:p>
          <a:p>
            <a:pPr algn="just"/>
            <a:r>
              <a:rPr lang="ru-RU" sz="1400" b="1" i="1" dirty="0" smtClean="0">
                <a:solidFill>
                  <a:srgbClr val="FF0000"/>
                </a:solidFill>
                <a:latin typeface="Times New Roman" pitchFamily="18" charset="0"/>
                <a:cs typeface="Times New Roman" pitchFamily="18" charset="0"/>
              </a:rPr>
              <a:t>     Сбалансированность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принцип формирования и исполнения бюджета, состоящий в количественном соответствии бюджетных доходов источникам их финансирования.</a:t>
            </a:r>
          </a:p>
          <a:p>
            <a:pPr algn="just"/>
            <a:r>
              <a:rPr lang="ru-RU" sz="1400" b="1" i="1" dirty="0" smtClean="0">
                <a:solidFill>
                  <a:srgbClr val="FF0000"/>
                </a:solidFill>
                <a:latin typeface="Times New Roman" pitchFamily="18" charset="0"/>
                <a:cs typeface="Times New Roman" pitchFamily="18" charset="0"/>
              </a:rPr>
              <a:t>     Смета</a:t>
            </a:r>
            <a:r>
              <a:rPr lang="ru-RU" sz="1400" dirty="0" smtClean="0">
                <a:latin typeface="Times New Roman" pitchFamily="18" charset="0"/>
                <a:cs typeface="Times New Roman" pitchFamily="18" charset="0"/>
              </a:rPr>
              <a:t> — финансовый документ, содержащий информацию об образовании и расходовании денежных средств в соответствии с </a:t>
            </a:r>
            <a:r>
              <a:rPr lang="ru-RU" sz="1400" i="1" dirty="0" smtClean="0">
                <a:latin typeface="Times New Roman" pitchFamily="18" charset="0"/>
                <a:cs typeface="Times New Roman" pitchFamily="18" charset="0"/>
              </a:rPr>
              <a:t>их </a:t>
            </a:r>
            <a:r>
              <a:rPr lang="ru-RU" sz="1400" dirty="0" smtClean="0">
                <a:latin typeface="Times New Roman" pitchFamily="18" charset="0"/>
                <a:cs typeface="Times New Roman" pitchFamily="18" charset="0"/>
              </a:rPr>
              <a:t>целевым назначением. </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Смета расходов и доходов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финансовый план учреждения (организации), осуществляющего некоммерческую деятельность.</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b="1" i="1" dirty="0" smtClean="0">
              <a:solidFill>
                <a:srgbClr val="FF0000"/>
              </a:solidFill>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pic>
        <p:nvPicPr>
          <p:cNvPr id="6" name="Picture 2" descr="https://avatars.mds.yandex.net/get-pdb/750514/6a779865-dc4a-46a1-8610-57a252f7612c/s1200"/>
          <p:cNvPicPr>
            <a:picLocks noChangeAspect="1" noChangeArrowheads="1"/>
          </p:cNvPicPr>
          <p:nvPr/>
        </p:nvPicPr>
        <p:blipFill>
          <a:blip r:embed="rId2" cstate="print"/>
          <a:srcRect/>
          <a:stretch>
            <a:fillRect/>
          </a:stretch>
        </p:blipFill>
        <p:spPr bwMode="auto">
          <a:xfrm>
            <a:off x="3714744" y="4071942"/>
            <a:ext cx="5143536" cy="264320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8" name="Picture 2" descr="https://pimg.mycdn.me/getImage?url=http%3A%2F%2Fi.mycdn.me%2Fimage%3Fid%3D869921562962%26ts%3D0003000000000003200190%26plc%3DUNKNOWN%26tkn%3D*ynGyQ5hFGntg-tGjzbsiQ8lLd4s%26fn%3Dtopic_link_1080&amp;type=TOPIC_LINK_WIDE_548&amp;signatureToken=EylM5f1P9_IvHRxr6nWgOg"/>
          <p:cNvPicPr>
            <a:picLocks noChangeAspect="1" noChangeArrowheads="1"/>
          </p:cNvPicPr>
          <p:nvPr/>
        </p:nvPicPr>
        <p:blipFill>
          <a:blip r:embed="rId2" cstate="print"/>
          <a:srcRect/>
          <a:stretch>
            <a:fillRect/>
          </a:stretch>
        </p:blipFill>
        <p:spPr bwMode="auto">
          <a:xfrm>
            <a:off x="571472" y="3000372"/>
            <a:ext cx="7786742" cy="367905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85918" y="428604"/>
            <a:ext cx="5643602" cy="928694"/>
          </a:xfrm>
          <a:prstGeom prst="roundRect">
            <a:avLst/>
          </a:prstGeom>
          <a:solidFill>
            <a:srgbClr val="FF99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БЮДЖЕТНАЯ  СИСТЕМА </a:t>
            </a:r>
          </a:p>
          <a:p>
            <a:pPr algn="ctr"/>
            <a:r>
              <a:rPr lang="ru-RU" b="1" dirty="0" smtClean="0">
                <a:solidFill>
                  <a:schemeClr val="tx1"/>
                </a:solidFill>
              </a:rPr>
              <a:t>РОССИЙСКОЙ ФЕДЕРАЦИИ </a:t>
            </a:r>
            <a:endParaRPr lang="ru-RU" b="1" dirty="0">
              <a:solidFill>
                <a:schemeClr val="tx1"/>
              </a:solidFill>
            </a:endParaRPr>
          </a:p>
        </p:txBody>
      </p:sp>
      <p:sp>
        <p:nvSpPr>
          <p:cNvPr id="3" name="Скругленный прямоугольник 2"/>
          <p:cNvSpPr/>
          <p:nvPr/>
        </p:nvSpPr>
        <p:spPr>
          <a:xfrm>
            <a:off x="142844"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федераль</a:t>
            </a:r>
            <a:r>
              <a:rPr lang="ru-RU" sz="1600" dirty="0" smtClean="0">
                <a:solidFill>
                  <a:schemeClr val="tx1"/>
                </a:solidFill>
              </a:rPr>
              <a:t>-</a:t>
            </a:r>
          </a:p>
          <a:p>
            <a:pPr algn="ctr"/>
            <a:r>
              <a:rPr lang="ru-RU" sz="1600" dirty="0" err="1" smtClean="0">
                <a:solidFill>
                  <a:schemeClr val="tx1"/>
                </a:solidFill>
              </a:rPr>
              <a:t>ный</a:t>
            </a:r>
            <a:r>
              <a:rPr lang="ru-RU" sz="1600" dirty="0" smtClean="0">
                <a:solidFill>
                  <a:schemeClr val="tx1"/>
                </a:solidFill>
              </a:rPr>
              <a:t> бюджет</a:t>
            </a:r>
            <a:endParaRPr lang="ru-RU" sz="1600" dirty="0"/>
          </a:p>
        </p:txBody>
      </p:sp>
      <p:sp>
        <p:nvSpPr>
          <p:cNvPr id="4" name="Скругленный прямоугольник 3"/>
          <p:cNvSpPr/>
          <p:nvPr/>
        </p:nvSpPr>
        <p:spPr>
          <a:xfrm>
            <a:off x="1714480" y="2071678"/>
            <a:ext cx="2000264"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государственных внебюджетных фондов</a:t>
            </a:r>
            <a:endParaRPr lang="ru-RU" sz="1600" dirty="0"/>
          </a:p>
        </p:txBody>
      </p:sp>
      <p:sp>
        <p:nvSpPr>
          <p:cNvPr id="5" name="Скругленный прямоугольник 4"/>
          <p:cNvSpPr/>
          <p:nvPr/>
        </p:nvSpPr>
        <p:spPr>
          <a:xfrm>
            <a:off x="3786182" y="2071678"/>
            <a:ext cx="142876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субъектов</a:t>
            </a:r>
            <a:endParaRPr lang="ru-RU" sz="1600" dirty="0"/>
          </a:p>
        </p:txBody>
      </p:sp>
      <p:sp>
        <p:nvSpPr>
          <p:cNvPr id="7" name="Скругленный прямоугольник 6"/>
          <p:cNvSpPr/>
          <p:nvPr/>
        </p:nvSpPr>
        <p:spPr>
          <a:xfrm>
            <a:off x="5286380" y="2071678"/>
            <a:ext cx="214314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территориальных государственных внебюджетных фондов</a:t>
            </a:r>
            <a:endParaRPr lang="ru-RU" sz="1600" dirty="0"/>
          </a:p>
        </p:txBody>
      </p:sp>
      <p:sp>
        <p:nvSpPr>
          <p:cNvPr id="8" name="Скругленный прямоугольник 7"/>
          <p:cNvSpPr/>
          <p:nvPr/>
        </p:nvSpPr>
        <p:spPr>
          <a:xfrm>
            <a:off x="7500958"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местные бюджеты</a:t>
            </a:r>
            <a:endParaRPr lang="ru-RU" sz="1600" dirty="0"/>
          </a:p>
        </p:txBody>
      </p:sp>
      <p:cxnSp>
        <p:nvCxnSpPr>
          <p:cNvPr id="10" name="Прямая со стрелкой 9"/>
          <p:cNvCxnSpPr/>
          <p:nvPr/>
        </p:nvCxnSpPr>
        <p:spPr>
          <a:xfrm rot="16200000" flipH="1">
            <a:off x="5125644" y="875092"/>
            <a:ext cx="642942" cy="16073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p:cNvCxnSpPr>
          <p:nvPr/>
        </p:nvCxnSpPr>
        <p:spPr>
          <a:xfrm rot="5400000">
            <a:off x="4304107" y="1625192"/>
            <a:ext cx="571506" cy="35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2"/>
          </p:cNvCxnSpPr>
          <p:nvPr/>
        </p:nvCxnSpPr>
        <p:spPr>
          <a:xfrm rot="5400000">
            <a:off x="2553876" y="-125039"/>
            <a:ext cx="571506" cy="35361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rot="5400000">
            <a:off x="3446851" y="839374"/>
            <a:ext cx="642944" cy="16787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 idx="2"/>
          </p:cNvCxnSpPr>
          <p:nvPr/>
        </p:nvCxnSpPr>
        <p:spPr>
          <a:xfrm rot="16200000" flipH="1">
            <a:off x="5982900" y="-17884"/>
            <a:ext cx="571504" cy="3321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2571736"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 </a:t>
            </a:r>
          </a:p>
          <a:p>
            <a:pPr algn="ctr"/>
            <a:r>
              <a:rPr lang="ru-RU" dirty="0" smtClean="0">
                <a:solidFill>
                  <a:schemeClr val="tx1"/>
                </a:solidFill>
              </a:rPr>
              <a:t>муниципального района</a:t>
            </a:r>
            <a:endParaRPr lang="ru-RU" dirty="0">
              <a:solidFill>
                <a:schemeClr val="tx1"/>
              </a:solidFill>
            </a:endParaRPr>
          </a:p>
        </p:txBody>
      </p:sp>
      <p:sp>
        <p:nvSpPr>
          <p:cNvPr id="36" name="Скругленный прямоугольник 35"/>
          <p:cNvSpPr/>
          <p:nvPr/>
        </p:nvSpPr>
        <p:spPr>
          <a:xfrm>
            <a:off x="5857884"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a:t>
            </a:r>
          </a:p>
          <a:p>
            <a:pPr algn="ctr"/>
            <a:r>
              <a:rPr lang="ru-RU" dirty="0" smtClean="0">
                <a:solidFill>
                  <a:schemeClr val="tx1"/>
                </a:solidFill>
              </a:rPr>
              <a:t>сельских поселений</a:t>
            </a:r>
            <a:endParaRPr lang="ru-RU" dirty="0">
              <a:solidFill>
                <a:schemeClr val="tx1"/>
              </a:solidFill>
            </a:endParaRPr>
          </a:p>
        </p:txBody>
      </p:sp>
      <p:cxnSp>
        <p:nvCxnSpPr>
          <p:cNvPr id="37" name="Прямая со стрелкой 36"/>
          <p:cNvCxnSpPr/>
          <p:nvPr/>
        </p:nvCxnSpPr>
        <p:spPr>
          <a:xfrm rot="10800000" flipV="1">
            <a:off x="4500562" y="3643314"/>
            <a:ext cx="3643338" cy="785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7536680" y="3893350"/>
            <a:ext cx="857255" cy="357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780782"/>
            <a:ext cx="9144000" cy="1077218"/>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     Местный бюджет </a:t>
            </a:r>
            <a:r>
              <a:rPr lang="ru-RU" sz="1600" dirty="0" smtClean="0">
                <a:latin typeface="Times New Roman" pitchFamily="18" charset="0"/>
                <a:cs typeface="Times New Roman" pitchFamily="18" charset="0"/>
              </a:rPr>
              <a:t>– 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400" b="1" kern="0" dirty="0">
                <a:latin typeface="Calibri" pitchFamily="34" charset="0"/>
                <a:ea typeface="+mj-ea"/>
                <a:cs typeface="Calibri" pitchFamily="34" charset="0"/>
              </a:rPr>
              <a:t>ДОХОДЫ 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786063" y="1000125"/>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500188"/>
            <a:ext cx="5143500" cy="2062103"/>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на доход физических лиц (НДФЛ);</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взимаемый в связи с применением патентной системы налогообложения.</a:t>
            </a:r>
          </a:p>
        </p:txBody>
      </p:sp>
      <p:sp>
        <p:nvSpPr>
          <p:cNvPr id="17" name="TextBox 16"/>
          <p:cNvSpPr txBox="1"/>
          <p:nvPr/>
        </p:nvSpPr>
        <p:spPr>
          <a:xfrm>
            <a:off x="5214938" y="1500188"/>
            <a:ext cx="3929062" cy="1569660"/>
          </a:xfrm>
          <a:prstGeom prst="rect">
            <a:avLst/>
          </a:prstGeom>
          <a:noFill/>
        </p:spPr>
        <p:txBody>
          <a:bodyPr>
            <a:spAutoFit/>
          </a:bodyPr>
          <a:lstStyle/>
          <a:p>
            <a:pPr marL="342900" indent="-342900" algn="ctr" fontAlgn="auto">
              <a:spcBef>
                <a:spcPts val="0"/>
              </a:spcBef>
              <a:spcAft>
                <a:spcPts val="0"/>
              </a:spcAft>
              <a:defRPr/>
            </a:pPr>
            <a:r>
              <a:rPr lang="ru-RU" sz="16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600" dirty="0">
              <a:latin typeface="Calibri" pitchFamily="34" charset="0"/>
              <a:cs typeface="Calibri" pitchFamily="34" charset="0"/>
            </a:endParaRPr>
          </a:p>
        </p:txBody>
      </p:sp>
      <p:sp>
        <p:nvSpPr>
          <p:cNvPr id="18" name="TextBox 17"/>
          <p:cNvSpPr txBox="1"/>
          <p:nvPr/>
        </p:nvSpPr>
        <p:spPr>
          <a:xfrm>
            <a:off x="1600200" y="3657600"/>
            <a:ext cx="4500562" cy="2554545"/>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арендная плата за земельные участки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продажа земельных участков;</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штрафы, санкции, возмещение ущерба</a:t>
            </a:r>
          </a:p>
        </p:txBody>
      </p:sp>
      <p:pic>
        <p:nvPicPr>
          <p:cNvPr id="83972" name="Picture 4" descr="http://bianchiaccountants.co.uk/money.jpg"/>
          <p:cNvPicPr>
            <a:picLocks noChangeAspect="1" noChangeArrowheads="1"/>
          </p:cNvPicPr>
          <p:nvPr/>
        </p:nvPicPr>
        <p:blipFill>
          <a:blip r:embed="rId3" cstate="print"/>
          <a:srcRect l="17073" r="17073"/>
          <a:stretch>
            <a:fillRect/>
          </a:stretch>
        </p:blipFill>
        <p:spPr bwMode="auto">
          <a:xfrm>
            <a:off x="6248400" y="3276600"/>
            <a:ext cx="2057400" cy="32766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4000496" y="1500174"/>
            <a:ext cx="4714908" cy="5214974"/>
          </a:xfrm>
          <a:prstGeom prst="triangle">
            <a:avLst>
              <a:gd name="adj" fmla="val 50857"/>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5" name="Скругленный прямоугольник 4"/>
          <p:cNvSpPr>
            <a:spLocks noChangeAspect="1"/>
          </p:cNvSpPr>
          <p:nvPr/>
        </p:nvSpPr>
        <p:spPr>
          <a:xfrm>
            <a:off x="857224" y="3357562"/>
            <a:ext cx="5929354" cy="714380"/>
          </a:xfrm>
          <a:prstGeom prst="roundRect">
            <a:avLst>
              <a:gd name="adj" fmla="val 50000"/>
            </a:avLst>
          </a:prstGeom>
          <a:solidFill>
            <a:srgbClr val="FFFF99"/>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района Ставропольского края на 2020 год и на период до 2022 года, утвержденным распоряжением администрации Курского муниципального района Ставропольского края от 28 октября 2019 года № 609</a:t>
            </a:r>
            <a:endParaRPr lang="ru-RU" sz="1200" b="1" dirty="0" smtClean="0">
              <a:solidFill>
                <a:schemeClr val="tx1"/>
              </a:solidFill>
              <a:cs typeface="Times New Roman" pitchFamily="18" charset="0"/>
            </a:endParaRPr>
          </a:p>
        </p:txBody>
      </p:sp>
      <p:sp>
        <p:nvSpPr>
          <p:cNvPr id="6" name="Скругленный прямоугольник 5"/>
          <p:cNvSpPr>
            <a:spLocks noChangeAspect="1"/>
          </p:cNvSpPr>
          <p:nvPr/>
        </p:nvSpPr>
        <p:spPr>
          <a:xfrm>
            <a:off x="1142976" y="2571744"/>
            <a:ext cx="5715040" cy="736031"/>
          </a:xfrm>
          <a:prstGeom prst="roundRect">
            <a:avLst>
              <a:gd name="adj" fmla="val 46369"/>
            </a:avLst>
          </a:prstGeom>
          <a:solidFill>
            <a:srgbClr val="FFCC99">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Положение о бюджетном процессе в Курском муниципальном районе Ставропольского края, утвержденный решением совета Курского муниципального района Ставропольского края от 24 ноября 2017 г. № 9</a:t>
            </a:r>
            <a:endParaRPr lang="ru-RU" sz="1200" dirty="0" smtClean="0">
              <a:solidFill>
                <a:schemeClr val="tx1"/>
              </a:solidFill>
              <a:latin typeface="Times New Roman" pitchFamily="18" charset="0"/>
              <a:cs typeface="Times New Roman" pitchFamily="18" charset="0"/>
            </a:endParaRPr>
          </a:p>
        </p:txBody>
      </p:sp>
      <p:sp>
        <p:nvSpPr>
          <p:cNvPr id="7" name="Скругленный прямоугольник 6"/>
          <p:cNvSpPr>
            <a:spLocks noChangeAspect="1"/>
          </p:cNvSpPr>
          <p:nvPr/>
        </p:nvSpPr>
        <p:spPr>
          <a:xfrm>
            <a:off x="1357290" y="1785926"/>
            <a:ext cx="5572164" cy="727807"/>
          </a:xfrm>
          <a:prstGeom prst="roundRect">
            <a:avLst>
              <a:gd name="adj" fmla="val 50000"/>
            </a:avLst>
          </a:prstGeom>
          <a:solidFill>
            <a:srgbClr val="FF5050">
              <a:alpha val="68627"/>
            </a:srgb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rPr>
              <a:t>Бюджетный кодекс Российской Федерации</a:t>
            </a:r>
            <a:endParaRPr lang="ru-RU" sz="1200" dirty="0" smtClean="0">
              <a:solidFill>
                <a:schemeClr val="tx1"/>
              </a:solidFill>
              <a:latin typeface="Times New Roman" pitchFamily="18" charset="0"/>
              <a:cs typeface="Times New Roman" pitchFamily="18" charset="0"/>
            </a:endParaRPr>
          </a:p>
        </p:txBody>
      </p:sp>
      <p:sp>
        <p:nvSpPr>
          <p:cNvPr id="9" name="TextBox 8"/>
          <p:cNvSpPr txBox="1"/>
          <p:nvPr/>
        </p:nvSpPr>
        <p:spPr>
          <a:xfrm>
            <a:off x="1000100" y="214290"/>
            <a:ext cx="7056784"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Введение /     </a:t>
            </a:r>
            <a:r>
              <a:rPr lang="ru-RU" sz="1600" dirty="0" smtClean="0">
                <a:latin typeface="Times New Roman" pitchFamily="18" charset="0"/>
                <a:cs typeface="Times New Roman" pitchFamily="18" charset="0"/>
              </a:rPr>
              <a:t>ОСНОВЫ СОСТАВЛЕНИЯ ПРОЕКТА БЮДЖЕТА</a:t>
            </a:r>
          </a:p>
        </p:txBody>
      </p:sp>
      <p:sp>
        <p:nvSpPr>
          <p:cNvPr id="10" name="Скругленный прямоугольник 9"/>
          <p:cNvSpPr>
            <a:spLocks noChangeAspect="1"/>
          </p:cNvSpPr>
          <p:nvPr/>
        </p:nvSpPr>
        <p:spPr>
          <a:xfrm>
            <a:off x="357158" y="4929198"/>
            <a:ext cx="6215106" cy="714380"/>
          </a:xfrm>
          <a:prstGeom prst="roundRect">
            <a:avLst>
              <a:gd name="adj" fmla="val 44065"/>
            </a:avLst>
          </a:prstGeom>
          <a:solidFill>
            <a:schemeClr val="accent5">
              <a:lumMod val="9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cs typeface="Times New Roman" pitchFamily="18" charset="0"/>
              </a:rPr>
              <a:t>   Основные направления бюджетной и налоговой политики Курского муниципального района Ставропольского края на 2020 год и плановый период 2021 и 2022 годов, утвержденные распоряжением администрации Курского муниципального района   от 20 сентября  2019 г. № 248-р</a:t>
            </a:r>
          </a:p>
          <a:p>
            <a:pPr>
              <a:lnSpc>
                <a:spcPts val="1000"/>
              </a:lnSpc>
            </a:pPr>
            <a:endParaRPr lang="ru-RU" sz="1200" b="1" dirty="0" smtClean="0">
              <a:solidFill>
                <a:schemeClr val="tx1">
                  <a:lumMod val="75000"/>
                  <a:lumOff val="25000"/>
                </a:schemeClr>
              </a:solidFill>
            </a:endParaRPr>
          </a:p>
        </p:txBody>
      </p:sp>
      <p:sp>
        <p:nvSpPr>
          <p:cNvPr id="11" name="Скругленный прямоугольник 10"/>
          <p:cNvSpPr>
            <a:spLocks noChangeAspect="1"/>
          </p:cNvSpPr>
          <p:nvPr/>
        </p:nvSpPr>
        <p:spPr>
          <a:xfrm>
            <a:off x="571472" y="4143380"/>
            <a:ext cx="6072230" cy="714380"/>
          </a:xfrm>
          <a:prstGeom prst="roundRect">
            <a:avLst>
              <a:gd name="adj" fmla="val 44065"/>
            </a:avLst>
          </a:prstGeom>
          <a:solidFill>
            <a:srgbClr val="99FFCC"/>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Основные направления долговой политики  Курского муниципального района Ставропольского края на 2020 год и плановый период 2021 и 2022  годов,  утвержденные распоряжением администрации Курского муниципального района  от 20 сентября  2019 г. № 249-р</a:t>
            </a:r>
            <a:endParaRPr lang="ru-RU" sz="1200" b="1" dirty="0" smtClean="0">
              <a:solidFill>
                <a:schemeClr val="tx1">
                  <a:lumMod val="75000"/>
                  <a:lumOff val="25000"/>
                </a:schemeClr>
              </a:solidFill>
            </a:endParaRPr>
          </a:p>
        </p:txBody>
      </p:sp>
      <p:sp>
        <p:nvSpPr>
          <p:cNvPr id="12" name="Скругленный прямоугольник 11"/>
          <p:cNvSpPr>
            <a:spLocks noChangeAspect="1"/>
          </p:cNvSpPr>
          <p:nvPr/>
        </p:nvSpPr>
        <p:spPr>
          <a:xfrm>
            <a:off x="214282" y="5715016"/>
            <a:ext cx="6215106" cy="714380"/>
          </a:xfrm>
          <a:prstGeom prst="roundRect">
            <a:avLst>
              <a:gd name="adj" fmla="val 44065"/>
            </a:avLst>
          </a:prstGeom>
          <a:solidFill>
            <a:schemeClr val="bg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Программа оздоровление муниципальных финансов Курского района Ставропольского края на 2018 - 2021 годы, утвержденная постановлением администрации Курского муниципального района  26 февраля 2019 г. № 120</a:t>
            </a:r>
            <a:endParaRPr lang="ru-RU" sz="1200" b="1" dirty="0" smtClean="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района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358082" y="214291"/>
            <a:ext cx="1785918" cy="1395249"/>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6286512" y="1604084"/>
            <a:ext cx="1928826" cy="1753479"/>
          </a:xfrm>
          <a:prstGeom prst="rect">
            <a:avLst/>
          </a:prstGeom>
          <a:ln>
            <a:noFill/>
          </a:ln>
          <a:effectLst>
            <a:softEdge rad="112500"/>
          </a:effectLst>
        </p:spPr>
      </p:pic>
      <p:sp>
        <p:nvSpPr>
          <p:cNvPr id="2" name="Прямоугольник 1"/>
          <p:cNvSpPr/>
          <p:nvPr/>
        </p:nvSpPr>
        <p:spPr>
          <a:xfrm>
            <a:off x="214282" y="142852"/>
            <a:ext cx="8839200" cy="6494085"/>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4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400" b="1" dirty="0" smtClean="0">
                <a:latin typeface="Calibri" pitchFamily="34" charset="0"/>
                <a:cs typeface="Calibri" pitchFamily="34" charset="0"/>
              </a:rPr>
              <a:t>  </a:t>
            </a:r>
            <a:r>
              <a:rPr lang="ru-RU" sz="1400" dirty="0" smtClean="0">
                <a:latin typeface="Calibri" pitchFamily="34" charset="0"/>
                <a:cs typeface="Calibri" pitchFamily="34" charset="0"/>
              </a:rPr>
              <a:t>обеспечение сбалансированности консолидированного бюджета Курского </a:t>
            </a:r>
          </a:p>
          <a:p>
            <a:pPr algn="just"/>
            <a:r>
              <a:rPr lang="ru-RU" sz="1400" dirty="0" smtClean="0">
                <a:latin typeface="Calibri" pitchFamily="34" charset="0"/>
                <a:cs typeface="Calibri" pitchFamily="34" charset="0"/>
              </a:rPr>
              <a:t>муниципального района посредством получения необходимого объема бюджетных доходов;</a:t>
            </a:r>
          </a:p>
          <a:p>
            <a:pPr algn="just">
              <a:buFont typeface="Wingdings" pitchFamily="2" charset="2"/>
              <a:buChar char="ü"/>
            </a:pPr>
            <a:r>
              <a:rPr lang="ru-RU" sz="14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400" dirty="0" smtClean="0">
                <a:latin typeface="Calibri" pitchFamily="34" charset="0"/>
                <a:cs typeface="Calibri" pitchFamily="34" charset="0"/>
              </a:rPr>
              <a:t>деятельность на территории Курского  муниципального района. </a:t>
            </a: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r>
              <a:rPr lang="ru-RU" sz="1400" b="1" dirty="0" smtClean="0">
                <a:latin typeface="Calibri" pitchFamily="34" charset="0"/>
                <a:cs typeface="Calibri" pitchFamily="34" charset="0"/>
              </a:rPr>
              <a:t>Основные направления бюджетной политики</a:t>
            </a:r>
            <a:endParaRPr lang="ru-RU" sz="1400" dirty="0" smtClean="0">
              <a:latin typeface="Calibri" pitchFamily="34" charset="0"/>
              <a:cs typeface="Calibri" pitchFamily="34" charset="0"/>
            </a:endParaRPr>
          </a:p>
          <a:p>
            <a:pPr>
              <a:buFont typeface="Wingdings" pitchFamily="2" charset="2"/>
              <a:buChar char="ü"/>
            </a:pPr>
            <a:r>
              <a:rPr lang="ru-RU" sz="1400" dirty="0" smtClean="0">
                <a:latin typeface="Calibri" pitchFamily="34" charset="0"/>
                <a:cs typeface="Calibri" pitchFamily="34" charset="0"/>
              </a:rPr>
              <a:t>     улучшение качества жизни людей; </a:t>
            </a:r>
          </a:p>
          <a:p>
            <a:pPr>
              <a:buFont typeface="Wingdings" pitchFamily="2" charset="2"/>
              <a:buChar char="ü"/>
            </a:pPr>
            <a:r>
              <a:rPr lang="ru-RU" sz="14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4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4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pPr>
              <a:buFont typeface="Wingdings" pitchFamily="2" charset="2"/>
              <a:buChar char="Ø"/>
            </a:pPr>
            <a:endParaRPr lang="ru-RU" sz="1400" dirty="0" smtClean="0">
              <a:latin typeface="Calibri" pitchFamily="34" charset="0"/>
              <a:cs typeface="Calibri" pitchFamily="34" charset="0"/>
            </a:endParaRPr>
          </a:p>
          <a:p>
            <a:pPr>
              <a:buFont typeface="Wingdings" pitchFamily="2" charset="2"/>
              <a:buChar char="Ø"/>
            </a:pPr>
            <a:endParaRPr lang="ru-RU" sz="1400" dirty="0" smtClean="0">
              <a:latin typeface="Calibri" pitchFamily="34" charset="0"/>
              <a:cs typeface="Calibri" pitchFamily="34" charset="0"/>
            </a:endParaRPr>
          </a:p>
          <a:p>
            <a:endParaRPr lang="ru-RU" sz="1400" dirty="0" smtClean="0">
              <a:latin typeface="Calibri" pitchFamily="34" charset="0"/>
              <a:cs typeface="Calibri" pitchFamily="34" charset="0"/>
            </a:endParaRPr>
          </a:p>
          <a:p>
            <a:r>
              <a:rPr lang="ru-RU" sz="1400" b="1" dirty="0" smtClean="0">
                <a:latin typeface="Calibri" pitchFamily="34" charset="0"/>
                <a:cs typeface="Calibri" pitchFamily="34" charset="0"/>
              </a:rPr>
              <a:t>Основные направления долговой  политики</a:t>
            </a:r>
            <a:endParaRPr lang="ru-RU" sz="1400" dirty="0" smtClean="0">
              <a:latin typeface="Calibri" pitchFamily="34" charset="0"/>
              <a:cs typeface="Calibri" pitchFamily="34" charset="0"/>
            </a:endParaRPr>
          </a:p>
          <a:p>
            <a:pPr lvl="0" indent="450850" algn="just"/>
            <a:r>
              <a:rPr lang="ru-RU" sz="14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a:t>
            </a:r>
          </a:p>
          <a:p>
            <a:pPr lvl="0" indent="450850" algn="just"/>
            <a:r>
              <a:rPr lang="ru-RU" sz="1400" dirty="0" smtClean="0">
                <a:latin typeface="Calibri" pitchFamily="34" charset="0"/>
                <a:ea typeface="Times New Roman" pitchFamily="18" charset="0"/>
                <a:cs typeface="Calibri" pitchFamily="34" charset="0"/>
              </a:rPr>
              <a:t> и долговой устойчивости бюджета Курского муниципального </a:t>
            </a:r>
          </a:p>
          <a:p>
            <a:pPr lvl="0" indent="450850" algn="just"/>
            <a:r>
              <a:rPr lang="ru-RU" sz="1400" dirty="0" smtClean="0">
                <a:latin typeface="Calibri" pitchFamily="34" charset="0"/>
                <a:ea typeface="Times New Roman" pitchFamily="18" charset="0"/>
                <a:cs typeface="Calibri" pitchFamily="34" charset="0"/>
              </a:rPr>
              <a:t>района Ставропольского края путем поддержания объема </a:t>
            </a:r>
          </a:p>
          <a:p>
            <a:pPr lvl="0" indent="450850" algn="just"/>
            <a:r>
              <a:rPr lang="ru-RU" sz="1400" dirty="0" smtClean="0">
                <a:latin typeface="Calibri" pitchFamily="34" charset="0"/>
                <a:ea typeface="Times New Roman" pitchFamily="18" charset="0"/>
                <a:cs typeface="Calibri" pitchFamily="34" charset="0"/>
              </a:rPr>
              <a:t>муниципального долга Курского муниципального района </a:t>
            </a:r>
          </a:p>
          <a:p>
            <a:pPr lvl="0" indent="450850" algn="just"/>
            <a:r>
              <a:rPr lang="ru-RU" sz="1400" dirty="0" smtClean="0">
                <a:latin typeface="Calibri" pitchFamily="34" charset="0"/>
                <a:ea typeface="Times New Roman" pitchFamily="18" charset="0"/>
                <a:cs typeface="Calibri" pitchFamily="34" charset="0"/>
              </a:rPr>
              <a:t>Ставропольского края (далее - муниципальный долг) равного 0,00 рублям.</a:t>
            </a:r>
          </a:p>
          <a:p>
            <a:pPr algn="just"/>
            <a:r>
              <a:rPr lang="ru-RU" sz="14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400" dirty="0" smtClean="0">
                <a:latin typeface="Calibri" pitchFamily="34" charset="0"/>
                <a:cs typeface="Calibri" pitchFamily="34" charset="0"/>
              </a:rPr>
              <a:t>     поддержание объема муниципального долга в 2019 году и плановом периоде 2020 и 2021 годов равного 0,00 рублям;</a:t>
            </a:r>
          </a:p>
          <a:p>
            <a:pPr algn="just">
              <a:buFont typeface="Wingdings" pitchFamily="2" charset="2"/>
              <a:buChar char="ü"/>
            </a:pPr>
            <a:r>
              <a:rPr lang="ru-RU" sz="14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endParaRPr lang="ru-RU" sz="1200" dirty="0" smtClean="0">
              <a:latin typeface="Calibri" pitchFamily="34" charset="0"/>
              <a:cs typeface="Calibri" pitchFamily="34" charset="0"/>
            </a:endParaRPr>
          </a:p>
          <a:p>
            <a:endParaRPr lang="ru-RU" sz="12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6643702" y="4071942"/>
            <a:ext cx="1857388" cy="1235163"/>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1" name="Picture 7" descr="http://www.lexiconcontentmarketing.com/webres/Image/strat-head.png"/>
          <p:cNvPicPr>
            <a:picLocks noChangeAspect="1" noChangeArrowheads="1"/>
          </p:cNvPicPr>
          <p:nvPr/>
        </p:nvPicPr>
        <p:blipFill>
          <a:blip r:embed="rId2" cstate="print"/>
          <a:srcRect/>
          <a:stretch>
            <a:fillRect/>
          </a:stretch>
        </p:blipFill>
        <p:spPr bwMode="auto">
          <a:xfrm>
            <a:off x="838200" y="4038600"/>
            <a:ext cx="7620000" cy="2819400"/>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района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3970318"/>
          </a:xfrm>
          <a:prstGeom prst="rect">
            <a:avLst/>
          </a:prstGeom>
        </p:spPr>
        <p:txBody>
          <a:bodyPr wrap="square">
            <a:spAutoFit/>
          </a:bodyPr>
          <a:lstStyle/>
          <a:p>
            <a:pPr algn="just">
              <a:buFont typeface="Wingdings" pitchFamily="2" charset="2"/>
              <a:buChar char="ü"/>
            </a:pPr>
            <a:r>
              <a:rPr lang="ru-RU" sz="1400" b="1" dirty="0" smtClean="0">
                <a:latin typeface="Calibri" pitchFamily="34" charset="0"/>
                <a:cs typeface="Calibri" pitchFamily="34" charset="0"/>
              </a:rPr>
              <a:t>    Первый этап бюджетного процесса</a:t>
            </a:r>
            <a:r>
              <a:rPr lang="ru-RU" sz="1400" dirty="0" smtClean="0">
                <a:latin typeface="Calibri" pitchFamily="34" charset="0"/>
                <a:cs typeface="Calibri" pitchFamily="34" charset="0"/>
              </a:rPr>
              <a:t> - разработка и утверждение прогноза социально-экономического развития Курского муниципального района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Calibri" pitchFamily="34" charset="0"/>
                <a:cs typeface="Calibri" pitchFamily="34" charset="0"/>
              </a:rPr>
              <a:t>    Второй этап бюджетного процесса</a:t>
            </a:r>
            <a:r>
              <a:rPr lang="ru-RU" sz="1400" dirty="0" smtClean="0">
                <a:latin typeface="Calibri"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района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Calibri" pitchFamily="34" charset="0"/>
                <a:cs typeface="Calibri" pitchFamily="34" charset="0"/>
              </a:rPr>
              <a:t>    Третий этап бюджетного процесса</a:t>
            </a:r>
            <a:r>
              <a:rPr lang="ru-RU" sz="1400" dirty="0" smtClean="0">
                <a:latin typeface="Calibri" pitchFamily="34" charset="0"/>
                <a:cs typeface="Calibri" pitchFamily="34" charset="0"/>
              </a:rPr>
              <a:t> - составление проекта решения совета о бюджете Курского муниципального района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Calibri" pitchFamily="34" charset="0"/>
                <a:cs typeface="Calibri" pitchFamily="34" charset="0"/>
              </a:rPr>
              <a:t>    Четвертый этап бюджетного процесса</a:t>
            </a:r>
            <a:r>
              <a:rPr lang="ru-RU" sz="1400" dirty="0" smtClean="0">
                <a:latin typeface="Calibri"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Calibri" pitchFamily="34" charset="0"/>
                <a:cs typeface="Calibri" pitchFamily="34" charset="0"/>
              </a:rPr>
              <a:t> </a:t>
            </a:r>
          </a:p>
          <a:p>
            <a:pPr algn="just">
              <a:buFont typeface="Wingdings" pitchFamily="2" charset="2"/>
              <a:buChar char="ü"/>
            </a:pPr>
            <a:r>
              <a:rPr lang="ru-RU" sz="1400" b="1" dirty="0" smtClean="0">
                <a:latin typeface="Calibri" pitchFamily="34" charset="0"/>
                <a:cs typeface="Calibri" pitchFamily="34" charset="0"/>
              </a:rPr>
              <a:t>    Пятый этап бюджетного процесса</a:t>
            </a:r>
            <a:r>
              <a:rPr lang="ru-RU" sz="1400" dirty="0" smtClean="0">
                <a:latin typeface="Calibri"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Calibri" pitchFamily="34" charset="0"/>
                <a:cs typeface="Calibri" pitchFamily="34" charset="0"/>
              </a:rPr>
              <a:t>    Шестой этап бюджетного процесса</a:t>
            </a:r>
            <a:r>
              <a:rPr lang="ru-RU" sz="1400" dirty="0" smtClean="0">
                <a:latin typeface="Calibri" pitchFamily="34" charset="0"/>
                <a:cs typeface="Calibri" pitchFamily="34" charset="0"/>
              </a:rPr>
              <a:t> – завершение операций по исполнению бюджета муниципального района, составление, рассмотрение и утверждение годового отчета об исполнении бюджета муниципального района (январь - май года, следующего за отчетным).</a:t>
            </a:r>
          </a:p>
          <a:p>
            <a:pPr algn="just"/>
            <a:endParaRPr lang="ru-RU" sz="1400" dirty="0">
              <a:latin typeface="Calibri" pitchFamily="34" charset="0"/>
              <a:cs typeface="Calibri" pitchFamily="34" charset="0"/>
            </a:endParaRPr>
          </a:p>
        </p:txBody>
      </p:sp>
    </p:spTree>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P20SP0yaEKBYUKLtoWiz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22003</TotalTime>
  <Words>10928</Words>
  <Application>Microsoft Office PowerPoint</Application>
  <PresentationFormat>Экран (4:3)</PresentationFormat>
  <Paragraphs>2984</Paragraphs>
  <Slides>72</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72</vt:i4>
      </vt:variant>
    </vt:vector>
  </HeadingPairs>
  <TitlesOfParts>
    <vt:vector size="73" baseType="lpstr">
      <vt:lpstr>Оформление по умолчанию</vt:lpstr>
      <vt:lpstr>Слайд 1</vt:lpstr>
      <vt:lpstr>Слайд 2</vt:lpstr>
      <vt:lpstr>Слайд 3</vt:lpstr>
      <vt:lpstr>Слайд 4</vt:lpstr>
      <vt:lpstr>Гражданин в бюджетном процессе:</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Безвозмездные поступления</vt:lpstr>
      <vt:lpstr>Слайд 71</vt:lpstr>
      <vt:lpstr>Слайд 72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1769</cp:revision>
  <dcterms:created xsi:type="dcterms:W3CDTF">2012-04-17T17:49:34Z</dcterms:created>
  <dcterms:modified xsi:type="dcterms:W3CDTF">2020-01-23T15:26:05Z</dcterms:modified>
</cp:coreProperties>
</file>