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charts/chart39.xml" ContentType="application/vnd.openxmlformats-officedocument.drawingml.char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tags/tag4.xml" ContentType="application/vnd.openxmlformats-officedocument.presentationml.tags+xml"/>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tags/tag5.xml" ContentType="application/vnd.openxmlformats-officedocument.presentationml.tags+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tags/tag1.xml" ContentType="application/vnd.openxmlformats-officedocument.presentationml.tags+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50.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ags/tag6.xml" ContentType="application/vnd.openxmlformats-officedocument.presentationml.tag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Override PartName="/ppt/tags/tag2.xml" ContentType="application/vnd.openxmlformats-officedocument.presentationml.tags+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tags/tag3.xml" ContentType="application/vnd.openxmlformats-officedocument.presentationml.tags+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582" r:id="rId3"/>
    <p:sldId id="469" r:id="rId4"/>
    <p:sldId id="613" r:id="rId5"/>
    <p:sldId id="529" r:id="rId6"/>
    <p:sldId id="614" r:id="rId7"/>
    <p:sldId id="530" r:id="rId8"/>
    <p:sldId id="610" r:id="rId9"/>
    <p:sldId id="602" r:id="rId10"/>
    <p:sldId id="615" r:id="rId11"/>
    <p:sldId id="520" r:id="rId12"/>
    <p:sldId id="541" r:id="rId13"/>
    <p:sldId id="542" r:id="rId14"/>
    <p:sldId id="513" r:id="rId15"/>
    <p:sldId id="515" r:id="rId16"/>
    <p:sldId id="517" r:id="rId17"/>
    <p:sldId id="516" r:id="rId18"/>
    <p:sldId id="519" r:id="rId19"/>
    <p:sldId id="543" r:id="rId20"/>
    <p:sldId id="618" r:id="rId21"/>
    <p:sldId id="585" r:id="rId22"/>
    <p:sldId id="547" r:id="rId23"/>
    <p:sldId id="546" r:id="rId24"/>
    <p:sldId id="616" r:id="rId25"/>
    <p:sldId id="548" r:id="rId26"/>
    <p:sldId id="617" r:id="rId27"/>
    <p:sldId id="550" r:id="rId28"/>
    <p:sldId id="552" r:id="rId29"/>
    <p:sldId id="553" r:id="rId30"/>
    <p:sldId id="603" r:id="rId31"/>
    <p:sldId id="563" r:id="rId32"/>
    <p:sldId id="554" r:id="rId33"/>
    <p:sldId id="556" r:id="rId34"/>
    <p:sldId id="619" r:id="rId35"/>
    <p:sldId id="557" r:id="rId36"/>
    <p:sldId id="558" r:id="rId37"/>
    <p:sldId id="622" r:id="rId38"/>
    <p:sldId id="623" r:id="rId39"/>
    <p:sldId id="560" r:id="rId40"/>
    <p:sldId id="561" r:id="rId41"/>
    <p:sldId id="571" r:id="rId42"/>
    <p:sldId id="570" r:id="rId43"/>
    <p:sldId id="567" r:id="rId44"/>
    <p:sldId id="569" r:id="rId45"/>
    <p:sldId id="568" r:id="rId46"/>
    <p:sldId id="601" r:id="rId47"/>
    <p:sldId id="574" r:id="rId48"/>
    <p:sldId id="621" r:id="rId49"/>
    <p:sldId id="575" r:id="rId50"/>
    <p:sldId id="605" r:id="rId51"/>
    <p:sldId id="606" r:id="rId52"/>
    <p:sldId id="624" r:id="rId53"/>
    <p:sldId id="625" r:id="rId54"/>
    <p:sldId id="604" r:id="rId55"/>
    <p:sldId id="537" r:id="rId56"/>
    <p:sldId id="533" r:id="rId57"/>
    <p:sldId id="534" r:id="rId58"/>
    <p:sldId id="535" r:id="rId59"/>
    <p:sldId id="600" r:id="rId60"/>
    <p:sldId id="587" r:id="rId61"/>
    <p:sldId id="586" r:id="rId62"/>
    <p:sldId id="599" r:id="rId63"/>
    <p:sldId id="588" r:id="rId64"/>
    <p:sldId id="596" r:id="rId65"/>
    <p:sldId id="609" r:id="rId66"/>
    <p:sldId id="590" r:id="rId67"/>
    <p:sldId id="591" r:id="rId68"/>
    <p:sldId id="608" r:id="rId6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5050"/>
    <a:srgbClr val="CC00CC"/>
    <a:srgbClr val="FFCC99"/>
    <a:srgbClr val="FF33CC"/>
    <a:srgbClr val="FFCCFF"/>
    <a:srgbClr val="99CCFF"/>
    <a:srgbClr val="FF99FF"/>
    <a:srgbClr val="66FF99"/>
    <a:srgbClr val="00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8046" autoAdjust="0"/>
  </p:normalViewPr>
  <p:slideViewPr>
    <p:cSldViewPr>
      <p:cViewPr>
        <p:scale>
          <a:sx n="100" d="100"/>
          <a:sy n="100" d="100"/>
        </p:scale>
        <p:origin x="-1944" y="-396"/>
      </p:cViewPr>
      <p:guideLst>
        <p:guide orient="horz" pos="2160"/>
        <p:guide pos="2880"/>
      </p:guideLst>
    </p:cSldViewPr>
  </p:slideViewPr>
  <p:outlineViewPr>
    <p:cViewPr>
      <p:scale>
        <a:sx n="33" d="100"/>
        <a:sy n="33" d="100"/>
      </p:scale>
      <p:origin x="0" y="1344"/>
    </p:cViewPr>
    <p:sldLst>
      <p:sld r:id="rId1" collapse="1"/>
    </p:sldLst>
  </p:outlineViewPr>
  <p:notesTextViewPr>
    <p:cViewPr>
      <p:scale>
        <a:sx n="100" d="100"/>
        <a:sy n="100" d="100"/>
      </p:scale>
      <p:origin x="0" y="0"/>
    </p:cViewPr>
  </p:notesTextViewPr>
  <p:sorterViewPr>
    <p:cViewPr>
      <p:scale>
        <a:sx n="66" d="100"/>
        <a:sy n="66" d="100"/>
      </p:scale>
      <p:origin x="0" y="16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Office_Excel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____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____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_____Microsoft_Office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____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____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____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____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____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____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____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_____Microsoft_Office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_____Microsoft_Office_Excel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51.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6798055549283599E-2"/>
          <c:y val="7.7931932976154833E-2"/>
          <c:w val="0.92073832790445154"/>
          <c:h val="0.62492270725199661"/>
        </c:manualLayout>
      </c:layout>
      <c:bar3DChart>
        <c:barDir val="col"/>
        <c:grouping val="clustered"/>
        <c:ser>
          <c:idx val="0"/>
          <c:order val="0"/>
          <c:tx>
            <c:strRef>
              <c:f>Sheet1!$A$2</c:f>
              <c:strCache>
                <c:ptCount val="1"/>
                <c:pt idx="0">
                  <c:v>консервативный</c:v>
                </c:pt>
              </c:strCache>
            </c:strRef>
          </c:tx>
          <c:spPr>
            <a:solidFill>
              <a:srgbClr val="CC99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0</c:v>
                </c:pt>
                <c:pt idx="1">
                  <c:v>0</c:v>
                </c:pt>
                <c:pt idx="2">
                  <c:v>0</c:v>
                </c:pt>
                <c:pt idx="3">
                  <c:v>0</c:v>
                </c:pt>
                <c:pt idx="4">
                  <c:v>53.94</c:v>
                </c:pt>
                <c:pt idx="5">
                  <c:v>54.11</c:v>
                </c:pt>
                <c:pt idx="6">
                  <c:v>54.160000000000011</c:v>
                </c:pt>
              </c:numCache>
            </c:numRef>
          </c:val>
        </c:ser>
        <c:ser>
          <c:idx val="1"/>
          <c:order val="1"/>
          <c:tx>
            <c:strRef>
              <c:f>Sheet1!$A$3</c:f>
              <c:strCache>
                <c:ptCount val="1"/>
                <c:pt idx="0">
                  <c:v>базовый </c:v>
                </c:pt>
              </c:strCache>
            </c:strRef>
          </c:tx>
          <c:spPr>
            <a:solidFill>
              <a:srgbClr val="FFFF00"/>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Sheet1!$B$3:$H$3</c:f>
              <c:numCache>
                <c:formatCode>General</c:formatCode>
                <c:ptCount val="7"/>
                <c:pt idx="0">
                  <c:v>54.3</c:v>
                </c:pt>
                <c:pt idx="1">
                  <c:v>54.3</c:v>
                </c:pt>
                <c:pt idx="2">
                  <c:v>54.2</c:v>
                </c:pt>
                <c:pt idx="3">
                  <c:v>54.1</c:v>
                </c:pt>
                <c:pt idx="4">
                  <c:v>54.11</c:v>
                </c:pt>
                <c:pt idx="5">
                  <c:v>54.160000000000011</c:v>
                </c:pt>
                <c:pt idx="6">
                  <c:v>54.21</c:v>
                </c:pt>
              </c:numCache>
            </c:numRef>
          </c:val>
        </c:ser>
        <c:ser>
          <c:idx val="2"/>
          <c:order val="2"/>
          <c:tx>
            <c:strRef>
              <c:f>Sheet1!$A$4</c:f>
              <c:strCache>
                <c:ptCount val="1"/>
                <c:pt idx="0">
                  <c:v>целевой</c:v>
                </c:pt>
              </c:strCache>
            </c:strRef>
          </c:tx>
          <c:spPr>
            <a:solidFill>
              <a:srgbClr val="3366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Sheet1!$B$4:$H$4</c:f>
              <c:numCache>
                <c:formatCode>General</c:formatCode>
                <c:ptCount val="7"/>
                <c:pt idx="0">
                  <c:v>0</c:v>
                </c:pt>
                <c:pt idx="1">
                  <c:v>0</c:v>
                </c:pt>
                <c:pt idx="2">
                  <c:v>0</c:v>
                </c:pt>
                <c:pt idx="3">
                  <c:v>0</c:v>
                </c:pt>
                <c:pt idx="4">
                  <c:v>54.160000000000011</c:v>
                </c:pt>
                <c:pt idx="5">
                  <c:v>54.21</c:v>
                </c:pt>
                <c:pt idx="6">
                  <c:v>54.27</c:v>
                </c:pt>
              </c:numCache>
            </c:numRef>
          </c:val>
        </c:ser>
        <c:gapDepth val="0"/>
        <c:shape val="box"/>
        <c:axId val="171711104"/>
        <c:axId val="171712896"/>
        <c:axId val="0"/>
      </c:bar3DChart>
      <c:catAx>
        <c:axId val="171711104"/>
        <c:scaling>
          <c:orientation val="minMax"/>
        </c:scaling>
        <c:axPos val="b"/>
        <c:numFmt formatCode="General" sourceLinked="1"/>
        <c:tickLblPos val="low"/>
        <c:spPr>
          <a:ln w="3182">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171712896"/>
        <c:crosses val="autoZero"/>
        <c:auto val="1"/>
        <c:lblAlgn val="ctr"/>
        <c:lblOffset val="100"/>
        <c:tickLblSkip val="1"/>
        <c:tickMarkSkip val="1"/>
      </c:catAx>
      <c:valAx>
        <c:axId val="171712896"/>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ru-RU"/>
          </a:p>
        </c:txPr>
        <c:crossAx val="171711104"/>
        <c:crosses val="autoZero"/>
        <c:crossBetween val="between"/>
        <c:majorUnit val="5"/>
        <c:minorUnit val="2"/>
      </c:valAx>
      <c:spPr>
        <a:noFill/>
        <a:ln w="25454">
          <a:noFill/>
        </a:ln>
      </c:spPr>
    </c:plotArea>
    <c:legend>
      <c:legendPos val="r"/>
      <c:layout>
        <c:manualLayout>
          <c:xMode val="edge"/>
          <c:yMode val="edge"/>
          <c:x val="6.5964129483814526E-2"/>
          <c:y val="0.74898533163422265"/>
          <c:w val="0.92918793555977963"/>
          <c:h val="0.11234656539794698"/>
        </c:manualLayout>
      </c:layout>
      <c:spPr>
        <a:noFill/>
        <a:ln w="3182">
          <a:solidFill>
            <a:schemeClr val="tx1"/>
          </a:solidFill>
          <a:prstDash val="solid"/>
        </a:ln>
      </c:spPr>
      <c:txPr>
        <a:bodyPr/>
        <a:lstStyle/>
        <a:p>
          <a:pPr>
            <a:defRPr sz="900" b="1"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66681040201672093"/>
          <c:h val="0.75465796654377082"/>
        </c:manualLayout>
      </c:layout>
      <c:bar3DChart>
        <c:barDir val="col"/>
        <c:grouping val="stacked"/>
        <c:ser>
          <c:idx val="0"/>
          <c:order val="0"/>
          <c:tx>
            <c:strRef>
              <c:f>Sheet1!$A$2</c:f>
              <c:strCache>
                <c:ptCount val="1"/>
                <c:pt idx="0">
                  <c:v>Инвестиции в основной капитал</c:v>
                </c:pt>
              </c:strCache>
            </c:strRef>
          </c:tx>
          <c:spPr>
            <a:solidFill>
              <a:schemeClr val="accent6">
                <a:lumMod val="60000"/>
                <a:lumOff val="4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567.9</c:v>
                </c:pt>
                <c:pt idx="1">
                  <c:v>769.3</c:v>
                </c:pt>
                <c:pt idx="2">
                  <c:v>1002</c:v>
                </c:pt>
                <c:pt idx="3">
                  <c:v>1176</c:v>
                </c:pt>
                <c:pt idx="4">
                  <c:v>1176.1199999999999</c:v>
                </c:pt>
                <c:pt idx="5">
                  <c:v>1177.29</c:v>
                </c:pt>
                <c:pt idx="6">
                  <c:v>1178.47</c:v>
                </c:pt>
              </c:numCache>
            </c:numRef>
          </c:val>
        </c:ser>
        <c:gapDepth val="0"/>
        <c:shape val="cylinder"/>
        <c:axId val="293778560"/>
        <c:axId val="293780864"/>
        <c:axId val="0"/>
      </c:bar3DChart>
      <c:catAx>
        <c:axId val="29377856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3780864"/>
        <c:crosses val="autoZero"/>
        <c:auto val="1"/>
        <c:lblAlgn val="ctr"/>
        <c:lblOffset val="100"/>
        <c:tickLblSkip val="1"/>
        <c:tickMarkSkip val="1"/>
      </c:catAx>
      <c:valAx>
        <c:axId val="29378086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3778560"/>
        <c:crosses val="autoZero"/>
        <c:crossBetween val="between"/>
      </c:valAx>
      <c:spPr>
        <a:noFill/>
        <a:ln w="25454">
          <a:noFill/>
        </a:ln>
      </c:spPr>
    </c:plotArea>
    <c:legend>
      <c:legendPos val="r"/>
      <c:layout>
        <c:manualLayout>
          <c:xMode val="edge"/>
          <c:yMode val="edge"/>
          <c:x val="0.7596974193367827"/>
          <c:y val="0.2567182992310133"/>
          <c:w val="0.21749035035719985"/>
          <c:h val="0.41666899969204363"/>
        </c:manualLayout>
      </c:layout>
      <c:spPr>
        <a:noFill/>
        <a:ln w="3182">
          <a:noFill/>
          <a:prstDash val="solid"/>
        </a:ln>
      </c:spPr>
      <c:txPr>
        <a:bodyPr/>
        <a:lstStyle/>
        <a:p>
          <a:pPr>
            <a:defRPr sz="11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94951159230096238"/>
          <c:h val="0.71744881889763779"/>
        </c:manualLayout>
      </c:layout>
      <c:bar3DChart>
        <c:barDir val="col"/>
        <c:grouping val="stacked"/>
        <c:ser>
          <c:idx val="0"/>
          <c:order val="0"/>
          <c:tx>
            <c:strRef>
              <c:f>Sheet1!$A$2</c:f>
              <c:strCache>
                <c:ptCount val="1"/>
                <c:pt idx="0">
                  <c:v>Число малых и средних предприятий, включая микропредприятия</c:v>
                </c:pt>
              </c:strCache>
            </c:strRef>
          </c:tx>
          <c:spPr>
            <a:solidFill>
              <a:schemeClr val="accent1">
                <a:lumMod val="5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1885</c:v>
                </c:pt>
                <c:pt idx="1">
                  <c:v>1869</c:v>
                </c:pt>
                <c:pt idx="2">
                  <c:v>1631</c:v>
                </c:pt>
                <c:pt idx="3">
                  <c:v>1516</c:v>
                </c:pt>
                <c:pt idx="4">
                  <c:v>1516</c:v>
                </c:pt>
                <c:pt idx="5">
                  <c:v>1518</c:v>
                </c:pt>
                <c:pt idx="6">
                  <c:v>1519</c:v>
                </c:pt>
              </c:numCache>
            </c:numRef>
          </c:val>
        </c:ser>
        <c:gapDepth val="0"/>
        <c:shape val="box"/>
        <c:axId val="294391808"/>
        <c:axId val="294397824"/>
        <c:axId val="0"/>
      </c:bar3DChart>
      <c:catAx>
        <c:axId val="29439180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4397824"/>
        <c:crosses val="autoZero"/>
        <c:auto val="1"/>
        <c:lblAlgn val="ctr"/>
        <c:lblOffset val="100"/>
        <c:tickLblSkip val="1"/>
        <c:tickMarkSkip val="1"/>
      </c:catAx>
      <c:valAx>
        <c:axId val="29439782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4391808"/>
        <c:crosses val="autoZero"/>
        <c:crossBetween val="between"/>
      </c:valAx>
      <c:spPr>
        <a:noFill/>
        <a:ln w="25454">
          <a:noFill/>
        </a:ln>
      </c:spPr>
    </c:plotArea>
    <c:legend>
      <c:legendPos val="r"/>
      <c:layout>
        <c:manualLayout>
          <c:xMode val="edge"/>
          <c:yMode val="edge"/>
          <c:x val="0"/>
          <c:y val="0.83139145345916321"/>
          <c:w val="0.99985717410323649"/>
          <c:h val="0.16860867698797088"/>
        </c:manualLayout>
      </c:layout>
      <c:spPr>
        <a:noFill/>
        <a:ln w="3182">
          <a:noFill/>
          <a:prstDash val="solid"/>
        </a:ln>
      </c:spPr>
      <c:txPr>
        <a:bodyPr/>
        <a:lstStyle/>
        <a:p>
          <a:pPr>
            <a:defRPr sz="1000">
              <a:solidFill>
                <a:schemeClr val="tx1"/>
              </a:solidFill>
            </a:defRPr>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1699037620297463E-2"/>
          <c:y val="2.5564825443041513E-2"/>
          <c:w val="0.94951159230096238"/>
          <c:h val="0.82638427727539965"/>
        </c:manualLayout>
      </c:layout>
      <c:bar3DChart>
        <c:barDir val="col"/>
        <c:grouping val="stacked"/>
        <c:ser>
          <c:idx val="0"/>
          <c:order val="0"/>
          <c:tx>
            <c:strRef>
              <c:f>Sheet1!$A$2</c:f>
              <c:strCache>
                <c:ptCount val="1"/>
                <c:pt idx="0">
                  <c:v>Оборот малых и средних предприятий, включая микропредприятия</c:v>
                </c:pt>
              </c:strCache>
            </c:strRef>
          </c:tx>
          <c:spPr>
            <a:solidFill>
              <a:srgbClr val="FF66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2.19</c:v>
                </c:pt>
                <c:pt idx="1">
                  <c:v>2.2000000000000002</c:v>
                </c:pt>
                <c:pt idx="2">
                  <c:v>2.0099999999999998</c:v>
                </c:pt>
                <c:pt idx="3">
                  <c:v>1.84</c:v>
                </c:pt>
                <c:pt idx="4">
                  <c:v>1.8800000000000001</c:v>
                </c:pt>
                <c:pt idx="5">
                  <c:v>1.9500000000000013</c:v>
                </c:pt>
                <c:pt idx="6">
                  <c:v>2.0099999999999998</c:v>
                </c:pt>
              </c:numCache>
            </c:numRef>
          </c:val>
        </c:ser>
        <c:gapDepth val="0"/>
        <c:shape val="cylinder"/>
        <c:axId val="294407552"/>
        <c:axId val="294431744"/>
        <c:axId val="0"/>
      </c:bar3DChart>
      <c:catAx>
        <c:axId val="29440755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4431744"/>
        <c:crosses val="autoZero"/>
        <c:auto val="1"/>
        <c:lblAlgn val="ctr"/>
        <c:lblOffset val="100"/>
        <c:tickLblSkip val="1"/>
        <c:tickMarkSkip val="1"/>
      </c:catAx>
      <c:valAx>
        <c:axId val="29443174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4407552"/>
        <c:crosses val="autoZero"/>
        <c:crossBetween val="between"/>
      </c:valAx>
      <c:spPr>
        <a:noFill/>
        <a:ln w="25454">
          <a:noFill/>
        </a:ln>
      </c:spPr>
    </c:plotArea>
    <c:legend>
      <c:legendPos val="r"/>
      <c:layout>
        <c:manualLayout>
          <c:xMode val="edge"/>
          <c:yMode val="edge"/>
          <c:x val="3.0555555555555582E-2"/>
          <c:y val="0.8952083965942137"/>
          <c:w val="0.96930161854768693"/>
          <c:h val="0.1047916034057865"/>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view3D>
      <c:rotX val="30"/>
      <c:rotY val="40"/>
      <c:rAngAx val="1"/>
    </c:view3D>
    <c:plotArea>
      <c:layout>
        <c:manualLayout>
          <c:layoutTarget val="inner"/>
          <c:xMode val="edge"/>
          <c:yMode val="edge"/>
          <c:x val="0.10156146169780098"/>
          <c:y val="6.2234987078465032E-2"/>
          <c:w val="0.88672002027231234"/>
          <c:h val="0.7540708907892536"/>
        </c:manualLayout>
      </c:layout>
      <c:bar3DChart>
        <c:barDir val="col"/>
        <c:grouping val="clustered"/>
        <c:ser>
          <c:idx val="0"/>
          <c:order val="0"/>
          <c:tx>
            <c:strRef>
              <c:f>Лист1!$B$1</c:f>
              <c:strCache>
                <c:ptCount val="1"/>
                <c:pt idx="0">
                  <c:v>Доходы </c:v>
                </c:pt>
              </c:strCache>
            </c:strRef>
          </c:tx>
          <c:spPr>
            <a:solidFill>
              <a:srgbClr val="00B0F0"/>
            </a:solidFill>
          </c:spP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Лист1!$B$2:$B$8</c:f>
              <c:numCache>
                <c:formatCode>General</c:formatCode>
                <c:ptCount val="7"/>
                <c:pt idx="0">
                  <c:v>8683.66</c:v>
                </c:pt>
                <c:pt idx="1">
                  <c:v>9330</c:v>
                </c:pt>
                <c:pt idx="2">
                  <c:v>9611.17</c:v>
                </c:pt>
                <c:pt idx="3">
                  <c:v>9322.83</c:v>
                </c:pt>
                <c:pt idx="4">
                  <c:v>9499.9599999999773</c:v>
                </c:pt>
                <c:pt idx="5">
                  <c:v>9651.9599999999773</c:v>
                </c:pt>
                <c:pt idx="6">
                  <c:v>9835.3499999999858</c:v>
                </c:pt>
              </c:numCache>
            </c:numRef>
          </c:val>
        </c:ser>
        <c:ser>
          <c:idx val="1"/>
          <c:order val="1"/>
          <c:tx>
            <c:strRef>
              <c:f>Лист1!$C$1</c:f>
              <c:strCache>
                <c:ptCount val="1"/>
                <c:pt idx="0">
                  <c:v>Расходы</c:v>
                </c:pt>
              </c:strCache>
            </c:strRef>
          </c:tx>
          <c:spPr>
            <a:solidFill>
              <a:srgbClr val="FFC000"/>
            </a:solidFill>
          </c:spP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Лист1!$C$2:$C$8</c:f>
              <c:numCache>
                <c:formatCode>General</c:formatCode>
                <c:ptCount val="7"/>
                <c:pt idx="0">
                  <c:v>8674.98</c:v>
                </c:pt>
                <c:pt idx="1">
                  <c:v>9320</c:v>
                </c:pt>
                <c:pt idx="2">
                  <c:v>9602.01</c:v>
                </c:pt>
                <c:pt idx="3">
                  <c:v>9313.949999999988</c:v>
                </c:pt>
                <c:pt idx="4">
                  <c:v>9490.91</c:v>
                </c:pt>
                <c:pt idx="5">
                  <c:v>9642.77</c:v>
                </c:pt>
                <c:pt idx="6">
                  <c:v>9825.98</c:v>
                </c:pt>
              </c:numCache>
            </c:numRef>
          </c:val>
        </c:ser>
        <c:shape val="box"/>
        <c:axId val="297910656"/>
        <c:axId val="297912192"/>
        <c:axId val="0"/>
      </c:bar3DChart>
      <c:dateAx>
        <c:axId val="297910656"/>
        <c:scaling>
          <c:orientation val="minMax"/>
        </c:scaling>
        <c:axPos val="b"/>
        <c:numFmt formatCode="General" sourceLinked="1"/>
        <c:tickLblPos val="nextTo"/>
        <c:crossAx val="297912192"/>
        <c:crosses val="autoZero"/>
        <c:lblOffset val="100"/>
        <c:baseTimeUnit val="days"/>
      </c:dateAx>
      <c:valAx>
        <c:axId val="297912192"/>
        <c:scaling>
          <c:orientation val="minMax"/>
          <c:min val="1000"/>
        </c:scaling>
        <c:axPos val="l"/>
        <c:majorGridlines/>
        <c:numFmt formatCode="General" sourceLinked="1"/>
        <c:tickLblPos val="nextTo"/>
        <c:txPr>
          <a:bodyPr/>
          <a:lstStyle/>
          <a:p>
            <a:pPr>
              <a:defRPr sz="1000" b="0"/>
            </a:pPr>
            <a:endParaRPr lang="ru-RU"/>
          </a:p>
        </c:txPr>
        <c:crossAx val="297910656"/>
        <c:crossesAt val="1"/>
        <c:crossBetween val="between"/>
        <c:majorUnit val="1000"/>
        <c:minorUnit val="40"/>
      </c:valAx>
    </c:plotArea>
    <c:plotVisOnly val="1"/>
  </c:chart>
  <c:txPr>
    <a:bodyPr/>
    <a:lstStyle/>
    <a:p>
      <a:pPr>
        <a:defRPr sz="12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951859142607174"/>
          <c:y val="7.9566197261961513E-2"/>
          <c:w val="0.92073832790445154"/>
          <c:h val="0.77449466367238429"/>
        </c:manualLayout>
      </c:layout>
      <c:bar3DChart>
        <c:barDir val="col"/>
        <c:grouping val="clustered"/>
        <c:ser>
          <c:idx val="0"/>
          <c:order val="0"/>
          <c:tx>
            <c:strRef>
              <c:f>Sheet1!$A$2</c:f>
              <c:strCache>
                <c:ptCount val="1"/>
                <c:pt idx="0">
                  <c:v>Величина прожиточного минимума</c:v>
                </c:pt>
              </c:strCache>
            </c:strRef>
          </c:tx>
          <c:spPr>
            <a:solidFill>
              <a:srgbClr val="92D050"/>
            </a:solidFill>
            <a:ln w="12727">
              <a:no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8248</c:v>
                </c:pt>
                <c:pt idx="1">
                  <c:v>9320</c:v>
                </c:pt>
                <c:pt idx="2">
                  <c:v>9235</c:v>
                </c:pt>
                <c:pt idx="3">
                  <c:v>9512.0499999999884</c:v>
                </c:pt>
                <c:pt idx="4">
                  <c:v>9703.2400000000089</c:v>
                </c:pt>
                <c:pt idx="5">
                  <c:v>9751.76</c:v>
                </c:pt>
                <c:pt idx="6">
                  <c:v>9781.01</c:v>
                </c:pt>
              </c:numCache>
            </c:numRef>
          </c:val>
        </c:ser>
        <c:gapDepth val="0"/>
        <c:shape val="box"/>
        <c:axId val="297997056"/>
        <c:axId val="297998592"/>
        <c:axId val="0"/>
      </c:bar3DChart>
      <c:catAx>
        <c:axId val="29799705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7998592"/>
        <c:crosses val="autoZero"/>
        <c:auto val="1"/>
        <c:lblAlgn val="ctr"/>
        <c:lblOffset val="100"/>
        <c:tickLblSkip val="1"/>
        <c:tickMarkSkip val="1"/>
      </c:catAx>
      <c:valAx>
        <c:axId val="297998592"/>
        <c:scaling>
          <c:orientation val="minMax"/>
          <c:max val="10000"/>
          <c:min val="0"/>
        </c:scaling>
        <c:axPos val="l"/>
        <c:majorGridlines>
          <c:spPr>
            <a:ln w="3182">
              <a:solidFill>
                <a:schemeClr val="tx1"/>
              </a:solidFill>
              <a:prstDash val="solid"/>
            </a:ln>
          </c:spPr>
        </c:majorGridlines>
        <c:numFmt formatCode="General" sourceLinked="1"/>
        <c:tickLblPos val="nextTo"/>
        <c:spPr>
          <a:ln w="3182">
            <a:solidFill>
              <a:schemeClr val="tx1">
                <a:lumMod val="50000"/>
                <a:lumOff val="50000"/>
              </a:schemeClr>
            </a:solidFill>
            <a:prstDash val="solid"/>
          </a:ln>
        </c:spPr>
        <c:txPr>
          <a:bodyPr rot="0" vert="horz"/>
          <a:lstStyle/>
          <a:p>
            <a:pPr>
              <a:defRPr b="0"/>
            </a:pPr>
            <a:endParaRPr lang="ru-RU"/>
          </a:p>
        </c:txPr>
        <c:crossAx val="297997056"/>
        <c:crosses val="autoZero"/>
        <c:crossBetween val="between"/>
        <c:majorUnit val="1000"/>
        <c:minorUnit val="100"/>
      </c:valAx>
      <c:spPr>
        <a:noFill/>
        <a:ln w="25454">
          <a:noFill/>
        </a:ln>
      </c:spPr>
    </c:plotArea>
    <c:legend>
      <c:legendPos val="r"/>
      <c:layout>
        <c:manualLayout>
          <c:xMode val="edge"/>
          <c:yMode val="edge"/>
          <c:x val="0"/>
          <c:y val="0.83883892326212961"/>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416E-2"/>
          <c:y val="3.8166961006404231E-2"/>
          <c:w val="0.92073832790445154"/>
          <c:h val="0.57263513513513564"/>
        </c:manualLayout>
      </c:layout>
      <c:bar3DChart>
        <c:barDir val="col"/>
        <c:grouping val="clustered"/>
        <c:ser>
          <c:idx val="0"/>
          <c:order val="0"/>
          <c:tx>
            <c:strRef>
              <c:f>Sheet1!$A$2</c:f>
              <c:strCache>
                <c:ptCount val="1"/>
                <c:pt idx="0">
                  <c:v>Среднемесячная  начисленная  заработная плата в целом по округу</c:v>
                </c:pt>
              </c:strCache>
            </c:strRef>
          </c:tx>
          <c:spPr>
            <a:solidFill>
              <a:schemeClr val="accent2">
                <a:lumMod val="60000"/>
                <a:lumOff val="4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22.4</c:v>
                </c:pt>
                <c:pt idx="1">
                  <c:v>25.17</c:v>
                </c:pt>
                <c:pt idx="2">
                  <c:v>28.419999999999987</c:v>
                </c:pt>
                <c:pt idx="3">
                  <c:v>29.75</c:v>
                </c:pt>
                <c:pt idx="4">
                  <c:v>30.91</c:v>
                </c:pt>
                <c:pt idx="5">
                  <c:v>32.15</c:v>
                </c:pt>
                <c:pt idx="6">
                  <c:v>33.660000000000011</c:v>
                </c:pt>
              </c:numCache>
            </c:numRef>
          </c:val>
        </c:ser>
        <c:gapDepth val="0"/>
        <c:shape val="box"/>
        <c:axId val="298014208"/>
        <c:axId val="298015744"/>
        <c:axId val="0"/>
      </c:bar3DChart>
      <c:catAx>
        <c:axId val="29801420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8015744"/>
        <c:crosses val="autoZero"/>
        <c:auto val="1"/>
        <c:lblAlgn val="ctr"/>
        <c:lblOffset val="100"/>
        <c:tickLblSkip val="1"/>
        <c:tickMarkSkip val="1"/>
      </c:catAx>
      <c:valAx>
        <c:axId val="298015744"/>
        <c:scaling>
          <c:orientation val="minMax"/>
          <c:max val="3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8014208"/>
        <c:crosses val="autoZero"/>
        <c:crossBetween val="between"/>
        <c:majorUnit val="5"/>
        <c:minorUnit val="0.5"/>
      </c:valAx>
      <c:spPr>
        <a:noFill/>
        <a:ln w="25454">
          <a:noFill/>
        </a:ln>
      </c:spPr>
    </c:plotArea>
    <c:legend>
      <c:legendPos val="r"/>
      <c:layout>
        <c:manualLayout>
          <c:xMode val="edge"/>
          <c:yMode val="edge"/>
          <c:x val="4.3202261378114948E-2"/>
          <c:y val="0.73947398560729938"/>
          <c:w val="0.92306137928375986"/>
          <c:h val="0.19904439280681788"/>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444E-2"/>
          <c:y val="1.5338825275063809E-2"/>
          <c:w val="0.92073832790445154"/>
          <c:h val="0.77449466367238373"/>
        </c:manualLayout>
      </c:layout>
      <c:bar3DChart>
        <c:barDir val="col"/>
        <c:grouping val="clustered"/>
        <c:ser>
          <c:idx val="0"/>
          <c:order val="0"/>
          <c:tx>
            <c:strRef>
              <c:f>Sheet1!$A$2</c:f>
              <c:strCache>
                <c:ptCount val="1"/>
                <c:pt idx="0">
                  <c:v>среднесписочная численность работников организаций (без внешних совместителей)</c:v>
                </c:pt>
              </c:strCache>
            </c:strRef>
          </c:tx>
          <c:spPr>
            <a:solidFill>
              <a:schemeClr val="accent1">
                <a:lumMod val="5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6.1</c:v>
                </c:pt>
                <c:pt idx="1">
                  <c:v>5.9</c:v>
                </c:pt>
                <c:pt idx="2">
                  <c:v>5.72</c:v>
                </c:pt>
                <c:pt idx="3">
                  <c:v>5.7</c:v>
                </c:pt>
                <c:pt idx="4">
                  <c:v>5.7</c:v>
                </c:pt>
                <c:pt idx="5">
                  <c:v>5.71</c:v>
                </c:pt>
                <c:pt idx="6">
                  <c:v>5.71</c:v>
                </c:pt>
              </c:numCache>
            </c:numRef>
          </c:val>
          <c:shape val="cylinder"/>
        </c:ser>
        <c:gapDepth val="0"/>
        <c:shape val="box"/>
        <c:axId val="298038400"/>
        <c:axId val="298039936"/>
        <c:axId val="0"/>
      </c:bar3DChart>
      <c:catAx>
        <c:axId val="29803840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8039936"/>
        <c:crosses val="autoZero"/>
        <c:auto val="1"/>
        <c:lblAlgn val="ctr"/>
        <c:lblOffset val="100"/>
        <c:tickLblSkip val="1"/>
        <c:tickMarkSkip val="1"/>
      </c:catAx>
      <c:valAx>
        <c:axId val="298039936"/>
        <c:scaling>
          <c:orientation val="minMax"/>
          <c:max val="7"/>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8038400"/>
        <c:crosses val="autoZero"/>
        <c:crossBetween val="between"/>
        <c:majorUnit val="1"/>
        <c:minorUnit val="0.5"/>
      </c:valAx>
      <c:spPr>
        <a:noFill/>
        <a:ln w="25454">
          <a:noFill/>
        </a:ln>
      </c:spPr>
    </c:plotArea>
    <c:legend>
      <c:legendPos val="r"/>
      <c:layout>
        <c:manualLayout>
          <c:xMode val="edge"/>
          <c:yMode val="edge"/>
          <c:x val="4.3202261378114948E-2"/>
          <c:y val="0.8388388063104123"/>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486E-2"/>
          <c:y val="1.5338825275063816E-2"/>
          <c:w val="0.92073832790445154"/>
          <c:h val="0.77449466367238395"/>
        </c:manualLayout>
      </c:layout>
      <c:bar3DChart>
        <c:barDir val="col"/>
        <c:grouping val="clustered"/>
        <c:ser>
          <c:idx val="0"/>
          <c:order val="0"/>
          <c:tx>
            <c:strRef>
              <c:f>Sheet1!$A$2</c:f>
              <c:strCache>
                <c:ptCount val="1"/>
                <c:pt idx="0">
                  <c:v>Фонд начисленной заработной платы всех работников </c:v>
                </c:pt>
              </c:strCache>
            </c:strRef>
          </c:tx>
          <c:spPr>
            <a:solidFill>
              <a:srgbClr val="92D050"/>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1653.3</c:v>
                </c:pt>
                <c:pt idx="1">
                  <c:v>1750</c:v>
                </c:pt>
                <c:pt idx="2">
                  <c:v>1950.24</c:v>
                </c:pt>
                <c:pt idx="3">
                  <c:v>2016.57</c:v>
                </c:pt>
                <c:pt idx="4">
                  <c:v>2115.38</c:v>
                </c:pt>
                <c:pt idx="5">
                  <c:v>2200</c:v>
                </c:pt>
                <c:pt idx="6">
                  <c:v>2303.4</c:v>
                </c:pt>
              </c:numCache>
            </c:numRef>
          </c:val>
        </c:ser>
        <c:gapDepth val="0"/>
        <c:shape val="box"/>
        <c:axId val="298313984"/>
        <c:axId val="298319872"/>
        <c:axId val="0"/>
      </c:bar3DChart>
      <c:catAx>
        <c:axId val="29831398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8319872"/>
        <c:crosses val="autoZero"/>
        <c:auto val="1"/>
        <c:lblAlgn val="ctr"/>
        <c:lblOffset val="100"/>
        <c:tickLblSkip val="1"/>
        <c:tickMarkSkip val="1"/>
      </c:catAx>
      <c:valAx>
        <c:axId val="298319872"/>
        <c:scaling>
          <c:orientation val="minMax"/>
          <c:max val="20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8313984"/>
        <c:crosses val="autoZero"/>
        <c:crossBetween val="between"/>
        <c:majorUnit val="500"/>
        <c:minorUnit val="100"/>
      </c:valAx>
      <c:spPr>
        <a:noFill/>
        <a:ln w="25454">
          <a:noFill/>
        </a:ln>
      </c:spPr>
    </c:plotArea>
    <c:legend>
      <c:legendPos val="r"/>
      <c:layout>
        <c:manualLayout>
          <c:xMode val="edge"/>
          <c:yMode val="edge"/>
          <c:x val="4.3202261378114948E-2"/>
          <c:y val="0.83883880631041274"/>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view3D>
      <c:rAngAx val="1"/>
    </c:view3D>
    <c:sideWall>
      <c:spPr>
        <a:scene3d>
          <a:camera prst="orthographicFront"/>
          <a:lightRig rig="threePt" dir="t"/>
        </a:scene3d>
        <a:sp3d>
          <a:bevelT h="6350"/>
        </a:sp3d>
      </c:spPr>
    </c:sideWall>
    <c:backWall>
      <c:spPr>
        <a:scene3d>
          <a:camera prst="orthographicFront"/>
          <a:lightRig rig="threePt" dir="t"/>
        </a:scene3d>
        <a:sp3d>
          <a:bevelT h="6350"/>
        </a:sp3d>
      </c:spPr>
    </c:backWall>
    <c:plotArea>
      <c:layout>
        <c:manualLayout>
          <c:layoutTarget val="inner"/>
          <c:xMode val="edge"/>
          <c:yMode val="edge"/>
          <c:x val="5.32882217847769E-2"/>
          <c:y val="2.1749412222320869E-2"/>
          <c:w val="0.89623097112860906"/>
          <c:h val="0.66470350358197239"/>
        </c:manualLayout>
      </c:layout>
      <c:bar3DChart>
        <c:barDir val="col"/>
        <c:grouping val="clustered"/>
        <c:ser>
          <c:idx val="0"/>
          <c:order val="0"/>
          <c:tx>
            <c:strRef>
              <c:f>Лист1!$B$1</c:f>
              <c:strCache>
                <c:ptCount val="1"/>
                <c:pt idx="0">
                  <c:v>Уровень зарегистрированной безработицы (%)</c:v>
                </c:pt>
              </c:strCache>
            </c:strRef>
          </c:tx>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Лист1!$B$2:$B$8</c:f>
              <c:numCache>
                <c:formatCode>General</c:formatCode>
                <c:ptCount val="7"/>
                <c:pt idx="0">
                  <c:v>2.2999999999999998</c:v>
                </c:pt>
                <c:pt idx="1">
                  <c:v>1.5</c:v>
                </c:pt>
                <c:pt idx="2">
                  <c:v>1.6</c:v>
                </c:pt>
                <c:pt idx="3">
                  <c:v>5</c:v>
                </c:pt>
                <c:pt idx="4">
                  <c:v>4.9000000000000004</c:v>
                </c:pt>
                <c:pt idx="5">
                  <c:v>4.3</c:v>
                </c:pt>
                <c:pt idx="6">
                  <c:v>3.8</c:v>
                </c:pt>
              </c:numCache>
            </c:numRef>
          </c:val>
        </c:ser>
        <c:ser>
          <c:idx val="1"/>
          <c:order val="1"/>
          <c:tx>
            <c:strRef>
              <c:f>Лист1!$C$1</c:f>
              <c:strCache>
                <c:ptCount val="1"/>
                <c:pt idx="0">
                  <c:v>Численность безработных, зарегистрированных в госучреждениях службы занятости (тыс. человек)</c:v>
                </c:pt>
              </c:strCache>
            </c:strRef>
          </c:tx>
          <c:spPr>
            <a:solidFill>
              <a:srgbClr val="CC00CC"/>
            </a:solidFill>
          </c:spP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Лист1!$C$2:$C$8</c:f>
              <c:numCache>
                <c:formatCode>General</c:formatCode>
                <c:ptCount val="7"/>
                <c:pt idx="0">
                  <c:v>0.65000000000000091</c:v>
                </c:pt>
                <c:pt idx="1">
                  <c:v>0.45</c:v>
                </c:pt>
                <c:pt idx="2">
                  <c:v>0.49000000000000032</c:v>
                </c:pt>
                <c:pt idx="3">
                  <c:v>1.56</c:v>
                </c:pt>
                <c:pt idx="4">
                  <c:v>1.52</c:v>
                </c:pt>
                <c:pt idx="5">
                  <c:v>1.33</c:v>
                </c:pt>
                <c:pt idx="6">
                  <c:v>1.1800000000000013</c:v>
                </c:pt>
              </c:numCache>
            </c:numRef>
          </c:val>
        </c:ser>
        <c:shape val="box"/>
        <c:axId val="298340736"/>
        <c:axId val="298342272"/>
        <c:axId val="0"/>
      </c:bar3DChart>
      <c:catAx>
        <c:axId val="298340736"/>
        <c:scaling>
          <c:orientation val="minMax"/>
        </c:scaling>
        <c:axPos val="b"/>
        <c:numFmt formatCode="General" sourceLinked="1"/>
        <c:tickLblPos val="nextTo"/>
        <c:crossAx val="298342272"/>
        <c:crosses val="autoZero"/>
        <c:auto val="1"/>
        <c:lblAlgn val="ctr"/>
        <c:lblOffset val="100"/>
      </c:catAx>
      <c:valAx>
        <c:axId val="298342272"/>
        <c:scaling>
          <c:orientation val="minMax"/>
        </c:scaling>
        <c:axPos val="l"/>
        <c:majorGridlines/>
        <c:numFmt formatCode="General" sourceLinked="1"/>
        <c:tickLblPos val="nextTo"/>
        <c:crossAx val="298340736"/>
        <c:crosses val="autoZero"/>
        <c:crossBetween val="between"/>
      </c:valAx>
    </c:plotArea>
    <c:legend>
      <c:legendPos val="r"/>
      <c:layout>
        <c:manualLayout>
          <c:xMode val="edge"/>
          <c:yMode val="edge"/>
          <c:x val="4.3963473315835534E-2"/>
          <c:y val="0.78078240338941962"/>
          <c:w val="0.93242541557305425"/>
          <c:h val="0.17717896793178836"/>
        </c:manualLayout>
      </c:layout>
      <c:txPr>
        <a:bodyPr/>
        <a:lstStyle/>
        <a:p>
          <a:pPr>
            <a:defRPr sz="1000"/>
          </a:pPr>
          <a:endParaRPr lang="ru-RU"/>
        </a:p>
      </c:txPr>
    </c:legend>
    <c:plotVisOnly val="1"/>
  </c:chart>
  <c:txPr>
    <a:bodyPr/>
    <a:lstStyle/>
    <a:p>
      <a:pPr>
        <a:defRPr sz="1000" b="1"/>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299081364829397"/>
          <c:y val="3.0320942936982925E-2"/>
          <c:w val="0.85645363079615067"/>
          <c:h val="0.8164891528834507"/>
        </c:manualLayout>
      </c:layout>
      <c:bar3DChart>
        <c:barDir val="col"/>
        <c:grouping val="clustered"/>
        <c:ser>
          <c:idx val="0"/>
          <c:order val="0"/>
          <c:tx>
            <c:strRef>
              <c:f>Sheet1!$A$2</c:f>
              <c:strCache>
                <c:ptCount val="1"/>
                <c:pt idx="0">
                  <c:v>Больничными койками на 10 тыс. населения</c:v>
                </c:pt>
              </c:strCache>
            </c:strRef>
          </c:tx>
          <c:spPr>
            <a:solidFill>
              <a:srgbClr val="FFFFCC"/>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40.190000000000012</c:v>
                </c:pt>
                <c:pt idx="1">
                  <c:v>39.96</c:v>
                </c:pt>
                <c:pt idx="2">
                  <c:v>40.200000000000003</c:v>
                </c:pt>
                <c:pt idx="3">
                  <c:v>40.200000000000003</c:v>
                </c:pt>
                <c:pt idx="4">
                  <c:v>40.08</c:v>
                </c:pt>
                <c:pt idx="5">
                  <c:v>40.24</c:v>
                </c:pt>
                <c:pt idx="6">
                  <c:v>40.28</c:v>
                </c:pt>
              </c:numCache>
            </c:numRef>
          </c:val>
        </c:ser>
        <c:ser>
          <c:idx val="1"/>
          <c:order val="1"/>
          <c:tx>
            <c:strRef>
              <c:f>Sheet1!$A$3</c:f>
              <c:strCache>
                <c:ptCount val="1"/>
                <c:pt idx="0">
                  <c:v>Общедоступными библиотеками на 100 тыс. населения</c:v>
                </c:pt>
              </c:strCache>
            </c:strRef>
          </c:tx>
          <c:spPr>
            <a:solidFill>
              <a:srgbClr val="00B0F0"/>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Sheet1!$B$3:$H$3</c:f>
              <c:numCache>
                <c:formatCode>General</c:formatCode>
                <c:ptCount val="7"/>
                <c:pt idx="0">
                  <c:v>50</c:v>
                </c:pt>
                <c:pt idx="1">
                  <c:v>49.720000000000013</c:v>
                </c:pt>
                <c:pt idx="2">
                  <c:v>50.5</c:v>
                </c:pt>
                <c:pt idx="3">
                  <c:v>50.5</c:v>
                </c:pt>
                <c:pt idx="4">
                  <c:v>50.51</c:v>
                </c:pt>
                <c:pt idx="5">
                  <c:v>50.56</c:v>
                </c:pt>
                <c:pt idx="6">
                  <c:v>50.61</c:v>
                </c:pt>
              </c:numCache>
            </c:numRef>
          </c:val>
        </c:ser>
        <c:ser>
          <c:idx val="2"/>
          <c:order val="2"/>
          <c:tx>
            <c:strRef>
              <c:f>Sheet1!$A$4</c:f>
              <c:strCache>
                <c:ptCount val="1"/>
                <c:pt idx="0">
                  <c:v>Учреждениями культурно-досугового типа на 100 тыс. населения</c:v>
                </c:pt>
              </c:strCache>
            </c:strRef>
          </c:tx>
          <c:spPr>
            <a:solidFill>
              <a:schemeClr val="accent6">
                <a:lumMod val="20000"/>
                <a:lumOff val="8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Sheet1!$B$4:$H$4</c:f>
              <c:numCache>
                <c:formatCode>General</c:formatCode>
                <c:ptCount val="7"/>
                <c:pt idx="0">
                  <c:v>51.85</c:v>
                </c:pt>
                <c:pt idx="1">
                  <c:v>51.57</c:v>
                </c:pt>
                <c:pt idx="2">
                  <c:v>51.9</c:v>
                </c:pt>
                <c:pt idx="3">
                  <c:v>51.9</c:v>
                </c:pt>
                <c:pt idx="4">
                  <c:v>51.91</c:v>
                </c:pt>
                <c:pt idx="5">
                  <c:v>51.96</c:v>
                </c:pt>
                <c:pt idx="6">
                  <c:v>52.01</c:v>
                </c:pt>
              </c:numCache>
            </c:numRef>
          </c:val>
        </c:ser>
        <c:gapDepth val="0"/>
        <c:shape val="box"/>
        <c:axId val="298669952"/>
        <c:axId val="298671488"/>
        <c:axId val="0"/>
      </c:bar3DChart>
      <c:catAx>
        <c:axId val="29866995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8671488"/>
        <c:crosses val="autoZero"/>
        <c:auto val="1"/>
        <c:lblAlgn val="ctr"/>
        <c:lblOffset val="100"/>
        <c:tickLblSkip val="1"/>
        <c:tickMarkSkip val="1"/>
      </c:catAx>
      <c:valAx>
        <c:axId val="298671488"/>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8669952"/>
        <c:crosses val="autoZero"/>
        <c:crossBetween val="between"/>
        <c:majorUnit val="5"/>
        <c:minorUnit val="2"/>
      </c:valAx>
      <c:spPr>
        <a:noFill/>
        <a:ln w="25454">
          <a:noFill/>
        </a:ln>
      </c:spPr>
    </c:plotArea>
    <c:legend>
      <c:legendPos val="r"/>
      <c:layout>
        <c:manualLayout>
          <c:xMode val="edge"/>
          <c:yMode val="edge"/>
          <c:x val="1.5840769903762188E-2"/>
          <c:y val="0.83310761154855728"/>
          <c:w val="0.98263626421697259"/>
          <c:h val="0.12615164771070267"/>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hPercent val="48"/>
      <c:rotY val="6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708E-2"/>
          <c:y val="0.15426513587388518"/>
          <c:w val="0.92073832790445154"/>
          <c:h val="0.54002640078352182"/>
        </c:manualLayout>
      </c:layout>
      <c:bar3DChart>
        <c:barDir val="col"/>
        <c:grouping val="clustered"/>
        <c:ser>
          <c:idx val="1"/>
          <c:order val="0"/>
          <c:tx>
            <c:strRef>
              <c:f>Sheet1!$A$2</c:f>
              <c:strCache>
                <c:ptCount val="1"/>
                <c:pt idx="0">
                  <c:v>Общий коэффициентрождаемости (число родившихся на 1000 человек населения)</c:v>
                </c:pt>
              </c:strCache>
            </c:strRef>
          </c:tx>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13.3</c:v>
                </c:pt>
                <c:pt idx="1">
                  <c:v>9.4</c:v>
                </c:pt>
                <c:pt idx="2">
                  <c:v>11.2</c:v>
                </c:pt>
                <c:pt idx="3">
                  <c:v>11</c:v>
                </c:pt>
                <c:pt idx="4">
                  <c:v>11</c:v>
                </c:pt>
                <c:pt idx="5">
                  <c:v>11.01</c:v>
                </c:pt>
                <c:pt idx="6">
                  <c:v>11.02</c:v>
                </c:pt>
              </c:numCache>
            </c:numRef>
          </c:val>
        </c:ser>
        <c:ser>
          <c:idx val="2"/>
          <c:order val="1"/>
          <c:tx>
            <c:strRef>
              <c:f>Sheet1!$A$3</c:f>
              <c:strCache>
                <c:ptCount val="1"/>
                <c:pt idx="0">
                  <c:v>Общий коэффициент смертности (число умерших на 1000 человек населения)</c:v>
                </c:pt>
              </c:strCache>
            </c:strRef>
          </c:tx>
          <c:spPr>
            <a:solidFill>
              <a:srgbClr val="FF0000"/>
            </a:solidFill>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Sheet1!$B$3:$H$3</c:f>
              <c:numCache>
                <c:formatCode>General</c:formatCode>
                <c:ptCount val="7"/>
                <c:pt idx="0">
                  <c:v>8.7000000000000011</c:v>
                </c:pt>
                <c:pt idx="1">
                  <c:v>9.8000000000000007</c:v>
                </c:pt>
                <c:pt idx="2">
                  <c:v>9.5</c:v>
                </c:pt>
                <c:pt idx="3">
                  <c:v>10</c:v>
                </c:pt>
                <c:pt idx="4">
                  <c:v>10</c:v>
                </c:pt>
                <c:pt idx="5">
                  <c:v>10.01</c:v>
                </c:pt>
                <c:pt idx="6">
                  <c:v>10.02</c:v>
                </c:pt>
              </c:numCache>
            </c:numRef>
          </c:val>
        </c:ser>
        <c:ser>
          <c:idx val="3"/>
          <c:order val="2"/>
          <c:tx>
            <c:strRef>
              <c:f>Sheet1!$A$4</c:f>
              <c:strCache>
                <c:ptCount val="1"/>
                <c:pt idx="0">
                  <c:v>Коэффициент естественного прироста населения (на 1000 человек населения)</c:v>
                </c:pt>
              </c:strCache>
            </c:strRef>
          </c:tx>
          <c:spPr>
            <a:solidFill>
              <a:srgbClr val="66CCFF"/>
            </a:solidFill>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Sheet1!$B$4:$H$4</c:f>
              <c:numCache>
                <c:formatCode>General</c:formatCode>
                <c:ptCount val="7"/>
                <c:pt idx="0">
                  <c:v>4.5999999999999996</c:v>
                </c:pt>
                <c:pt idx="1">
                  <c:v>-4.0000000000000022E-2</c:v>
                </c:pt>
                <c:pt idx="2">
                  <c:v>-0.30000000000000032</c:v>
                </c:pt>
                <c:pt idx="3">
                  <c:v>-0.30000000000000032</c:v>
                </c:pt>
                <c:pt idx="4">
                  <c:v>0.1</c:v>
                </c:pt>
                <c:pt idx="5">
                  <c:v>0.2</c:v>
                </c:pt>
                <c:pt idx="6">
                  <c:v>0.2</c:v>
                </c:pt>
              </c:numCache>
            </c:numRef>
          </c:val>
        </c:ser>
        <c:gapDepth val="0"/>
        <c:shape val="cone"/>
        <c:axId val="173535232"/>
        <c:axId val="173536768"/>
        <c:axId val="0"/>
      </c:bar3DChart>
      <c:catAx>
        <c:axId val="173535232"/>
        <c:scaling>
          <c:orientation val="minMax"/>
        </c:scaling>
        <c:axPos val="b"/>
        <c:numFmt formatCode="General" sourceLinked="1"/>
        <c:tickLblPos val="low"/>
        <c:spPr>
          <a:ln w="3182">
            <a:solidFill>
              <a:schemeClr val="tx1"/>
            </a:solidFill>
            <a:prstDash val="solid"/>
          </a:ln>
        </c:spPr>
        <c:txPr>
          <a:bodyPr rot="0" vert="horz"/>
          <a:lstStyle/>
          <a:p>
            <a:pPr>
              <a:defRPr sz="1100" b="1" i="0" u="none" strike="noStrike" baseline="0">
                <a:solidFill>
                  <a:schemeClr val="tx1"/>
                </a:solidFill>
                <a:latin typeface="Calibri" pitchFamily="34" charset="0"/>
                <a:ea typeface="Arial"/>
                <a:cs typeface="Calibri" pitchFamily="34" charset="0"/>
              </a:defRPr>
            </a:pPr>
            <a:endParaRPr lang="ru-RU"/>
          </a:p>
        </c:txPr>
        <c:crossAx val="173536768"/>
        <c:crosses val="autoZero"/>
        <c:auto val="1"/>
        <c:lblAlgn val="ctr"/>
        <c:lblOffset val="100"/>
        <c:tickLblSkip val="1"/>
        <c:tickMarkSkip val="1"/>
      </c:catAx>
      <c:valAx>
        <c:axId val="173536768"/>
        <c:scaling>
          <c:orientation val="minMax"/>
          <c:max val="14"/>
          <c:min val="-1"/>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900" b="1" i="0" u="none" strike="noStrike" baseline="0">
                <a:solidFill>
                  <a:schemeClr val="tx1"/>
                </a:solidFill>
                <a:latin typeface="Calibri" pitchFamily="34" charset="0"/>
                <a:ea typeface="Arial"/>
                <a:cs typeface="Calibri" pitchFamily="34" charset="0"/>
              </a:defRPr>
            </a:pPr>
            <a:endParaRPr lang="ru-RU"/>
          </a:p>
        </c:txPr>
        <c:crossAx val="173535232"/>
        <c:crosses val="autoZero"/>
        <c:crossBetween val="between"/>
        <c:majorUnit val="1"/>
        <c:minorUnit val="1"/>
      </c:valAx>
      <c:spPr>
        <a:noFill/>
        <a:ln w="25454">
          <a:noFill/>
        </a:ln>
      </c:spPr>
    </c:plotArea>
    <c:legend>
      <c:legendPos val="r"/>
      <c:layout>
        <c:manualLayout>
          <c:xMode val="edge"/>
          <c:yMode val="edge"/>
          <c:x val="6.2328011343749164E-2"/>
          <c:y val="0.82780629916980863"/>
          <c:w val="0.93157413903919561"/>
          <c:h val="0.12871563880699369"/>
        </c:manualLayout>
      </c:layout>
      <c:spPr>
        <a:noFill/>
        <a:ln w="3182">
          <a:solidFill>
            <a:schemeClr val="tx1"/>
          </a:solidFill>
          <a:prstDash val="solid"/>
        </a:ln>
      </c:spPr>
      <c:txPr>
        <a:bodyPr/>
        <a:lstStyle/>
        <a:p>
          <a:pPr>
            <a:defRPr sz="900" b="1" i="0" u="none" strike="noStrike" baseline="0">
              <a:solidFill>
                <a:schemeClr val="tx1"/>
              </a:solidFill>
              <a:latin typeface="Calibri" pitchFamily="34" charset="0"/>
              <a:ea typeface="Arial"/>
              <a:cs typeface="Calibri" pitchFamily="34" charset="0"/>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0770784923056823"/>
          <c:y val="2.9929415170855986E-2"/>
          <c:w val="0.92073832790445154"/>
          <c:h val="0.77449466367238395"/>
        </c:manualLayout>
      </c:layout>
      <c:bar3DChart>
        <c:barDir val="col"/>
        <c:grouping val="clustered"/>
        <c:ser>
          <c:idx val="0"/>
          <c:order val="0"/>
          <c:tx>
            <c:strRef>
              <c:f>Sheet1!$A$2</c:f>
              <c:strCache>
                <c:ptCount val="1"/>
                <c:pt idx="0">
                  <c:v>Дошкольными образовательными учреждениями (мест на 1000 детей в возрасте 1-6 лет)</c:v>
                </c:pt>
              </c:strCache>
            </c:strRef>
          </c:tx>
          <c:spPr>
            <a:solidFill>
              <a:srgbClr val="CCFFCC"/>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539.70000000000005</c:v>
                </c:pt>
                <c:pt idx="1">
                  <c:v>543</c:v>
                </c:pt>
                <c:pt idx="2">
                  <c:v>545.6</c:v>
                </c:pt>
                <c:pt idx="3">
                  <c:v>545</c:v>
                </c:pt>
                <c:pt idx="4">
                  <c:v>545.04999999999939</c:v>
                </c:pt>
                <c:pt idx="5">
                  <c:v>545.6</c:v>
                </c:pt>
                <c:pt idx="6">
                  <c:v>546.15</c:v>
                </c:pt>
              </c:numCache>
            </c:numRef>
          </c:val>
        </c:ser>
        <c:gapDepth val="0"/>
        <c:shape val="box"/>
        <c:axId val="298873216"/>
        <c:axId val="298874752"/>
        <c:axId val="0"/>
      </c:bar3DChart>
      <c:catAx>
        <c:axId val="29887321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8874752"/>
        <c:crosses val="autoZero"/>
        <c:auto val="1"/>
        <c:lblAlgn val="ctr"/>
        <c:lblOffset val="100"/>
        <c:tickLblSkip val="1"/>
        <c:tickMarkSkip val="1"/>
      </c:catAx>
      <c:valAx>
        <c:axId val="298874752"/>
        <c:scaling>
          <c:orientation val="minMax"/>
          <c:max val="55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8873216"/>
        <c:crosses val="autoZero"/>
        <c:crossBetween val="between"/>
        <c:majorUnit val="50"/>
        <c:minorUnit val="50"/>
      </c:valAx>
      <c:spPr>
        <a:noFill/>
        <a:ln w="25400">
          <a:noFill/>
        </a:ln>
      </c:spPr>
    </c:plotArea>
    <c:legend>
      <c:legendPos val="r"/>
      <c:layout>
        <c:manualLayout>
          <c:xMode val="edge"/>
          <c:yMode val="edge"/>
          <c:x val="4.3202261378114948E-2"/>
          <c:y val="0.83883880631041274"/>
          <c:w val="0.9555555555555556"/>
          <c:h val="0.11864890065012761"/>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3.4088942882490383E-2"/>
          <c:y val="3.8166961006404231E-2"/>
          <c:w val="0.60452925131915436"/>
          <c:h val="0.75464575725943495"/>
        </c:manualLayout>
      </c:layout>
      <c:bar3DChart>
        <c:barDir val="col"/>
        <c:grouping val="clustered"/>
        <c:ser>
          <c:idx val="0"/>
          <c:order val="0"/>
          <c:tx>
            <c:strRef>
              <c:f>Sheet1!$A$2</c:f>
              <c:strCache>
                <c:ptCount val="1"/>
                <c:pt idx="0">
                  <c:v>Численность детей в дошкольных общеобразовательных учреждениях</c:v>
                </c:pt>
              </c:strCache>
            </c:strRef>
          </c:tx>
          <c:spPr>
            <a:solidFill>
              <a:schemeClr val="accent2">
                <a:lumMod val="60000"/>
                <a:lumOff val="4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2.4099999999999997</c:v>
                </c:pt>
                <c:pt idx="1">
                  <c:v>2.3199999999999972</c:v>
                </c:pt>
                <c:pt idx="2">
                  <c:v>2.2400000000000002</c:v>
                </c:pt>
                <c:pt idx="3">
                  <c:v>2.1800000000000002</c:v>
                </c:pt>
                <c:pt idx="4">
                  <c:v>2.1800000000000002</c:v>
                </c:pt>
                <c:pt idx="5">
                  <c:v>2.1800000000000002</c:v>
                </c:pt>
                <c:pt idx="6">
                  <c:v>2.1800000000000002</c:v>
                </c:pt>
              </c:numCache>
            </c:numRef>
          </c:val>
        </c:ser>
        <c:ser>
          <c:idx val="1"/>
          <c:order val="1"/>
          <c:tx>
            <c:strRef>
              <c:f>Sheet1!$A$3</c:f>
              <c:strCache>
                <c:ptCount val="1"/>
                <c:pt idx="0">
                  <c:v>Численность обучающихся в общеобразовательных учреждениях </c:v>
                </c:pt>
              </c:strCache>
            </c:strRef>
          </c:tx>
          <c:spPr>
            <a:solidFill>
              <a:schemeClr val="accent2">
                <a:lumMod val="20000"/>
                <a:lumOff val="8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Sheet1!$B$3:$H$3</c:f>
              <c:numCache>
                <c:formatCode>General</c:formatCode>
                <c:ptCount val="7"/>
                <c:pt idx="0">
                  <c:v>6.14</c:v>
                </c:pt>
                <c:pt idx="1">
                  <c:v>6.35</c:v>
                </c:pt>
                <c:pt idx="2">
                  <c:v>6.35</c:v>
                </c:pt>
                <c:pt idx="3">
                  <c:v>6.4300000000000024</c:v>
                </c:pt>
                <c:pt idx="4">
                  <c:v>6.4300000000000024</c:v>
                </c:pt>
                <c:pt idx="5">
                  <c:v>6.44</c:v>
                </c:pt>
                <c:pt idx="6">
                  <c:v>6.44</c:v>
                </c:pt>
              </c:numCache>
            </c:numRef>
          </c:val>
        </c:ser>
        <c:gapDepth val="0"/>
        <c:shape val="box"/>
        <c:axId val="298928384"/>
        <c:axId val="298934272"/>
        <c:axId val="0"/>
      </c:bar3DChart>
      <c:catAx>
        <c:axId val="29892838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8934272"/>
        <c:crosses val="autoZero"/>
        <c:auto val="1"/>
        <c:lblAlgn val="ctr"/>
        <c:lblOffset val="100"/>
        <c:tickLblSkip val="1"/>
        <c:tickMarkSkip val="1"/>
      </c:catAx>
      <c:valAx>
        <c:axId val="298934272"/>
        <c:scaling>
          <c:orientation val="minMax"/>
          <c:max val="7"/>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8928384"/>
        <c:crosses val="autoZero"/>
        <c:crossBetween val="between"/>
        <c:majorUnit val="1"/>
        <c:minorUnit val="0.5"/>
      </c:valAx>
      <c:spPr>
        <a:noFill/>
        <a:ln w="25454">
          <a:noFill/>
        </a:ln>
      </c:spPr>
    </c:plotArea>
    <c:legend>
      <c:legendPos val="r"/>
      <c:layout>
        <c:manualLayout>
          <c:xMode val="edge"/>
          <c:yMode val="edge"/>
          <c:x val="0.64018541355819947"/>
          <c:y val="0.21691510252728705"/>
          <c:w val="0.35981458644180336"/>
          <c:h val="0.24752900798912741"/>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7.5537558454048803E-2"/>
          <c:y val="2.4806027929894652E-2"/>
          <c:w val="0.68912585891603484"/>
          <c:h val="0.79823063355637236"/>
        </c:manualLayout>
      </c:layout>
      <c:bar3DChart>
        <c:barDir val="col"/>
        <c:grouping val="clustered"/>
        <c:ser>
          <c:idx val="0"/>
          <c:order val="0"/>
          <c:tx>
            <c:strRef>
              <c:f>Лист1!$B$1</c:f>
              <c:strCache>
                <c:ptCount val="1"/>
                <c:pt idx="0">
                  <c:v>Доходы</c:v>
                </c:pt>
              </c:strCache>
            </c:strRef>
          </c:tx>
          <c:spPr>
            <a:solidFill>
              <a:srgbClr val="92D050"/>
            </a:solidFill>
          </c:spPr>
          <c:cat>
            <c:strRef>
              <c:f>Лист1!$A$2:$A$7</c:f>
              <c:strCache>
                <c:ptCount val="6"/>
                <c:pt idx="0">
                  <c:v>2019 (отчет)</c:v>
                </c:pt>
                <c:pt idx="1">
                  <c:v>2020 год (первоначальный)</c:v>
                </c:pt>
                <c:pt idx="2">
                  <c:v>2020 год (уточненный)</c:v>
                </c:pt>
                <c:pt idx="3">
                  <c:v>2021 (проект)</c:v>
                </c:pt>
                <c:pt idx="4">
                  <c:v>2022 (проект)</c:v>
                </c:pt>
                <c:pt idx="5">
                  <c:v>2023 (проект)</c:v>
                </c:pt>
              </c:strCache>
            </c:strRef>
          </c:cat>
          <c:val>
            <c:numRef>
              <c:f>Лист1!$B$2:$B$7</c:f>
              <c:numCache>
                <c:formatCode>General</c:formatCode>
                <c:ptCount val="6"/>
                <c:pt idx="0">
                  <c:v>1572000.1800000011</c:v>
                </c:pt>
                <c:pt idx="1">
                  <c:v>1653739.83</c:v>
                </c:pt>
                <c:pt idx="2">
                  <c:v>2022366.96</c:v>
                </c:pt>
                <c:pt idx="3">
                  <c:v>2057827</c:v>
                </c:pt>
                <c:pt idx="4">
                  <c:v>1788181.41</c:v>
                </c:pt>
                <c:pt idx="5">
                  <c:v>1813480.22</c:v>
                </c:pt>
              </c:numCache>
            </c:numRef>
          </c:val>
        </c:ser>
        <c:ser>
          <c:idx val="1"/>
          <c:order val="1"/>
          <c:tx>
            <c:strRef>
              <c:f>Лист1!$C$1</c:f>
              <c:strCache>
                <c:ptCount val="1"/>
                <c:pt idx="0">
                  <c:v>Налоговые и неналоговые</c:v>
                </c:pt>
              </c:strCache>
            </c:strRef>
          </c:tx>
          <c:spPr>
            <a:solidFill>
              <a:srgbClr val="66FFFF"/>
            </a:solidFill>
          </c:spPr>
          <c:cat>
            <c:strRef>
              <c:f>Лист1!$A$2:$A$7</c:f>
              <c:strCache>
                <c:ptCount val="6"/>
                <c:pt idx="0">
                  <c:v>2019 (отчет)</c:v>
                </c:pt>
                <c:pt idx="1">
                  <c:v>2020 год (первоначальный)</c:v>
                </c:pt>
                <c:pt idx="2">
                  <c:v>2020 год (уточненный)</c:v>
                </c:pt>
                <c:pt idx="3">
                  <c:v>2021 (проект)</c:v>
                </c:pt>
                <c:pt idx="4">
                  <c:v>2022 (проект)</c:v>
                </c:pt>
                <c:pt idx="5">
                  <c:v>2023 (проект)</c:v>
                </c:pt>
              </c:strCache>
            </c:strRef>
          </c:cat>
          <c:val>
            <c:numRef>
              <c:f>Лист1!$C$2:$C$7</c:f>
              <c:numCache>
                <c:formatCode>General</c:formatCode>
                <c:ptCount val="6"/>
                <c:pt idx="0">
                  <c:v>342667.2200000002</c:v>
                </c:pt>
                <c:pt idx="1">
                  <c:v>331690.45</c:v>
                </c:pt>
                <c:pt idx="2">
                  <c:v>304919.45</c:v>
                </c:pt>
                <c:pt idx="3">
                  <c:v>327970.58</c:v>
                </c:pt>
                <c:pt idx="4">
                  <c:v>334539.42000000022</c:v>
                </c:pt>
                <c:pt idx="5">
                  <c:v>345199.01</c:v>
                </c:pt>
              </c:numCache>
            </c:numRef>
          </c:val>
        </c:ser>
        <c:ser>
          <c:idx val="2"/>
          <c:order val="2"/>
          <c:tx>
            <c:strRef>
              <c:f>Лист1!$D$1</c:f>
              <c:strCache>
                <c:ptCount val="1"/>
                <c:pt idx="0">
                  <c:v>Безвозмездные поступления</c:v>
                </c:pt>
              </c:strCache>
            </c:strRef>
          </c:tx>
          <c:spPr>
            <a:solidFill>
              <a:srgbClr val="FFFF99"/>
            </a:solidFill>
          </c:spPr>
          <c:cat>
            <c:strRef>
              <c:f>Лист1!$A$2:$A$7</c:f>
              <c:strCache>
                <c:ptCount val="6"/>
                <c:pt idx="0">
                  <c:v>2019 (отчет)</c:v>
                </c:pt>
                <c:pt idx="1">
                  <c:v>2020 год (первоначальный)</c:v>
                </c:pt>
                <c:pt idx="2">
                  <c:v>2020 год (уточненный)</c:v>
                </c:pt>
                <c:pt idx="3">
                  <c:v>2021 (проект)</c:v>
                </c:pt>
                <c:pt idx="4">
                  <c:v>2022 (проект)</c:v>
                </c:pt>
                <c:pt idx="5">
                  <c:v>2023 (проект)</c:v>
                </c:pt>
              </c:strCache>
            </c:strRef>
          </c:cat>
          <c:val>
            <c:numRef>
              <c:f>Лист1!$D$2:$D$7</c:f>
              <c:numCache>
                <c:formatCode>General</c:formatCode>
                <c:ptCount val="6"/>
                <c:pt idx="0">
                  <c:v>1229332.96</c:v>
                </c:pt>
                <c:pt idx="1">
                  <c:v>1322049.3800000008</c:v>
                </c:pt>
                <c:pt idx="2">
                  <c:v>1717447.52</c:v>
                </c:pt>
                <c:pt idx="3">
                  <c:v>1729856.41</c:v>
                </c:pt>
                <c:pt idx="4">
                  <c:v>1453641.99</c:v>
                </c:pt>
                <c:pt idx="5">
                  <c:v>1468281.21</c:v>
                </c:pt>
              </c:numCache>
            </c:numRef>
          </c:val>
        </c:ser>
        <c:ser>
          <c:idx val="3"/>
          <c:order val="3"/>
          <c:tx>
            <c:strRef>
              <c:f>Лист1!$E$1</c:f>
              <c:strCache>
                <c:ptCount val="1"/>
                <c:pt idx="0">
                  <c:v>Расходы</c:v>
                </c:pt>
              </c:strCache>
            </c:strRef>
          </c:tx>
          <c:spPr>
            <a:solidFill>
              <a:srgbClr val="99CCFF"/>
            </a:solidFill>
          </c:spPr>
          <c:cat>
            <c:strRef>
              <c:f>Лист1!$A$2:$A$7</c:f>
              <c:strCache>
                <c:ptCount val="6"/>
                <c:pt idx="0">
                  <c:v>2019 (отчет)</c:v>
                </c:pt>
                <c:pt idx="1">
                  <c:v>2020 год (первоначальный)</c:v>
                </c:pt>
                <c:pt idx="2">
                  <c:v>2020 год (уточненный)</c:v>
                </c:pt>
                <c:pt idx="3">
                  <c:v>2021 (проект)</c:v>
                </c:pt>
                <c:pt idx="4">
                  <c:v>2022 (проект)</c:v>
                </c:pt>
                <c:pt idx="5">
                  <c:v>2023 (проект)</c:v>
                </c:pt>
              </c:strCache>
            </c:strRef>
          </c:cat>
          <c:val>
            <c:numRef>
              <c:f>Лист1!$E$2:$E$7</c:f>
              <c:numCache>
                <c:formatCode>General</c:formatCode>
                <c:ptCount val="6"/>
                <c:pt idx="0">
                  <c:v>1540621.11</c:v>
                </c:pt>
                <c:pt idx="1">
                  <c:v>1653739.83</c:v>
                </c:pt>
                <c:pt idx="2">
                  <c:v>2165940.2400000002</c:v>
                </c:pt>
                <c:pt idx="3">
                  <c:v>2057827</c:v>
                </c:pt>
                <c:pt idx="4">
                  <c:v>1788181.41</c:v>
                </c:pt>
                <c:pt idx="5">
                  <c:v>1813480.22</c:v>
                </c:pt>
              </c:numCache>
            </c:numRef>
          </c:val>
        </c:ser>
        <c:shape val="box"/>
        <c:axId val="300752896"/>
        <c:axId val="300754432"/>
        <c:axId val="0"/>
      </c:bar3DChart>
      <c:catAx>
        <c:axId val="300752896"/>
        <c:scaling>
          <c:orientation val="minMax"/>
        </c:scaling>
        <c:axPos val="b"/>
        <c:tickLblPos val="nextTo"/>
        <c:txPr>
          <a:bodyPr/>
          <a:lstStyle/>
          <a:p>
            <a:pPr>
              <a:defRPr sz="700"/>
            </a:pPr>
            <a:endParaRPr lang="ru-RU"/>
          </a:p>
        </c:txPr>
        <c:crossAx val="300754432"/>
        <c:crosses val="autoZero"/>
        <c:auto val="1"/>
        <c:lblAlgn val="ctr"/>
        <c:lblOffset val="100"/>
      </c:catAx>
      <c:valAx>
        <c:axId val="300754432"/>
        <c:scaling>
          <c:orientation val="minMax"/>
        </c:scaling>
        <c:axPos val="l"/>
        <c:majorGridlines/>
        <c:numFmt formatCode="General" sourceLinked="1"/>
        <c:tickLblPos val="nextTo"/>
        <c:txPr>
          <a:bodyPr/>
          <a:lstStyle/>
          <a:p>
            <a:pPr>
              <a:defRPr sz="800"/>
            </a:pPr>
            <a:endParaRPr lang="ru-RU"/>
          </a:p>
        </c:txPr>
        <c:crossAx val="300752896"/>
        <c:crosses val="autoZero"/>
        <c:crossBetween val="between"/>
      </c:valAx>
    </c:plotArea>
    <c:legend>
      <c:legendPos val="r"/>
      <c:layout>
        <c:manualLayout>
          <c:xMode val="edge"/>
          <c:yMode val="edge"/>
          <c:x val="0.7550983270208349"/>
          <c:y val="0.3861986073004775"/>
          <c:w val="0.23454574584390198"/>
          <c:h val="0.25992603828905886"/>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ДОХОДЫ</c:v>
                </c:pt>
              </c:strCache>
            </c:strRef>
          </c:tx>
          <c:spPr>
            <a:solidFill>
              <a:srgbClr val="FF99FF"/>
            </a:solidFill>
            <a:ln>
              <a:solidFill>
                <a:srgbClr val="000000"/>
              </a:solidFill>
            </a:ln>
          </c:spPr>
          <c:cat>
            <c:numRef>
              <c:f>Лист1!$A$2:$A$9</c:f>
              <c:numCache>
                <c:formatCode>General</c:formatCode>
                <c:ptCount val="8"/>
                <c:pt idx="0">
                  <c:v>2016</c:v>
                </c:pt>
                <c:pt idx="1">
                  <c:v>2017</c:v>
                </c:pt>
                <c:pt idx="2">
                  <c:v>2018</c:v>
                </c:pt>
                <c:pt idx="3">
                  <c:v>2019</c:v>
                </c:pt>
                <c:pt idx="4">
                  <c:v>2020</c:v>
                </c:pt>
                <c:pt idx="5">
                  <c:v>2021</c:v>
                </c:pt>
                <c:pt idx="6">
                  <c:v>2022</c:v>
                </c:pt>
                <c:pt idx="7">
                  <c:v>2023</c:v>
                </c:pt>
              </c:numCache>
            </c:numRef>
          </c:cat>
          <c:val>
            <c:numRef>
              <c:f>Лист1!$B$2:$B$9</c:f>
              <c:numCache>
                <c:formatCode>General</c:formatCode>
                <c:ptCount val="8"/>
                <c:pt idx="0">
                  <c:v>1314.6</c:v>
                </c:pt>
                <c:pt idx="1">
                  <c:v>1353.1</c:v>
                </c:pt>
                <c:pt idx="2">
                  <c:v>1450.4</c:v>
                </c:pt>
                <c:pt idx="3">
                  <c:v>1572</c:v>
                </c:pt>
                <c:pt idx="4">
                  <c:v>1680.6</c:v>
                </c:pt>
                <c:pt idx="5">
                  <c:v>2057.8000000000002</c:v>
                </c:pt>
                <c:pt idx="6">
                  <c:v>1788.2</c:v>
                </c:pt>
                <c:pt idx="7">
                  <c:v>1813.5</c:v>
                </c:pt>
              </c:numCache>
            </c:numRef>
          </c:val>
        </c:ser>
        <c:ser>
          <c:idx val="1"/>
          <c:order val="1"/>
          <c:tx>
            <c:strRef>
              <c:f>Лист1!$C$1</c:f>
              <c:strCache>
                <c:ptCount val="1"/>
                <c:pt idx="0">
                  <c:v>РАСХОДЫ</c:v>
                </c:pt>
              </c:strCache>
            </c:strRef>
          </c:tx>
          <c:spPr>
            <a:solidFill>
              <a:srgbClr val="99CCFF"/>
            </a:solidFill>
            <a:ln>
              <a:solidFill>
                <a:schemeClr val="tx2"/>
              </a:solidFill>
            </a:ln>
          </c:spPr>
          <c:cat>
            <c:numRef>
              <c:f>Лист1!$A$2:$A$9</c:f>
              <c:numCache>
                <c:formatCode>General</c:formatCode>
                <c:ptCount val="8"/>
                <c:pt idx="0">
                  <c:v>2016</c:v>
                </c:pt>
                <c:pt idx="1">
                  <c:v>2017</c:v>
                </c:pt>
                <c:pt idx="2">
                  <c:v>2018</c:v>
                </c:pt>
                <c:pt idx="3">
                  <c:v>2019</c:v>
                </c:pt>
                <c:pt idx="4">
                  <c:v>2020</c:v>
                </c:pt>
                <c:pt idx="5">
                  <c:v>2021</c:v>
                </c:pt>
                <c:pt idx="6">
                  <c:v>2022</c:v>
                </c:pt>
                <c:pt idx="7">
                  <c:v>2023</c:v>
                </c:pt>
              </c:numCache>
            </c:numRef>
          </c:cat>
          <c:val>
            <c:numRef>
              <c:f>Лист1!$C$2:$C$9</c:f>
              <c:numCache>
                <c:formatCode>General</c:formatCode>
                <c:ptCount val="8"/>
                <c:pt idx="0">
                  <c:v>1356.4</c:v>
                </c:pt>
                <c:pt idx="1">
                  <c:v>1337.8</c:v>
                </c:pt>
                <c:pt idx="2">
                  <c:v>1454.4</c:v>
                </c:pt>
                <c:pt idx="3">
                  <c:v>1540.6</c:v>
                </c:pt>
                <c:pt idx="4">
                  <c:v>1713.1</c:v>
                </c:pt>
                <c:pt idx="5">
                  <c:v>2057.8000000000002</c:v>
                </c:pt>
                <c:pt idx="6">
                  <c:v>1788.2</c:v>
                </c:pt>
                <c:pt idx="7">
                  <c:v>1813.5</c:v>
                </c:pt>
              </c:numCache>
            </c:numRef>
          </c:val>
        </c:ser>
        <c:axId val="314156544"/>
        <c:axId val="314158080"/>
      </c:barChart>
      <c:catAx>
        <c:axId val="314156544"/>
        <c:scaling>
          <c:orientation val="minMax"/>
        </c:scaling>
        <c:axPos val="b"/>
        <c:numFmt formatCode="General" sourceLinked="1"/>
        <c:tickLblPos val="nextTo"/>
        <c:crossAx val="314158080"/>
        <c:crosses val="autoZero"/>
        <c:auto val="1"/>
        <c:lblAlgn val="ctr"/>
        <c:lblOffset val="100"/>
      </c:catAx>
      <c:valAx>
        <c:axId val="314158080"/>
        <c:scaling>
          <c:orientation val="minMax"/>
        </c:scaling>
        <c:axPos val="l"/>
        <c:majorGridlines/>
        <c:numFmt formatCode="General" sourceLinked="1"/>
        <c:tickLblPos val="nextTo"/>
        <c:crossAx val="314156544"/>
        <c:crosses val="autoZero"/>
        <c:crossBetween val="between"/>
      </c:valAx>
    </c:plotArea>
    <c:legend>
      <c:legendPos val="r"/>
      <c:layout/>
    </c:legend>
    <c:plotVisOnly val="1"/>
  </c:chart>
  <c:txPr>
    <a:bodyPr/>
    <a:lstStyle/>
    <a:p>
      <a:pPr>
        <a:defRPr sz="12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c:v>
                </c:pt>
              </c:strCache>
            </c:strRef>
          </c:tx>
          <c:spPr>
            <a:solidFill>
              <a:schemeClr val="accent6">
                <a:lumMod val="40000"/>
                <a:lumOff val="60000"/>
              </a:schemeClr>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Лист1!$B$2:$B$6</c:f>
              <c:numCache>
                <c:formatCode>General</c:formatCode>
                <c:ptCount val="5"/>
                <c:pt idx="0">
                  <c:v>342667.2200000002</c:v>
                </c:pt>
                <c:pt idx="1">
                  <c:v>304919.45</c:v>
                </c:pt>
                <c:pt idx="2">
                  <c:v>327970.58</c:v>
                </c:pt>
                <c:pt idx="3">
                  <c:v>334539.42000000022</c:v>
                </c:pt>
                <c:pt idx="4">
                  <c:v>345199.01</c:v>
                </c:pt>
              </c:numCache>
            </c:numRef>
          </c:val>
        </c:ser>
        <c:ser>
          <c:idx val="1"/>
          <c:order val="1"/>
          <c:tx>
            <c:strRef>
              <c:f>Лист1!$C$1</c:f>
              <c:strCache>
                <c:ptCount val="1"/>
                <c:pt idx="0">
                  <c:v>дотации</c:v>
                </c:pt>
              </c:strCache>
            </c:strRef>
          </c:tx>
          <c:spPr>
            <a:solidFill>
              <a:schemeClr val="accent1">
                <a:lumMod val="75000"/>
              </a:schemeClr>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Лист1!$C$2:$C$6</c:f>
              <c:numCache>
                <c:formatCode>General</c:formatCode>
                <c:ptCount val="5"/>
                <c:pt idx="0">
                  <c:v>23703.480000000021</c:v>
                </c:pt>
                <c:pt idx="1">
                  <c:v>446812.91000000021</c:v>
                </c:pt>
                <c:pt idx="2">
                  <c:v>455071</c:v>
                </c:pt>
                <c:pt idx="3">
                  <c:v>400869</c:v>
                </c:pt>
                <c:pt idx="4">
                  <c:v>398494</c:v>
                </c:pt>
              </c:numCache>
            </c:numRef>
          </c:val>
        </c:ser>
        <c:ser>
          <c:idx val="2"/>
          <c:order val="2"/>
          <c:tx>
            <c:strRef>
              <c:f>Лист1!$D$1</c:f>
              <c:strCache>
                <c:ptCount val="1"/>
                <c:pt idx="0">
                  <c:v>субсидии</c:v>
                </c:pt>
              </c:strCache>
            </c:strRef>
          </c:tx>
          <c:spPr>
            <a:solidFill>
              <a:srgbClr val="FFCC99"/>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Лист1!$D$2:$D$6</c:f>
              <c:numCache>
                <c:formatCode>General</c:formatCode>
                <c:ptCount val="5"/>
                <c:pt idx="0">
                  <c:v>298990.99000000022</c:v>
                </c:pt>
                <c:pt idx="1">
                  <c:v>290983.43000000028</c:v>
                </c:pt>
                <c:pt idx="2">
                  <c:v>282126.55</c:v>
                </c:pt>
                <c:pt idx="3">
                  <c:v>55975.54</c:v>
                </c:pt>
                <c:pt idx="4">
                  <c:v>50102.09</c:v>
                </c:pt>
              </c:numCache>
            </c:numRef>
          </c:val>
        </c:ser>
        <c:ser>
          <c:idx val="3"/>
          <c:order val="3"/>
          <c:tx>
            <c:strRef>
              <c:f>Лист1!$E$1</c:f>
              <c:strCache>
                <c:ptCount val="1"/>
                <c:pt idx="0">
                  <c:v>иные МБТ</c:v>
                </c:pt>
              </c:strCache>
            </c:strRef>
          </c:tx>
          <c:spPr>
            <a:solidFill>
              <a:srgbClr val="FF66FF"/>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Лист1!$E$2:$E$6</c:f>
              <c:numCache>
                <c:formatCode>General</c:formatCode>
                <c:ptCount val="5"/>
                <c:pt idx="0">
                  <c:v>8166.63</c:v>
                </c:pt>
                <c:pt idx="1">
                  <c:v>15988.92</c:v>
                </c:pt>
                <c:pt idx="2">
                  <c:v>39556.729999999996</c:v>
                </c:pt>
                <c:pt idx="3">
                  <c:v>29556.73</c:v>
                </c:pt>
                <c:pt idx="4">
                  <c:v>29556.73</c:v>
                </c:pt>
              </c:numCache>
            </c:numRef>
          </c:val>
        </c:ser>
        <c:ser>
          <c:idx val="4"/>
          <c:order val="4"/>
          <c:tx>
            <c:strRef>
              <c:f>Лист1!$F$1</c:f>
              <c:strCache>
                <c:ptCount val="1"/>
                <c:pt idx="0">
                  <c:v>субвенции</c:v>
                </c:pt>
              </c:strCache>
            </c:strRef>
          </c:tx>
          <c:spPr>
            <a:solidFill>
              <a:srgbClr val="FF0000"/>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Лист1!$F$2:$F$6</c:f>
              <c:numCache>
                <c:formatCode>General</c:formatCode>
                <c:ptCount val="5"/>
                <c:pt idx="0">
                  <c:v>698562.84000000043</c:v>
                </c:pt>
                <c:pt idx="1">
                  <c:v>966407.12</c:v>
                </c:pt>
                <c:pt idx="2">
                  <c:v>953102.14</c:v>
                </c:pt>
                <c:pt idx="3">
                  <c:v>967240.72</c:v>
                </c:pt>
                <c:pt idx="4">
                  <c:v>990128.39</c:v>
                </c:pt>
              </c:numCache>
            </c:numRef>
          </c:val>
        </c:ser>
        <c:ser>
          <c:idx val="5"/>
          <c:order val="5"/>
          <c:tx>
            <c:strRef>
              <c:f>Лист1!$G$1</c:f>
              <c:strCache>
                <c:ptCount val="1"/>
                <c:pt idx="0">
                  <c:v>прочие безвозмездные поступления</c:v>
                </c:pt>
              </c:strCache>
            </c:strRef>
          </c:tx>
          <c:spPr>
            <a:solidFill>
              <a:srgbClr val="00B050"/>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Лист1!$G$2:$G$6</c:f>
              <c:numCache>
                <c:formatCode>General</c:formatCode>
                <c:ptCount val="5"/>
                <c:pt idx="0">
                  <c:v>1179.7</c:v>
                </c:pt>
                <c:pt idx="1">
                  <c:v>1744.1799999999998</c:v>
                </c:pt>
                <c:pt idx="2">
                  <c:v>0</c:v>
                </c:pt>
                <c:pt idx="3">
                  <c:v>0</c:v>
                </c:pt>
                <c:pt idx="4">
                  <c:v>0</c:v>
                </c:pt>
              </c:numCache>
            </c:numRef>
          </c:val>
        </c:ser>
        <c:shape val="cylinder"/>
        <c:axId val="315009664"/>
        <c:axId val="315044224"/>
        <c:axId val="0"/>
      </c:bar3DChart>
      <c:catAx>
        <c:axId val="315009664"/>
        <c:scaling>
          <c:orientation val="minMax"/>
        </c:scaling>
        <c:axPos val="b"/>
        <c:tickLblPos val="nextTo"/>
        <c:crossAx val="315044224"/>
        <c:crosses val="autoZero"/>
        <c:auto val="1"/>
        <c:lblAlgn val="ctr"/>
        <c:lblOffset val="100"/>
      </c:catAx>
      <c:valAx>
        <c:axId val="315044224"/>
        <c:scaling>
          <c:orientation val="minMax"/>
        </c:scaling>
        <c:axPos val="l"/>
        <c:majorGridlines/>
        <c:numFmt formatCode="General" sourceLinked="1"/>
        <c:tickLblPos val="nextTo"/>
        <c:crossAx val="315009664"/>
        <c:crosses val="autoZero"/>
        <c:crossBetween val="between"/>
      </c:valAx>
    </c:plotArea>
    <c:legend>
      <c:legendPos val="r"/>
      <c:layout/>
    </c:legend>
    <c:plotVisOnly val="1"/>
  </c:chart>
  <c:txPr>
    <a:bodyPr/>
    <a:lstStyle/>
    <a:p>
      <a:pPr>
        <a:defRPr sz="10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8164951791580908E-2"/>
          <c:y val="5.1461628117720114E-2"/>
          <c:w val="0.58331761077102717"/>
          <c:h val="0.73443479144963386"/>
        </c:manualLayout>
      </c:layout>
      <c:lineChart>
        <c:grouping val="standard"/>
        <c:ser>
          <c:idx val="0"/>
          <c:order val="0"/>
          <c:tx>
            <c:strRef>
              <c:f>Лист1!$B$1</c:f>
              <c:strCache>
                <c:ptCount val="1"/>
                <c:pt idx="0">
                  <c:v>Доходы всего</c:v>
                </c:pt>
              </c:strCache>
            </c:strRef>
          </c:tx>
          <c:spPr>
            <a:ln w="79375">
              <a:solidFill>
                <a:srgbClr val="00B050"/>
              </a:solidFill>
            </a:ln>
          </c:spPr>
          <c:marker>
            <c:spPr>
              <a:solidFill>
                <a:srgbClr val="00B050"/>
              </a:solidFill>
              <a:ln cap="sq"/>
            </c:spPr>
          </c:marker>
          <c:dLbls>
            <c:dLbl>
              <c:idx val="0"/>
              <c:layout>
                <c:manualLayout>
                  <c:x val="-4.6323469302052105E-2"/>
                  <c:y val="-9.7777093423668096E-2"/>
                </c:manualLayout>
              </c:layout>
              <c:showVal val="1"/>
            </c:dLbl>
            <c:dLbl>
              <c:idx val="1"/>
              <c:layout>
                <c:manualLayout>
                  <c:x val="-2.8782867328179491E-2"/>
                  <c:y val="-9.3332680086228623E-2"/>
                </c:manualLayout>
              </c:layout>
              <c:showVal val="1"/>
            </c:dLbl>
            <c:dLbl>
              <c:idx val="2"/>
              <c:layout>
                <c:manualLayout>
                  <c:x val="-2.5396647642511191E-2"/>
                  <c:y val="-6.6666200061591879E-2"/>
                </c:manualLayout>
              </c:layout>
              <c:showVal val="1"/>
            </c:dLbl>
            <c:dLbl>
              <c:idx val="3"/>
              <c:layout>
                <c:manualLayout>
                  <c:x val="-2.9866457627593202E-2"/>
                  <c:y val="-0.11111033343598646"/>
                </c:manualLayout>
              </c:layout>
              <c:showVal val="1"/>
            </c:dLbl>
            <c:dLbl>
              <c:idx val="4"/>
              <c:layout>
                <c:manualLayout>
                  <c:x val="5.2148156443349476E-3"/>
                  <c:y val="-4.4444133374394578E-3"/>
                </c:manualLayout>
              </c:layout>
              <c:showVal val="1"/>
            </c:dLbl>
            <c:showVal val="1"/>
          </c:dLbls>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Лист1!$B$2:$B$6</c:f>
              <c:numCache>
                <c:formatCode>General</c:formatCode>
                <c:ptCount val="5"/>
                <c:pt idx="0">
                  <c:v>1572000.1800000011</c:v>
                </c:pt>
                <c:pt idx="1">
                  <c:v>2022366.96</c:v>
                </c:pt>
                <c:pt idx="2">
                  <c:v>2057827</c:v>
                </c:pt>
                <c:pt idx="3">
                  <c:v>1788181.41</c:v>
                </c:pt>
                <c:pt idx="4">
                  <c:v>1813480.22</c:v>
                </c:pt>
              </c:numCache>
            </c:numRef>
          </c:val>
        </c:ser>
        <c:ser>
          <c:idx val="1"/>
          <c:order val="1"/>
          <c:tx>
            <c:strRef>
              <c:f>Лист1!$C$1</c:f>
              <c:strCache>
                <c:ptCount val="1"/>
                <c:pt idx="0">
                  <c:v>Безвозмездные поступления</c:v>
                </c:pt>
              </c:strCache>
            </c:strRef>
          </c:tx>
          <c:spPr>
            <a:ln w="69850"/>
          </c:spPr>
          <c:marker>
            <c:spPr>
              <a:solidFill>
                <a:schemeClr val="accent2"/>
              </a:solidFill>
            </c:spPr>
          </c:marker>
          <c:dLbls>
            <c:dLbl>
              <c:idx val="0"/>
              <c:layout>
                <c:manualLayout>
                  <c:x val="-1.0158659057004476E-2"/>
                  <c:y val="5.3332960049273875E-2"/>
                </c:manualLayout>
              </c:layout>
              <c:showVal val="1"/>
            </c:dLbl>
            <c:dLbl>
              <c:idx val="1"/>
              <c:layout>
                <c:manualLayout>
                  <c:x val="0"/>
                  <c:y val="3.9999720036955122E-2"/>
                </c:manualLayout>
              </c:layout>
              <c:showVal val="1"/>
            </c:dLbl>
            <c:dLbl>
              <c:idx val="2"/>
              <c:layout>
                <c:manualLayout>
                  <c:x val="-6.8401690976791227E-3"/>
                  <c:y val="0.11999916011086537"/>
                </c:manualLayout>
              </c:layout>
              <c:showVal val="1"/>
            </c:dLbl>
            <c:dLbl>
              <c:idx val="3"/>
              <c:layout>
                <c:manualLayout>
                  <c:x val="-3.3862196856680972E-3"/>
                  <c:y val="6.2221786724152447E-2"/>
                </c:manualLayout>
              </c:layout>
              <c:showVal val="1"/>
            </c:dLbl>
            <c:dLbl>
              <c:idx val="4"/>
              <c:layout>
                <c:manualLayout>
                  <c:x val="-2.0317318114008952E-2"/>
                  <c:y val="5.7777373386712953E-2"/>
                </c:manualLayout>
              </c:layout>
              <c:showVal val="1"/>
            </c:dLbl>
            <c:showVal val="1"/>
          </c:dLbls>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Лист1!$C$2:$C$6</c:f>
              <c:numCache>
                <c:formatCode>General</c:formatCode>
                <c:ptCount val="5"/>
                <c:pt idx="0">
                  <c:v>1229332.96</c:v>
                </c:pt>
                <c:pt idx="1">
                  <c:v>1717447.52</c:v>
                </c:pt>
                <c:pt idx="2">
                  <c:v>1729856.42</c:v>
                </c:pt>
                <c:pt idx="3">
                  <c:v>1453641.99</c:v>
                </c:pt>
                <c:pt idx="4">
                  <c:v>1468281.21</c:v>
                </c:pt>
              </c:numCache>
            </c:numRef>
          </c:val>
        </c:ser>
        <c:ser>
          <c:idx val="2"/>
          <c:order val="2"/>
          <c:tx>
            <c:strRef>
              <c:f>Лист1!$D$1</c:f>
              <c:strCache>
                <c:ptCount val="1"/>
                <c:pt idx="0">
                  <c:v>Налоговые и неналоговые доходы</c:v>
                </c:pt>
              </c:strCache>
            </c:strRef>
          </c:tx>
          <c:spPr>
            <a:ln w="95250">
              <a:solidFill>
                <a:srgbClr val="CC99FF"/>
              </a:solidFill>
            </a:ln>
          </c:spPr>
          <c:marker>
            <c:spPr>
              <a:solidFill>
                <a:srgbClr val="CC99FF"/>
              </a:solidFill>
            </c:spPr>
          </c:marker>
          <c:dLbls>
            <c:dLbl>
              <c:idx val="0"/>
              <c:layout>
                <c:manualLayout>
                  <c:x val="-3.2033595565385459E-2"/>
                  <c:y val="-7.9999440073910313E-2"/>
                </c:manualLayout>
              </c:layout>
              <c:showVal val="1"/>
            </c:dLbl>
            <c:dLbl>
              <c:idx val="1"/>
              <c:layout>
                <c:manualLayout>
                  <c:x val="-2.0181863993952793E-2"/>
                  <c:y val="-0.11555509672723202"/>
                </c:manualLayout>
              </c:layout>
              <c:showVal val="1"/>
            </c:dLbl>
            <c:dLbl>
              <c:idx val="2"/>
              <c:layout>
                <c:manualLayout>
                  <c:x val="-9.8877348190038912E-3"/>
                  <c:y val="-8.444385341134969E-2"/>
                </c:manualLayout>
              </c:layout>
              <c:showVal val="1"/>
            </c:dLbl>
            <c:dLbl>
              <c:idx val="3"/>
              <c:layout>
                <c:manualLayout>
                  <c:x val="-2.2619894173969101E-2"/>
                  <c:y val="-8.444385341134969E-2"/>
                </c:manualLayout>
              </c:layout>
              <c:showVal val="1"/>
            </c:dLbl>
            <c:dLbl>
              <c:idx val="4"/>
              <c:layout>
                <c:manualLayout>
                  <c:x val="3.4539600772698002E-3"/>
                  <c:y val="1.333324001231846E-2"/>
                </c:manualLayout>
              </c:layout>
              <c:showVal val="1"/>
            </c:dLbl>
            <c:dLbl>
              <c:idx val="5"/>
              <c:layout>
                <c:manualLayout>
                  <c:x val="-3.3862196856681583E-3"/>
                  <c:y val="-4.8888546711833958E-2"/>
                </c:manualLayout>
              </c:layout>
              <c:showVal val="1"/>
            </c:dLbl>
            <c:showVal val="1"/>
          </c:dLbls>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Лист1!$D$2:$D$6</c:f>
              <c:numCache>
                <c:formatCode>General</c:formatCode>
                <c:ptCount val="5"/>
                <c:pt idx="0">
                  <c:v>342667.2200000002</c:v>
                </c:pt>
                <c:pt idx="1">
                  <c:v>304919.45</c:v>
                </c:pt>
                <c:pt idx="2">
                  <c:v>327970.58</c:v>
                </c:pt>
                <c:pt idx="3">
                  <c:v>334539.42000000022</c:v>
                </c:pt>
                <c:pt idx="4">
                  <c:v>345199.01</c:v>
                </c:pt>
              </c:numCache>
            </c:numRef>
          </c:val>
        </c:ser>
        <c:marker val="1"/>
        <c:axId val="319675392"/>
        <c:axId val="319771392"/>
      </c:lineChart>
      <c:catAx>
        <c:axId val="319675392"/>
        <c:scaling>
          <c:orientation val="minMax"/>
        </c:scaling>
        <c:axPos val="b"/>
        <c:tickLblPos val="nextTo"/>
        <c:txPr>
          <a:bodyPr/>
          <a:lstStyle/>
          <a:p>
            <a:pPr>
              <a:defRPr sz="1000"/>
            </a:pPr>
            <a:endParaRPr lang="ru-RU"/>
          </a:p>
        </c:txPr>
        <c:crossAx val="319771392"/>
        <c:crosses val="autoZero"/>
        <c:auto val="1"/>
        <c:lblAlgn val="ctr"/>
        <c:lblOffset val="100"/>
      </c:catAx>
      <c:valAx>
        <c:axId val="319771392"/>
        <c:scaling>
          <c:orientation val="minMax"/>
        </c:scaling>
        <c:axPos val="l"/>
        <c:majorGridlines/>
        <c:numFmt formatCode="General" sourceLinked="1"/>
        <c:tickLblPos val="nextTo"/>
        <c:crossAx val="319675392"/>
        <c:crosses val="autoZero"/>
        <c:crossBetween val="between"/>
      </c:valAx>
    </c:plotArea>
    <c:legend>
      <c:legendPos val="r"/>
      <c:layout>
        <c:manualLayout>
          <c:xMode val="edge"/>
          <c:yMode val="edge"/>
          <c:x val="0.72690433662756682"/>
          <c:y val="0.34880385789075913"/>
          <c:w val="0.24576446343865221"/>
          <c:h val="0.33280117024552835"/>
        </c:manualLayout>
      </c:layout>
      <c:txPr>
        <a:bodyPr/>
        <a:lstStyle/>
        <a:p>
          <a:pPr>
            <a:defRPr sz="1000"/>
          </a:pPr>
          <a:endParaRPr lang="ru-RU"/>
        </a:p>
      </c:txPr>
    </c:legend>
    <c:plotVisOnly val="1"/>
  </c:chart>
  <c:txPr>
    <a:bodyPr/>
    <a:lstStyle/>
    <a:p>
      <a:pPr>
        <a:defRPr sz="8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rotY val="160"/>
      <c:perspective val="50"/>
    </c:view3D>
    <c:plotArea>
      <c:layout>
        <c:manualLayout>
          <c:layoutTarget val="inner"/>
          <c:xMode val="edge"/>
          <c:yMode val="edge"/>
          <c:x val="7.5430993000874899E-2"/>
          <c:y val="0"/>
          <c:w val="0.85232534995625375"/>
          <c:h val="1"/>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2"/>
            <c:spPr>
              <a:solidFill>
                <a:srgbClr val="FFCC99"/>
              </a:solidFill>
            </c:spPr>
          </c:dPt>
          <c:dPt>
            <c:idx val="3"/>
            <c:spPr>
              <a:solidFill>
                <a:srgbClr val="CCFFCC"/>
              </a:solidFill>
            </c:spPr>
          </c:dPt>
          <c:dPt>
            <c:idx val="7"/>
            <c:spPr>
              <a:solidFill>
                <a:srgbClr val="FFC000"/>
              </a:solidFill>
            </c:spPr>
          </c:dPt>
          <c:dPt>
            <c:idx val="8"/>
            <c:explosion val="30"/>
          </c:dPt>
          <c:dPt>
            <c:idx val="9"/>
            <c:spPr>
              <a:solidFill>
                <a:srgbClr val="CC00CC"/>
              </a:solidFill>
            </c:spPr>
          </c:dPt>
          <c:dPt>
            <c:idx val="10"/>
            <c:spPr>
              <a:solidFill>
                <a:srgbClr val="FFFF00"/>
              </a:solidFill>
            </c:spPr>
          </c:dPt>
          <c:dPt>
            <c:idx val="11"/>
            <c:spPr>
              <a:solidFill>
                <a:srgbClr val="00B0F0"/>
              </a:solidFill>
            </c:spPr>
          </c:dPt>
          <c:dPt>
            <c:idx val="12"/>
            <c:explosion val="45"/>
            <c:spPr>
              <a:solidFill>
                <a:srgbClr val="FF0000"/>
              </a:solidFill>
            </c:spPr>
          </c:dPt>
          <c:dPt>
            <c:idx val="13"/>
            <c:spPr>
              <a:solidFill>
                <a:schemeClr val="accent5">
                  <a:lumMod val="50000"/>
                </a:schemeClr>
              </a:solidFill>
            </c:spPr>
          </c:dPt>
          <c:dPt>
            <c:idx val="14"/>
            <c:explosion val="0"/>
            <c:spPr>
              <a:solidFill>
                <a:srgbClr val="CCFFCC"/>
              </a:solidFill>
            </c:spPr>
          </c:dPt>
          <c:dLbls>
            <c:dLbl>
              <c:idx val="1"/>
              <c:layout>
                <c:manualLayout>
                  <c:x val="-4.3892333770778724E-2"/>
                  <c:y val="6.330109551523451E-2"/>
                </c:manualLayout>
              </c:layout>
              <c:showVal val="1"/>
            </c:dLbl>
            <c:dLbl>
              <c:idx val="8"/>
              <c:layout>
                <c:manualLayout>
                  <c:x val="3.5594488188976384E-2"/>
                  <c:y val="-6.8743866255848524E-2"/>
                </c:manualLayout>
              </c:layout>
              <c:showVal val="1"/>
            </c:dLbl>
            <c:dLbl>
              <c:idx val="9"/>
              <c:layout>
                <c:manualLayout>
                  <c:x val="-3.3263068678915216E-2"/>
                  <c:y val="4.5251055574574643E-2"/>
                </c:manualLayout>
              </c:layout>
              <c:showVal val="1"/>
            </c:dLbl>
            <c:dLbl>
              <c:idx val="12"/>
              <c:layout>
                <c:manualLayout>
                  <c:x val="3.0714895013123446E-2"/>
                  <c:y val="-1.8453012666894898E-2"/>
                </c:manualLayout>
              </c:layout>
              <c:showVal val="1"/>
            </c:dLbl>
            <c:dLbl>
              <c:idx val="13"/>
              <c:layout>
                <c:manualLayout>
                  <c:x val="9.6358267716535443E-4"/>
                  <c:y val="6.1130320666438427E-2"/>
                </c:manualLayout>
              </c:layout>
              <c:showVal val="1"/>
            </c:dLbl>
            <c:showVal val="1"/>
            <c:showLeaderLines val="1"/>
          </c:dLbls>
          <c:cat>
            <c:strRef>
              <c:f>Лист1!$A$2:$A$16</c:f>
              <c:strCache>
                <c:ptCount val="15"/>
                <c:pt idx="0">
                  <c:v>налог на доходы физических лиц</c:v>
                </c:pt>
                <c:pt idx="1">
                  <c:v>доходы от уплаты акцизов на нефтепродукты</c:v>
                </c:pt>
                <c:pt idx="2">
                  <c:v>налог, взимаемый в связи с применением упрощенной системы налогообложения </c:v>
                </c:pt>
                <c:pt idx="3">
                  <c:v>единый налог на вмененный доход для отдельных видов деятельности </c:v>
                </c:pt>
                <c:pt idx="4">
                  <c:v>единый сельскохозяйственный налог</c:v>
                </c:pt>
                <c:pt idx="5">
                  <c:v>налог, взимаемый в связи с применением патентной системы налогообложения </c:v>
                </c:pt>
                <c:pt idx="6">
                  <c:v>налог на имущество физических лиц </c:v>
                </c:pt>
                <c:pt idx="7">
                  <c:v>земельный налог</c:v>
                </c:pt>
                <c:pt idx="8">
                  <c:v>государственная пошлина</c:v>
                </c:pt>
                <c:pt idx="9">
                  <c:v>доходы от использования имущества, находящегося в муниципальной собственности</c:v>
                </c:pt>
                <c:pt idx="10">
                  <c:v>плата за негативное воздействие на окружающую среду </c:v>
                </c:pt>
                <c:pt idx="11">
                  <c:v>доходы от оказания платных услуг</c:v>
                </c:pt>
                <c:pt idx="12">
                  <c:v>доходы от продажи материальных и нематериальных активов </c:v>
                </c:pt>
                <c:pt idx="13">
                  <c:v>штрафы, санкции, возмещение ущерба  </c:v>
                </c:pt>
                <c:pt idx="14">
                  <c:v>инициативные платежи </c:v>
                </c:pt>
              </c:strCache>
            </c:strRef>
          </c:cat>
          <c:val>
            <c:numRef>
              <c:f>Лист1!$B$2:$B$16</c:f>
              <c:numCache>
                <c:formatCode>General</c:formatCode>
                <c:ptCount val="15"/>
                <c:pt idx="0">
                  <c:v>52</c:v>
                </c:pt>
                <c:pt idx="1">
                  <c:v>12.5</c:v>
                </c:pt>
                <c:pt idx="2">
                  <c:v>1.7</c:v>
                </c:pt>
                <c:pt idx="3">
                  <c:v>0.9</c:v>
                </c:pt>
                <c:pt idx="4">
                  <c:v>3.4</c:v>
                </c:pt>
                <c:pt idx="5">
                  <c:v>0.1</c:v>
                </c:pt>
                <c:pt idx="6">
                  <c:v>2.6</c:v>
                </c:pt>
                <c:pt idx="7">
                  <c:v>10.9</c:v>
                </c:pt>
                <c:pt idx="8">
                  <c:v>1.3</c:v>
                </c:pt>
                <c:pt idx="9">
                  <c:v>6.6</c:v>
                </c:pt>
                <c:pt idx="10">
                  <c:v>0.1</c:v>
                </c:pt>
                <c:pt idx="11">
                  <c:v>7.4</c:v>
                </c:pt>
                <c:pt idx="12">
                  <c:v>0.2</c:v>
                </c:pt>
                <c:pt idx="13">
                  <c:v>0.1</c:v>
                </c:pt>
                <c:pt idx="14">
                  <c:v>0.2</c:v>
                </c:pt>
              </c:numCache>
            </c:numRef>
          </c:val>
        </c:ser>
      </c:pie3DChart>
    </c:plotArea>
    <c:legend>
      <c:legendPos val="r"/>
      <c:layout>
        <c:manualLayout>
          <c:xMode val="edge"/>
          <c:yMode val="edge"/>
          <c:x val="6.1302712160979878E-2"/>
          <c:y val="0.67452270911788204"/>
          <c:w val="0.57818230533683257"/>
          <c:h val="0.31943512495720688"/>
        </c:manualLayout>
      </c:layout>
      <c:txPr>
        <a:bodyPr/>
        <a:lstStyle/>
        <a:p>
          <a:pPr>
            <a:defRPr sz="1000"/>
          </a:pPr>
          <a:endParaRPr lang="ru-RU"/>
        </a:p>
      </c:txPr>
    </c:legend>
    <c:plotVisOnly val="1"/>
  </c:chart>
  <c:txPr>
    <a:bodyPr/>
    <a:lstStyle/>
    <a:p>
      <a:pPr>
        <a:defRPr sz="18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75"/>
      <c:perspective val="30"/>
    </c:view3D>
    <c:sideWall>
      <c:spPr>
        <a:scene3d>
          <a:camera prst="orthographicFront"/>
          <a:lightRig rig="threePt" dir="t"/>
        </a:scene3d>
        <a:sp3d>
          <a:bevelT w="6350"/>
        </a:sp3d>
      </c:spPr>
    </c:sideWall>
    <c:backWall>
      <c:spPr>
        <a:scene3d>
          <a:camera prst="orthographicFront"/>
          <a:lightRig rig="threePt" dir="t"/>
        </a:scene3d>
        <a:sp3d>
          <a:bevelT w="6350"/>
        </a:sp3d>
      </c:spPr>
    </c:backWall>
    <c:plotArea>
      <c:layout>
        <c:manualLayout>
          <c:layoutTarget val="inner"/>
          <c:xMode val="edge"/>
          <c:yMode val="edge"/>
          <c:x val="1.753552357679428E-5"/>
          <c:y val="5.3845243305076708E-2"/>
          <c:w val="0.99859361329833773"/>
          <c:h val="0.93904731338351699"/>
        </c:manualLayout>
      </c:layout>
      <c:pie3DChart>
        <c:varyColors val="1"/>
        <c:ser>
          <c:idx val="0"/>
          <c:order val="0"/>
          <c:tx>
            <c:strRef>
              <c:f>Лист1!$B$1</c:f>
              <c:strCache>
                <c:ptCount val="1"/>
                <c:pt idx="0">
                  <c:v>Продажи</c:v>
                </c:pt>
              </c:strCache>
            </c:strRef>
          </c:tx>
          <c:explosion val="20"/>
          <c:dPt>
            <c:idx val="0"/>
            <c:explosion val="6"/>
            <c:spPr>
              <a:solidFill>
                <a:schemeClr val="accent2">
                  <a:lumMod val="40000"/>
                  <a:lumOff val="60000"/>
                </a:schemeClr>
              </a:solidFill>
            </c:spPr>
          </c:dPt>
          <c:dPt>
            <c:idx val="1"/>
            <c:explosion val="7"/>
            <c:spPr>
              <a:solidFill>
                <a:srgbClr val="9999FF"/>
              </a:solidFill>
            </c:spPr>
          </c:dPt>
          <c:dPt>
            <c:idx val="2"/>
            <c:explosion val="13"/>
            <c:spPr>
              <a:solidFill>
                <a:srgbClr val="92D050"/>
              </a:solidFill>
            </c:spPr>
          </c:dPt>
          <c:dPt>
            <c:idx val="3"/>
            <c:explosion val="10"/>
            <c:spPr>
              <a:solidFill>
                <a:srgbClr val="00CC99"/>
              </a:solidFill>
            </c:spPr>
          </c:dPt>
          <c:dLbls>
            <c:dLbl>
              <c:idx val="1"/>
              <c:layout/>
              <c:tx>
                <c:rich>
                  <a:bodyPr/>
                  <a:lstStyle/>
                  <a:p>
                    <a:r>
                      <a:rPr lang="en-US" smtClean="0"/>
                      <a:t>455071</a:t>
                    </a:r>
                    <a:r>
                      <a:rPr lang="ru-RU" smtClean="0"/>
                      <a:t>,00</a:t>
                    </a:r>
                    <a:endParaRPr lang="en-US"/>
                  </a:p>
                </c:rich>
              </c:tx>
              <c:showVal val="1"/>
            </c:dLbl>
            <c:dLbl>
              <c:idx val="4"/>
              <c:delete val="1"/>
            </c:dLbl>
            <c:showVal val="1"/>
            <c:showLeaderLines val="1"/>
            <c:leaderLines>
              <c:spPr>
                <a:ln>
                  <a:solidFill>
                    <a:srgbClr val="FF0000"/>
                  </a:solidFill>
                </a:ln>
              </c:spPr>
            </c:leaderLines>
          </c:dLbls>
          <c:cat>
            <c:strRef>
              <c:f>Лист1!$A$2:$A$6</c:f>
              <c:strCache>
                <c:ptCount val="5"/>
                <c:pt idx="0">
                  <c:v>Кв. 1</c:v>
                </c:pt>
                <c:pt idx="1">
                  <c:v>Кв. 2</c:v>
                </c:pt>
                <c:pt idx="2">
                  <c:v>кв. </c:v>
                </c:pt>
                <c:pt idx="3">
                  <c:v>кв.</c:v>
                </c:pt>
                <c:pt idx="4">
                  <c:v>кв.6</c:v>
                </c:pt>
              </c:strCache>
            </c:strRef>
          </c:cat>
          <c:val>
            <c:numRef>
              <c:f>Лист1!$B$2:$B$6</c:f>
              <c:numCache>
                <c:formatCode>General</c:formatCode>
                <c:ptCount val="5"/>
                <c:pt idx="0">
                  <c:v>953102.14</c:v>
                </c:pt>
                <c:pt idx="1">
                  <c:v>455071</c:v>
                </c:pt>
                <c:pt idx="2">
                  <c:v>282126.55</c:v>
                </c:pt>
                <c:pt idx="3">
                  <c:v>39556.729999999996</c:v>
                </c:pt>
                <c:pt idx="4">
                  <c:v>1042.93</c:v>
                </c:pt>
              </c:numCache>
            </c:numRef>
          </c:val>
        </c:ser>
      </c:pie3DChart>
    </c:plotArea>
    <c:plotVisOnly val="1"/>
  </c:chart>
  <c:txPr>
    <a:bodyPr/>
    <a:lstStyle/>
    <a:p>
      <a:pPr>
        <a:defRPr sz="1800"/>
      </a:pPr>
      <a:endParaRPr lang="ru-RU"/>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8164951791580908E-2"/>
          <c:y val="5.1461628117720114E-2"/>
          <c:w val="0.70863599667898913"/>
          <c:h val="0.73443479144963386"/>
        </c:manualLayout>
      </c:layout>
      <c:lineChart>
        <c:grouping val="standard"/>
        <c:ser>
          <c:idx val="0"/>
          <c:order val="0"/>
          <c:tx>
            <c:strRef>
              <c:f>Лист1!$B$1</c:f>
              <c:strCache>
                <c:ptCount val="1"/>
                <c:pt idx="0">
                  <c:v>Расходы</c:v>
                </c:pt>
              </c:strCache>
            </c:strRef>
          </c:tx>
          <c:spPr>
            <a:ln w="79375">
              <a:solidFill>
                <a:srgbClr val="00B050"/>
              </a:solidFill>
            </a:ln>
          </c:spPr>
          <c:marker>
            <c:spPr>
              <a:solidFill>
                <a:srgbClr val="00B050"/>
              </a:solidFill>
              <a:ln cap="sq"/>
            </c:spPr>
          </c:marker>
          <c:dLbls>
            <c:dLbl>
              <c:idx val="0"/>
              <c:layout>
                <c:manualLayout>
                  <c:x val="-4.0634636228017912E-2"/>
                  <c:y val="-0.11555474677342632"/>
                </c:manualLayout>
              </c:layout>
              <c:showVal val="1"/>
            </c:dLbl>
            <c:dLbl>
              <c:idx val="1"/>
              <c:layout>
                <c:manualLayout>
                  <c:x val="-5.6469441921453124E-2"/>
                  <c:y val="-9.3332680086228623E-2"/>
                </c:manualLayout>
              </c:layout>
              <c:showVal val="1"/>
            </c:dLbl>
            <c:dLbl>
              <c:idx val="2"/>
              <c:layout>
                <c:manualLayout>
                  <c:x val="-2.5396647642511191E-2"/>
                  <c:y val="-6.6666200061591879E-2"/>
                </c:manualLayout>
              </c:layout>
              <c:showVal val="1"/>
            </c:dLbl>
            <c:dLbl>
              <c:idx val="3"/>
              <c:layout>
                <c:manualLayout>
                  <c:x val="-7.1110613399031533E-2"/>
                  <c:y val="-6.6666200061591879E-2"/>
                </c:manualLayout>
              </c:layout>
              <c:showVal val="1"/>
            </c:dLbl>
            <c:dLbl>
              <c:idx val="4"/>
              <c:layout>
                <c:manualLayout>
                  <c:x val="-1.1851768899838638E-2"/>
                  <c:y val="-4.4444133374394547E-2"/>
                </c:manualLayout>
              </c:layout>
              <c:showVal val="1"/>
            </c:dLbl>
            <c:showVal val="1"/>
          </c:dLbls>
          <c:cat>
            <c:strRef>
              <c:f>Лист1!$A$2:$A$7</c:f>
              <c:strCache>
                <c:ptCount val="6"/>
                <c:pt idx="0">
                  <c:v>2018 (отчет)</c:v>
                </c:pt>
                <c:pt idx="1">
                  <c:v>2019 (отчет)</c:v>
                </c:pt>
                <c:pt idx="2">
                  <c:v>2020 (оценка)</c:v>
                </c:pt>
                <c:pt idx="3">
                  <c:v>2021 (проект)</c:v>
                </c:pt>
                <c:pt idx="4">
                  <c:v>2022 (проект)</c:v>
                </c:pt>
                <c:pt idx="5">
                  <c:v>2023 (проект)</c:v>
                </c:pt>
              </c:strCache>
            </c:strRef>
          </c:cat>
          <c:val>
            <c:numRef>
              <c:f>Лист1!$B$2:$B$7</c:f>
              <c:numCache>
                <c:formatCode>General</c:formatCode>
                <c:ptCount val="6"/>
                <c:pt idx="0">
                  <c:v>1273690.78</c:v>
                </c:pt>
                <c:pt idx="1">
                  <c:v>1540621.11</c:v>
                </c:pt>
                <c:pt idx="2">
                  <c:v>2165940.2400000002</c:v>
                </c:pt>
                <c:pt idx="3">
                  <c:v>2057827</c:v>
                </c:pt>
                <c:pt idx="4">
                  <c:v>1788181.41</c:v>
                </c:pt>
                <c:pt idx="5">
                  <c:v>1813480.22</c:v>
                </c:pt>
              </c:numCache>
            </c:numRef>
          </c:val>
        </c:ser>
        <c:marker val="1"/>
        <c:axId val="321148032"/>
        <c:axId val="321149568"/>
      </c:lineChart>
      <c:catAx>
        <c:axId val="321148032"/>
        <c:scaling>
          <c:orientation val="minMax"/>
        </c:scaling>
        <c:axPos val="b"/>
        <c:tickLblPos val="nextTo"/>
        <c:txPr>
          <a:bodyPr/>
          <a:lstStyle/>
          <a:p>
            <a:pPr>
              <a:defRPr sz="1100"/>
            </a:pPr>
            <a:endParaRPr lang="ru-RU"/>
          </a:p>
        </c:txPr>
        <c:crossAx val="321149568"/>
        <c:crosses val="autoZero"/>
        <c:auto val="1"/>
        <c:lblAlgn val="ctr"/>
        <c:lblOffset val="100"/>
      </c:catAx>
      <c:valAx>
        <c:axId val="321149568"/>
        <c:scaling>
          <c:orientation val="minMax"/>
        </c:scaling>
        <c:axPos val="l"/>
        <c:majorGridlines/>
        <c:numFmt formatCode="General" sourceLinked="1"/>
        <c:tickLblPos val="nextTo"/>
        <c:crossAx val="321148032"/>
        <c:crosses val="autoZero"/>
        <c:crossBetween val="between"/>
      </c:valAx>
    </c:plotArea>
    <c:plotVisOnly val="1"/>
  </c:chart>
  <c:txPr>
    <a:bodyPr/>
    <a:lstStyle/>
    <a:p>
      <a:pPr>
        <a:defRPr sz="800"/>
      </a:pPr>
      <a:endParaRPr lang="ru-RU"/>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49546629665296438"/>
          <c:y val="0.24706983806501462"/>
          <c:w val="0.50453370334703529"/>
          <c:h val="0.72217601886633986"/>
        </c:manualLayout>
      </c:layout>
      <c:doughnutChart>
        <c:varyColors val="1"/>
        <c:ser>
          <c:idx val="0"/>
          <c:order val="0"/>
          <c:tx>
            <c:strRef>
              <c:f>Лист1!$B$1</c:f>
              <c:strCache>
                <c:ptCount val="1"/>
                <c:pt idx="0">
                  <c:v>Продажи</c:v>
                </c:pt>
              </c:strCache>
            </c:strRef>
          </c:tx>
          <c:dPt>
            <c:idx val="2"/>
            <c:spPr>
              <a:solidFill>
                <a:srgbClr val="FFC000"/>
              </a:solidFill>
            </c:spPr>
          </c:dPt>
          <c:dPt>
            <c:idx val="3"/>
            <c:spPr>
              <a:solidFill>
                <a:schemeClr val="accent2">
                  <a:lumMod val="60000"/>
                  <a:lumOff val="40000"/>
                </a:schemeClr>
              </a:solidFill>
            </c:spPr>
          </c:dPt>
          <c:dPt>
            <c:idx val="4"/>
            <c:spPr>
              <a:solidFill>
                <a:srgbClr val="66FFFF"/>
              </a:solidFill>
            </c:spPr>
          </c:dPt>
          <c:dPt>
            <c:idx val="5"/>
            <c:spPr>
              <a:solidFill>
                <a:srgbClr val="99CCFF"/>
              </a:solidFill>
            </c:spPr>
          </c:dPt>
          <c:dPt>
            <c:idx val="6"/>
            <c:spPr>
              <a:solidFill>
                <a:srgbClr val="92D050"/>
              </a:solidFill>
            </c:spPr>
          </c:dPt>
          <c:dPt>
            <c:idx val="7"/>
            <c:spPr>
              <a:solidFill>
                <a:srgbClr val="FF5050"/>
              </a:solidFill>
            </c:spPr>
          </c:dPt>
          <c:dPt>
            <c:idx val="8"/>
            <c:spPr>
              <a:solidFill>
                <a:srgbClr val="CC00CC"/>
              </a:solidFill>
            </c:spPr>
          </c:dPt>
          <c:dLbls>
            <c:dLbl>
              <c:idx val="1"/>
              <c:layout>
                <c:manualLayout>
                  <c:x val="-0.15379442379224967"/>
                  <c:y val="-5.9442644320572419E-2"/>
                </c:manualLayout>
              </c:layout>
              <c:showLegendKey val="1"/>
              <c:showVal val="1"/>
            </c:dLbl>
            <c:dLbl>
              <c:idx val="2"/>
              <c:layout>
                <c:manualLayout>
                  <c:x val="-0.11812806355276809"/>
                  <c:y val="-0.10017185902942616"/>
                </c:manualLayout>
              </c:layout>
              <c:showLegendKey val="1"/>
              <c:showVal val="1"/>
            </c:dLbl>
            <c:dLbl>
              <c:idx val="3"/>
              <c:layout>
                <c:manualLayout>
                  <c:x val="-2.7805678375713561E-2"/>
                  <c:y val="-0.13429636276744647"/>
                </c:manualLayout>
              </c:layout>
              <c:showLegendKey val="1"/>
              <c:showVal val="1"/>
            </c:dLbl>
            <c:dLbl>
              <c:idx val="4"/>
              <c:layout>
                <c:manualLayout>
                  <c:x val="6.8188486084792499E-2"/>
                  <c:y val="-0.14658877754152691"/>
                </c:manualLayout>
              </c:layout>
              <c:showLegendKey val="1"/>
              <c:showVal val="1"/>
            </c:dLbl>
            <c:dLbl>
              <c:idx val="5"/>
              <c:layout>
                <c:manualLayout>
                  <c:x val="-1.7170469010010111E-2"/>
                  <c:y val="0.13686491605234083"/>
                </c:manualLayout>
              </c:layout>
              <c:showLegendKey val="1"/>
              <c:showVal val="1"/>
            </c:dLbl>
            <c:dLbl>
              <c:idx val="6"/>
              <c:layout>
                <c:manualLayout>
                  <c:x val="0.1266361159913188"/>
                  <c:y val="9.6686052993878752E-2"/>
                </c:manualLayout>
              </c:layout>
              <c:showLegendKey val="1"/>
              <c:showVal val="1"/>
            </c:dLbl>
            <c:dLbl>
              <c:idx val="7"/>
              <c:layout>
                <c:manualLayout>
                  <c:x val="-2.2380114678169055E-2"/>
                  <c:y val="-2.8070144417577693E-2"/>
                </c:manualLayout>
              </c:layout>
              <c:showLegendKey val="1"/>
              <c:showVal val="1"/>
            </c:dLbl>
            <c:dLbl>
              <c:idx val="8"/>
              <c:layout>
                <c:manualLayout>
                  <c:x val="-0.1363773556829587"/>
                  <c:y val="-7.4120161829417094E-2"/>
                </c:manualLayout>
              </c:layout>
              <c:showLegendKey val="1"/>
              <c:showVal val="1"/>
            </c:dLbl>
            <c:txPr>
              <a:bodyPr/>
              <a:lstStyle/>
              <a:p>
                <a:pPr>
                  <a:defRPr sz="1000"/>
                </a:pPr>
                <a:endParaRPr lang="ru-RU"/>
              </a:p>
            </c:txPr>
            <c:showLegendKey val="1"/>
            <c:showVal val="1"/>
            <c:showLeaderLines val="1"/>
          </c:dLbls>
          <c:cat>
            <c:strRef>
              <c:f>Лист1!$A$2:$A$10</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ЖКХ</c:v>
                </c:pt>
                <c:pt idx="5">
                  <c:v>Образование</c:v>
                </c:pt>
                <c:pt idx="6">
                  <c:v>Культура и кинематография</c:v>
                </c:pt>
                <c:pt idx="7">
                  <c:v>Социальная политика</c:v>
                </c:pt>
                <c:pt idx="8">
                  <c:v>ФК и спорт</c:v>
                </c:pt>
              </c:strCache>
            </c:strRef>
          </c:cat>
          <c:val>
            <c:numRef>
              <c:f>Лист1!$B$2:$B$10</c:f>
              <c:numCache>
                <c:formatCode>General</c:formatCode>
                <c:ptCount val="9"/>
                <c:pt idx="0">
                  <c:v>211798</c:v>
                </c:pt>
                <c:pt idx="1">
                  <c:v>2428.23</c:v>
                </c:pt>
                <c:pt idx="2">
                  <c:v>6465.25</c:v>
                </c:pt>
                <c:pt idx="3">
                  <c:v>52643.57</c:v>
                </c:pt>
                <c:pt idx="4">
                  <c:v>47873.86</c:v>
                </c:pt>
                <c:pt idx="5">
                  <c:v>1016965.13</c:v>
                </c:pt>
                <c:pt idx="6">
                  <c:v>131394.49</c:v>
                </c:pt>
                <c:pt idx="7">
                  <c:v>578006.30000000005</c:v>
                </c:pt>
                <c:pt idx="8">
                  <c:v>10252.17</c:v>
                </c:pt>
              </c:numCache>
            </c:numRef>
          </c:val>
        </c:ser>
        <c:firstSliceAng val="290"/>
        <c:holeSize val="39"/>
      </c:doughnutChart>
    </c:plotArea>
    <c:legend>
      <c:legendPos val="r"/>
      <c:layout>
        <c:manualLayout>
          <c:xMode val="edge"/>
          <c:yMode val="edge"/>
          <c:x val="0"/>
          <c:y val="0.31561073242657645"/>
          <c:w val="0.42979762809710875"/>
          <c:h val="0.60665509478458901"/>
        </c:manualLayout>
      </c:layout>
      <c:txPr>
        <a:bodyPr/>
        <a:lstStyle/>
        <a:p>
          <a:pPr>
            <a:defRPr sz="800"/>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6266732283464565E-2"/>
          <c:y val="0.15195851877211122"/>
          <c:w val="0.92073832790445154"/>
          <c:h val="0.57263513513513564"/>
        </c:manualLayout>
      </c:layout>
      <c:bar3DChart>
        <c:barDir val="col"/>
        <c:grouping val="clustered"/>
        <c:ser>
          <c:idx val="0"/>
          <c:order val="0"/>
          <c:tx>
            <c:strRef>
              <c:f>Sheet1!#ССЫЛКА!</c:f>
              <c:strCache>
                <c:ptCount val="1"/>
                <c:pt idx="0">
                  <c:v>#REF!</c:v>
                </c:pt>
              </c:strCache>
            </c:strRef>
          </c:tx>
          <c:spPr>
            <a:solidFill>
              <a:schemeClr val="accent1"/>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Sheet1!#ССЫЛКА!</c:f>
              <c:numCache>
                <c:formatCode>General</c:formatCode>
                <c:ptCount val="1"/>
                <c:pt idx="0">
                  <c:v>1</c:v>
                </c:pt>
              </c:numCache>
            </c:numRef>
          </c:val>
        </c:ser>
        <c:ser>
          <c:idx val="1"/>
          <c:order val="1"/>
          <c:tx>
            <c:strRef>
              <c:f>Sheet1!$A$2</c:f>
              <c:strCache>
                <c:ptCount val="1"/>
                <c:pt idx="0">
                  <c:v>Продукция растениеводства</c:v>
                </c:pt>
              </c:strCache>
            </c:strRef>
          </c:tx>
          <c:spPr>
            <a:solidFill>
              <a:srgbClr val="00CC99"/>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2901</c:v>
                </c:pt>
                <c:pt idx="1">
                  <c:v>2950</c:v>
                </c:pt>
                <c:pt idx="2">
                  <c:v>3095</c:v>
                </c:pt>
                <c:pt idx="3">
                  <c:v>3065.05</c:v>
                </c:pt>
                <c:pt idx="4">
                  <c:v>3138.61</c:v>
                </c:pt>
                <c:pt idx="5">
                  <c:v>3201.38</c:v>
                </c:pt>
                <c:pt idx="6">
                  <c:v>3281.42</c:v>
                </c:pt>
              </c:numCache>
            </c:numRef>
          </c:val>
        </c:ser>
        <c:ser>
          <c:idx val="2"/>
          <c:order val="2"/>
          <c:tx>
            <c:strRef>
              <c:f>Sheet1!$A$3</c:f>
              <c:strCache>
                <c:ptCount val="1"/>
                <c:pt idx="0">
                  <c:v>Продукция животноводства</c:v>
                </c:pt>
              </c:strCache>
            </c:strRef>
          </c:tx>
          <c:spPr>
            <a:solidFill>
              <a:srgbClr val="9999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Sheet1!$B$3:$H$3</c:f>
              <c:numCache>
                <c:formatCode>General</c:formatCode>
                <c:ptCount val="7"/>
                <c:pt idx="0">
                  <c:v>1390</c:v>
                </c:pt>
                <c:pt idx="1">
                  <c:v>1900</c:v>
                </c:pt>
                <c:pt idx="2">
                  <c:v>2025</c:v>
                </c:pt>
                <c:pt idx="3">
                  <c:v>2012.86</c:v>
                </c:pt>
                <c:pt idx="4">
                  <c:v>2047.1799999999998</c:v>
                </c:pt>
                <c:pt idx="5">
                  <c:v>2088.13</c:v>
                </c:pt>
                <c:pt idx="6">
                  <c:v>2140.3300000000022</c:v>
                </c:pt>
              </c:numCache>
            </c:numRef>
          </c:val>
        </c:ser>
        <c:gapDepth val="0"/>
        <c:shape val="box"/>
        <c:axId val="183860224"/>
        <c:axId val="184292096"/>
        <c:axId val="0"/>
      </c:bar3DChart>
      <c:catAx>
        <c:axId val="18386022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4292096"/>
        <c:crosses val="autoZero"/>
        <c:auto val="1"/>
        <c:lblAlgn val="ctr"/>
        <c:lblOffset val="100"/>
        <c:tickLblSkip val="1"/>
        <c:tickMarkSkip val="1"/>
      </c:catAx>
      <c:valAx>
        <c:axId val="184292096"/>
        <c:scaling>
          <c:orientation val="minMax"/>
          <c:max val="32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3860224"/>
        <c:crosses val="autoZero"/>
        <c:crossBetween val="between"/>
        <c:majorUnit val="400"/>
        <c:minorUnit val="200"/>
      </c:valAx>
      <c:spPr>
        <a:noFill/>
        <a:ln w="25454">
          <a:noFill/>
        </a:ln>
      </c:spPr>
    </c:plotArea>
    <c:legend>
      <c:legendPos val="r"/>
      <c:legendEntry>
        <c:idx val="0"/>
        <c:delete val="1"/>
      </c:legendEntry>
      <c:layout>
        <c:manualLayout>
          <c:xMode val="edge"/>
          <c:yMode val="edge"/>
          <c:x val="0"/>
          <c:y val="0.82697763323063389"/>
          <c:w val="1"/>
          <c:h val="5.0697579469233013E-2"/>
        </c:manualLayout>
      </c:layout>
      <c:spPr>
        <a:noFill/>
        <a:ln w="3182">
          <a:no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7.4914370078740425E-2"/>
          <c:y val="2.1972463485918012E-2"/>
          <c:w val="0.69789468503937224"/>
          <c:h val="0.89209853226460656"/>
        </c:manualLayout>
      </c:layout>
      <c:bar3DChart>
        <c:barDir val="col"/>
        <c:grouping val="stacked"/>
        <c:ser>
          <c:idx val="0"/>
          <c:order val="0"/>
          <c:tx>
            <c:strRef>
              <c:f>Лист1!$B$1</c:f>
              <c:strCache>
                <c:ptCount val="1"/>
                <c:pt idx="0">
                  <c:v>общегосударственные вопросы</c:v>
                </c:pt>
              </c:strCache>
            </c:strRef>
          </c:tx>
          <c:spPr>
            <a:solidFill>
              <a:srgbClr val="92D050"/>
            </a:solidFill>
            <a:ln>
              <a:solidFill>
                <a:schemeClr val="accent6">
                  <a:lumMod val="60000"/>
                  <a:lumOff val="40000"/>
                </a:schemeClr>
              </a:solidFill>
            </a:ln>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Лист1!$B$2:$B$6</c:f>
              <c:numCache>
                <c:formatCode>General</c:formatCode>
                <c:ptCount val="5"/>
                <c:pt idx="0">
                  <c:v>166617.37</c:v>
                </c:pt>
                <c:pt idx="1">
                  <c:v>193790.91999999998</c:v>
                </c:pt>
                <c:pt idx="2">
                  <c:v>211798</c:v>
                </c:pt>
                <c:pt idx="3">
                  <c:v>166588.65</c:v>
                </c:pt>
                <c:pt idx="4">
                  <c:v>161485.18</c:v>
                </c:pt>
              </c:numCache>
            </c:numRef>
          </c:val>
        </c:ser>
        <c:ser>
          <c:idx val="1"/>
          <c:order val="1"/>
          <c:tx>
            <c:strRef>
              <c:f>Лист1!$C$1</c:f>
              <c:strCache>
                <c:ptCount val="1"/>
                <c:pt idx="0">
                  <c:v>национальная оборона</c:v>
                </c:pt>
              </c:strCache>
            </c:strRef>
          </c:tx>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Лист1!$C$2:$C$6</c:f>
              <c:numCache>
                <c:formatCode>General</c:formatCode>
                <c:ptCount val="5"/>
                <c:pt idx="0">
                  <c:v>2205.8000000000002</c:v>
                </c:pt>
                <c:pt idx="1">
                  <c:v>2888.96</c:v>
                </c:pt>
                <c:pt idx="2">
                  <c:v>2428.23</c:v>
                </c:pt>
                <c:pt idx="3">
                  <c:v>2451.2799999999997</c:v>
                </c:pt>
                <c:pt idx="4">
                  <c:v>2540.23</c:v>
                </c:pt>
              </c:numCache>
            </c:numRef>
          </c:val>
        </c:ser>
        <c:ser>
          <c:idx val="2"/>
          <c:order val="2"/>
          <c:tx>
            <c:strRef>
              <c:f>Лист1!$D$1</c:f>
              <c:strCache>
                <c:ptCount val="1"/>
                <c:pt idx="0">
                  <c:v>национальная безопасность и правоохранительная деятельность</c:v>
                </c:pt>
              </c:strCache>
            </c:strRef>
          </c:tx>
          <c:spPr>
            <a:solidFill>
              <a:srgbClr val="FF0000"/>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Лист1!$D$2:$D$6</c:f>
              <c:numCache>
                <c:formatCode>General</c:formatCode>
                <c:ptCount val="5"/>
                <c:pt idx="0">
                  <c:v>4169.53</c:v>
                </c:pt>
                <c:pt idx="1">
                  <c:v>5537.17</c:v>
                </c:pt>
                <c:pt idx="2">
                  <c:v>6465.25</c:v>
                </c:pt>
                <c:pt idx="3">
                  <c:v>4422.45</c:v>
                </c:pt>
                <c:pt idx="4">
                  <c:v>4422.45</c:v>
                </c:pt>
              </c:numCache>
            </c:numRef>
          </c:val>
        </c:ser>
        <c:ser>
          <c:idx val="3"/>
          <c:order val="3"/>
          <c:tx>
            <c:strRef>
              <c:f>Лист1!$E$1</c:f>
              <c:strCache>
                <c:ptCount val="1"/>
                <c:pt idx="0">
                  <c:v>национальная экономика</c:v>
                </c:pt>
              </c:strCache>
            </c:strRef>
          </c:tx>
          <c:spPr>
            <a:solidFill>
              <a:srgbClr val="99CCFF"/>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Лист1!$E$2:$E$6</c:f>
              <c:numCache>
                <c:formatCode>General</c:formatCode>
                <c:ptCount val="5"/>
                <c:pt idx="0">
                  <c:v>105422.7</c:v>
                </c:pt>
                <c:pt idx="1">
                  <c:v>283738.37</c:v>
                </c:pt>
                <c:pt idx="2">
                  <c:v>56643.57</c:v>
                </c:pt>
                <c:pt idx="3">
                  <c:v>54600.02</c:v>
                </c:pt>
                <c:pt idx="4">
                  <c:v>54558.41</c:v>
                </c:pt>
              </c:numCache>
            </c:numRef>
          </c:val>
        </c:ser>
        <c:ser>
          <c:idx val="4"/>
          <c:order val="4"/>
          <c:tx>
            <c:strRef>
              <c:f>Лист1!$F$1</c:f>
              <c:strCache>
                <c:ptCount val="1"/>
                <c:pt idx="0">
                  <c:v>жилищно-коммунальное хозяйство</c:v>
                </c:pt>
              </c:strCache>
            </c:strRef>
          </c:tx>
          <c:spPr>
            <a:solidFill>
              <a:srgbClr val="0000FF"/>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Лист1!$F$2:$F$6</c:f>
              <c:numCache>
                <c:formatCode>General</c:formatCode>
                <c:ptCount val="5"/>
                <c:pt idx="0">
                  <c:v>25827.56</c:v>
                </c:pt>
                <c:pt idx="1">
                  <c:v>65538.36</c:v>
                </c:pt>
                <c:pt idx="2">
                  <c:v>47873.86</c:v>
                </c:pt>
                <c:pt idx="3">
                  <c:v>44189.119999999995</c:v>
                </c:pt>
                <c:pt idx="4">
                  <c:v>44219.119999999995</c:v>
                </c:pt>
              </c:numCache>
            </c:numRef>
          </c:val>
        </c:ser>
        <c:ser>
          <c:idx val="5"/>
          <c:order val="5"/>
          <c:tx>
            <c:strRef>
              <c:f>Лист1!$G$1</c:f>
              <c:strCache>
                <c:ptCount val="1"/>
                <c:pt idx="0">
                  <c:v>образование </c:v>
                </c:pt>
              </c:strCache>
            </c:strRef>
          </c:tx>
          <c:spPr>
            <a:solidFill>
              <a:srgbClr val="FF99FF"/>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Лист1!$G$2:$G$6</c:f>
              <c:numCache>
                <c:formatCode>General</c:formatCode>
                <c:ptCount val="5"/>
                <c:pt idx="0">
                  <c:v>719042.36000000045</c:v>
                </c:pt>
                <c:pt idx="1">
                  <c:v>771018.4</c:v>
                </c:pt>
                <c:pt idx="2">
                  <c:v>1016965.13</c:v>
                </c:pt>
                <c:pt idx="3">
                  <c:v>787946.41</c:v>
                </c:pt>
                <c:pt idx="4">
                  <c:v>797985.76999999909</c:v>
                </c:pt>
              </c:numCache>
            </c:numRef>
          </c:val>
        </c:ser>
        <c:ser>
          <c:idx val="6"/>
          <c:order val="6"/>
          <c:tx>
            <c:strRef>
              <c:f>Лист1!$H$1</c:f>
              <c:strCache>
                <c:ptCount val="1"/>
                <c:pt idx="0">
                  <c:v>культура и кинематография</c:v>
                </c:pt>
              </c:strCache>
            </c:strRef>
          </c:tx>
          <c:spPr>
            <a:solidFill>
              <a:srgbClr val="66FFFF"/>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Лист1!$H$2:$H$6</c:f>
              <c:numCache>
                <c:formatCode>General</c:formatCode>
                <c:ptCount val="5"/>
                <c:pt idx="0">
                  <c:v>143588.19</c:v>
                </c:pt>
                <c:pt idx="1">
                  <c:v>155971.84999999998</c:v>
                </c:pt>
                <c:pt idx="2">
                  <c:v>131394.49</c:v>
                </c:pt>
                <c:pt idx="3">
                  <c:v>119253.92</c:v>
                </c:pt>
                <c:pt idx="4">
                  <c:v>109040.35</c:v>
                </c:pt>
              </c:numCache>
            </c:numRef>
          </c:val>
        </c:ser>
        <c:ser>
          <c:idx val="7"/>
          <c:order val="7"/>
          <c:tx>
            <c:strRef>
              <c:f>Лист1!$I$1</c:f>
              <c:strCache>
                <c:ptCount val="1"/>
                <c:pt idx="0">
                  <c:v>социальная политика</c:v>
                </c:pt>
              </c:strCache>
            </c:strRef>
          </c:tx>
          <c:spPr>
            <a:solidFill>
              <a:srgbClr val="CC00CC"/>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Лист1!$I$2:$I$6</c:f>
              <c:numCache>
                <c:formatCode>General</c:formatCode>
                <c:ptCount val="5"/>
                <c:pt idx="0">
                  <c:v>360904.58</c:v>
                </c:pt>
                <c:pt idx="1">
                  <c:v>674394.59</c:v>
                </c:pt>
                <c:pt idx="2">
                  <c:v>578006.30000000005</c:v>
                </c:pt>
                <c:pt idx="3">
                  <c:v>580092.17999999865</c:v>
                </c:pt>
                <c:pt idx="4">
                  <c:v>591791.89</c:v>
                </c:pt>
              </c:numCache>
            </c:numRef>
          </c:val>
        </c:ser>
        <c:ser>
          <c:idx val="8"/>
          <c:order val="8"/>
          <c:tx>
            <c:strRef>
              <c:f>Лист1!$J$1</c:f>
              <c:strCache>
                <c:ptCount val="1"/>
                <c:pt idx="0">
                  <c:v>физическая культура и спорт</c:v>
                </c:pt>
              </c:strCache>
            </c:strRef>
          </c:tx>
          <c:spPr>
            <a:solidFill>
              <a:srgbClr val="66FF99"/>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Лист1!$J$2:$J$6</c:f>
              <c:numCache>
                <c:formatCode>General</c:formatCode>
                <c:ptCount val="5"/>
                <c:pt idx="0">
                  <c:v>12843.07</c:v>
                </c:pt>
                <c:pt idx="1">
                  <c:v>13010.1</c:v>
                </c:pt>
                <c:pt idx="2">
                  <c:v>10252.17</c:v>
                </c:pt>
                <c:pt idx="3">
                  <c:v>10252.17</c:v>
                </c:pt>
                <c:pt idx="4">
                  <c:v>10252.17</c:v>
                </c:pt>
              </c:numCache>
            </c:numRef>
          </c:val>
        </c:ser>
        <c:ser>
          <c:idx val="9"/>
          <c:order val="9"/>
          <c:tx>
            <c:strRef>
              <c:f>Лист1!$K$1</c:f>
              <c:strCache>
                <c:ptCount val="1"/>
                <c:pt idx="0">
                  <c:v>условно утвержденные расходы</c:v>
                </c:pt>
              </c:strCache>
            </c:strRef>
          </c:tx>
          <c:spPr>
            <a:solidFill>
              <a:srgbClr val="FFFF00"/>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Лист1!$K$2:$K$6</c:f>
              <c:numCache>
                <c:formatCode>General</c:formatCode>
                <c:ptCount val="5"/>
                <c:pt idx="3">
                  <c:v>18385.21</c:v>
                </c:pt>
                <c:pt idx="4">
                  <c:v>37184.65</c:v>
                </c:pt>
              </c:numCache>
            </c:numRef>
          </c:val>
        </c:ser>
        <c:shape val="box"/>
        <c:axId val="444442880"/>
        <c:axId val="443924480"/>
        <c:axId val="0"/>
      </c:bar3DChart>
      <c:catAx>
        <c:axId val="444442880"/>
        <c:scaling>
          <c:orientation val="minMax"/>
        </c:scaling>
        <c:axPos val="b"/>
        <c:tickLblPos val="nextTo"/>
        <c:crossAx val="443924480"/>
        <c:crosses val="autoZero"/>
        <c:auto val="1"/>
        <c:lblAlgn val="ctr"/>
        <c:lblOffset val="100"/>
      </c:catAx>
      <c:valAx>
        <c:axId val="443924480"/>
        <c:scaling>
          <c:orientation val="minMax"/>
        </c:scaling>
        <c:axPos val="l"/>
        <c:majorGridlines/>
        <c:numFmt formatCode="General" sourceLinked="1"/>
        <c:tickLblPos val="nextTo"/>
        <c:crossAx val="444442880"/>
        <c:crosses val="autoZero"/>
        <c:crossBetween val="between"/>
      </c:valAx>
    </c:plotArea>
    <c:legend>
      <c:legendPos val="r"/>
      <c:layout/>
    </c:legend>
    <c:plotVisOnly val="1"/>
  </c:chart>
  <c:txPr>
    <a:bodyPr/>
    <a:lstStyle/>
    <a:p>
      <a:pPr>
        <a:defRPr sz="1000"/>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Расходы бюджета всего</c:v>
                </c:pt>
              </c:strCache>
            </c:strRef>
          </c:tx>
          <c:spPr>
            <a:solidFill>
              <a:srgbClr val="92D050"/>
            </a:solidFill>
          </c:spPr>
          <c:dLbls>
            <c:dLbl>
              <c:idx val="0"/>
              <c:layout>
                <c:manualLayout>
                  <c:x val="0"/>
                  <c:y val="-4.2327746070851976E-2"/>
                </c:manualLayout>
              </c:layout>
              <c:showVal val="1"/>
            </c:dLbl>
            <c:dLbl>
              <c:idx val="2"/>
              <c:layout>
                <c:manualLayout>
                  <c:x val="2.9143694015996446E-3"/>
                  <c:y val="-6.3491619106277972E-2"/>
                </c:manualLayout>
              </c:layout>
              <c:showVal val="1"/>
            </c:dLbl>
            <c:dLbl>
              <c:idx val="3"/>
              <c:layout>
                <c:manualLayout>
                  <c:x val="1.4571847007998223E-3"/>
                  <c:y val="-9.3121041355874581E-2"/>
                </c:manualLayout>
              </c:layout>
              <c:showVal val="1"/>
            </c:dLbl>
            <c:dLbl>
              <c:idx val="4"/>
              <c:layout>
                <c:manualLayout>
                  <c:x val="1.4571847007998223E-3"/>
                  <c:y val="-2.2791863268920444E-2"/>
                </c:manualLayout>
              </c:layout>
              <c:showVal val="1"/>
            </c:dLbl>
            <c:txPr>
              <a:bodyPr/>
              <a:lstStyle/>
              <a:p>
                <a:pPr>
                  <a:defRPr sz="800"/>
                </a:pPr>
                <a:endParaRPr lang="ru-RU"/>
              </a:p>
            </c:txPr>
            <c:showVal val="1"/>
          </c:dLbls>
          <c:cat>
            <c:strRef>
              <c:f>Лист1!$A$2:$A$6</c:f>
              <c:strCache>
                <c:ptCount val="5"/>
                <c:pt idx="0">
                  <c:v>2019  год (факт)</c:v>
                </c:pt>
                <c:pt idx="1">
                  <c:v>2020 год (уточненный)</c:v>
                </c:pt>
                <c:pt idx="2">
                  <c:v>2021 (проект)</c:v>
                </c:pt>
                <c:pt idx="3">
                  <c:v>2022 (проект)</c:v>
                </c:pt>
                <c:pt idx="4">
                  <c:v>2023 (проект)</c:v>
                </c:pt>
              </c:strCache>
            </c:strRef>
          </c:cat>
          <c:val>
            <c:numRef>
              <c:f>Лист1!$B$2:$B$6</c:f>
              <c:numCache>
                <c:formatCode>General</c:formatCode>
                <c:ptCount val="5"/>
                <c:pt idx="0">
                  <c:v>1540621.11</c:v>
                </c:pt>
                <c:pt idx="1">
                  <c:v>2165940.2400000002</c:v>
                </c:pt>
                <c:pt idx="2">
                  <c:v>2057827</c:v>
                </c:pt>
                <c:pt idx="3">
                  <c:v>1788181.41</c:v>
                </c:pt>
                <c:pt idx="4">
                  <c:v>1813480.22</c:v>
                </c:pt>
              </c:numCache>
            </c:numRef>
          </c:val>
        </c:ser>
        <c:ser>
          <c:idx val="1"/>
          <c:order val="1"/>
          <c:tx>
            <c:strRef>
              <c:f>Лист1!$C$1</c:f>
              <c:strCache>
                <c:ptCount val="1"/>
                <c:pt idx="0">
                  <c:v>расходы на социальную сферу</c:v>
                </c:pt>
              </c:strCache>
            </c:strRef>
          </c:tx>
          <c:spPr>
            <a:solidFill>
              <a:srgbClr val="66FFFF"/>
            </a:solidFill>
          </c:spPr>
          <c:dLbls>
            <c:dLbl>
              <c:idx val="0"/>
              <c:layout>
                <c:manualLayout>
                  <c:x val="2.3314955212797157E-2"/>
                  <c:y val="-4.5583726537840909E-3"/>
                </c:manualLayout>
              </c:layout>
              <c:showVal val="1"/>
            </c:dLbl>
            <c:dLbl>
              <c:idx val="1"/>
              <c:layout>
                <c:manualLayout>
                  <c:x val="3.3515248118395916E-2"/>
                  <c:y val="-5.9258844499192796E-2"/>
                </c:manualLayout>
              </c:layout>
              <c:showVal val="1"/>
            </c:dLbl>
            <c:dLbl>
              <c:idx val="2"/>
              <c:layout>
                <c:manualLayout>
                  <c:x val="3.3515248118395881E-2"/>
                  <c:y val="-1.8233490615136318E-2"/>
                </c:manualLayout>
              </c:layout>
              <c:showVal val="1"/>
            </c:dLbl>
            <c:dLbl>
              <c:idx val="3"/>
              <c:layout>
                <c:manualLayout>
                  <c:x val="3.2058063417596212E-2"/>
                  <c:y val="-3.6466981230272477E-2"/>
                </c:manualLayout>
              </c:layout>
              <c:showVal val="1"/>
            </c:dLbl>
            <c:dLbl>
              <c:idx val="4"/>
              <c:layout>
                <c:manualLayout>
                  <c:x val="4.5172725724794485E-2"/>
                  <c:y val="-3.0280669618277085E-2"/>
                </c:manualLayout>
              </c:layout>
              <c:showVal val="1"/>
            </c:dLbl>
            <c:txPr>
              <a:bodyPr/>
              <a:lstStyle/>
              <a:p>
                <a:pPr>
                  <a:defRPr sz="800"/>
                </a:pPr>
                <a:endParaRPr lang="ru-RU"/>
              </a:p>
            </c:txPr>
            <c:showVal val="1"/>
          </c:dLbls>
          <c:cat>
            <c:strRef>
              <c:f>Лист1!$A$2:$A$6</c:f>
              <c:strCache>
                <c:ptCount val="5"/>
                <c:pt idx="0">
                  <c:v>2019  год (факт)</c:v>
                </c:pt>
                <c:pt idx="1">
                  <c:v>2020 год (уточненный)</c:v>
                </c:pt>
                <c:pt idx="2">
                  <c:v>2021 (проект)</c:v>
                </c:pt>
                <c:pt idx="3">
                  <c:v>2022 (проект)</c:v>
                </c:pt>
                <c:pt idx="4">
                  <c:v>2023 (проект)</c:v>
                </c:pt>
              </c:strCache>
            </c:strRef>
          </c:cat>
          <c:val>
            <c:numRef>
              <c:f>Лист1!$C$2:$C$6</c:f>
              <c:numCache>
                <c:formatCode>General</c:formatCode>
                <c:ptCount val="5"/>
                <c:pt idx="0">
                  <c:v>1236378.2</c:v>
                </c:pt>
                <c:pt idx="1">
                  <c:v>1614394.94</c:v>
                </c:pt>
                <c:pt idx="2">
                  <c:v>1731998.55</c:v>
                </c:pt>
                <c:pt idx="3">
                  <c:v>1492925.1400000001</c:v>
                </c:pt>
                <c:pt idx="4">
                  <c:v>1504450.6400000001</c:v>
                </c:pt>
              </c:numCache>
            </c:numRef>
          </c:val>
        </c:ser>
        <c:ser>
          <c:idx val="2"/>
          <c:order val="2"/>
          <c:tx>
            <c:strRef>
              <c:f>Лист1!$D$1</c:f>
              <c:strCache>
                <c:ptCount val="1"/>
                <c:pt idx="0">
                  <c:v>Столбец1</c:v>
                </c:pt>
              </c:strCache>
            </c:strRef>
          </c:tx>
          <c:cat>
            <c:strRef>
              <c:f>Лист1!$A$2:$A$6</c:f>
              <c:strCache>
                <c:ptCount val="5"/>
                <c:pt idx="0">
                  <c:v>2019  год (факт)</c:v>
                </c:pt>
                <c:pt idx="1">
                  <c:v>2020 год (уточненный)</c:v>
                </c:pt>
                <c:pt idx="2">
                  <c:v>2021 (проект)</c:v>
                </c:pt>
                <c:pt idx="3">
                  <c:v>2022 (проект)</c:v>
                </c:pt>
                <c:pt idx="4">
                  <c:v>2023 (проект)</c:v>
                </c:pt>
              </c:strCache>
            </c:strRef>
          </c:cat>
          <c:val>
            <c:numRef>
              <c:f>Лист1!$D$2:$D$6</c:f>
              <c:numCache>
                <c:formatCode>General</c:formatCode>
                <c:ptCount val="5"/>
              </c:numCache>
            </c:numRef>
          </c:val>
        </c:ser>
        <c:shape val="box"/>
        <c:axId val="445126912"/>
        <c:axId val="445321600"/>
        <c:axId val="0"/>
      </c:bar3DChart>
      <c:catAx>
        <c:axId val="445126912"/>
        <c:scaling>
          <c:orientation val="minMax"/>
        </c:scaling>
        <c:axPos val="b"/>
        <c:tickLblPos val="nextTo"/>
        <c:txPr>
          <a:bodyPr/>
          <a:lstStyle/>
          <a:p>
            <a:pPr>
              <a:defRPr sz="800"/>
            </a:pPr>
            <a:endParaRPr lang="ru-RU"/>
          </a:p>
        </c:txPr>
        <c:crossAx val="445321600"/>
        <c:crosses val="autoZero"/>
        <c:auto val="1"/>
        <c:lblAlgn val="ctr"/>
        <c:lblOffset val="100"/>
      </c:catAx>
      <c:valAx>
        <c:axId val="445321600"/>
        <c:scaling>
          <c:orientation val="minMax"/>
        </c:scaling>
        <c:axPos val="l"/>
        <c:majorGridlines/>
        <c:numFmt formatCode="General" sourceLinked="1"/>
        <c:tickLblPos val="nextTo"/>
        <c:txPr>
          <a:bodyPr/>
          <a:lstStyle/>
          <a:p>
            <a:pPr>
              <a:defRPr sz="800"/>
            </a:pPr>
            <a:endParaRPr lang="ru-RU"/>
          </a:p>
        </c:txPr>
        <c:crossAx val="445126912"/>
        <c:crosses val="autoZero"/>
        <c:crossBetween val="between"/>
      </c:valAx>
    </c:plotArea>
    <c:legend>
      <c:legendPos val="r"/>
      <c:legendEntry>
        <c:idx val="2"/>
        <c:delete val="1"/>
      </c:legendEntry>
      <c:layout>
        <c:manualLayout>
          <c:xMode val="edge"/>
          <c:yMode val="edge"/>
          <c:x val="0.74543683184639298"/>
          <c:y val="0.386198607300477"/>
          <c:w val="0.24516329418287391"/>
          <c:h val="0.15308179320329721"/>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Образование</a:t>
            </a:r>
            <a:endParaRPr lang="ru-RU" dirty="0"/>
          </a:p>
        </c:rich>
      </c:tx>
      <c:layout/>
    </c:title>
    <c:plotArea>
      <c:layout>
        <c:manualLayout>
          <c:layoutTarget val="inner"/>
          <c:xMode val="edge"/>
          <c:yMode val="edge"/>
          <c:x val="0.14381993818842803"/>
          <c:y val="0.17035629557768009"/>
          <c:w val="0.85618006181157325"/>
          <c:h val="0.74462014492348194"/>
        </c:manualLayout>
      </c:layout>
      <c:barChart>
        <c:barDir val="bar"/>
        <c:grouping val="clustered"/>
        <c:ser>
          <c:idx val="0"/>
          <c:order val="0"/>
          <c:tx>
            <c:strRef>
              <c:f>Лист1!$B$1</c:f>
              <c:strCache>
                <c:ptCount val="1"/>
                <c:pt idx="0">
                  <c:v>Ряд 1</c:v>
                </c:pt>
              </c:strCache>
            </c:strRef>
          </c:tx>
          <c:spPr>
            <a:solidFill>
              <a:srgbClr val="FF66FF"/>
            </a:solidFill>
          </c:spPr>
          <c:dLbls>
            <c:showVal val="1"/>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719042.36000000045</c:v>
                </c:pt>
                <c:pt idx="1">
                  <c:v>771018.4</c:v>
                </c:pt>
                <c:pt idx="2">
                  <c:v>1016965.13</c:v>
                </c:pt>
                <c:pt idx="3">
                  <c:v>787946.41</c:v>
                </c:pt>
                <c:pt idx="4">
                  <c:v>797985.76999999909</c:v>
                </c:pt>
              </c:numCache>
            </c:numRef>
          </c:val>
        </c:ser>
        <c:axId val="446167680"/>
        <c:axId val="446140800"/>
      </c:barChart>
      <c:catAx>
        <c:axId val="446167680"/>
        <c:scaling>
          <c:orientation val="minMax"/>
        </c:scaling>
        <c:axPos val="l"/>
        <c:numFmt formatCode="General" sourceLinked="1"/>
        <c:tickLblPos val="nextTo"/>
        <c:crossAx val="446140800"/>
        <c:crosses val="autoZero"/>
        <c:auto val="1"/>
        <c:lblAlgn val="ctr"/>
        <c:lblOffset val="100"/>
      </c:catAx>
      <c:valAx>
        <c:axId val="446140800"/>
        <c:scaling>
          <c:orientation val="minMax"/>
        </c:scaling>
        <c:delete val="1"/>
        <c:axPos val="b"/>
        <c:majorGridlines/>
        <c:numFmt formatCode="General" sourceLinked="1"/>
        <c:tickLblPos val="none"/>
        <c:crossAx val="446167680"/>
        <c:crosses val="autoZero"/>
        <c:crossBetween val="between"/>
      </c:valAx>
    </c:plotArea>
    <c:plotVisOnly val="1"/>
  </c:chart>
  <c:txPr>
    <a:bodyPr/>
    <a:lstStyle/>
    <a:p>
      <a:pPr>
        <a:defRPr sz="800"/>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Культура</a:t>
            </a:r>
            <a:endParaRPr lang="ru-RU" dirty="0"/>
          </a:p>
        </c:rich>
      </c:tx>
      <c:layout/>
    </c:title>
    <c:plotArea>
      <c:layout>
        <c:manualLayout>
          <c:layoutTarget val="inner"/>
          <c:xMode val="edge"/>
          <c:yMode val="edge"/>
          <c:x val="0.12971982040487404"/>
          <c:y val="0.22072734399059324"/>
          <c:w val="0.77267651962256534"/>
          <c:h val="0.70105098127047261"/>
        </c:manualLayout>
      </c:layout>
      <c:barChart>
        <c:barDir val="bar"/>
        <c:grouping val="clustered"/>
        <c:ser>
          <c:idx val="0"/>
          <c:order val="0"/>
          <c:tx>
            <c:strRef>
              <c:f>Лист1!$B$1</c:f>
              <c:strCache>
                <c:ptCount val="1"/>
                <c:pt idx="0">
                  <c:v>Ряд 1</c:v>
                </c:pt>
              </c:strCache>
            </c:strRef>
          </c:tx>
          <c:spPr>
            <a:solidFill>
              <a:srgbClr val="FFFF00"/>
            </a:solidFill>
          </c:spPr>
          <c:dLbls>
            <c:showVal val="1"/>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143588.19</c:v>
                </c:pt>
                <c:pt idx="1">
                  <c:v>155971.84999999998</c:v>
                </c:pt>
                <c:pt idx="2">
                  <c:v>131394.49</c:v>
                </c:pt>
                <c:pt idx="3">
                  <c:v>119253.92</c:v>
                </c:pt>
                <c:pt idx="4">
                  <c:v>109040.35</c:v>
                </c:pt>
              </c:numCache>
            </c:numRef>
          </c:val>
        </c:ser>
        <c:axId val="446185472"/>
        <c:axId val="446187008"/>
      </c:barChart>
      <c:catAx>
        <c:axId val="446185472"/>
        <c:scaling>
          <c:orientation val="minMax"/>
        </c:scaling>
        <c:axPos val="l"/>
        <c:numFmt formatCode="General" sourceLinked="1"/>
        <c:tickLblPos val="nextTo"/>
        <c:crossAx val="446187008"/>
        <c:crosses val="autoZero"/>
        <c:auto val="1"/>
        <c:lblAlgn val="ctr"/>
        <c:lblOffset val="100"/>
      </c:catAx>
      <c:valAx>
        <c:axId val="446187008"/>
        <c:scaling>
          <c:orientation val="minMax"/>
        </c:scaling>
        <c:delete val="1"/>
        <c:axPos val="b"/>
        <c:majorGridlines/>
        <c:numFmt formatCode="General" sourceLinked="1"/>
        <c:tickLblPos val="none"/>
        <c:crossAx val="446185472"/>
        <c:crosses val="autoZero"/>
        <c:crossBetween val="between"/>
      </c:valAx>
    </c:plotArea>
    <c:plotVisOnly val="1"/>
  </c:chart>
  <c:txPr>
    <a:bodyPr/>
    <a:lstStyle/>
    <a:p>
      <a:pPr>
        <a:defRPr sz="8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Социальная политика</a:t>
            </a:r>
            <a:endParaRPr lang="ru-RU" dirty="0"/>
          </a:p>
        </c:rich>
      </c:tx>
      <c:layout/>
    </c:title>
    <c:plotArea>
      <c:layout>
        <c:manualLayout>
          <c:layoutTarget val="inner"/>
          <c:xMode val="edge"/>
          <c:yMode val="edge"/>
          <c:x val="0.12971982040487404"/>
          <c:y val="0.23992102607673191"/>
          <c:w val="0.75176144962844493"/>
          <c:h val="0.67505541442443273"/>
        </c:manualLayout>
      </c:layout>
      <c:barChart>
        <c:barDir val="bar"/>
        <c:grouping val="clustered"/>
        <c:ser>
          <c:idx val="0"/>
          <c:order val="0"/>
          <c:tx>
            <c:strRef>
              <c:f>Лист1!$B$1</c:f>
              <c:strCache>
                <c:ptCount val="1"/>
                <c:pt idx="0">
                  <c:v>Ряд 1</c:v>
                </c:pt>
              </c:strCache>
            </c:strRef>
          </c:tx>
          <c:spPr>
            <a:solidFill>
              <a:srgbClr val="00B0F0"/>
            </a:solidFill>
          </c:spPr>
          <c:dLbls>
            <c:showVal val="1"/>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360904.58</c:v>
                </c:pt>
                <c:pt idx="1">
                  <c:v>674394.59</c:v>
                </c:pt>
                <c:pt idx="2">
                  <c:v>578006.30000000005</c:v>
                </c:pt>
                <c:pt idx="3">
                  <c:v>580092.17999999865</c:v>
                </c:pt>
                <c:pt idx="4">
                  <c:v>591791.89</c:v>
                </c:pt>
              </c:numCache>
            </c:numRef>
          </c:val>
        </c:ser>
        <c:axId val="446174336"/>
        <c:axId val="446175872"/>
      </c:barChart>
      <c:catAx>
        <c:axId val="446174336"/>
        <c:scaling>
          <c:orientation val="minMax"/>
        </c:scaling>
        <c:axPos val="l"/>
        <c:numFmt formatCode="General" sourceLinked="1"/>
        <c:tickLblPos val="nextTo"/>
        <c:crossAx val="446175872"/>
        <c:crosses val="autoZero"/>
        <c:auto val="1"/>
        <c:lblAlgn val="ctr"/>
        <c:lblOffset val="100"/>
      </c:catAx>
      <c:valAx>
        <c:axId val="446175872"/>
        <c:scaling>
          <c:orientation val="minMax"/>
        </c:scaling>
        <c:delete val="1"/>
        <c:axPos val="b"/>
        <c:majorGridlines/>
        <c:numFmt formatCode="General" sourceLinked="1"/>
        <c:tickLblPos val="none"/>
        <c:crossAx val="446174336"/>
        <c:crosses val="autoZero"/>
        <c:crossBetween val="between"/>
      </c:valAx>
    </c:plotArea>
    <c:plotVisOnly val="1"/>
  </c:chart>
  <c:txPr>
    <a:bodyPr/>
    <a:lstStyle/>
    <a:p>
      <a:pPr>
        <a:defRPr sz="800"/>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Физкультура и спорт</a:t>
            </a:r>
            <a:endParaRPr lang="ru-RU" dirty="0"/>
          </a:p>
        </c:rich>
      </c:tx>
      <c:layout/>
    </c:title>
    <c:plotArea>
      <c:layout>
        <c:manualLayout>
          <c:layoutTarget val="inner"/>
          <c:xMode val="edge"/>
          <c:yMode val="edge"/>
          <c:x val="0.14381993818842803"/>
          <c:y val="0.23992102607673191"/>
          <c:w val="0.79047939877959272"/>
          <c:h val="0.67505541442443273"/>
        </c:manualLayout>
      </c:layout>
      <c:barChart>
        <c:barDir val="bar"/>
        <c:grouping val="clustered"/>
        <c:ser>
          <c:idx val="0"/>
          <c:order val="0"/>
          <c:tx>
            <c:strRef>
              <c:f>Лист1!$B$1</c:f>
              <c:strCache>
                <c:ptCount val="1"/>
                <c:pt idx="0">
                  <c:v>Ряд 1</c:v>
                </c:pt>
              </c:strCache>
            </c:strRef>
          </c:tx>
          <c:spPr>
            <a:solidFill>
              <a:srgbClr val="00CC99"/>
            </a:solidFill>
          </c:spPr>
          <c:dLbls>
            <c:showVal val="1"/>
          </c:dLbls>
          <c:cat>
            <c:numRef>
              <c:f>Лист1!$A$2:$A$5</c:f>
              <c:numCache>
                <c:formatCode>General</c:formatCode>
                <c:ptCount val="4"/>
                <c:pt idx="0">
                  <c:v>2019</c:v>
                </c:pt>
                <c:pt idx="1">
                  <c:v>2020</c:v>
                </c:pt>
                <c:pt idx="2">
                  <c:v>2021</c:v>
                </c:pt>
                <c:pt idx="3">
                  <c:v>2022</c:v>
                </c:pt>
              </c:numCache>
            </c:numRef>
          </c:cat>
          <c:val>
            <c:numRef>
              <c:f>Лист1!$B$2:$B$6</c:f>
              <c:numCache>
                <c:formatCode>General</c:formatCode>
                <c:ptCount val="5"/>
                <c:pt idx="0">
                  <c:v>12843.07</c:v>
                </c:pt>
                <c:pt idx="1">
                  <c:v>13010.1</c:v>
                </c:pt>
                <c:pt idx="2">
                  <c:v>10252.17</c:v>
                </c:pt>
                <c:pt idx="3">
                  <c:v>10252.17</c:v>
                </c:pt>
                <c:pt idx="4">
                  <c:v>10252.17</c:v>
                </c:pt>
              </c:numCache>
            </c:numRef>
          </c:val>
        </c:ser>
        <c:axId val="446245120"/>
        <c:axId val="446291968"/>
      </c:barChart>
      <c:catAx>
        <c:axId val="446245120"/>
        <c:scaling>
          <c:orientation val="minMax"/>
        </c:scaling>
        <c:axPos val="l"/>
        <c:numFmt formatCode="General" sourceLinked="1"/>
        <c:tickLblPos val="nextTo"/>
        <c:crossAx val="446291968"/>
        <c:crosses val="autoZero"/>
        <c:auto val="1"/>
        <c:lblAlgn val="ctr"/>
        <c:lblOffset val="100"/>
      </c:catAx>
      <c:valAx>
        <c:axId val="446291968"/>
        <c:scaling>
          <c:orientation val="minMax"/>
        </c:scaling>
        <c:delete val="1"/>
        <c:axPos val="b"/>
        <c:majorGridlines/>
        <c:numFmt formatCode="General" sourceLinked="1"/>
        <c:tickLblPos val="none"/>
        <c:crossAx val="446245120"/>
        <c:crosses val="autoZero"/>
        <c:crossBetween val="between"/>
      </c:valAx>
    </c:plotArea>
    <c:plotVisOnly val="1"/>
  </c:chart>
  <c:txPr>
    <a:bodyPr/>
    <a:lstStyle/>
    <a:p>
      <a:pPr>
        <a:defRPr sz="800"/>
      </a:pPr>
      <a:endParaRPr lang="ru-RU"/>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535651830316288"/>
          <c:y val="7.90117926655904E-2"/>
          <c:w val="0.49447640005362625"/>
          <c:h val="0.80440459637105677"/>
        </c:manualLayout>
      </c:layout>
      <c:barChart>
        <c:barDir val="bar"/>
        <c:grouping val="stacked"/>
        <c:ser>
          <c:idx val="0"/>
          <c:order val="0"/>
          <c:tx>
            <c:strRef>
              <c:f>Лист1!$B$1</c:f>
              <c:strCache>
                <c:ptCount val="1"/>
                <c:pt idx="0">
                  <c:v>Дошкольное образование</c:v>
                </c:pt>
              </c:strCache>
            </c:strRef>
          </c:tx>
          <c:spPr>
            <a:solidFill>
              <a:srgbClr val="92D050"/>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Лист1!$B$2:$B$6</c:f>
              <c:numCache>
                <c:formatCode>General</c:formatCode>
                <c:ptCount val="5"/>
                <c:pt idx="0">
                  <c:v>165818.46</c:v>
                </c:pt>
                <c:pt idx="1">
                  <c:v>174235.91</c:v>
                </c:pt>
                <c:pt idx="2">
                  <c:v>198093.49</c:v>
                </c:pt>
                <c:pt idx="3">
                  <c:v>338354.45</c:v>
                </c:pt>
                <c:pt idx="4">
                  <c:v>191544.91999999998</c:v>
                </c:pt>
              </c:numCache>
            </c:numRef>
          </c:val>
        </c:ser>
        <c:ser>
          <c:idx val="1"/>
          <c:order val="1"/>
          <c:tx>
            <c:strRef>
              <c:f>Лист1!$C$1</c:f>
              <c:strCache>
                <c:ptCount val="1"/>
                <c:pt idx="0">
                  <c:v>Общее образование</c:v>
                </c:pt>
              </c:strCache>
            </c:strRef>
          </c:tx>
          <c:spPr>
            <a:solidFill>
              <a:srgbClr val="66FFFF"/>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Лист1!$C$2:$C$6</c:f>
              <c:numCache>
                <c:formatCode>General</c:formatCode>
                <c:ptCount val="5"/>
                <c:pt idx="0">
                  <c:v>404847.61</c:v>
                </c:pt>
                <c:pt idx="1">
                  <c:v>436124.83999999997</c:v>
                </c:pt>
                <c:pt idx="2">
                  <c:v>427481.41000000021</c:v>
                </c:pt>
                <c:pt idx="3">
                  <c:v>425522.57</c:v>
                </c:pt>
                <c:pt idx="4">
                  <c:v>430138.43000000028</c:v>
                </c:pt>
              </c:numCache>
            </c:numRef>
          </c:val>
        </c:ser>
        <c:ser>
          <c:idx val="2"/>
          <c:order val="2"/>
          <c:tx>
            <c:strRef>
              <c:f>Лист1!$D$1</c:f>
              <c:strCache>
                <c:ptCount val="1"/>
                <c:pt idx="0">
                  <c:v>Дополнительное образование детей</c:v>
                </c:pt>
              </c:strCache>
            </c:strRef>
          </c:tx>
          <c:spPr>
            <a:solidFill>
              <a:srgbClr val="FF33CC"/>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Лист1!$D$2:$D$6</c:f>
              <c:numCache>
                <c:formatCode>General</c:formatCode>
                <c:ptCount val="5"/>
                <c:pt idx="0">
                  <c:v>42116.54</c:v>
                </c:pt>
                <c:pt idx="1">
                  <c:v>42514.44</c:v>
                </c:pt>
                <c:pt idx="2">
                  <c:v>43984.57</c:v>
                </c:pt>
                <c:pt idx="3">
                  <c:v>43979.229999999996</c:v>
                </c:pt>
                <c:pt idx="4">
                  <c:v>44102.32</c:v>
                </c:pt>
              </c:numCache>
            </c:numRef>
          </c:val>
        </c:ser>
        <c:ser>
          <c:idx val="3"/>
          <c:order val="3"/>
          <c:tx>
            <c:strRef>
              <c:f>Лист1!$E$1</c:f>
              <c:strCache>
                <c:ptCount val="1"/>
                <c:pt idx="0">
                  <c:v>Молодежная политика и оздоровление детей</c:v>
                </c:pt>
              </c:strCache>
            </c:strRef>
          </c:tx>
          <c:spPr>
            <a:solidFill>
              <a:schemeClr val="accent2">
                <a:lumMod val="60000"/>
                <a:lumOff val="40000"/>
              </a:schemeClr>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Лист1!$E$2:$E$6</c:f>
              <c:numCache>
                <c:formatCode>General</c:formatCode>
                <c:ptCount val="5"/>
                <c:pt idx="0">
                  <c:v>15996.869999999979</c:v>
                </c:pt>
                <c:pt idx="1">
                  <c:v>15880.65</c:v>
                </c:pt>
                <c:pt idx="2">
                  <c:v>13173.11</c:v>
                </c:pt>
                <c:pt idx="3">
                  <c:v>13309.720000000008</c:v>
                </c:pt>
                <c:pt idx="4">
                  <c:v>13455.83</c:v>
                </c:pt>
              </c:numCache>
            </c:numRef>
          </c:val>
        </c:ser>
        <c:ser>
          <c:idx val="4"/>
          <c:order val="4"/>
          <c:tx>
            <c:strRef>
              <c:f>Лист1!$F$1</c:f>
              <c:strCache>
                <c:ptCount val="1"/>
                <c:pt idx="0">
                  <c:v>Другие вопросы</c:v>
                </c:pt>
              </c:strCache>
            </c:strRef>
          </c:tx>
          <c:spPr>
            <a:solidFill>
              <a:srgbClr val="FFC000"/>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Лист1!$F$2:$F$6</c:f>
              <c:numCache>
                <c:formatCode>General</c:formatCode>
                <c:ptCount val="5"/>
                <c:pt idx="0">
                  <c:v>62009.74</c:v>
                </c:pt>
                <c:pt idx="1">
                  <c:v>62748.229999999996</c:v>
                </c:pt>
                <c:pt idx="2">
                  <c:v>68077.670000000027</c:v>
                </c:pt>
                <c:pt idx="3">
                  <c:v>61576.93</c:v>
                </c:pt>
                <c:pt idx="4">
                  <c:v>51969.689999999995</c:v>
                </c:pt>
              </c:numCache>
            </c:numRef>
          </c:val>
        </c:ser>
        <c:overlap val="100"/>
        <c:axId val="447097856"/>
        <c:axId val="447103744"/>
      </c:barChart>
      <c:catAx>
        <c:axId val="447097856"/>
        <c:scaling>
          <c:orientation val="minMax"/>
        </c:scaling>
        <c:axPos val="l"/>
        <c:tickLblPos val="nextTo"/>
        <c:txPr>
          <a:bodyPr/>
          <a:lstStyle/>
          <a:p>
            <a:pPr>
              <a:defRPr sz="800"/>
            </a:pPr>
            <a:endParaRPr lang="ru-RU"/>
          </a:p>
        </c:txPr>
        <c:crossAx val="447103744"/>
        <c:crosses val="autoZero"/>
        <c:auto val="1"/>
        <c:lblAlgn val="ctr"/>
        <c:lblOffset val="100"/>
      </c:catAx>
      <c:valAx>
        <c:axId val="447103744"/>
        <c:scaling>
          <c:orientation val="minMax"/>
        </c:scaling>
        <c:axPos val="b"/>
        <c:majorGridlines/>
        <c:numFmt formatCode="General" sourceLinked="1"/>
        <c:tickLblPos val="nextTo"/>
        <c:txPr>
          <a:bodyPr/>
          <a:lstStyle/>
          <a:p>
            <a:pPr>
              <a:defRPr sz="700"/>
            </a:pPr>
            <a:endParaRPr lang="ru-RU"/>
          </a:p>
        </c:txPr>
        <c:crossAx val="447097856"/>
        <c:crosses val="autoZero"/>
        <c:crossBetween val="between"/>
      </c:valAx>
    </c:plotArea>
    <c:legend>
      <c:legendPos val="r"/>
      <c:layout>
        <c:manualLayout>
          <c:xMode val="edge"/>
          <c:yMode val="edge"/>
          <c:x val="0.68714789073185811"/>
          <c:y val="3.9720145829639411E-2"/>
          <c:w val="0.30996136155278253"/>
          <c:h val="0.57982096363280133"/>
        </c:manualLayout>
      </c:layout>
      <c:txPr>
        <a:bodyPr/>
        <a:lstStyle/>
        <a:p>
          <a:pPr>
            <a:defRPr sz="1000">
              <a:latin typeface="Calibri" pitchFamily="34" charset="0"/>
              <a:cs typeface="Calibri" pitchFamily="34" charset="0"/>
            </a:defRPr>
          </a:pPr>
          <a:endParaRPr lang="ru-RU"/>
        </a:p>
      </c:txPr>
    </c:legend>
    <c:plotVisOnly val="1"/>
    <c:dispBlanksAs val="gap"/>
  </c:chart>
  <c:txPr>
    <a:bodyPr/>
    <a:lstStyle/>
    <a:p>
      <a:pPr>
        <a:defRPr sz="1800"/>
      </a:pPr>
      <a:endParaRPr lang="ru-RU"/>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4017071303587031"/>
          <c:y val="5.4320607457593498E-2"/>
          <c:w val="0.54819575678040322"/>
          <c:h val="0.75899770119233145"/>
        </c:manualLayout>
      </c:layout>
      <c:barChart>
        <c:barDir val="bar"/>
        <c:grouping val="stacked"/>
        <c:ser>
          <c:idx val="0"/>
          <c:order val="0"/>
          <c:tx>
            <c:strRef>
              <c:f>Лист1!$B$1</c:f>
              <c:strCache>
                <c:ptCount val="1"/>
                <c:pt idx="0">
                  <c:v>Социальное обеспечение населения</c:v>
                </c:pt>
              </c:strCache>
            </c:strRef>
          </c:tx>
          <c:spPr>
            <a:solidFill>
              <a:srgbClr val="92D050"/>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Лист1!$B$2:$B$6</c:f>
              <c:numCache>
                <c:formatCode>General</c:formatCode>
                <c:ptCount val="5"/>
                <c:pt idx="0">
                  <c:v>117820.55</c:v>
                </c:pt>
                <c:pt idx="1">
                  <c:v>123990.22</c:v>
                </c:pt>
                <c:pt idx="2">
                  <c:v>127980.66</c:v>
                </c:pt>
                <c:pt idx="3">
                  <c:v>119882.23</c:v>
                </c:pt>
                <c:pt idx="4">
                  <c:v>120753.89</c:v>
                </c:pt>
              </c:numCache>
            </c:numRef>
          </c:val>
        </c:ser>
        <c:ser>
          <c:idx val="1"/>
          <c:order val="1"/>
          <c:tx>
            <c:strRef>
              <c:f>Лист1!$C$1</c:f>
              <c:strCache>
                <c:ptCount val="1"/>
                <c:pt idx="0">
                  <c:v>Охрана семьи и детства</c:v>
                </c:pt>
              </c:strCache>
            </c:strRef>
          </c:tx>
          <c:spPr>
            <a:solidFill>
              <a:srgbClr val="99CCFF"/>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Лист1!$C$2:$C$6</c:f>
              <c:numCache>
                <c:formatCode>General</c:formatCode>
                <c:ptCount val="5"/>
                <c:pt idx="0">
                  <c:v>227572.26</c:v>
                </c:pt>
                <c:pt idx="1">
                  <c:v>531650</c:v>
                </c:pt>
                <c:pt idx="2">
                  <c:v>431029.88</c:v>
                </c:pt>
                <c:pt idx="3">
                  <c:v>441177.63999999996</c:v>
                </c:pt>
                <c:pt idx="4">
                  <c:v>452006.43000000028</c:v>
                </c:pt>
              </c:numCache>
            </c:numRef>
          </c:val>
        </c:ser>
        <c:ser>
          <c:idx val="2"/>
          <c:order val="2"/>
          <c:tx>
            <c:strRef>
              <c:f>Лист1!$D$1</c:f>
              <c:strCache>
                <c:ptCount val="1"/>
                <c:pt idx="0">
                  <c:v>Другие вопросы</c:v>
                </c:pt>
              </c:strCache>
            </c:strRef>
          </c:tx>
          <c:spPr>
            <a:solidFill>
              <a:srgbClr val="FF66FF"/>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Лист1!$D$2:$D$6</c:f>
              <c:numCache>
                <c:formatCode>General</c:formatCode>
                <c:ptCount val="5"/>
                <c:pt idx="0">
                  <c:v>15511.77</c:v>
                </c:pt>
                <c:pt idx="1">
                  <c:v>18754.37</c:v>
                </c:pt>
                <c:pt idx="2">
                  <c:v>18995.759999999973</c:v>
                </c:pt>
                <c:pt idx="3">
                  <c:v>19032.309999999972</c:v>
                </c:pt>
                <c:pt idx="4">
                  <c:v>19031.57</c:v>
                </c:pt>
              </c:numCache>
            </c:numRef>
          </c:val>
        </c:ser>
        <c:overlap val="100"/>
        <c:axId val="449338752"/>
        <c:axId val="449385600"/>
      </c:barChart>
      <c:catAx>
        <c:axId val="449338752"/>
        <c:scaling>
          <c:orientation val="minMax"/>
        </c:scaling>
        <c:axPos val="l"/>
        <c:tickLblPos val="nextTo"/>
        <c:txPr>
          <a:bodyPr/>
          <a:lstStyle/>
          <a:p>
            <a:pPr>
              <a:defRPr sz="800"/>
            </a:pPr>
            <a:endParaRPr lang="ru-RU"/>
          </a:p>
        </c:txPr>
        <c:crossAx val="449385600"/>
        <c:crosses val="autoZero"/>
        <c:auto val="1"/>
        <c:lblAlgn val="ctr"/>
        <c:lblOffset val="100"/>
      </c:catAx>
      <c:valAx>
        <c:axId val="449385600"/>
        <c:scaling>
          <c:orientation val="minMax"/>
        </c:scaling>
        <c:axPos val="b"/>
        <c:majorGridlines/>
        <c:numFmt formatCode="General" sourceLinked="1"/>
        <c:tickLblPos val="nextTo"/>
        <c:txPr>
          <a:bodyPr/>
          <a:lstStyle/>
          <a:p>
            <a:pPr>
              <a:defRPr sz="700"/>
            </a:pPr>
            <a:endParaRPr lang="ru-RU"/>
          </a:p>
        </c:txPr>
        <c:crossAx val="449338752"/>
        <c:crosses val="autoZero"/>
        <c:crossBetween val="between"/>
      </c:valAx>
    </c:plotArea>
    <c:legend>
      <c:legendPos val="r"/>
      <c:layout>
        <c:manualLayout>
          <c:xMode val="edge"/>
          <c:yMode val="edge"/>
          <c:x val="0.72340698086675959"/>
          <c:y val="0.16853619766635267"/>
          <c:w val="0.24111805476971171"/>
          <c:h val="0.38641082710415658"/>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4756703849518837"/>
          <c:y val="4.4444133374394575E-2"/>
          <c:w val="0.61761078302712169"/>
          <c:h val="0.83996739703086454"/>
        </c:manualLayout>
      </c:layout>
      <c:barChart>
        <c:barDir val="bar"/>
        <c:grouping val="stacked"/>
        <c:ser>
          <c:idx val="0"/>
          <c:order val="0"/>
          <c:tx>
            <c:strRef>
              <c:f>Лист1!$B$1</c:f>
              <c:strCache>
                <c:ptCount val="1"/>
                <c:pt idx="0">
                  <c:v>Культура</c:v>
                </c:pt>
              </c:strCache>
            </c:strRef>
          </c:tx>
          <c:spPr>
            <a:solidFill>
              <a:srgbClr val="92D050"/>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Лист1!$B$2:$B$6</c:f>
              <c:numCache>
                <c:formatCode>General</c:formatCode>
                <c:ptCount val="5"/>
                <c:pt idx="0">
                  <c:v>130123.52</c:v>
                </c:pt>
                <c:pt idx="1">
                  <c:v>141647.6</c:v>
                </c:pt>
                <c:pt idx="2">
                  <c:v>104848.62000000002</c:v>
                </c:pt>
                <c:pt idx="3">
                  <c:v>92708.05</c:v>
                </c:pt>
                <c:pt idx="4">
                  <c:v>82494.48</c:v>
                </c:pt>
              </c:numCache>
            </c:numRef>
          </c:val>
        </c:ser>
        <c:ser>
          <c:idx val="1"/>
          <c:order val="1"/>
          <c:tx>
            <c:strRef>
              <c:f>Лист1!$C$1</c:f>
              <c:strCache>
                <c:ptCount val="1"/>
                <c:pt idx="0">
                  <c:v>Кинематография</c:v>
                </c:pt>
              </c:strCache>
            </c:strRef>
          </c:tx>
          <c:spPr>
            <a:solidFill>
              <a:srgbClr val="66FFFF"/>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Лист1!$C$2:$C$6</c:f>
              <c:numCache>
                <c:formatCode>General</c:formatCode>
                <c:ptCount val="5"/>
                <c:pt idx="0">
                  <c:v>4427.63</c:v>
                </c:pt>
                <c:pt idx="1">
                  <c:v>5435.72</c:v>
                </c:pt>
                <c:pt idx="2">
                  <c:v>4189.87</c:v>
                </c:pt>
                <c:pt idx="3">
                  <c:v>4189.87</c:v>
                </c:pt>
                <c:pt idx="4">
                  <c:v>4189.87</c:v>
                </c:pt>
              </c:numCache>
            </c:numRef>
          </c:val>
        </c:ser>
        <c:ser>
          <c:idx val="2"/>
          <c:order val="2"/>
          <c:tx>
            <c:strRef>
              <c:f>Лист1!$D$1</c:f>
              <c:strCache>
                <c:ptCount val="1"/>
                <c:pt idx="0">
                  <c:v>Другие вопросы</c:v>
                </c:pt>
              </c:strCache>
            </c:strRef>
          </c:tx>
          <c:spPr>
            <a:solidFill>
              <a:srgbClr val="FFFF99"/>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Лист1!$D$2:$D$6</c:f>
              <c:numCache>
                <c:formatCode>General</c:formatCode>
                <c:ptCount val="5"/>
                <c:pt idx="0">
                  <c:v>9037.0400000000009</c:v>
                </c:pt>
                <c:pt idx="1">
                  <c:v>8888.5300000000007</c:v>
                </c:pt>
                <c:pt idx="2">
                  <c:v>22356</c:v>
                </c:pt>
                <c:pt idx="3">
                  <c:v>22356</c:v>
                </c:pt>
                <c:pt idx="4">
                  <c:v>22356</c:v>
                </c:pt>
              </c:numCache>
            </c:numRef>
          </c:val>
        </c:ser>
        <c:overlap val="100"/>
        <c:axId val="451493248"/>
        <c:axId val="451523712"/>
      </c:barChart>
      <c:catAx>
        <c:axId val="451493248"/>
        <c:scaling>
          <c:orientation val="minMax"/>
        </c:scaling>
        <c:axPos val="l"/>
        <c:tickLblPos val="nextTo"/>
        <c:txPr>
          <a:bodyPr/>
          <a:lstStyle/>
          <a:p>
            <a:pPr>
              <a:defRPr sz="800"/>
            </a:pPr>
            <a:endParaRPr lang="ru-RU"/>
          </a:p>
        </c:txPr>
        <c:crossAx val="451523712"/>
        <c:crosses val="autoZero"/>
        <c:auto val="1"/>
        <c:lblAlgn val="ctr"/>
        <c:lblOffset val="100"/>
      </c:catAx>
      <c:valAx>
        <c:axId val="451523712"/>
        <c:scaling>
          <c:orientation val="minMax"/>
        </c:scaling>
        <c:axPos val="b"/>
        <c:majorGridlines/>
        <c:numFmt formatCode="General" sourceLinked="1"/>
        <c:tickLblPos val="nextTo"/>
        <c:txPr>
          <a:bodyPr/>
          <a:lstStyle/>
          <a:p>
            <a:pPr>
              <a:defRPr sz="700"/>
            </a:pPr>
            <a:endParaRPr lang="ru-RU"/>
          </a:p>
        </c:txPr>
        <c:crossAx val="451493248"/>
        <c:crosses val="autoZero"/>
        <c:crossBetween val="between"/>
      </c:valAx>
    </c:plotArea>
    <c:legend>
      <c:legendPos val="r"/>
      <c:layout>
        <c:manualLayout>
          <c:xMode val="edge"/>
          <c:yMode val="edge"/>
          <c:x val="0.81121095800524856"/>
          <c:y val="0.1537216061838812"/>
          <c:w val="0.17206178915135631"/>
          <c:h val="0.50638697510110398"/>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39.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756703849518846"/>
          <c:y val="4.4444133374394575E-2"/>
          <c:w val="0.61761078302712169"/>
          <c:h val="0.83996739703086454"/>
        </c:manualLayout>
      </c:layout>
      <c:barChart>
        <c:barDir val="bar"/>
        <c:grouping val="stacked"/>
        <c:ser>
          <c:idx val="0"/>
          <c:order val="0"/>
          <c:tx>
            <c:strRef>
              <c:f>Лист1!$B$1</c:f>
              <c:strCache>
                <c:ptCount val="1"/>
                <c:pt idx="0">
                  <c:v>Физическая культура и спорт</c:v>
                </c:pt>
              </c:strCache>
            </c:strRef>
          </c:tx>
          <c:spPr>
            <a:solidFill>
              <a:srgbClr val="92D050"/>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Лист1!$B$2:$B$6</c:f>
              <c:numCache>
                <c:formatCode>General</c:formatCode>
                <c:ptCount val="5"/>
                <c:pt idx="0">
                  <c:v>12299.32</c:v>
                </c:pt>
                <c:pt idx="1">
                  <c:v>9603.8699999999772</c:v>
                </c:pt>
                <c:pt idx="2">
                  <c:v>5632.63</c:v>
                </c:pt>
                <c:pt idx="3">
                  <c:v>5632.63</c:v>
                </c:pt>
                <c:pt idx="4">
                  <c:v>5632.63</c:v>
                </c:pt>
              </c:numCache>
            </c:numRef>
          </c:val>
        </c:ser>
        <c:ser>
          <c:idx val="1"/>
          <c:order val="1"/>
          <c:tx>
            <c:strRef>
              <c:f>Лист1!$C$1</c:f>
              <c:strCache>
                <c:ptCount val="1"/>
                <c:pt idx="0">
                  <c:v>Массовый спорт</c:v>
                </c:pt>
              </c:strCache>
            </c:strRef>
          </c:tx>
          <c:spPr>
            <a:solidFill>
              <a:schemeClr val="accent1">
                <a:lumMod val="75000"/>
              </a:schemeClr>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Лист1!$C$2:$C$6</c:f>
              <c:numCache>
                <c:formatCode>General</c:formatCode>
                <c:ptCount val="5"/>
                <c:pt idx="0">
                  <c:v>543.75</c:v>
                </c:pt>
                <c:pt idx="1">
                  <c:v>3406.23</c:v>
                </c:pt>
                <c:pt idx="2">
                  <c:v>633</c:v>
                </c:pt>
                <c:pt idx="3">
                  <c:v>633</c:v>
                </c:pt>
                <c:pt idx="4">
                  <c:v>633</c:v>
                </c:pt>
              </c:numCache>
            </c:numRef>
          </c:val>
        </c:ser>
        <c:ser>
          <c:idx val="2"/>
          <c:order val="2"/>
          <c:tx>
            <c:strRef>
              <c:f>Лист1!$D$1</c:f>
              <c:strCache>
                <c:ptCount val="1"/>
                <c:pt idx="0">
                  <c:v>Другие вопросы</c:v>
                </c:pt>
              </c:strCache>
            </c:strRef>
          </c:tx>
          <c:spPr>
            <a:solidFill>
              <a:schemeClr val="accent2">
                <a:lumMod val="20000"/>
                <a:lumOff val="80000"/>
              </a:schemeClr>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Лист1!$D$2:$D$6</c:f>
              <c:numCache>
                <c:formatCode>General</c:formatCode>
                <c:ptCount val="5"/>
                <c:pt idx="0">
                  <c:v>0</c:v>
                </c:pt>
                <c:pt idx="1">
                  <c:v>0</c:v>
                </c:pt>
                <c:pt idx="2">
                  <c:v>3986.54</c:v>
                </c:pt>
                <c:pt idx="3">
                  <c:v>3986.54</c:v>
                </c:pt>
                <c:pt idx="4">
                  <c:v>3986.54</c:v>
                </c:pt>
              </c:numCache>
            </c:numRef>
          </c:val>
        </c:ser>
        <c:overlap val="100"/>
        <c:axId val="452322432"/>
        <c:axId val="452323968"/>
      </c:barChart>
      <c:catAx>
        <c:axId val="452322432"/>
        <c:scaling>
          <c:orientation val="minMax"/>
        </c:scaling>
        <c:axPos val="l"/>
        <c:tickLblPos val="nextTo"/>
        <c:txPr>
          <a:bodyPr/>
          <a:lstStyle/>
          <a:p>
            <a:pPr>
              <a:defRPr sz="800"/>
            </a:pPr>
            <a:endParaRPr lang="ru-RU"/>
          </a:p>
        </c:txPr>
        <c:crossAx val="452323968"/>
        <c:crosses val="autoZero"/>
        <c:auto val="1"/>
        <c:lblAlgn val="ctr"/>
        <c:lblOffset val="100"/>
      </c:catAx>
      <c:valAx>
        <c:axId val="452323968"/>
        <c:scaling>
          <c:orientation val="minMax"/>
        </c:scaling>
        <c:axPos val="b"/>
        <c:majorGridlines/>
        <c:numFmt formatCode="General" sourceLinked="1"/>
        <c:tickLblPos val="nextTo"/>
        <c:txPr>
          <a:bodyPr/>
          <a:lstStyle/>
          <a:p>
            <a:pPr>
              <a:defRPr sz="700"/>
            </a:pPr>
            <a:endParaRPr lang="ru-RU"/>
          </a:p>
        </c:txPr>
        <c:crossAx val="452322432"/>
        <c:crosses val="autoZero"/>
        <c:crossBetween val="between"/>
      </c:valAx>
    </c:plotArea>
    <c:legend>
      <c:legendPos val="r"/>
      <c:layout>
        <c:manualLayout>
          <c:xMode val="edge"/>
          <c:yMode val="edge"/>
          <c:x val="0.81121095800524856"/>
          <c:y val="0.1537216061838812"/>
          <c:w val="0.17206178915135636"/>
          <c:h val="0.50638697510110375"/>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8.4299788481066701E-2"/>
          <c:y val="0.13252596142873438"/>
          <c:w val="0.92073832790445154"/>
          <c:h val="0.59437435809654227"/>
        </c:manualLayout>
      </c:layout>
      <c:bar3DChart>
        <c:barDir val="col"/>
        <c:grouping val="clustered"/>
        <c:ser>
          <c:idx val="0"/>
          <c:order val="0"/>
          <c:tx>
            <c:strRef>
              <c:f>Sheet1!$A$2</c:f>
              <c:strCache>
                <c:ptCount val="1"/>
                <c:pt idx="0">
                  <c:v>валовой сбор зерна (в весе после обработки)</c:v>
                </c:pt>
              </c:strCache>
            </c:strRef>
          </c:tx>
          <c:spPr>
            <a:solidFill>
              <a:schemeClr val="accent2">
                <a:lumMod val="60000"/>
                <a:lumOff val="4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275</c:v>
                </c:pt>
                <c:pt idx="1">
                  <c:v>273</c:v>
                </c:pt>
                <c:pt idx="2">
                  <c:v>240.2</c:v>
                </c:pt>
                <c:pt idx="3">
                  <c:v>242.84</c:v>
                </c:pt>
                <c:pt idx="4">
                  <c:v>247.7</c:v>
                </c:pt>
                <c:pt idx="5">
                  <c:v>246.46</c:v>
                </c:pt>
                <c:pt idx="6">
                  <c:v>258.97000000000003</c:v>
                </c:pt>
              </c:numCache>
            </c:numRef>
          </c:val>
        </c:ser>
        <c:gapDepth val="0"/>
        <c:shape val="box"/>
        <c:axId val="199425024"/>
        <c:axId val="199443200"/>
        <c:axId val="0"/>
      </c:bar3DChart>
      <c:catAx>
        <c:axId val="19942502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9443200"/>
        <c:crosses val="autoZero"/>
        <c:auto val="1"/>
        <c:lblAlgn val="ctr"/>
        <c:lblOffset val="100"/>
        <c:tickLblSkip val="1"/>
        <c:tickMarkSkip val="1"/>
      </c:catAx>
      <c:valAx>
        <c:axId val="199443200"/>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9425024"/>
        <c:crosses val="autoZero"/>
        <c:crossBetween val="between"/>
      </c:valAx>
      <c:spPr>
        <a:noFill/>
        <a:ln w="25454">
          <a:noFill/>
        </a:ln>
      </c:spPr>
    </c:plotArea>
    <c:legend>
      <c:legendPos val="r"/>
      <c:layout>
        <c:manualLayout>
          <c:xMode val="edge"/>
          <c:yMode val="edge"/>
          <c:x val="0.13579055957178604"/>
          <c:y val="0.8567536802464939"/>
          <c:w val="0.86420949398639835"/>
          <c:h val="0.11083818327056943"/>
        </c:manualLayout>
      </c:layout>
      <c:spPr>
        <a:noFill/>
        <a:ln w="3182">
          <a:solidFill>
            <a:schemeClr val="tx1"/>
          </a:solid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8.7012639331608133E-2"/>
          <c:y val="0.19317100142781152"/>
          <c:w val="0.79711515579943448"/>
          <c:h val="0.46226175922556001"/>
        </c:manualLayout>
      </c:layout>
      <c:bar3DChart>
        <c:barDir val="col"/>
        <c:grouping val="clustered"/>
        <c:ser>
          <c:idx val="0"/>
          <c:order val="0"/>
          <c:tx>
            <c:strRef>
              <c:f>Лист1!$B$1</c:f>
              <c:strCache>
                <c:ptCount val="1"/>
                <c:pt idx="0">
                  <c:v>"Указные"  категории, руб.</c:v>
                </c:pt>
              </c:strCache>
            </c:strRef>
          </c:tx>
          <c:spPr>
            <a:solidFill>
              <a:srgbClr val="FF5050"/>
            </a:solidFill>
          </c:spPr>
          <c:dLbls>
            <c:showVal val="1"/>
          </c:dLbls>
          <c:cat>
            <c:strRef>
              <c:f>Лист1!$A$2:$A$6</c:f>
              <c:strCache>
                <c:ptCount val="5"/>
                <c:pt idx="0">
                  <c:v>2019 год</c:v>
                </c:pt>
                <c:pt idx="1">
                  <c:v>2020 год</c:v>
                </c:pt>
                <c:pt idx="2">
                  <c:v>2021 год</c:v>
                </c:pt>
                <c:pt idx="3">
                  <c:v>2022 год</c:v>
                </c:pt>
                <c:pt idx="4">
                  <c:v>2023 год</c:v>
                </c:pt>
              </c:strCache>
            </c:strRef>
          </c:cat>
          <c:val>
            <c:numRef>
              <c:f>Лист1!$B$2:$B$6</c:f>
              <c:numCache>
                <c:formatCode>General</c:formatCode>
                <c:ptCount val="5"/>
                <c:pt idx="0">
                  <c:v>24732.5</c:v>
                </c:pt>
                <c:pt idx="1">
                  <c:v>25697</c:v>
                </c:pt>
                <c:pt idx="2">
                  <c:v>26250.6</c:v>
                </c:pt>
                <c:pt idx="3">
                  <c:v>27037.4</c:v>
                </c:pt>
                <c:pt idx="4">
                  <c:v>27848.5</c:v>
                </c:pt>
              </c:numCache>
            </c:numRef>
          </c:val>
        </c:ser>
        <c:shape val="cylinder"/>
        <c:axId val="459526144"/>
        <c:axId val="459527680"/>
        <c:axId val="0"/>
      </c:bar3DChart>
      <c:catAx>
        <c:axId val="459526144"/>
        <c:scaling>
          <c:orientation val="minMax"/>
        </c:scaling>
        <c:axPos val="b"/>
        <c:tickLblPos val="nextTo"/>
        <c:txPr>
          <a:bodyPr/>
          <a:lstStyle/>
          <a:p>
            <a:pPr>
              <a:defRPr sz="700"/>
            </a:pPr>
            <a:endParaRPr lang="ru-RU"/>
          </a:p>
        </c:txPr>
        <c:crossAx val="459527680"/>
        <c:crosses val="autoZero"/>
        <c:auto val="1"/>
        <c:lblAlgn val="ctr"/>
        <c:lblOffset val="100"/>
      </c:catAx>
      <c:valAx>
        <c:axId val="459527680"/>
        <c:scaling>
          <c:orientation val="minMax"/>
        </c:scaling>
        <c:axPos val="l"/>
        <c:majorGridlines/>
        <c:numFmt formatCode="General" sourceLinked="1"/>
        <c:tickLblPos val="nextTo"/>
        <c:crossAx val="459526144"/>
        <c:crosses val="autoZero"/>
        <c:crossBetween val="between"/>
      </c:valAx>
    </c:plotArea>
    <c:plotVisOnly val="1"/>
  </c:chart>
  <c:txPr>
    <a:bodyPr/>
    <a:lstStyle/>
    <a:p>
      <a:pPr>
        <a:defRPr sz="800">
          <a:solidFill>
            <a:srgbClr val="FF0000"/>
          </a:solidFill>
        </a:defRPr>
      </a:pPr>
      <a:endParaRPr lang="ru-RU"/>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45779043346506643"/>
          <c:y val="4.9382370415994033E-2"/>
        </c:manualLayout>
      </c:layout>
      <c:txPr>
        <a:bodyPr/>
        <a:lstStyle/>
        <a:p>
          <a:pPr>
            <a:defRPr sz="900"/>
          </a:pPr>
          <a:endParaRPr lang="ru-RU"/>
        </a:p>
      </c:txPr>
    </c:title>
    <c:plotArea>
      <c:layout>
        <c:manualLayout>
          <c:layoutTarget val="inner"/>
          <c:xMode val="edge"/>
          <c:yMode val="edge"/>
          <c:x val="9.7881301890372696E-2"/>
          <c:y val="0.22523338030491091"/>
          <c:w val="0.86570328272223618"/>
          <c:h val="0.49221702735238948"/>
        </c:manualLayout>
      </c:layout>
      <c:barChart>
        <c:barDir val="bar"/>
        <c:grouping val="clustered"/>
        <c:ser>
          <c:idx val="0"/>
          <c:order val="0"/>
          <c:tx>
            <c:strRef>
              <c:f>Лист1!$B$1</c:f>
              <c:strCache>
                <c:ptCount val="1"/>
                <c:pt idx="0">
                  <c:v>МРОТ, руб.</c:v>
                </c:pt>
              </c:strCache>
            </c:strRef>
          </c:tx>
          <c:spPr>
            <a:solidFill>
              <a:schemeClr val="accent2">
                <a:lumMod val="40000"/>
                <a:lumOff val="60000"/>
              </a:schemeClr>
            </a:solidFill>
          </c:spPr>
          <c:dLbls>
            <c:txPr>
              <a:bodyPr/>
              <a:lstStyle/>
              <a:p>
                <a:pPr>
                  <a:defRPr sz="800"/>
                </a:pPr>
                <a:endParaRPr lang="ru-RU"/>
              </a:p>
            </c:txPr>
            <c:showVal val="1"/>
          </c:dLbls>
          <c:cat>
            <c:numRef>
              <c:f>Лист1!$A$2:$A$4</c:f>
              <c:numCache>
                <c:formatCode>dd/mm/yyyy</c:formatCode>
                <c:ptCount val="3"/>
                <c:pt idx="0">
                  <c:v>43466</c:v>
                </c:pt>
                <c:pt idx="1">
                  <c:v>43831</c:v>
                </c:pt>
                <c:pt idx="2">
                  <c:v>44197</c:v>
                </c:pt>
              </c:numCache>
            </c:numRef>
          </c:cat>
          <c:val>
            <c:numRef>
              <c:f>Лист1!$B$2:$B$4</c:f>
              <c:numCache>
                <c:formatCode>General</c:formatCode>
                <c:ptCount val="3"/>
                <c:pt idx="0">
                  <c:v>11280</c:v>
                </c:pt>
                <c:pt idx="1">
                  <c:v>12130</c:v>
                </c:pt>
                <c:pt idx="2">
                  <c:v>12792</c:v>
                </c:pt>
              </c:numCache>
            </c:numRef>
          </c:val>
        </c:ser>
        <c:axId val="459580160"/>
        <c:axId val="459581696"/>
      </c:barChart>
      <c:dateAx>
        <c:axId val="459580160"/>
        <c:scaling>
          <c:orientation val="minMax"/>
        </c:scaling>
        <c:axPos val="l"/>
        <c:numFmt formatCode="dd/mm/yyyy" sourceLinked="1"/>
        <c:tickLblPos val="nextTo"/>
        <c:crossAx val="459581696"/>
        <c:crosses val="autoZero"/>
        <c:auto val="1"/>
        <c:lblOffset val="100"/>
      </c:dateAx>
      <c:valAx>
        <c:axId val="459581696"/>
        <c:scaling>
          <c:orientation val="minMax"/>
        </c:scaling>
        <c:axPos val="b"/>
        <c:majorGridlines/>
        <c:numFmt formatCode="General" sourceLinked="1"/>
        <c:tickLblPos val="nextTo"/>
        <c:crossAx val="459580160"/>
        <c:crosses val="autoZero"/>
        <c:crossBetween val="between"/>
      </c:valAx>
    </c:plotArea>
    <c:plotVisOnly val="1"/>
  </c:chart>
  <c:txPr>
    <a:bodyPr/>
    <a:lstStyle/>
    <a:p>
      <a:pPr>
        <a:defRPr sz="800"/>
      </a:pPr>
      <a:endParaRPr lang="ru-RU"/>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краевой бюджет</c:v>
                </c:pt>
              </c:strCache>
            </c:strRef>
          </c:tx>
          <c:spPr>
            <a:solidFill>
              <a:srgbClr val="99CCFF"/>
            </a:solidFill>
          </c:spPr>
          <c:cat>
            <c:strRef>
              <c:f>Лист1!$A$2:$A$4</c:f>
              <c:strCache>
                <c:ptCount val="3"/>
                <c:pt idx="0">
                  <c:v>2019 (факт)</c:v>
                </c:pt>
                <c:pt idx="1">
                  <c:v>2020 (уточненный)</c:v>
                </c:pt>
                <c:pt idx="2">
                  <c:v>2021 (проект)</c:v>
                </c:pt>
              </c:strCache>
            </c:strRef>
          </c:cat>
          <c:val>
            <c:numRef>
              <c:f>Лист1!$B$2:$B$4</c:f>
              <c:numCache>
                <c:formatCode>General</c:formatCode>
                <c:ptCount val="3"/>
                <c:pt idx="0">
                  <c:v>11703.4</c:v>
                </c:pt>
                <c:pt idx="1">
                  <c:v>7474.17</c:v>
                </c:pt>
                <c:pt idx="2">
                  <c:v>4045</c:v>
                </c:pt>
              </c:numCache>
            </c:numRef>
          </c:val>
        </c:ser>
        <c:ser>
          <c:idx val="1"/>
          <c:order val="1"/>
          <c:tx>
            <c:strRef>
              <c:f>Лист1!$C$1</c:f>
              <c:strCache>
                <c:ptCount val="1"/>
                <c:pt idx="0">
                  <c:v>местный бюджет</c:v>
                </c:pt>
              </c:strCache>
            </c:strRef>
          </c:tx>
          <c:cat>
            <c:strRef>
              <c:f>Лист1!$A$2:$A$4</c:f>
              <c:strCache>
                <c:ptCount val="3"/>
                <c:pt idx="0">
                  <c:v>2019 (факт)</c:v>
                </c:pt>
                <c:pt idx="1">
                  <c:v>2020 (уточненный)</c:v>
                </c:pt>
                <c:pt idx="2">
                  <c:v>2021 (проект)</c:v>
                </c:pt>
              </c:strCache>
            </c:strRef>
          </c:cat>
          <c:val>
            <c:numRef>
              <c:f>Лист1!$C$2:$C$4</c:f>
              <c:numCache>
                <c:formatCode>General</c:formatCode>
                <c:ptCount val="3"/>
                <c:pt idx="0">
                  <c:v>3358.54</c:v>
                </c:pt>
                <c:pt idx="1">
                  <c:v>2705.92</c:v>
                </c:pt>
                <c:pt idx="2">
                  <c:v>1386.09</c:v>
                </c:pt>
              </c:numCache>
            </c:numRef>
          </c:val>
        </c:ser>
        <c:ser>
          <c:idx val="2"/>
          <c:order val="2"/>
          <c:tx>
            <c:strRef>
              <c:f>Лист1!$D$1</c:f>
              <c:strCache>
                <c:ptCount val="1"/>
                <c:pt idx="0">
                  <c:v>организации и население</c:v>
                </c:pt>
              </c:strCache>
            </c:strRef>
          </c:tx>
          <c:spPr>
            <a:solidFill>
              <a:srgbClr val="FF5050"/>
            </a:solidFill>
          </c:spPr>
          <c:cat>
            <c:strRef>
              <c:f>Лист1!$A$2:$A$4</c:f>
              <c:strCache>
                <c:ptCount val="3"/>
                <c:pt idx="0">
                  <c:v>2019 (факт)</c:v>
                </c:pt>
                <c:pt idx="1">
                  <c:v>2020 (уточненный)</c:v>
                </c:pt>
                <c:pt idx="2">
                  <c:v>2021 (проект)</c:v>
                </c:pt>
              </c:strCache>
            </c:strRef>
          </c:cat>
          <c:val>
            <c:numRef>
              <c:f>Лист1!$D$2:$D$4</c:f>
              <c:numCache>
                <c:formatCode>General</c:formatCode>
                <c:ptCount val="3"/>
                <c:pt idx="0">
                  <c:v>1057.4000000000001</c:v>
                </c:pt>
                <c:pt idx="1">
                  <c:v>1458.84</c:v>
                </c:pt>
                <c:pt idx="2">
                  <c:v>624.23</c:v>
                </c:pt>
              </c:numCache>
            </c:numRef>
          </c:val>
        </c:ser>
        <c:shape val="cylinder"/>
        <c:axId val="459750784"/>
        <c:axId val="459756672"/>
        <c:axId val="0"/>
      </c:bar3DChart>
      <c:catAx>
        <c:axId val="459750784"/>
        <c:scaling>
          <c:orientation val="minMax"/>
        </c:scaling>
        <c:axPos val="b"/>
        <c:tickLblPos val="nextTo"/>
        <c:txPr>
          <a:bodyPr/>
          <a:lstStyle/>
          <a:p>
            <a:pPr>
              <a:defRPr sz="800"/>
            </a:pPr>
            <a:endParaRPr lang="ru-RU"/>
          </a:p>
        </c:txPr>
        <c:crossAx val="459756672"/>
        <c:crosses val="autoZero"/>
        <c:auto val="1"/>
        <c:lblAlgn val="ctr"/>
        <c:lblOffset val="100"/>
      </c:catAx>
      <c:valAx>
        <c:axId val="459756672"/>
        <c:scaling>
          <c:orientation val="minMax"/>
        </c:scaling>
        <c:axPos val="l"/>
        <c:majorGridlines/>
        <c:numFmt formatCode="General" sourceLinked="1"/>
        <c:tickLblPos val="nextTo"/>
        <c:crossAx val="459750784"/>
        <c:crosses val="autoZero"/>
        <c:crossBetween val="between"/>
      </c:valAx>
    </c:plotArea>
    <c:legend>
      <c:legendPos val="r"/>
      <c:layout>
        <c:manualLayout>
          <c:xMode val="edge"/>
          <c:yMode val="edge"/>
          <c:x val="0.70381011039876074"/>
          <c:y val="0.43013636792724247"/>
          <c:w val="0.28196776692143338"/>
          <c:h val="0.202825732534891"/>
        </c:manualLayout>
      </c:layout>
      <c:txPr>
        <a:bodyPr/>
        <a:lstStyle/>
        <a:p>
          <a:pPr>
            <a:defRPr sz="900"/>
          </a:pPr>
          <a:endParaRPr lang="ru-RU"/>
        </a:p>
      </c:txPr>
    </c:legend>
    <c:plotVisOnly val="1"/>
  </c:chart>
  <c:txPr>
    <a:bodyPr/>
    <a:lstStyle/>
    <a:p>
      <a:pPr>
        <a:defRPr sz="1100"/>
      </a:pPr>
      <a:endParaRPr lang="ru-RU"/>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6133098579135722E-2"/>
          <c:y val="3.8647072499473772E-2"/>
          <c:w val="0.40288081973179651"/>
          <c:h val="0.9458940985007393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301256234516E-2"/>
                  <c:y val="0.26930132179074207"/>
                </c:manualLayout>
              </c:layout>
              <c:showVal val="1"/>
            </c:dLbl>
            <c:dLbl>
              <c:idx val="2"/>
              <c:layout>
                <c:manualLayout>
                  <c:x val="7.9176215406233166E-3"/>
                  <c:y val="-0.1765461695898250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993.47</c:v>
                </c:pt>
                <c:pt idx="1">
                  <c:v>16210.710000000006</c:v>
                </c:pt>
                <c:pt idx="2">
                  <c:v>815.73</c:v>
                </c:pt>
              </c:numCache>
            </c:numRef>
          </c:val>
        </c:ser>
        <c:firstSliceAng val="87"/>
      </c:pieChart>
    </c:plotArea>
    <c:legend>
      <c:legendPos val="r"/>
      <c:layout>
        <c:manualLayout>
          <c:xMode val="edge"/>
          <c:yMode val="edge"/>
          <c:x val="0.68102060528010377"/>
          <c:y val="0.15522035301866471"/>
          <c:w val="0.31897939471989772"/>
          <c:h val="0.72698593259374134"/>
        </c:manualLayout>
      </c:layout>
    </c:legend>
    <c:plotVisOnly val="1"/>
  </c:chart>
  <c:txPr>
    <a:bodyPr/>
    <a:lstStyle/>
    <a:p>
      <a:pPr>
        <a:defRPr sz="900"/>
      </a:pPr>
      <a:endParaRPr lang="ru-RU"/>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8E-2"/>
          <c:w val="0.40288081973179662"/>
          <c:h val="0.9458940985007398"/>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067098143045518E-2"/>
                  <c:y val="0.2933312802710043"/>
                </c:manualLayout>
              </c:layout>
              <c:showVal val="1"/>
            </c:dLbl>
            <c:dLbl>
              <c:idx val="2"/>
              <c:layout>
                <c:manualLayout>
                  <c:x val="5.3165732123359719E-2"/>
                  <c:y val="-0.12377287937122775"/>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3255.3900000000012</c:v>
                </c:pt>
                <c:pt idx="1">
                  <c:v>35108.68</c:v>
                </c:pt>
                <c:pt idx="2">
                  <c:v>2064.17</c:v>
                </c:pt>
              </c:numCache>
            </c:numRef>
          </c:val>
        </c:ser>
        <c:firstSliceAng val="87"/>
      </c:pieChart>
    </c:plotArea>
    <c:legend>
      <c:legendPos val="r"/>
      <c:layout/>
    </c:legend>
    <c:plotVisOnly val="1"/>
  </c:chart>
  <c:txPr>
    <a:bodyPr/>
    <a:lstStyle/>
    <a:p>
      <a:pPr>
        <a:defRPr sz="900"/>
      </a:pPr>
      <a:endParaRPr lang="ru-RU"/>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8E-2"/>
          <c:w val="0.40288081973179662"/>
          <c:h val="0.9458940985007398"/>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426239736855E-2"/>
                  <c:y val="0.3156778087901093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1">
                  <c:v>6412.03</c:v>
                </c:pt>
                <c:pt idx="2">
                  <c:v>337.47999999999962</c:v>
                </c:pt>
              </c:numCache>
            </c:numRef>
          </c:val>
        </c:ser>
        <c:firstSliceAng val="87"/>
      </c:pieChart>
    </c:plotArea>
    <c:legend>
      <c:legendPos val="r"/>
      <c:legendEntry>
        <c:idx val="0"/>
        <c:delete val="1"/>
      </c:legendEntry>
      <c:layout/>
    </c:legend>
    <c:plotVisOnly val="1"/>
  </c:chart>
  <c:txPr>
    <a:bodyPr/>
    <a:lstStyle/>
    <a:p>
      <a:pPr>
        <a:defRPr sz="900"/>
      </a:pPr>
      <a:endParaRPr lang="ru-RU"/>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821E-2"/>
          <c:w val="0.40288081973179674"/>
          <c:h val="0.94589409850074002"/>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426239736911E-2"/>
                  <c:y val="0.3156778087901093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1">
                  <c:v>3625.4500000000012</c:v>
                </c:pt>
                <c:pt idx="2">
                  <c:v>190.81</c:v>
                </c:pt>
              </c:numCache>
            </c:numRef>
          </c:val>
        </c:ser>
        <c:firstSliceAng val="87"/>
      </c:pieChart>
    </c:plotArea>
    <c:legend>
      <c:legendPos val="r"/>
      <c:legendEntry>
        <c:idx val="0"/>
        <c:delete val="1"/>
      </c:legendEntry>
      <c:layout/>
    </c:legend>
    <c:plotVisOnly val="1"/>
  </c:chart>
  <c:txPr>
    <a:bodyPr/>
    <a:lstStyle/>
    <a:p>
      <a:pPr>
        <a:defRPr sz="900"/>
      </a:pPr>
      <a:endParaRPr lang="ru-RU"/>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stacked"/>
        <c:ser>
          <c:idx val="0"/>
          <c:order val="0"/>
          <c:tx>
            <c:strRef>
              <c:f>Лист1!$B$1</c:f>
              <c:strCache>
                <c:ptCount val="1"/>
                <c:pt idx="0">
                  <c:v>ДОРОЖНЫЙ ФОНД</c:v>
                </c:pt>
              </c:strCache>
            </c:strRef>
          </c:tx>
          <c:spPr>
            <a:solidFill>
              <a:srgbClr val="7030A0"/>
            </a:solidFill>
          </c:spPr>
          <c:cat>
            <c:strRef>
              <c:f>Лист1!$A$2:$A$7</c:f>
              <c:strCache>
                <c:ptCount val="6"/>
                <c:pt idx="0">
                  <c:v>2018 (отчет)</c:v>
                </c:pt>
                <c:pt idx="1">
                  <c:v>2019 (отчет)</c:v>
                </c:pt>
                <c:pt idx="2">
                  <c:v>2020 (уточненный)</c:v>
                </c:pt>
                <c:pt idx="3">
                  <c:v>2021 (проект)</c:v>
                </c:pt>
                <c:pt idx="4">
                  <c:v>2022 (проект)</c:v>
                </c:pt>
                <c:pt idx="5">
                  <c:v>2023 (проект)</c:v>
                </c:pt>
              </c:strCache>
            </c:strRef>
          </c:cat>
          <c:val>
            <c:numRef>
              <c:f>Лист1!$B$2:$B$7</c:f>
              <c:numCache>
                <c:formatCode>General</c:formatCode>
                <c:ptCount val="6"/>
                <c:pt idx="0">
                  <c:v>10621.76</c:v>
                </c:pt>
                <c:pt idx="1">
                  <c:v>93943.82</c:v>
                </c:pt>
                <c:pt idx="2">
                  <c:v>271494.78999999998</c:v>
                </c:pt>
                <c:pt idx="3">
                  <c:v>41156.18</c:v>
                </c:pt>
                <c:pt idx="4">
                  <c:v>43112.63</c:v>
                </c:pt>
                <c:pt idx="5">
                  <c:v>43071.02</c:v>
                </c:pt>
              </c:numCache>
            </c:numRef>
          </c:val>
        </c:ser>
        <c:shape val="cylinder"/>
        <c:axId val="465042816"/>
        <c:axId val="465065088"/>
        <c:axId val="0"/>
      </c:bar3DChart>
      <c:catAx>
        <c:axId val="465042816"/>
        <c:scaling>
          <c:orientation val="minMax"/>
        </c:scaling>
        <c:axPos val="b"/>
        <c:tickLblPos val="nextTo"/>
        <c:txPr>
          <a:bodyPr/>
          <a:lstStyle/>
          <a:p>
            <a:pPr>
              <a:defRPr sz="800"/>
            </a:pPr>
            <a:endParaRPr lang="ru-RU"/>
          </a:p>
        </c:txPr>
        <c:crossAx val="465065088"/>
        <c:crosses val="autoZero"/>
        <c:auto val="1"/>
        <c:lblAlgn val="ctr"/>
        <c:lblOffset val="100"/>
      </c:catAx>
      <c:valAx>
        <c:axId val="465065088"/>
        <c:scaling>
          <c:orientation val="minMax"/>
        </c:scaling>
        <c:axPos val="l"/>
        <c:majorGridlines/>
        <c:numFmt formatCode="General" sourceLinked="1"/>
        <c:tickLblPos val="nextTo"/>
        <c:crossAx val="465042816"/>
        <c:crosses val="autoZero"/>
        <c:crossBetween val="between"/>
      </c:valAx>
    </c:plotArea>
    <c:legend>
      <c:legendPos val="r"/>
      <c:layout>
        <c:manualLayout>
          <c:xMode val="edge"/>
          <c:yMode val="edge"/>
          <c:x val="0.78677249269763061"/>
          <c:y val="0.29492536423573268"/>
          <c:w val="0.19900538462256387"/>
          <c:h val="0.41014927152853725"/>
        </c:manualLayout>
      </c:layout>
    </c:legend>
    <c:plotVisOnly val="1"/>
  </c:chart>
  <c:txPr>
    <a:bodyPr/>
    <a:lstStyle/>
    <a:p>
      <a:pPr>
        <a:defRPr sz="1100"/>
      </a:pPr>
      <a:endParaRPr lang="ru-RU"/>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Дотации</c:v>
                </c:pt>
              </c:strCache>
            </c:strRef>
          </c:tx>
          <c:spPr>
            <a:solidFill>
              <a:srgbClr val="FFCCFF"/>
            </a:solidFill>
          </c:spPr>
          <c:cat>
            <c:strRef>
              <c:f>Лист1!$A$2:$A$6</c:f>
              <c:strCache>
                <c:ptCount val="5"/>
                <c:pt idx="0">
                  <c:v>2019 (факт)</c:v>
                </c:pt>
                <c:pt idx="1">
                  <c:v>2020 (уточненный)</c:v>
                </c:pt>
                <c:pt idx="2">
                  <c:v>2021 (проект)</c:v>
                </c:pt>
                <c:pt idx="3">
                  <c:v>2022 (проект)</c:v>
                </c:pt>
                <c:pt idx="4">
                  <c:v>2023 (проект)</c:v>
                </c:pt>
              </c:strCache>
            </c:strRef>
          </c:cat>
          <c:val>
            <c:numRef>
              <c:f>Лист1!$B$2:$B$6</c:f>
              <c:numCache>
                <c:formatCode>General</c:formatCode>
                <c:ptCount val="5"/>
                <c:pt idx="0">
                  <c:v>223703.47999999998</c:v>
                </c:pt>
                <c:pt idx="1">
                  <c:v>446812.91000000021</c:v>
                </c:pt>
                <c:pt idx="2">
                  <c:v>445071</c:v>
                </c:pt>
                <c:pt idx="3">
                  <c:v>400869</c:v>
                </c:pt>
                <c:pt idx="4">
                  <c:v>398494</c:v>
                </c:pt>
              </c:numCache>
            </c:numRef>
          </c:val>
        </c:ser>
        <c:ser>
          <c:idx val="1"/>
          <c:order val="1"/>
          <c:tx>
            <c:strRef>
              <c:f>Лист1!$C$1</c:f>
              <c:strCache>
                <c:ptCount val="1"/>
                <c:pt idx="0">
                  <c:v>Субсидии</c:v>
                </c:pt>
              </c:strCache>
            </c:strRef>
          </c:tx>
          <c:spPr>
            <a:solidFill>
              <a:srgbClr val="FF0000"/>
            </a:solidFill>
          </c:spPr>
          <c:cat>
            <c:strRef>
              <c:f>Лист1!$A$2:$A$6</c:f>
              <c:strCache>
                <c:ptCount val="5"/>
                <c:pt idx="0">
                  <c:v>2019 (факт)</c:v>
                </c:pt>
                <c:pt idx="1">
                  <c:v>2020 (уточненный)</c:v>
                </c:pt>
                <c:pt idx="2">
                  <c:v>2021 (проект)</c:v>
                </c:pt>
                <c:pt idx="3">
                  <c:v>2022 (проект)</c:v>
                </c:pt>
                <c:pt idx="4">
                  <c:v>2023 (проект)</c:v>
                </c:pt>
              </c:strCache>
            </c:strRef>
          </c:cat>
          <c:val>
            <c:numRef>
              <c:f>Лист1!$C$2:$C$6</c:f>
              <c:numCache>
                <c:formatCode>General</c:formatCode>
                <c:ptCount val="5"/>
                <c:pt idx="0">
                  <c:v>305471.88</c:v>
                </c:pt>
                <c:pt idx="1">
                  <c:v>290983.43000000028</c:v>
                </c:pt>
                <c:pt idx="2">
                  <c:v>282126.53999999998</c:v>
                </c:pt>
                <c:pt idx="3">
                  <c:v>55975.54</c:v>
                </c:pt>
                <c:pt idx="4">
                  <c:v>50102.1</c:v>
                </c:pt>
              </c:numCache>
            </c:numRef>
          </c:val>
        </c:ser>
        <c:ser>
          <c:idx val="2"/>
          <c:order val="2"/>
          <c:tx>
            <c:strRef>
              <c:f>Лист1!$D$1</c:f>
              <c:strCache>
                <c:ptCount val="1"/>
                <c:pt idx="0">
                  <c:v>Субвенции</c:v>
                </c:pt>
              </c:strCache>
            </c:strRef>
          </c:tx>
          <c:spPr>
            <a:solidFill>
              <a:schemeClr val="accent6">
                <a:lumMod val="60000"/>
                <a:lumOff val="40000"/>
              </a:schemeClr>
            </a:solidFill>
          </c:spPr>
          <c:cat>
            <c:strRef>
              <c:f>Лист1!$A$2:$A$6</c:f>
              <c:strCache>
                <c:ptCount val="5"/>
                <c:pt idx="0">
                  <c:v>2019 (факт)</c:v>
                </c:pt>
                <c:pt idx="1">
                  <c:v>2020 (уточненный)</c:v>
                </c:pt>
                <c:pt idx="2">
                  <c:v>2021 (проект)</c:v>
                </c:pt>
                <c:pt idx="3">
                  <c:v>2022 (проект)</c:v>
                </c:pt>
                <c:pt idx="4">
                  <c:v>2023 (проект)</c:v>
                </c:pt>
              </c:strCache>
            </c:strRef>
          </c:cat>
          <c:val>
            <c:numRef>
              <c:f>Лист1!$D$2:$D$6</c:f>
              <c:numCache>
                <c:formatCode>General</c:formatCode>
                <c:ptCount val="5"/>
                <c:pt idx="0">
                  <c:v>698588.16999999923</c:v>
                </c:pt>
                <c:pt idx="1">
                  <c:v>966407.12</c:v>
                </c:pt>
                <c:pt idx="2">
                  <c:v>953102.14</c:v>
                </c:pt>
                <c:pt idx="3">
                  <c:v>967240.71</c:v>
                </c:pt>
                <c:pt idx="4">
                  <c:v>990128.38</c:v>
                </c:pt>
              </c:numCache>
            </c:numRef>
          </c:val>
        </c:ser>
        <c:ser>
          <c:idx val="3"/>
          <c:order val="3"/>
          <c:tx>
            <c:strRef>
              <c:f>Лист1!$E$1</c:f>
              <c:strCache>
                <c:ptCount val="1"/>
                <c:pt idx="0">
                  <c:v>Иные МБТ</c:v>
                </c:pt>
              </c:strCache>
            </c:strRef>
          </c:tx>
          <c:spPr>
            <a:solidFill>
              <a:srgbClr val="92D050"/>
            </a:solidFill>
          </c:spPr>
          <c:cat>
            <c:strRef>
              <c:f>Лист1!$A$2:$A$6</c:f>
              <c:strCache>
                <c:ptCount val="5"/>
                <c:pt idx="0">
                  <c:v>2019 (факт)</c:v>
                </c:pt>
                <c:pt idx="1">
                  <c:v>2020 (уточненный)</c:v>
                </c:pt>
                <c:pt idx="2">
                  <c:v>2021 (проект)</c:v>
                </c:pt>
                <c:pt idx="3">
                  <c:v>2022 (проект)</c:v>
                </c:pt>
                <c:pt idx="4">
                  <c:v>2023 (проект)</c:v>
                </c:pt>
              </c:strCache>
            </c:strRef>
          </c:cat>
          <c:val>
            <c:numRef>
              <c:f>Лист1!$E$2:$E$6</c:f>
              <c:numCache>
                <c:formatCode>General</c:formatCode>
                <c:ptCount val="5"/>
                <c:pt idx="0">
                  <c:v>8245.9599999999737</c:v>
                </c:pt>
                <c:pt idx="1">
                  <c:v>15988.92</c:v>
                </c:pt>
                <c:pt idx="2">
                  <c:v>39556.729999999996</c:v>
                </c:pt>
                <c:pt idx="3">
                  <c:v>29556.73</c:v>
                </c:pt>
                <c:pt idx="4">
                  <c:v>29556.73</c:v>
                </c:pt>
              </c:numCache>
            </c:numRef>
          </c:val>
        </c:ser>
        <c:shape val="cylinder"/>
        <c:axId val="463908224"/>
        <c:axId val="464123008"/>
        <c:axId val="0"/>
      </c:bar3DChart>
      <c:catAx>
        <c:axId val="463908224"/>
        <c:scaling>
          <c:orientation val="minMax"/>
        </c:scaling>
        <c:axPos val="b"/>
        <c:tickLblPos val="nextTo"/>
        <c:txPr>
          <a:bodyPr/>
          <a:lstStyle/>
          <a:p>
            <a:pPr>
              <a:defRPr sz="800"/>
            </a:pPr>
            <a:endParaRPr lang="ru-RU"/>
          </a:p>
        </c:txPr>
        <c:crossAx val="464123008"/>
        <c:crosses val="autoZero"/>
        <c:auto val="1"/>
        <c:lblAlgn val="ctr"/>
        <c:lblOffset val="100"/>
      </c:catAx>
      <c:valAx>
        <c:axId val="464123008"/>
        <c:scaling>
          <c:orientation val="minMax"/>
        </c:scaling>
        <c:axPos val="l"/>
        <c:majorGridlines/>
        <c:numFmt formatCode="General" sourceLinked="1"/>
        <c:tickLblPos val="nextTo"/>
        <c:txPr>
          <a:bodyPr/>
          <a:lstStyle/>
          <a:p>
            <a:pPr>
              <a:defRPr sz="800"/>
            </a:pPr>
            <a:endParaRPr lang="ru-RU"/>
          </a:p>
        </c:txPr>
        <c:crossAx val="463908224"/>
        <c:crosses val="autoZero"/>
        <c:crossBetween val="between"/>
      </c:valAx>
    </c:plotArea>
    <c:legend>
      <c:legendPos val="r"/>
      <c:layout/>
    </c:legend>
    <c:plotVisOnly val="1"/>
  </c:chart>
  <c:txPr>
    <a:bodyPr/>
    <a:lstStyle/>
    <a:p>
      <a:pPr>
        <a:defRPr sz="1000"/>
      </a:pPr>
      <a:endParaRPr lang="ru-RU"/>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 доходы</c:v>
                </c:pt>
              </c:strCache>
            </c:strRef>
          </c:tx>
          <c:cat>
            <c:strRef>
              <c:f>Лист1!$A$2:$A$3</c:f>
              <c:strCache>
                <c:ptCount val="2"/>
                <c:pt idx="0">
                  <c:v>до выравнивания</c:v>
                </c:pt>
                <c:pt idx="1">
                  <c:v>после выравнивания</c:v>
                </c:pt>
              </c:strCache>
            </c:strRef>
          </c:cat>
          <c:val>
            <c:numRef>
              <c:f>Лист1!$B$2:$B$3</c:f>
              <c:numCache>
                <c:formatCode>General</c:formatCode>
                <c:ptCount val="2"/>
                <c:pt idx="0">
                  <c:v>327970.58</c:v>
                </c:pt>
                <c:pt idx="1">
                  <c:v>327970.58</c:v>
                </c:pt>
              </c:numCache>
            </c:numRef>
          </c:val>
        </c:ser>
        <c:ser>
          <c:idx val="1"/>
          <c:order val="1"/>
          <c:tx>
            <c:strRef>
              <c:f>Лист1!$C$1</c:f>
              <c:strCache>
                <c:ptCount val="1"/>
                <c:pt idx="0">
                  <c:v>дотация на выравнивание бюджетной обеспеченности</c:v>
                </c:pt>
              </c:strCache>
            </c:strRef>
          </c:tx>
          <c:cat>
            <c:strRef>
              <c:f>Лист1!$A$2:$A$3</c:f>
              <c:strCache>
                <c:ptCount val="2"/>
                <c:pt idx="0">
                  <c:v>до выравнивания</c:v>
                </c:pt>
                <c:pt idx="1">
                  <c:v>после выравнивания</c:v>
                </c:pt>
              </c:strCache>
            </c:strRef>
          </c:cat>
          <c:val>
            <c:numRef>
              <c:f>Лист1!$C$2:$C$3</c:f>
              <c:numCache>
                <c:formatCode>General</c:formatCode>
                <c:ptCount val="2"/>
                <c:pt idx="1">
                  <c:v>455071</c:v>
                </c:pt>
              </c:numCache>
            </c:numRef>
          </c:val>
        </c:ser>
        <c:shape val="box"/>
        <c:axId val="465155584"/>
        <c:axId val="465157120"/>
        <c:axId val="0"/>
      </c:bar3DChart>
      <c:catAx>
        <c:axId val="465155584"/>
        <c:scaling>
          <c:orientation val="minMax"/>
        </c:scaling>
        <c:axPos val="b"/>
        <c:tickLblPos val="nextTo"/>
        <c:crossAx val="465157120"/>
        <c:crosses val="autoZero"/>
        <c:auto val="1"/>
        <c:lblAlgn val="ctr"/>
        <c:lblOffset val="100"/>
      </c:catAx>
      <c:valAx>
        <c:axId val="465157120"/>
        <c:scaling>
          <c:orientation val="minMax"/>
        </c:scaling>
        <c:axPos val="l"/>
        <c:majorGridlines/>
        <c:numFmt formatCode="General" sourceLinked="1"/>
        <c:tickLblPos val="nextTo"/>
        <c:crossAx val="465155584"/>
        <c:crosses val="autoZero"/>
        <c:crossBetween val="between"/>
      </c:valAx>
    </c:plotArea>
    <c:legend>
      <c:legendPos val="r"/>
      <c:layout/>
      <c:txPr>
        <a:bodyPr/>
        <a:lstStyle/>
        <a:p>
          <a:pPr>
            <a:defRPr sz="1000"/>
          </a:pPr>
          <a:endParaRPr lang="ru-RU"/>
        </a:p>
      </c:txPr>
    </c:legend>
    <c:plotVisOnly val="1"/>
  </c:chart>
  <c:txPr>
    <a:bodyPr/>
    <a:lstStyle/>
    <a:p>
      <a:pPr>
        <a:defRPr sz="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5198639942735443E-2"/>
          <c:y val="4.7356892888389013E-2"/>
          <c:w val="0.88896292650918662"/>
          <c:h val="0.67351981983331699"/>
        </c:manualLayout>
      </c:layout>
      <c:lineChart>
        <c:grouping val="standard"/>
        <c:ser>
          <c:idx val="0"/>
          <c:order val="0"/>
          <c:tx>
            <c:strRef>
              <c:f>Лист1!$B$1</c:f>
              <c:strCache>
                <c:ptCount val="1"/>
                <c:pt idx="0">
                  <c:v>семена масленичных культур</c:v>
                </c:pt>
              </c:strCache>
            </c:strRef>
          </c:tx>
          <c:spPr>
            <a:ln>
              <a:solidFill>
                <a:srgbClr val="33CCCC"/>
              </a:solidFill>
            </a:ln>
          </c:spPr>
          <c:marker>
            <c:spPr>
              <a:solidFill>
                <a:srgbClr val="00B0F0"/>
              </a:solidFill>
              <a:ln>
                <a:solidFill>
                  <a:srgbClr val="33CCCC"/>
                </a:solidFill>
              </a:ln>
            </c:spPr>
          </c:marke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Лист1!$B$2:$B$8</c:f>
              <c:numCache>
                <c:formatCode>General</c:formatCode>
                <c:ptCount val="7"/>
                <c:pt idx="0">
                  <c:v>44.2</c:v>
                </c:pt>
                <c:pt idx="1">
                  <c:v>44.5</c:v>
                </c:pt>
                <c:pt idx="2">
                  <c:v>31.7</c:v>
                </c:pt>
                <c:pt idx="3">
                  <c:v>29.439999999999987</c:v>
                </c:pt>
                <c:pt idx="4">
                  <c:v>29.73</c:v>
                </c:pt>
                <c:pt idx="5">
                  <c:v>29.59</c:v>
                </c:pt>
                <c:pt idx="6">
                  <c:v>30.479999999999986</c:v>
                </c:pt>
              </c:numCache>
            </c:numRef>
          </c:val>
        </c:ser>
        <c:ser>
          <c:idx val="1"/>
          <c:order val="1"/>
          <c:tx>
            <c:strRef>
              <c:f>Лист1!$C$1</c:f>
              <c:strCache>
                <c:ptCount val="1"/>
                <c:pt idx="0">
                  <c:v>картофель</c:v>
                </c:pt>
              </c:strCache>
            </c:strRef>
          </c:tx>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Лист1!$C$2:$C$8</c:f>
              <c:numCache>
                <c:formatCode>General</c:formatCode>
                <c:ptCount val="7"/>
                <c:pt idx="0">
                  <c:v>7.3</c:v>
                </c:pt>
                <c:pt idx="1">
                  <c:v>8.4</c:v>
                </c:pt>
                <c:pt idx="2">
                  <c:v>1.8</c:v>
                </c:pt>
                <c:pt idx="3">
                  <c:v>1.78</c:v>
                </c:pt>
                <c:pt idx="4">
                  <c:v>1.78</c:v>
                </c:pt>
                <c:pt idx="5">
                  <c:v>1.77</c:v>
                </c:pt>
                <c:pt idx="6">
                  <c:v>1.78</c:v>
                </c:pt>
              </c:numCache>
            </c:numRef>
          </c:val>
        </c:ser>
        <c:ser>
          <c:idx val="2"/>
          <c:order val="2"/>
          <c:tx>
            <c:strRef>
              <c:f>Лист1!$D$1</c:f>
              <c:strCache>
                <c:ptCount val="1"/>
                <c:pt idx="0">
                  <c:v>овощи</c:v>
                </c:pt>
              </c:strCache>
            </c:strRef>
          </c:tx>
          <c:spPr>
            <a:ln>
              <a:solidFill>
                <a:srgbClr val="FF0000"/>
              </a:solidFill>
            </a:ln>
          </c:spPr>
          <c:marker>
            <c:spPr>
              <a:solidFill>
                <a:srgbClr val="FF0000"/>
              </a:solidFill>
              <a:ln>
                <a:solidFill>
                  <a:srgbClr val="FF0000"/>
                </a:solidFill>
              </a:ln>
            </c:spPr>
          </c:marke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Лист1!$D$2:$D$8</c:f>
              <c:numCache>
                <c:formatCode>General</c:formatCode>
                <c:ptCount val="7"/>
                <c:pt idx="0">
                  <c:v>10.3</c:v>
                </c:pt>
                <c:pt idx="1">
                  <c:v>10.5</c:v>
                </c:pt>
                <c:pt idx="2">
                  <c:v>3.4</c:v>
                </c:pt>
                <c:pt idx="3">
                  <c:v>3.38</c:v>
                </c:pt>
                <c:pt idx="4">
                  <c:v>3.4099999999999997</c:v>
                </c:pt>
                <c:pt idx="5">
                  <c:v>3.4</c:v>
                </c:pt>
                <c:pt idx="6">
                  <c:v>3.4699999999999998</c:v>
                </c:pt>
              </c:numCache>
            </c:numRef>
          </c:val>
        </c:ser>
        <c:ser>
          <c:idx val="3"/>
          <c:order val="3"/>
          <c:tx>
            <c:strRef>
              <c:f>Лист1!$E$1</c:f>
              <c:strCache>
                <c:ptCount val="1"/>
                <c:pt idx="0">
                  <c:v>скот и птица на убой (в живом весе)</c:v>
                </c:pt>
              </c:strCache>
            </c:strRef>
          </c:tx>
          <c:spPr>
            <a:ln>
              <a:solidFill>
                <a:srgbClr val="FFC000"/>
              </a:solidFill>
            </a:ln>
          </c:spPr>
          <c:marker>
            <c:symbol val="circle"/>
            <c:size val="7"/>
            <c:spPr>
              <a:solidFill>
                <a:srgbClr val="FFC000"/>
              </a:solidFill>
              <a:ln>
                <a:solidFill>
                  <a:srgbClr val="FFC000"/>
                </a:solidFill>
              </a:ln>
            </c:spPr>
          </c:marke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Лист1!$E$2:$E$8</c:f>
              <c:numCache>
                <c:formatCode>General</c:formatCode>
                <c:ptCount val="7"/>
                <c:pt idx="0">
                  <c:v>7.3</c:v>
                </c:pt>
                <c:pt idx="1">
                  <c:v>7.5</c:v>
                </c:pt>
                <c:pt idx="2">
                  <c:v>7.48</c:v>
                </c:pt>
                <c:pt idx="3">
                  <c:v>7.6</c:v>
                </c:pt>
                <c:pt idx="4">
                  <c:v>7.68</c:v>
                </c:pt>
                <c:pt idx="5">
                  <c:v>7.64</c:v>
                </c:pt>
                <c:pt idx="6">
                  <c:v>7.6899999999999995</c:v>
                </c:pt>
              </c:numCache>
            </c:numRef>
          </c:val>
        </c:ser>
        <c:ser>
          <c:idx val="4"/>
          <c:order val="4"/>
          <c:tx>
            <c:strRef>
              <c:f>Лист1!$F$1</c:f>
              <c:strCache>
                <c:ptCount val="1"/>
                <c:pt idx="0">
                  <c:v>молоко</c:v>
                </c:pt>
              </c:strCache>
            </c:strRef>
          </c:tx>
          <c:spPr>
            <a:ln>
              <a:solidFill>
                <a:srgbClr val="669900"/>
              </a:solidFill>
            </a:ln>
          </c:spPr>
          <c:marker>
            <c:spPr>
              <a:solidFill>
                <a:srgbClr val="669900"/>
              </a:solidFill>
              <a:ln>
                <a:solidFill>
                  <a:srgbClr val="669900"/>
                </a:solidFill>
              </a:ln>
            </c:spPr>
          </c:marke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Лист1!$F$2:$F$8</c:f>
              <c:numCache>
                <c:formatCode>General</c:formatCode>
                <c:ptCount val="7"/>
                <c:pt idx="0">
                  <c:v>24.5</c:v>
                </c:pt>
                <c:pt idx="1">
                  <c:v>25</c:v>
                </c:pt>
                <c:pt idx="2">
                  <c:v>20.93</c:v>
                </c:pt>
                <c:pt idx="3">
                  <c:v>21.41</c:v>
                </c:pt>
                <c:pt idx="4">
                  <c:v>21.62</c:v>
                </c:pt>
                <c:pt idx="5">
                  <c:v>21.52</c:v>
                </c:pt>
                <c:pt idx="6">
                  <c:v>21.779999999999987</c:v>
                </c:pt>
              </c:numCache>
            </c:numRef>
          </c:val>
        </c:ser>
        <c:ser>
          <c:idx val="5"/>
          <c:order val="5"/>
          <c:tx>
            <c:strRef>
              <c:f>Лист1!$G$1</c:f>
              <c:strCache>
                <c:ptCount val="1"/>
                <c:pt idx="0">
                  <c:v>яйца (млн. шт.)</c:v>
                </c:pt>
              </c:strCache>
            </c:strRef>
          </c:tx>
          <c:spPr>
            <a:ln>
              <a:solidFill>
                <a:srgbClr val="7030A0"/>
              </a:solidFill>
            </a:ln>
          </c:spPr>
          <c:marker>
            <c:spPr>
              <a:solidFill>
                <a:srgbClr val="7030A0"/>
              </a:solidFill>
              <a:ln>
                <a:solidFill>
                  <a:srgbClr val="7030A0"/>
                </a:solidFill>
              </a:ln>
            </c:spPr>
          </c:marke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Лист1!$G$2:$G$8</c:f>
              <c:numCache>
                <c:formatCode>General</c:formatCode>
                <c:ptCount val="7"/>
                <c:pt idx="0">
                  <c:v>20.9</c:v>
                </c:pt>
                <c:pt idx="1">
                  <c:v>21.7</c:v>
                </c:pt>
                <c:pt idx="2">
                  <c:v>23.01</c:v>
                </c:pt>
                <c:pt idx="3">
                  <c:v>22.979999999999986</c:v>
                </c:pt>
                <c:pt idx="4">
                  <c:v>22.979999999999986</c:v>
                </c:pt>
                <c:pt idx="5">
                  <c:v>22.87</c:v>
                </c:pt>
                <c:pt idx="6">
                  <c:v>22.979999999999986</c:v>
                </c:pt>
              </c:numCache>
            </c:numRef>
          </c:val>
        </c:ser>
        <c:marker val="1"/>
        <c:axId val="199589248"/>
        <c:axId val="199611904"/>
      </c:lineChart>
      <c:catAx>
        <c:axId val="199589248"/>
        <c:scaling>
          <c:orientation val="minMax"/>
        </c:scaling>
        <c:axPos val="b"/>
        <c:numFmt formatCode="General" sourceLinked="1"/>
        <c:tickLblPos val="nextTo"/>
        <c:crossAx val="199611904"/>
        <c:crosses val="autoZero"/>
        <c:auto val="1"/>
        <c:lblAlgn val="ctr"/>
        <c:lblOffset val="100"/>
      </c:catAx>
      <c:valAx>
        <c:axId val="199611904"/>
        <c:scaling>
          <c:orientation val="minMax"/>
          <c:max val="55"/>
          <c:min val="0"/>
        </c:scaling>
        <c:axPos val="l"/>
        <c:majorGridlines/>
        <c:numFmt formatCode="General" sourceLinked="1"/>
        <c:tickLblPos val="nextTo"/>
        <c:crossAx val="199589248"/>
        <c:crosses val="autoZero"/>
        <c:crossBetween val="between"/>
        <c:majorUnit val="5"/>
        <c:minorUnit val="1"/>
      </c:valAx>
      <c:spPr>
        <a:ln>
          <a:noFill/>
        </a:ln>
      </c:spPr>
    </c:plotArea>
    <c:legend>
      <c:legendPos val="r"/>
      <c:layout>
        <c:manualLayout>
          <c:xMode val="edge"/>
          <c:yMode val="edge"/>
          <c:x val="0"/>
          <c:y val="0.84029386163611663"/>
          <c:w val="1"/>
          <c:h val="0.15970613836388417"/>
        </c:manualLayout>
      </c:layout>
      <c:txPr>
        <a:bodyPr/>
        <a:lstStyle/>
        <a:p>
          <a:pPr>
            <a:defRPr sz="800"/>
          </a:pPr>
          <a:endParaRPr lang="ru-RU"/>
        </a:p>
      </c:txPr>
    </c:legend>
    <c:plotVisOnly val="1"/>
  </c:chart>
  <c:txPr>
    <a:bodyPr/>
    <a:lstStyle/>
    <a:p>
      <a:pPr>
        <a:defRPr sz="1100">
          <a:latin typeface="Calibri" pitchFamily="34" charset="0"/>
          <a:cs typeface="Calibri" pitchFamily="34" charset="0"/>
        </a:defRPr>
      </a:pPr>
      <a:endParaRPr lang="ru-RU"/>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ru-RU"/>
  <c:style val="28"/>
  <c:chart>
    <c:autoTitleDeleted val="1"/>
    <c:plotArea>
      <c:layout>
        <c:manualLayout>
          <c:layoutTarget val="inner"/>
          <c:xMode val="edge"/>
          <c:yMode val="edge"/>
          <c:x val="0.12105782681847287"/>
          <c:y val="3.8142851881665274E-2"/>
          <c:w val="0.87894217318152723"/>
          <c:h val="0.69528241784279599"/>
        </c:manualLayout>
      </c:layout>
      <c:lineChart>
        <c:grouping val="stacked"/>
        <c:ser>
          <c:idx val="0"/>
          <c:order val="0"/>
          <c:tx>
            <c:strRef>
              <c:f>Лист1!$B$1</c:f>
              <c:strCache>
                <c:ptCount val="1"/>
                <c:pt idx="0">
                  <c:v>Ряд 1</c:v>
                </c:pt>
              </c:strCache>
            </c:strRef>
          </c:tx>
          <c:marker>
            <c:spPr>
              <a:solidFill>
                <a:srgbClr val="FFFF00"/>
              </a:solidFill>
            </c:spPr>
          </c:marker>
          <c:dLbls>
            <c:dLbl>
              <c:idx val="0"/>
              <c:layout>
                <c:manualLayout>
                  <c:x val="3.440824843378739E-2"/>
                  <c:y val="4.10507208397329E-2"/>
                </c:manualLayout>
              </c:layout>
              <c:showVal val="1"/>
            </c:dLbl>
            <c:dLbl>
              <c:idx val="1"/>
              <c:layout>
                <c:manualLayout>
                  <c:x val="2.1505225826319981E-2"/>
                  <c:y val="6.439540678304885E-2"/>
                </c:manualLayout>
              </c:layout>
              <c:showVal val="1"/>
            </c:dLbl>
            <c:dLbl>
              <c:idx val="2"/>
              <c:layout>
                <c:manualLayout>
                  <c:x val="5.1612541983167899E-2"/>
                  <c:y val="-1.3363427350832085E-2"/>
                </c:manualLayout>
              </c:layout>
              <c:showVal val="1"/>
            </c:dLbl>
            <c:dLbl>
              <c:idx val="3"/>
              <c:layout>
                <c:manualLayout>
                  <c:x val="-3.2974679600357285E-2"/>
                  <c:y val="0.14060850944419523"/>
                </c:manualLayout>
              </c:layout>
              <c:showVal val="1"/>
            </c:dLbl>
            <c:dLbl>
              <c:idx val="4"/>
              <c:layout>
                <c:manualLayout>
                  <c:x val="-3.1540997878602511E-2"/>
                  <c:y val="-0.12711949929586044"/>
                </c:manualLayout>
              </c:layout>
              <c:showVal val="1"/>
            </c:dLbl>
            <c:showVal val="1"/>
          </c:dLbls>
          <c:cat>
            <c:strRef>
              <c:f>Лист1!$A$2:$A$6</c:f>
              <c:strCache>
                <c:ptCount val="5"/>
                <c:pt idx="0">
                  <c:v>2019*</c:v>
                </c:pt>
                <c:pt idx="1">
                  <c:v>2020*</c:v>
                </c:pt>
                <c:pt idx="2">
                  <c:v>2021</c:v>
                </c:pt>
                <c:pt idx="3">
                  <c:v>2022</c:v>
                </c:pt>
                <c:pt idx="4">
                  <c:v>2023</c:v>
                </c:pt>
              </c:strCache>
            </c:strRef>
          </c:cat>
          <c:val>
            <c:numRef>
              <c:f>Лист1!$B$2:$B$6</c:f>
              <c:numCache>
                <c:formatCode>General</c:formatCode>
                <c:ptCount val="5"/>
                <c:pt idx="0">
                  <c:v>1303623.92</c:v>
                </c:pt>
                <c:pt idx="1">
                  <c:v>1647269.37</c:v>
                </c:pt>
                <c:pt idx="2">
                  <c:v>1912739.92</c:v>
                </c:pt>
                <c:pt idx="3">
                  <c:v>1657266.2</c:v>
                </c:pt>
                <c:pt idx="4">
                  <c:v>1668052.8900000001</c:v>
                </c:pt>
              </c:numCache>
            </c:numRef>
          </c:val>
        </c:ser>
        <c:marker val="1"/>
        <c:axId val="323524480"/>
        <c:axId val="323526016"/>
      </c:lineChart>
      <c:catAx>
        <c:axId val="323524480"/>
        <c:scaling>
          <c:orientation val="minMax"/>
        </c:scaling>
        <c:axPos val="b"/>
        <c:numFmt formatCode="General" sourceLinked="1"/>
        <c:majorTickMark val="none"/>
        <c:tickLblPos val="nextTo"/>
        <c:crossAx val="323526016"/>
        <c:crosses val="autoZero"/>
        <c:auto val="1"/>
        <c:lblAlgn val="ctr"/>
        <c:lblOffset val="100"/>
      </c:catAx>
      <c:valAx>
        <c:axId val="323526016"/>
        <c:scaling>
          <c:orientation val="minMax"/>
          <c:min val="1000000"/>
        </c:scaling>
        <c:axPos val="l"/>
        <c:majorGridlines/>
        <c:numFmt formatCode="General" sourceLinked="1"/>
        <c:majorTickMark val="none"/>
        <c:tickLblPos val="nextTo"/>
        <c:txPr>
          <a:bodyPr/>
          <a:lstStyle/>
          <a:p>
            <a:pPr>
              <a:defRPr sz="1200"/>
            </a:pPr>
            <a:endParaRPr lang="ru-RU"/>
          </a:p>
        </c:txPr>
        <c:crossAx val="323524480"/>
        <c:crosses val="autoZero"/>
        <c:crossBetween val="between"/>
        <c:majorUnit val="100000"/>
      </c:valAx>
    </c:plotArea>
    <c:plotVisOnly val="1"/>
  </c:chart>
  <c:txPr>
    <a:bodyPr/>
    <a:lstStyle/>
    <a:p>
      <a:pPr>
        <a:defRPr sz="1800"/>
      </a:pPr>
      <a:endParaRPr lang="ru-RU"/>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10"/>
      <c:perspective val="30"/>
    </c:view3D>
    <c:plotArea>
      <c:layout>
        <c:manualLayout>
          <c:layoutTarget val="inner"/>
          <c:xMode val="edge"/>
          <c:yMode val="edge"/>
          <c:x val="0.11671161417322842"/>
          <c:y val="0.11147142023913678"/>
          <c:w val="0.88328838582676028"/>
          <c:h val="0.60567614464859498"/>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1"/>
            <c:spPr>
              <a:solidFill>
                <a:schemeClr val="tx2">
                  <a:lumMod val="40000"/>
                  <a:lumOff val="60000"/>
                </a:schemeClr>
              </a:solidFill>
            </c:spPr>
          </c:dPt>
          <c:dPt>
            <c:idx val="2"/>
            <c:explosion val="40"/>
            <c:spPr>
              <a:solidFill>
                <a:srgbClr val="FF99CC"/>
              </a:solidFill>
            </c:spPr>
          </c:dPt>
          <c:dPt>
            <c:idx val="3"/>
            <c:explosion val="33"/>
            <c:spPr>
              <a:solidFill>
                <a:srgbClr val="FF0000"/>
              </a:solidFill>
            </c:spPr>
          </c:dPt>
          <c:dPt>
            <c:idx val="4"/>
            <c:explosion val="29"/>
          </c:dPt>
          <c:dPt>
            <c:idx val="5"/>
            <c:explosion val="27"/>
            <c:spPr>
              <a:solidFill>
                <a:srgbClr val="FFFF00"/>
              </a:solidFill>
            </c:spPr>
          </c:dPt>
          <c:dPt>
            <c:idx val="6"/>
            <c:spPr>
              <a:solidFill>
                <a:schemeClr val="accent4">
                  <a:lumMod val="60000"/>
                  <a:lumOff val="40000"/>
                </a:schemeClr>
              </a:solidFill>
            </c:spPr>
          </c:dPt>
          <c:cat>
            <c:strRef>
              <c:f>Лист1!$A$2:$A$8</c:f>
              <c:strCache>
                <c:ptCount val="7"/>
                <c:pt idx="0">
                  <c:v>Развитие образования </c:v>
                </c:pt>
                <c:pt idx="1">
                  <c:v>Социальная поддержка граждан </c:v>
                </c:pt>
                <c:pt idx="2">
                  <c:v>Сохранение и развитие культуры </c:v>
                </c:pt>
                <c:pt idx="3">
                  <c:v>Развитие малого и среднего бизнеса, потребительского рынка, снижение административных барьеров </c:v>
                </c:pt>
                <c:pt idx="4">
                  <c:v>Управление финансами </c:v>
                </c:pt>
                <c:pt idx="5">
                  <c:v>Межнациональные отношения и поддержка казачества </c:v>
                </c:pt>
                <c:pt idx="6">
                  <c:v>Прочие программы</c:v>
                </c:pt>
              </c:strCache>
            </c:strRef>
          </c:cat>
          <c:val>
            <c:numRef>
              <c:f>Лист1!$B$2:$B$8</c:f>
              <c:numCache>
                <c:formatCode>General</c:formatCode>
                <c:ptCount val="7"/>
                <c:pt idx="0">
                  <c:v>48.83</c:v>
                </c:pt>
                <c:pt idx="1">
                  <c:v>25.74</c:v>
                </c:pt>
                <c:pt idx="2">
                  <c:v>7.07</c:v>
                </c:pt>
                <c:pt idx="3">
                  <c:v>4.34</c:v>
                </c:pt>
                <c:pt idx="4">
                  <c:v>2.54</c:v>
                </c:pt>
                <c:pt idx="5">
                  <c:v>1.34</c:v>
                </c:pt>
                <c:pt idx="6">
                  <c:v>10.14</c:v>
                </c:pt>
              </c:numCache>
            </c:numRef>
          </c:val>
        </c:ser>
      </c:pie3DChart>
    </c:plotArea>
    <c:plotVisOnly val="1"/>
  </c:chart>
  <c:txPr>
    <a:bodyPr/>
    <a:lstStyle/>
    <a:p>
      <a:pPr>
        <a:defRPr sz="11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416E-2"/>
          <c:y val="0.12165639806711756"/>
          <c:w val="0.92073832790445154"/>
          <c:h val="0.64300554097404494"/>
        </c:manualLayout>
      </c:layout>
      <c:bar3DChart>
        <c:barDir val="col"/>
        <c:grouping val="stacked"/>
        <c:ser>
          <c:idx val="0"/>
          <c:order val="0"/>
          <c:tx>
            <c:strRef>
              <c:f>Sheet1!$A$2</c:f>
              <c:strCache>
                <c:ptCount val="1"/>
                <c:pt idx="0">
                  <c:v>Объем выполненных работ по виду "Строительство"</c:v>
                </c:pt>
              </c:strCache>
            </c:strRef>
          </c:tx>
          <c:spPr>
            <a:solidFill>
              <a:srgbClr val="66CC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5001.1000000000004</c:v>
                </c:pt>
                <c:pt idx="1">
                  <c:v>2600</c:v>
                </c:pt>
                <c:pt idx="2">
                  <c:v>3000</c:v>
                </c:pt>
                <c:pt idx="3">
                  <c:v>3114</c:v>
                </c:pt>
                <c:pt idx="4">
                  <c:v>3176.2799999999997</c:v>
                </c:pt>
                <c:pt idx="5">
                  <c:v>3160.4</c:v>
                </c:pt>
                <c:pt idx="6">
                  <c:v>3369.72</c:v>
                </c:pt>
              </c:numCache>
            </c:numRef>
          </c:val>
        </c:ser>
        <c:gapDepth val="0"/>
        <c:shape val="cylinder"/>
        <c:axId val="291841152"/>
        <c:axId val="291842688"/>
        <c:axId val="0"/>
      </c:bar3DChart>
      <c:catAx>
        <c:axId val="29184115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1842688"/>
        <c:crosses val="autoZero"/>
        <c:auto val="1"/>
        <c:lblAlgn val="ctr"/>
        <c:lblOffset val="100"/>
        <c:tickLblSkip val="1"/>
        <c:tickMarkSkip val="1"/>
      </c:catAx>
      <c:valAx>
        <c:axId val="29184268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1841152"/>
        <c:crosses val="autoZero"/>
        <c:crossBetween val="between"/>
      </c:valAx>
      <c:spPr>
        <a:noFill/>
        <a:ln w="25454">
          <a:noFill/>
        </a:ln>
      </c:spPr>
    </c:plotArea>
    <c:legend>
      <c:legendPos val="r"/>
      <c:layout>
        <c:manualLayout>
          <c:xMode val="edge"/>
          <c:yMode val="edge"/>
          <c:x val="0"/>
          <c:y val="0.83139145345916154"/>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3.2039370078740657E-2"/>
          <c:y val="0.11054534849810442"/>
          <c:w val="0.96796052055992998"/>
          <c:h val="0.619011681762351"/>
        </c:manualLayout>
      </c:layout>
      <c:bar3DChart>
        <c:barDir val="col"/>
        <c:grouping val="stacked"/>
        <c:ser>
          <c:idx val="0"/>
          <c:order val="0"/>
          <c:tx>
            <c:strRef>
              <c:f>Sheet1!$A$2</c:f>
              <c:strCache>
                <c:ptCount val="1"/>
                <c:pt idx="0">
                  <c:v>Ввод в действие жилых домов</c:v>
                </c:pt>
              </c:strCache>
            </c:strRef>
          </c:tx>
          <c:spPr>
            <a:solidFill>
              <a:srgbClr val="CC00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4.7</c:v>
                </c:pt>
                <c:pt idx="1">
                  <c:v>6.6</c:v>
                </c:pt>
                <c:pt idx="2">
                  <c:v>12.5</c:v>
                </c:pt>
                <c:pt idx="3">
                  <c:v>9.75</c:v>
                </c:pt>
                <c:pt idx="4">
                  <c:v>9.9500000000000028</c:v>
                </c:pt>
                <c:pt idx="5">
                  <c:v>9.9</c:v>
                </c:pt>
                <c:pt idx="6">
                  <c:v>10.55</c:v>
                </c:pt>
              </c:numCache>
            </c:numRef>
          </c:val>
        </c:ser>
        <c:gapDepth val="0"/>
        <c:shape val="cylinder"/>
        <c:axId val="292474880"/>
        <c:axId val="292476416"/>
        <c:axId val="0"/>
      </c:bar3DChart>
      <c:catAx>
        <c:axId val="29247488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2476416"/>
        <c:crosses val="autoZero"/>
        <c:auto val="1"/>
        <c:lblAlgn val="ctr"/>
        <c:lblOffset val="100"/>
        <c:tickLblSkip val="1"/>
        <c:tickMarkSkip val="1"/>
      </c:catAx>
      <c:valAx>
        <c:axId val="29247641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2474880"/>
        <c:crosses val="autoZero"/>
        <c:crossBetween val="between"/>
      </c:valAx>
      <c:spPr>
        <a:noFill/>
        <a:ln w="25454">
          <a:noFill/>
        </a:ln>
      </c:spPr>
    </c:plotArea>
    <c:legend>
      <c:legendPos val="r"/>
      <c:layout>
        <c:manualLayout>
          <c:xMode val="edge"/>
          <c:yMode val="edge"/>
          <c:x val="0"/>
          <c:y val="0.83139145345916199"/>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8.8527850685332213E-2"/>
          <c:w val="0.94951159230096238"/>
          <c:h val="0.79893030037911961"/>
        </c:manualLayout>
      </c:layout>
      <c:bar3DChart>
        <c:barDir val="col"/>
        <c:grouping val="stacked"/>
        <c:ser>
          <c:idx val="0"/>
          <c:order val="0"/>
          <c:tx>
            <c:strRef>
              <c:f>Sheet1!$A$2</c:f>
              <c:strCache>
                <c:ptCount val="1"/>
                <c:pt idx="0">
                  <c:v>Оборот розничной торговли</c:v>
                </c:pt>
              </c:strCache>
            </c:strRef>
          </c:tx>
          <c:spPr>
            <a:solidFill>
              <a:schemeClr val="accent6">
                <a:lumMod val="60000"/>
                <a:lumOff val="4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1790</c:v>
                </c:pt>
                <c:pt idx="1">
                  <c:v>1801</c:v>
                </c:pt>
                <c:pt idx="2">
                  <c:v>1690</c:v>
                </c:pt>
                <c:pt idx="3">
                  <c:v>1619.02</c:v>
                </c:pt>
                <c:pt idx="4">
                  <c:v>1691.8799999999999</c:v>
                </c:pt>
                <c:pt idx="5">
                  <c:v>1683.42</c:v>
                </c:pt>
                <c:pt idx="6">
                  <c:v>1768.87</c:v>
                </c:pt>
              </c:numCache>
            </c:numRef>
          </c:val>
        </c:ser>
        <c:gapDepth val="0"/>
        <c:shape val="cylinder"/>
        <c:axId val="292934784"/>
        <c:axId val="292936320"/>
        <c:axId val="0"/>
      </c:bar3DChart>
      <c:catAx>
        <c:axId val="29293478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2936320"/>
        <c:crosses val="autoZero"/>
        <c:auto val="1"/>
        <c:lblAlgn val="ctr"/>
        <c:lblOffset val="100"/>
        <c:tickLblSkip val="1"/>
        <c:tickMarkSkip val="1"/>
      </c:catAx>
      <c:valAx>
        <c:axId val="292936320"/>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2934784"/>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444E-2"/>
          <c:y val="9.1396376299231724E-2"/>
          <c:w val="0.92073832790445154"/>
          <c:h val="0.7943058087981697"/>
        </c:manualLayout>
      </c:layout>
      <c:bar3DChart>
        <c:barDir val="col"/>
        <c:grouping val="stacked"/>
        <c:ser>
          <c:idx val="0"/>
          <c:order val="0"/>
          <c:tx>
            <c:strRef>
              <c:f>Sheet1!$A$2</c:f>
              <c:strCache>
                <c:ptCount val="1"/>
                <c:pt idx="0">
                  <c:v>Оборот общественного питания</c:v>
                </c:pt>
              </c:strCache>
            </c:strRef>
          </c:tx>
          <c:spPr>
            <a:solidFill>
              <a:srgbClr val="66CC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61</c:v>
                </c:pt>
                <c:pt idx="1">
                  <c:v>61.8</c:v>
                </c:pt>
                <c:pt idx="2">
                  <c:v>63.9</c:v>
                </c:pt>
                <c:pt idx="3">
                  <c:v>54.31</c:v>
                </c:pt>
                <c:pt idx="4">
                  <c:v>56.75</c:v>
                </c:pt>
                <c:pt idx="5">
                  <c:v>58.06</c:v>
                </c:pt>
                <c:pt idx="6">
                  <c:v>59.34</c:v>
                </c:pt>
              </c:numCache>
            </c:numRef>
          </c:val>
        </c:ser>
        <c:gapDepth val="0"/>
        <c:shape val="cylinder"/>
        <c:axId val="293611392"/>
        <c:axId val="293612928"/>
        <c:axId val="0"/>
      </c:bar3DChart>
      <c:catAx>
        <c:axId val="29361139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293612928"/>
        <c:crosses val="autoZero"/>
        <c:auto val="1"/>
        <c:lblAlgn val="ctr"/>
        <c:lblOffset val="100"/>
        <c:tickLblSkip val="1"/>
        <c:tickMarkSkip val="1"/>
      </c:catAx>
      <c:valAx>
        <c:axId val="29361292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293611392"/>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drawings/_rels/drawing8.xml.rels><?xml version="1.0" encoding="UTF-8" standalone="yes"?>
<Relationships xmlns="http://schemas.openxmlformats.org/package/2006/relationships"><Relationship Id="rId12" Type="http://schemas.microsoft.com/office/2007/relationships/hdphoto" Target="../media/hdphoto3.wdp"/><Relationship Id="rId1" Type="http://schemas.openxmlformats.org/officeDocument/2006/relationships/image" Target="../media/image45.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0.12766</cdr:y>
    </cdr:to>
    <cdr:sp macro="" textlink="">
      <cdr:nvSpPr>
        <cdr:cNvPr id="2" name="Rectangle 2"/>
        <cdr:cNvSpPr txBox="1">
          <a:spLocks xmlns:a="http://schemas.openxmlformats.org/drawingml/2006/main" noChangeArrowheads="1"/>
        </cdr:cNvSpPr>
      </cdr:nvSpPr>
      <cdr:spPr bwMode="auto">
        <a:xfrm xmlns:a="http://schemas.openxmlformats.org/drawingml/2006/main">
          <a:off x="0" y="0"/>
          <a:ext cx="4429123" cy="4286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no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342900" lvl="0" indent="-342900" algn="ctr">
            <a:spcBef>
              <a:spcPct val="20000"/>
            </a:spcBef>
            <a:defRPr/>
          </a:pPr>
          <a:r>
            <a:rPr lang="ru-RU" sz="1800" b="1" kern="0" dirty="0" smtClean="0">
              <a:effectLst>
                <a:outerShdw blurRad="38100" dist="38100" dir="2700000" algn="tl">
                  <a:srgbClr val="000000">
                    <a:alpha val="43137"/>
                  </a:srgbClr>
                </a:outerShdw>
              </a:effectLst>
              <a:latin typeface="Calibri" pitchFamily="34" charset="0"/>
              <a:cs typeface="Calibri" pitchFamily="34" charset="0"/>
            </a:rPr>
            <a:t>ОБОРОТ ОБЩЕСТВЕННОГО ПИТАНИЯ</a:t>
          </a:r>
          <a:endParaRPr lang="ru-RU" sz="1800" kern="0" dirty="0" smtClean="0">
            <a:effectLst>
              <a:outerShdw blurRad="38100" dist="38100" dir="2700000" algn="tl">
                <a:srgbClr val="000000">
                  <a:alpha val="43137"/>
                </a:srgbClr>
              </a:outerShdw>
            </a:effectLst>
            <a:latin typeface="Calibri" pitchFamily="34" charset="0"/>
            <a:cs typeface="Calibri" pitchFamily="34" charset="0"/>
          </a:endParaRPr>
        </a:p>
      </cdr:txBody>
    </cdr:sp>
  </cdr:relSizeAnchor>
  <cdr:relSizeAnchor xmlns:cdr="http://schemas.openxmlformats.org/drawingml/2006/chartDrawing">
    <cdr:from>
      <cdr:x>0.82176</cdr:x>
      <cdr:y>0.12766</cdr:y>
    </cdr:from>
    <cdr:to>
      <cdr:x>1</cdr:x>
      <cdr:y>0.21016</cdr:y>
    </cdr:to>
    <cdr:sp macro="" textlink="">
      <cdr:nvSpPr>
        <cdr:cNvPr id="3" name="Прямоугольник 2"/>
        <cdr:cNvSpPr/>
      </cdr:nvSpPr>
      <cdr:spPr>
        <a:xfrm xmlns:a="http://schemas.openxmlformats.org/drawingml/2006/main">
          <a:off x="3639676" y="428628"/>
          <a:ext cx="789447"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млн. руб.</a:t>
          </a:r>
          <a:endParaRPr lang="ru-RU" sz="1200" i="1" dirty="0">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0.1134</cdr:x>
      <cdr:y>0.04878</cdr:y>
    </cdr:from>
    <cdr:to>
      <cdr:x>0.27835</cdr:x>
      <cdr:y>0.14335</cdr:y>
    </cdr:to>
    <cdr:sp macro="" textlink="">
      <cdr:nvSpPr>
        <cdr:cNvPr id="2" name="Прямоугольник 1"/>
        <cdr:cNvSpPr/>
      </cdr:nvSpPr>
      <cdr:spPr>
        <a:xfrm xmlns:a="http://schemas.openxmlformats.org/drawingml/2006/main">
          <a:off x="785818" y="142876"/>
          <a:ext cx="1143008"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млрд. рублей</a:t>
          </a:r>
          <a:endParaRPr lang="ru-RU" sz="1200" i="1" dirty="0">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0.8125</cdr:x>
      <cdr:y>0.04878</cdr:y>
    </cdr:from>
    <cdr:to>
      <cdr:x>0.96874</cdr:x>
      <cdr:y>0.14335</cdr:y>
    </cdr:to>
    <cdr:sp macro="" textlink="">
      <cdr:nvSpPr>
        <cdr:cNvPr id="2" name="Прямоугольник 1"/>
        <cdr:cNvSpPr/>
      </cdr:nvSpPr>
      <cdr:spPr>
        <a:xfrm xmlns:a="http://schemas.openxmlformats.org/drawingml/2006/main">
          <a:off x="3714744" y="142876"/>
          <a:ext cx="714349"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единиц</a:t>
          </a:r>
          <a:endParaRPr lang="ru-RU" sz="1200" i="1" dirty="0">
            <a:latin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0.68334</cdr:x>
      <cdr:y>0.14634</cdr:y>
    </cdr:from>
    <cdr:to>
      <cdr:x>0.93333</cdr:x>
      <cdr:y>0.22712</cdr:y>
    </cdr:to>
    <cdr:sp macro="" textlink="">
      <cdr:nvSpPr>
        <cdr:cNvPr id="2" name="Прямоугольник 1"/>
        <cdr:cNvSpPr/>
      </cdr:nvSpPr>
      <cdr:spPr>
        <a:xfrm xmlns:a="http://schemas.openxmlformats.org/drawingml/2006/main">
          <a:off x="2928958" y="428628"/>
          <a:ext cx="1071518" cy="23660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млрд. рублей</a:t>
          </a:r>
          <a:endParaRPr lang="ru-RU" sz="1200" i="1" dirty="0">
            <a:latin typeface="Calibri"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0.68966</cdr:x>
      <cdr:y>0.50526</cdr:y>
    </cdr:from>
    <cdr:to>
      <cdr:x>0.85398</cdr:x>
      <cdr:y>0.55789</cdr:y>
    </cdr:to>
    <cdr:sp macro="" textlink="">
      <cdr:nvSpPr>
        <cdr:cNvPr id="4" name="Соединительная линия уступом 3"/>
        <cdr:cNvSpPr/>
      </cdr:nvSpPr>
      <cdr:spPr>
        <a:xfrm xmlns:a="http://schemas.openxmlformats.org/drawingml/2006/main" flipV="1">
          <a:off x="6096000" y="2057400"/>
          <a:ext cx="1452458" cy="214308"/>
        </a:xfrm>
        <a:prstGeom xmlns:a="http://schemas.openxmlformats.org/drawingml/2006/main" prst="bentConnector3">
          <a:avLst>
            <a:gd name="adj1" fmla="val 26205"/>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0.13793</cdr:x>
      <cdr:y>0.44912</cdr:y>
    </cdr:from>
    <cdr:to>
      <cdr:x>0.26193</cdr:x>
      <cdr:y>0.53467</cdr:y>
    </cdr:to>
    <cdr:sp macro="" textlink="">
      <cdr:nvSpPr>
        <cdr:cNvPr id="2" name="TextBox 1"/>
        <cdr:cNvSpPr txBox="1"/>
      </cdr:nvSpPr>
      <cdr:spPr>
        <a:xfrm xmlns:a="http://schemas.openxmlformats.org/drawingml/2006/main">
          <a:off x="1219200" y="1828800"/>
          <a:ext cx="1096061" cy="34835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dirty="0" smtClean="0">
              <a:latin typeface="Times New Roman" pitchFamily="18" charset="0"/>
              <a:cs typeface="Times New Roman" pitchFamily="18" charset="0"/>
            </a:rPr>
            <a:t>дотации</a:t>
          </a:r>
          <a:endParaRPr lang="ru-RU" sz="1800" dirty="0">
            <a:latin typeface="Times New Roman" pitchFamily="18" charset="0"/>
            <a:cs typeface="Times New Roman"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0.8425</cdr:x>
      <cdr:y>0</cdr:y>
    </cdr:from>
    <cdr:to>
      <cdr:x>1</cdr:x>
      <cdr:y>0.07659</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a:t>
          </a:r>
          <a:endParaRPr lang="ru-RU" sz="1000" i="1" dirty="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0.8425</cdr:x>
      <cdr:y>0</cdr:y>
    </cdr:from>
    <cdr:to>
      <cdr:x>1</cdr:x>
      <cdr:y>0.07833</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a:t>
          </a:r>
          <a:endParaRPr lang="ru-RU" sz="1000" i="1" dirty="0">
            <a:cs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0.01503</cdr:x>
      <cdr:y>0.14583</cdr:y>
    </cdr:from>
    <cdr:to>
      <cdr:x>0.2416</cdr:x>
      <cdr:y>0.29165</cdr:y>
    </cdr:to>
    <cdr:sp macro="" textlink="">
      <cdr:nvSpPr>
        <cdr:cNvPr id="2" name="TextBox 1"/>
        <cdr:cNvSpPr txBox="1"/>
      </cdr:nvSpPr>
      <cdr:spPr>
        <a:xfrm xmlns:a="http://schemas.openxmlformats.org/drawingml/2006/main">
          <a:off x="142844" y="1000108"/>
          <a:ext cx="2152692" cy="10000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2400" dirty="0" smtClean="0">
              <a:latin typeface="Times New Roman" pitchFamily="18" charset="0"/>
              <a:cs typeface="Times New Roman" pitchFamily="18" charset="0"/>
            </a:rPr>
            <a:t>на 2021 год </a:t>
          </a:r>
        </a:p>
        <a:p xmlns:a="http://schemas.openxmlformats.org/drawingml/2006/main">
          <a:pPr algn="ctr"/>
          <a:r>
            <a:rPr lang="ru-RU" sz="2400" dirty="0" smtClean="0">
              <a:latin typeface="Times New Roman" pitchFamily="18" charset="0"/>
              <a:cs typeface="Times New Roman" pitchFamily="18" charset="0"/>
            </a:rPr>
            <a:t>1 861 515,86</a:t>
          </a:r>
          <a:endParaRPr lang="ru-RU" sz="2400" dirty="0">
            <a:latin typeface="Times New Roman" pitchFamily="18" charset="0"/>
            <a:cs typeface="Times New Roman" pitchFamily="18" charset="0"/>
          </a:endParaRPr>
        </a:p>
      </cdr:txBody>
    </cdr:sp>
  </cdr:relSizeAnchor>
  <cdr:relSizeAnchor xmlns:cdr="http://schemas.openxmlformats.org/drawingml/2006/chartDrawing">
    <cdr:from>
      <cdr:x>0.01667</cdr:x>
      <cdr:y>0.28889</cdr:y>
    </cdr:from>
    <cdr:to>
      <cdr:x>0.24323</cdr:x>
      <cdr:y>0.43471</cdr:y>
    </cdr:to>
    <cdr:sp macro="" textlink="">
      <cdr:nvSpPr>
        <cdr:cNvPr id="3" name="TextBox 1"/>
        <cdr:cNvSpPr txBox="1"/>
      </cdr:nvSpPr>
      <cdr:spPr>
        <a:xfrm xmlns:a="http://schemas.openxmlformats.org/drawingml/2006/main">
          <a:off x="152400" y="1981200"/>
          <a:ext cx="2071665" cy="10000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2400" dirty="0" smtClean="0">
              <a:latin typeface="Times New Roman" pitchFamily="18" charset="0"/>
              <a:cs typeface="Times New Roman" pitchFamily="18" charset="0"/>
            </a:rPr>
            <a:t>на 2022 год </a:t>
          </a:r>
        </a:p>
        <a:p xmlns:a="http://schemas.openxmlformats.org/drawingml/2006/main">
          <a:pPr algn="ctr"/>
          <a:r>
            <a:rPr lang="ru-RU" sz="2400" dirty="0" smtClean="0">
              <a:latin typeface="Times New Roman" pitchFamily="18" charset="0"/>
              <a:cs typeface="Times New Roman" pitchFamily="18" charset="0"/>
            </a:rPr>
            <a:t>1 606 230,07</a:t>
          </a:r>
          <a:endParaRPr lang="ru-RU" sz="2400" dirty="0">
            <a:latin typeface="Times New Roman" pitchFamily="18" charset="0"/>
            <a:cs typeface="Times New Roman" pitchFamily="18" charset="0"/>
          </a:endParaRPr>
        </a:p>
      </cdr:txBody>
    </cdr:sp>
  </cdr:relSizeAnchor>
  <cdr:relSizeAnchor xmlns:cdr="http://schemas.openxmlformats.org/drawingml/2006/chartDrawing">
    <cdr:from>
      <cdr:x>0.01667</cdr:x>
      <cdr:y>0.43333</cdr:y>
    </cdr:from>
    <cdr:to>
      <cdr:x>0.24324</cdr:x>
      <cdr:y>0.57915</cdr:y>
    </cdr:to>
    <cdr:sp macro="" textlink="">
      <cdr:nvSpPr>
        <cdr:cNvPr id="4" name="TextBox 1"/>
        <cdr:cNvSpPr txBox="1"/>
      </cdr:nvSpPr>
      <cdr:spPr>
        <a:xfrm xmlns:a="http://schemas.openxmlformats.org/drawingml/2006/main">
          <a:off x="152400" y="2971800"/>
          <a:ext cx="2071756" cy="10000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2400" dirty="0" smtClean="0">
              <a:latin typeface="Times New Roman" pitchFamily="18" charset="0"/>
              <a:cs typeface="Times New Roman" pitchFamily="18" charset="0"/>
            </a:rPr>
            <a:t>на 2023 год </a:t>
          </a:r>
        </a:p>
        <a:p xmlns:a="http://schemas.openxmlformats.org/drawingml/2006/main">
          <a:pPr algn="ctr"/>
          <a:r>
            <a:rPr lang="ru-RU" sz="2400" dirty="0" smtClean="0">
              <a:latin typeface="Times New Roman" pitchFamily="18" charset="0"/>
              <a:cs typeface="Times New Roman" pitchFamily="18" charset="0"/>
            </a:rPr>
            <a:t>1 618 164,59</a:t>
          </a:r>
          <a:endParaRPr lang="ru-RU" sz="2400" dirty="0">
            <a:latin typeface="Times New Roman" pitchFamily="18" charset="0"/>
            <a:cs typeface="Times New Roman" pitchFamily="18" charset="0"/>
          </a:endParaRPr>
        </a:p>
      </cdr:txBody>
    </cdr:sp>
  </cdr:relSizeAnchor>
  <cdr:relSizeAnchor xmlns:cdr="http://schemas.openxmlformats.org/drawingml/2006/chartDrawing">
    <cdr:from>
      <cdr:x>0.83333</cdr:x>
      <cdr:y>0.14444</cdr:y>
    </cdr:from>
    <cdr:to>
      <cdr:x>0.95832</cdr:x>
      <cdr:y>0.1938</cdr:y>
    </cdr:to>
    <cdr:sp macro="" textlink="">
      <cdr:nvSpPr>
        <cdr:cNvPr id="6" name="Text Box 38"/>
        <cdr:cNvSpPr txBox="1">
          <a:spLocks xmlns:a="http://schemas.openxmlformats.org/drawingml/2006/main" noChangeArrowheads="1"/>
        </cdr:cNvSpPr>
      </cdr:nvSpPr>
      <cdr:spPr bwMode="auto">
        <a:xfrm xmlns:a="http://schemas.openxmlformats.org/drawingml/2006/main">
          <a:off x="7620000" y="990600"/>
          <a:ext cx="1142909" cy="3385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600" i="1" dirty="0">
              <a:latin typeface="Times New Roman" pitchFamily="18" charset="0"/>
              <a:cs typeface="Times New Roman" pitchFamily="18" charset="0"/>
            </a:rPr>
            <a:t>тыс. </a:t>
          </a:r>
          <a:r>
            <a:rPr lang="ru-RU" sz="1600" i="1" dirty="0" smtClean="0">
              <a:latin typeface="Times New Roman" pitchFamily="18" charset="0"/>
              <a:cs typeface="Times New Roman" pitchFamily="18" charset="0"/>
            </a:rPr>
            <a:t>руб.</a:t>
          </a:r>
          <a:endParaRPr lang="ru-RU" sz="1600" i="1" dirty="0">
            <a:latin typeface="Times New Roman" pitchFamily="18" charset="0"/>
            <a:cs typeface="Times New Roman" pitchFamily="18" charset="0"/>
          </a:endParaRPr>
        </a:p>
      </cdr:txBody>
    </cdr:sp>
  </cdr:relSizeAnchor>
  <cdr:relSizeAnchor xmlns:cdr="http://schemas.openxmlformats.org/drawingml/2006/chartDrawing">
    <cdr:from>
      <cdr:x>0.05833</cdr:x>
      <cdr:y>0.64444</cdr:y>
    </cdr:from>
    <cdr:to>
      <cdr:x>0.97032</cdr:x>
      <cdr:y>0.93611</cdr:y>
    </cdr:to>
    <cdr:sp macro="" textlink="">
      <cdr:nvSpPr>
        <cdr:cNvPr id="9" name="TextBox 8"/>
        <cdr:cNvSpPr txBox="1"/>
      </cdr:nvSpPr>
      <cdr:spPr>
        <a:xfrm xmlns:a="http://schemas.openxmlformats.org/drawingml/2006/main">
          <a:off x="533400" y="4419600"/>
          <a:ext cx="8339206" cy="20002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200" b="1" dirty="0" smtClean="0">
              <a:latin typeface="Times New Roman" pitchFamily="18" charset="0"/>
              <a:cs typeface="Times New Roman" pitchFamily="18" charset="0"/>
            </a:rPr>
            <a:t>Развитие образования </a:t>
          </a:r>
          <a:r>
            <a:rPr lang="ru-RU" sz="1200" dirty="0" smtClean="0">
              <a:latin typeface="Times New Roman" pitchFamily="18" charset="0"/>
              <a:cs typeface="Times New Roman" pitchFamily="18" charset="0"/>
            </a:rPr>
            <a:t>– 48,83%</a:t>
          </a: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r>
            <a:rPr lang="ru-RU" sz="1200" b="1" dirty="0" smtClean="0">
              <a:latin typeface="Times New Roman" pitchFamily="18" charset="0"/>
              <a:cs typeface="Times New Roman" pitchFamily="18" charset="0"/>
            </a:rPr>
            <a:t>Социальная поддержка граждан </a:t>
          </a:r>
          <a:r>
            <a:rPr lang="ru-RU" sz="1200" dirty="0" smtClean="0">
              <a:latin typeface="Times New Roman" pitchFamily="18" charset="0"/>
              <a:cs typeface="Times New Roman" pitchFamily="18" charset="0"/>
            </a:rPr>
            <a:t>–  25,74%</a:t>
          </a: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r>
            <a:rPr lang="ru-RU" sz="1200" b="1" dirty="0" smtClean="0">
              <a:latin typeface="Times New Roman" pitchFamily="18" charset="0"/>
              <a:cs typeface="Times New Roman" pitchFamily="18" charset="0"/>
            </a:rPr>
            <a:t>Сохранение и развитие культуры </a:t>
          </a:r>
          <a:r>
            <a:rPr lang="ru-RU" sz="1200" dirty="0" smtClean="0">
              <a:latin typeface="Times New Roman" pitchFamily="18" charset="0"/>
              <a:cs typeface="Times New Roman" pitchFamily="18" charset="0"/>
            </a:rPr>
            <a:t>– 7,07%</a:t>
          </a: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r>
            <a:rPr lang="ru-RU" sz="1200" b="1" dirty="0" smtClean="0">
              <a:latin typeface="Times New Roman" pitchFamily="18" charset="0"/>
              <a:cs typeface="Times New Roman" pitchFamily="18" charset="0"/>
            </a:rPr>
            <a:t>Развитие малого и среднего  бизнеса, потребительского рынка, </a:t>
          </a:r>
        </a:p>
        <a:p xmlns:a="http://schemas.openxmlformats.org/drawingml/2006/main">
          <a:r>
            <a:rPr lang="ru-RU" sz="1200" b="1" dirty="0" smtClean="0">
              <a:latin typeface="Times New Roman" pitchFamily="18" charset="0"/>
              <a:cs typeface="Times New Roman" pitchFamily="18" charset="0"/>
            </a:rPr>
            <a:t>снижение административных барьеров</a:t>
          </a:r>
          <a:r>
            <a:rPr lang="ru-RU" sz="1200" dirty="0" smtClean="0">
              <a:latin typeface="Times New Roman" pitchFamily="18" charset="0"/>
              <a:cs typeface="Times New Roman" pitchFamily="18" charset="0"/>
            </a:rPr>
            <a:t> – 4,34%</a:t>
          </a: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r>
            <a:rPr lang="ru-RU" sz="1200" b="1" dirty="0" smtClean="0">
              <a:latin typeface="Times New Roman" pitchFamily="18" charset="0"/>
              <a:cs typeface="Times New Roman" pitchFamily="18" charset="0"/>
            </a:rPr>
            <a:t>Управление финансами </a:t>
          </a:r>
          <a:r>
            <a:rPr lang="ru-RU" sz="1200" dirty="0" smtClean="0">
              <a:latin typeface="Times New Roman" pitchFamily="18" charset="0"/>
              <a:cs typeface="Times New Roman" pitchFamily="18" charset="0"/>
            </a:rPr>
            <a:t>– 2,54% </a:t>
          </a: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r>
            <a:rPr lang="ru-RU" sz="1200" b="1" dirty="0" smtClean="0">
              <a:solidFill>
                <a:schemeClr val="tx1"/>
              </a:solidFill>
              <a:latin typeface="Times New Roman" pitchFamily="18" charset="0"/>
              <a:cs typeface="Times New Roman" pitchFamily="18" charset="0"/>
            </a:rPr>
            <a:t>Межнациональные отношения и поддержка казачества </a:t>
          </a:r>
          <a:r>
            <a:rPr lang="ru-RU" sz="1200" dirty="0" smtClean="0">
              <a:solidFill>
                <a:schemeClr val="tx1"/>
              </a:solidFill>
              <a:latin typeface="Times New Roman" pitchFamily="18" charset="0"/>
              <a:cs typeface="Times New Roman" pitchFamily="18" charset="0"/>
            </a:rPr>
            <a:t>– 1,34%</a:t>
          </a:r>
        </a:p>
        <a:p xmlns:a="http://schemas.openxmlformats.org/drawingml/2006/main">
          <a:endParaRPr lang="ru-RU" sz="500" dirty="0">
            <a:solidFill>
              <a:schemeClr val="tx1"/>
            </a:solidFill>
            <a:latin typeface="Times New Roman" pitchFamily="18" charset="0"/>
            <a:cs typeface="Times New Roman" pitchFamily="18" charset="0"/>
          </a:endParaRPr>
        </a:p>
        <a:p xmlns:a="http://schemas.openxmlformats.org/drawingml/2006/main">
          <a:r>
            <a:rPr lang="ru-RU" sz="1200" b="1" dirty="0" smtClean="0">
              <a:solidFill>
                <a:schemeClr val="tx1"/>
              </a:solidFill>
              <a:latin typeface="Times New Roman" pitchFamily="18" charset="0"/>
              <a:cs typeface="Times New Roman" pitchFamily="18" charset="0"/>
            </a:rPr>
            <a:t>Прочие программы </a:t>
          </a:r>
          <a:r>
            <a:rPr lang="ru-RU" sz="1200" dirty="0" smtClean="0">
              <a:solidFill>
                <a:schemeClr val="tx1"/>
              </a:solidFill>
              <a:latin typeface="Times New Roman" pitchFamily="18" charset="0"/>
              <a:cs typeface="Times New Roman" pitchFamily="18" charset="0"/>
            </a:rPr>
            <a:t>– 10,14%</a:t>
          </a:r>
          <a:endParaRPr lang="ru-RU" sz="1200" dirty="0">
            <a:solidFill>
              <a:schemeClr val="tx1"/>
            </a:solidFill>
            <a:latin typeface="Times New Roman" pitchFamily="18" charset="0"/>
            <a:cs typeface="Times New Roman" pitchFamily="18" charset="0"/>
          </a:endParaRPr>
        </a:p>
        <a:p xmlns:a="http://schemas.openxmlformats.org/drawingml/2006/main">
          <a:endParaRPr lang="ru-RU" sz="1200" dirty="0" smtClean="0">
            <a:solidFill>
              <a:schemeClr val="tx1"/>
            </a:solidFill>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0.03333</cdr:x>
      <cdr:y>0.68889</cdr:y>
    </cdr:from>
    <cdr:to>
      <cdr:x>0.04895</cdr:x>
      <cdr:y>0.70971</cdr:y>
    </cdr:to>
    <cdr:sp macro="" textlink="">
      <cdr:nvSpPr>
        <cdr:cNvPr id="10" name="Прямоугольник 9"/>
        <cdr:cNvSpPr/>
      </cdr:nvSpPr>
      <cdr:spPr>
        <a:xfrm xmlns:a="http://schemas.openxmlformats.org/drawingml/2006/main">
          <a:off x="304800" y="4724400"/>
          <a:ext cx="142829" cy="142784"/>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0.9</cdr:y>
    </cdr:from>
    <cdr:to>
      <cdr:x>0.04825</cdr:x>
      <cdr:y>0.92083</cdr:y>
    </cdr:to>
    <cdr:sp macro="" textlink="">
      <cdr:nvSpPr>
        <cdr:cNvPr id="11" name="Прямоугольник 10"/>
        <cdr:cNvSpPr/>
      </cdr:nvSpPr>
      <cdr:spPr>
        <a:xfrm xmlns:a="http://schemas.openxmlformats.org/drawingml/2006/main">
          <a:off x="304800" y="6172200"/>
          <a:ext cx="136429" cy="142852"/>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0.72222</cdr:y>
    </cdr:from>
    <cdr:to>
      <cdr:x>0.04825</cdr:x>
      <cdr:y>0.74305</cdr:y>
    </cdr:to>
    <cdr:sp macro="" textlink="">
      <cdr:nvSpPr>
        <cdr:cNvPr id="13" name="Прямоугольник 12"/>
        <cdr:cNvSpPr/>
      </cdr:nvSpPr>
      <cdr:spPr>
        <a:xfrm xmlns:a="http://schemas.openxmlformats.org/drawingml/2006/main">
          <a:off x="304800" y="4953000"/>
          <a:ext cx="136428" cy="142852"/>
        </a:xfrm>
        <a:prstGeom xmlns:a="http://schemas.openxmlformats.org/drawingml/2006/main" prst="rect">
          <a:avLst/>
        </a:prstGeom>
        <a:solidFill xmlns:a="http://schemas.openxmlformats.org/drawingml/2006/main">
          <a:srgbClr val="FF99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0.29687</cdr:x>
      <cdr:y>0.29167</cdr:y>
    </cdr:from>
    <cdr:to>
      <cdr:x>0.39167</cdr:x>
      <cdr:y>0.34376</cdr:y>
    </cdr:to>
    <cdr:sp macro="" textlink="">
      <cdr:nvSpPr>
        <cdr:cNvPr id="14" name="TextBox 13"/>
        <cdr:cNvSpPr txBox="1"/>
      </cdr:nvSpPr>
      <cdr:spPr>
        <a:xfrm xmlns:a="http://schemas.openxmlformats.org/drawingml/2006/main">
          <a:off x="2714579" y="2000273"/>
          <a:ext cx="866821" cy="35723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600" b="1" dirty="0" smtClean="0">
              <a:latin typeface="Times New Roman" pitchFamily="18" charset="0"/>
              <a:cs typeface="Times New Roman" pitchFamily="18" charset="0"/>
            </a:rPr>
            <a:t>48,83%</a:t>
          </a:r>
          <a:endParaRPr lang="ru-RU" sz="1600" b="1" dirty="0"/>
        </a:p>
      </cdr:txBody>
    </cdr:sp>
  </cdr:relSizeAnchor>
  <cdr:relSizeAnchor xmlns:cdr="http://schemas.openxmlformats.org/drawingml/2006/chartDrawing">
    <cdr:from>
      <cdr:x>0.73333</cdr:x>
      <cdr:y>0.24444</cdr:y>
    </cdr:from>
    <cdr:to>
      <cdr:x>0.83177</cdr:x>
      <cdr:y>0.29722</cdr:y>
    </cdr:to>
    <cdr:sp macro="" textlink="">
      <cdr:nvSpPr>
        <cdr:cNvPr id="15" name="TextBox 1"/>
        <cdr:cNvSpPr txBox="1"/>
      </cdr:nvSpPr>
      <cdr:spPr>
        <a:xfrm xmlns:a="http://schemas.openxmlformats.org/drawingml/2006/main">
          <a:off x="6705600" y="1676400"/>
          <a:ext cx="900135" cy="3619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latin typeface="Times New Roman" pitchFamily="18" charset="0"/>
              <a:cs typeface="Times New Roman" pitchFamily="18" charset="0"/>
            </a:rPr>
            <a:t>25,74%</a:t>
          </a:r>
          <a:endParaRPr lang="ru-RU" sz="1600" b="1" dirty="0"/>
        </a:p>
      </cdr:txBody>
    </cdr:sp>
  </cdr:relSizeAnchor>
  <cdr:relSizeAnchor xmlns:cdr="http://schemas.openxmlformats.org/drawingml/2006/chartDrawing">
    <cdr:from>
      <cdr:x>0.65833</cdr:x>
      <cdr:y>0.6</cdr:y>
    </cdr:from>
    <cdr:to>
      <cdr:x>0.74104</cdr:x>
      <cdr:y>0.65208</cdr:y>
    </cdr:to>
    <cdr:sp macro="" textlink="">
      <cdr:nvSpPr>
        <cdr:cNvPr id="16" name="TextBox 1"/>
        <cdr:cNvSpPr txBox="1"/>
      </cdr:nvSpPr>
      <cdr:spPr>
        <a:xfrm xmlns:a="http://schemas.openxmlformats.org/drawingml/2006/main">
          <a:off x="6019800" y="4114800"/>
          <a:ext cx="756300" cy="357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latin typeface="Times New Roman" pitchFamily="18" charset="0"/>
              <a:cs typeface="Times New Roman" pitchFamily="18" charset="0"/>
            </a:rPr>
            <a:t>2,54%</a:t>
          </a:r>
          <a:endParaRPr lang="ru-RU" sz="1600" b="1" dirty="0"/>
        </a:p>
      </cdr:txBody>
    </cdr:sp>
  </cdr:relSizeAnchor>
  <cdr:relSizeAnchor xmlns:cdr="http://schemas.openxmlformats.org/drawingml/2006/chartDrawing">
    <cdr:from>
      <cdr:x>0.58333</cdr:x>
      <cdr:y>0.6</cdr:y>
    </cdr:from>
    <cdr:to>
      <cdr:x>0.66604</cdr:x>
      <cdr:y>0.65208</cdr:y>
    </cdr:to>
    <cdr:sp macro="" textlink="">
      <cdr:nvSpPr>
        <cdr:cNvPr id="17" name="TextBox 1"/>
        <cdr:cNvSpPr txBox="1"/>
      </cdr:nvSpPr>
      <cdr:spPr>
        <a:xfrm xmlns:a="http://schemas.openxmlformats.org/drawingml/2006/main">
          <a:off x="5334000" y="4114800"/>
          <a:ext cx="756300" cy="3571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latin typeface="Times New Roman" pitchFamily="18" charset="0"/>
              <a:cs typeface="Times New Roman" pitchFamily="18" charset="0"/>
            </a:rPr>
            <a:t>1,34%</a:t>
          </a:r>
          <a:endParaRPr lang="ru-RU" sz="1600" b="1" dirty="0"/>
        </a:p>
      </cdr:txBody>
    </cdr:sp>
  </cdr:relSizeAnchor>
  <cdr:relSizeAnchor xmlns:cdr="http://schemas.openxmlformats.org/drawingml/2006/chartDrawing">
    <cdr:from>
      <cdr:x>0.41667</cdr:x>
      <cdr:y>0.6</cdr:y>
    </cdr:from>
    <cdr:to>
      <cdr:x>0.5203</cdr:x>
      <cdr:y>0.66659</cdr:y>
    </cdr:to>
    <cdr:sp macro="" textlink="">
      <cdr:nvSpPr>
        <cdr:cNvPr id="18" name="TextBox 1"/>
        <cdr:cNvSpPr txBox="1"/>
      </cdr:nvSpPr>
      <cdr:spPr>
        <a:xfrm xmlns:a="http://schemas.openxmlformats.org/drawingml/2006/main">
          <a:off x="3810000" y="4114800"/>
          <a:ext cx="947593" cy="4566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latin typeface="Times New Roman" pitchFamily="18" charset="0"/>
              <a:cs typeface="Times New Roman" pitchFamily="18" charset="0"/>
            </a:rPr>
            <a:t>10,14%</a:t>
          </a:r>
          <a:endParaRPr lang="ru-RU" sz="1600" b="1" dirty="0"/>
        </a:p>
      </cdr:txBody>
    </cdr:sp>
  </cdr:relSizeAnchor>
  <cdr:relSizeAnchor xmlns:cdr="http://schemas.openxmlformats.org/drawingml/2006/chartDrawing">
    <cdr:from>
      <cdr:x>0.88333</cdr:x>
      <cdr:y>0.55556</cdr:y>
    </cdr:from>
    <cdr:to>
      <cdr:x>0.96604</cdr:x>
      <cdr:y>0.60764</cdr:y>
    </cdr:to>
    <cdr:sp macro="" textlink="">
      <cdr:nvSpPr>
        <cdr:cNvPr id="19" name="TextBox 1"/>
        <cdr:cNvSpPr txBox="1"/>
      </cdr:nvSpPr>
      <cdr:spPr>
        <a:xfrm xmlns:a="http://schemas.openxmlformats.org/drawingml/2006/main">
          <a:off x="8077200" y="3810000"/>
          <a:ext cx="756300" cy="3571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latin typeface="Times New Roman" pitchFamily="18" charset="0"/>
              <a:cs typeface="Times New Roman" pitchFamily="18" charset="0"/>
            </a:rPr>
            <a:t>7,07%</a:t>
          </a:r>
          <a:endParaRPr lang="ru-RU" sz="1600" b="1" dirty="0"/>
        </a:p>
      </cdr:txBody>
    </cdr:sp>
  </cdr:relSizeAnchor>
  <cdr:relSizeAnchor xmlns:cdr="http://schemas.openxmlformats.org/drawingml/2006/chartDrawing">
    <cdr:from>
      <cdr:x>0.03333</cdr:x>
      <cdr:y>0.76667</cdr:y>
    </cdr:from>
    <cdr:to>
      <cdr:x>0.04825</cdr:x>
      <cdr:y>0.78751</cdr:y>
    </cdr:to>
    <cdr:sp macro="" textlink="">
      <cdr:nvSpPr>
        <cdr:cNvPr id="20" name="Прямоугольник 19"/>
        <cdr:cNvSpPr/>
      </cdr:nvSpPr>
      <cdr:spPr>
        <a:xfrm xmlns:a="http://schemas.openxmlformats.org/drawingml/2006/main">
          <a:off x="304800" y="5257800"/>
          <a:ext cx="136429" cy="142921"/>
        </a:xfrm>
        <a:prstGeom xmlns:a="http://schemas.openxmlformats.org/drawingml/2006/main" prst="rect">
          <a:avLst/>
        </a:prstGeom>
        <a:solidFill xmlns:a="http://schemas.openxmlformats.org/drawingml/2006/main">
          <a:srgbClr val="FF0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0.375</cdr:x>
      <cdr:y>0.20833</cdr:y>
    </cdr:from>
    <cdr:to>
      <cdr:x>0.44922</cdr:x>
      <cdr:y>0.30253</cdr:y>
    </cdr:to>
    <cdr:pic>
      <cdr:nvPicPr>
        <cdr:cNvPr id="21" name="Picture 3" descr="D:\Users\krdoas\Pictures\учебник.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biLevel thresh="50000"/>
          <a:extLst>
            <a:ext uri="{BEBA8EAE-BF5A-486C-A8C5-ECC9F3942E4B}">
              <a14:imgProps xmlns:lc="http://schemas.openxmlformats.org/drawingml/2006/lockedCanvas" xmlns:p="http://schemas.openxmlformats.org/presentationml/2006/main" xmlns:a14="http://schemas.microsoft.com/office/drawing/2010/main" xmlns="">
                <a14:imgLayer r:embed="rId12">
                  <a14:imgEffect>
                    <a14:brightnessContrast bright="-66000"/>
                  </a14:imgEffect>
                </a14:imgLayer>
              </a14:imgProps>
            </a:ext>
          </a:extLst>
        </a:blip>
        <a:srcRect xmlns:a="http://schemas.openxmlformats.org/drawingml/2006/main" r="62010" b="10032"/>
        <a:stretch xmlns:a="http://schemas.openxmlformats.org/drawingml/2006/main">
          <a:fillRect/>
        </a:stretch>
      </cdr:blipFill>
      <cdr:spPr bwMode="auto">
        <a:xfrm xmlns:a="http://schemas.openxmlformats.org/drawingml/2006/main">
          <a:off x="3428992" y="1428736"/>
          <a:ext cx="678647" cy="646023"/>
        </a:xfrm>
        <a:prstGeom xmlns:a="http://schemas.openxmlformats.org/drawingml/2006/main" prst="rect">
          <a:avLst/>
        </a:prstGeom>
        <a:noFill xmlns:a="http://schemas.openxmlformats.org/drawingml/2006/main"/>
      </cdr:spPr>
    </cdr:pic>
  </cdr:relSizeAnchor>
  <cdr:relSizeAnchor xmlns:cdr="http://schemas.openxmlformats.org/drawingml/2006/chartDrawing">
    <cdr:from>
      <cdr:x>0.53125</cdr:x>
      <cdr:y>0.70833</cdr:y>
    </cdr:from>
    <cdr:to>
      <cdr:x>0.97656</cdr:x>
      <cdr:y>0.9375</cdr:y>
    </cdr:to>
    <cdr:sp macro="" textlink="">
      <cdr:nvSpPr>
        <cdr:cNvPr id="36" name="TextBox 1"/>
        <cdr:cNvSpPr txBox="1"/>
      </cdr:nvSpPr>
      <cdr:spPr>
        <a:xfrm xmlns:a="http://schemas.openxmlformats.org/drawingml/2006/main">
          <a:off x="4857752" y="4857760"/>
          <a:ext cx="4071934" cy="15716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0.03333</cdr:x>
      <cdr:y>0.83333</cdr:y>
    </cdr:from>
    <cdr:to>
      <cdr:x>0.04914</cdr:x>
      <cdr:y>0.85416</cdr:y>
    </cdr:to>
    <cdr:sp macro="" textlink="">
      <cdr:nvSpPr>
        <cdr:cNvPr id="40" name="Прямоугольник 39"/>
        <cdr:cNvSpPr/>
      </cdr:nvSpPr>
      <cdr:spPr>
        <a:xfrm xmlns:a="http://schemas.openxmlformats.org/drawingml/2006/main">
          <a:off x="304800" y="5715000"/>
          <a:ext cx="144567" cy="142853"/>
        </a:xfrm>
        <a:prstGeom xmlns:a="http://schemas.openxmlformats.org/drawingml/2006/main" prst="rect">
          <a:avLst/>
        </a:prstGeom>
        <a:solidFill xmlns:a="http://schemas.openxmlformats.org/drawingml/2006/main">
          <a:srgbClr val="0066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0.86667</cdr:y>
    </cdr:from>
    <cdr:to>
      <cdr:x>0.04914</cdr:x>
      <cdr:y>0.8875</cdr:y>
    </cdr:to>
    <cdr:sp macro="" textlink="">
      <cdr:nvSpPr>
        <cdr:cNvPr id="41" name="Прямоугольник 40"/>
        <cdr:cNvSpPr/>
      </cdr:nvSpPr>
      <cdr:spPr>
        <a:xfrm xmlns:a="http://schemas.openxmlformats.org/drawingml/2006/main">
          <a:off x="304800" y="5943600"/>
          <a:ext cx="144566" cy="142852"/>
        </a:xfrm>
        <a:prstGeom xmlns:a="http://schemas.openxmlformats.org/drawingml/2006/main" prst="rect">
          <a:avLst/>
        </a:prstGeom>
        <a:solidFill xmlns:a="http://schemas.openxmlformats.org/drawingml/2006/main">
          <a:srgbClr val="FFFF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EA82B-F240-455B-BEC9-656477402841}" type="datetimeFigureOut">
              <a:rPr lang="ru-RU" smtClean="0"/>
              <a:pPr/>
              <a:t>23.12.2020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3590D-A6C9-41EC-BDBB-02975A6C03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6649-AAF9-454E-94F5-79E1EBF90AFE}" type="slidenum">
              <a:rPr lang="ru-RU" smtClean="0"/>
              <a:pPr fontAlgn="base">
                <a:spcBef>
                  <a:spcPct val="0"/>
                </a:spcBef>
                <a:spcAft>
                  <a:spcPct val="0"/>
                </a:spcAft>
                <a:defRPr/>
              </a:pPr>
              <a:t>61</a:t>
            </a:fld>
            <a:endParaRPr lang="ru-RU" smtClean="0"/>
          </a:p>
        </p:txBody>
      </p:sp>
      <p:sp>
        <p:nvSpPr>
          <p:cNvPr id="65539" name="Rectangle 2"/>
          <p:cNvSpPr>
            <a:spLocks noGrp="1" noRot="1" noChangeAspect="1" noChangeArrowheads="1" noTextEdit="1"/>
          </p:cNvSpPr>
          <p:nvPr>
            <p:ph type="sldImg"/>
          </p:nvPr>
        </p:nvSpPr>
        <p:spPr bwMode="auto">
          <a:xfrm>
            <a:off x="1146175" y="685800"/>
            <a:ext cx="4573588" cy="3429000"/>
          </a:xfrm>
          <a:noFill/>
          <a:ln>
            <a:solidFill>
              <a:srgbClr val="000000"/>
            </a:solidFill>
            <a:miter lim="800000"/>
            <a:headEnd/>
            <a:tailEnd/>
          </a:ln>
        </p:spPr>
      </p:sp>
      <p:sp>
        <p:nvSpPr>
          <p:cNvPr id="655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4DAB3-7315-4FCB-B001-E6690EAFEBF0}" type="slidenum">
              <a:rPr lang="ru-RU" smtClean="0"/>
              <a:pPr fontAlgn="base">
                <a:spcBef>
                  <a:spcPct val="0"/>
                </a:spcBef>
                <a:spcAft>
                  <a:spcPct val="0"/>
                </a:spcAft>
                <a:defRPr/>
              </a:pPr>
              <a:t>65</a:t>
            </a:fld>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1D755-6B29-4872-8AF5-C16BA71823AD}" type="slidenum">
              <a:rPr lang="ru-RU" smtClean="0"/>
              <a:pPr/>
              <a:t>67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006791-4EA7-4D71-AF90-73332754991F}" type="slidenum">
              <a:rPr lang="ru-RU"/>
              <a:pPr>
                <a:defRPr/>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A63C7CB-55AC-4A66-93F4-37BBC42CA7A0}" type="slidenum">
              <a:rPr lang="ru-RU"/>
              <a:pPr>
                <a:defRPr/>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8BA8C2-D09E-4599-9CEF-CA2F4B5825AC}" type="slidenum">
              <a:rPr lang="ru-RU"/>
              <a:pPr>
                <a:defRPr/>
              </a:pPr>
              <a:t>‹#›</a:t>
            </a:fld>
            <a:endParaRPr lang="ru-RU"/>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8884CEF4-2602-46FD-91D3-B9CE9750024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7307E5-495E-47A6-860E-A7DB08381D2C}" type="slidenum">
              <a:rPr lang="ru-RU"/>
              <a:pPr>
                <a:defRPr/>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14829B-82E0-41B7-9EC4-9C355F1ABE74}" type="slidenum">
              <a:rPr lang="ru-RU"/>
              <a:pPr>
                <a:defRPr/>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85926-6C37-4EB2-BD4F-C305CD459CD6}" type="slidenum">
              <a:rPr lang="ru-RU"/>
              <a:pPr>
                <a:defRPr/>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980695-537C-4018-937E-12FB718C82D5}" type="slidenum">
              <a:rPr lang="ru-RU"/>
              <a:pPr>
                <a:defRPr/>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0CEA1C9-D1CA-4F85-AC2E-DC5EF3B19100}" type="slidenum">
              <a:rPr lang="ru-RU"/>
              <a:pPr>
                <a:defRPr/>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740058B-A102-4261-A575-8D23C5CC3EA3}" type="slidenum">
              <a:rPr lang="ru-RU"/>
              <a:pPr>
                <a:defRPr/>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DF85E8-6370-4F01-A738-2499D1846F51}" type="slidenum">
              <a:rPr lang="ru-RU"/>
              <a:pPr>
                <a:defRPr/>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71415D-E871-4216-B2D8-92EA540D487C}" type="slidenum">
              <a:rPr lang="ru-RU"/>
              <a:pPr>
                <a:defRPr/>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FFFF"/>
            </a:gs>
            <a:gs pos="50000">
              <a:srgbClr val="FFFFFF"/>
            </a:gs>
            <a:gs pos="100000">
              <a:srgbClr val="FFCCFF"/>
            </a:gs>
          </a:gsLst>
          <a:lin ang="66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BE413B-C839-4043-889C-6605F20B0A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2"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5.xml"/><Relationship Id="rId2" Type="http://schemas.openxmlformats.org/officeDocument/2006/relationships/chart" Target="../charts/chart3.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 Id="rId5" Type="http://schemas.openxmlformats.org/officeDocument/2006/relationships/chart" Target="../charts/chart18.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consultantplus://offline/ref=8F0DB4906BCF994D426F2B35421AFCABDA879CF5DA14836588747B8A6BBD30D0xF54H" TargetMode="External"/><Relationship Id="rId2" Type="http://schemas.openxmlformats.org/officeDocument/2006/relationships/chart" Target="../charts/chart28.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consultantplus://offline/ref=F5E06529D60FEBD3DE1FD48F65446402DB6C2186BE4BACBFE6CD2D1003s6cDM" TargetMode="External"/><Relationship Id="rId2" Type="http://schemas.openxmlformats.org/officeDocument/2006/relationships/hyperlink" Target="consultantplus://offline/ref=F5E06529D60FEBD3DE1FD48F65446402DB6D2880BB49ACBFE6CD2D1003s6cDM" TargetMode="External"/><Relationship Id="rId1" Type="http://schemas.openxmlformats.org/officeDocument/2006/relationships/slideLayout" Target="../slideLayouts/slideLayout7.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hyperlink" Target="consultantplus://offline/ref=F5E06529D60FEBD3DE1FD48F65446402DB6C288AB648ACBFE6CD2D1003s6cD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5.png"/><Relationship Id="rId5" Type="http://schemas.openxmlformats.org/officeDocument/2006/relationships/tags" Target="../tags/tag5.xml"/><Relationship Id="rId10" Type="http://schemas.openxmlformats.org/officeDocument/2006/relationships/image" Target="../media/image34.png"/><Relationship Id="rId4" Type="http://schemas.openxmlformats.org/officeDocument/2006/relationships/tags" Target="../tags/tag4.xml"/><Relationship Id="rId9" Type="http://schemas.openxmlformats.org/officeDocument/2006/relationships/chart" Target="../charts/char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chart" Target="../charts/chart46.xml"/><Relationship Id="rId4" Type="http://schemas.openxmlformats.org/officeDocument/2006/relationships/chart" Target="../charts/chart45.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hart" Target="../charts/chart51.xml"/><Relationship Id="rId1" Type="http://schemas.openxmlformats.org/officeDocument/2006/relationships/slideLayout" Target="../slideLayouts/slideLayout7.xml"/><Relationship Id="rId10" Type="http://schemas.openxmlformats.org/officeDocument/2006/relationships/image" Target="../media/image47.png"/><Relationship Id="rId9" Type="http://schemas.microsoft.com/office/2007/relationships/hdphoto" Target="../media/hdphoto8.wdp"/><Relationship Id="rId14" Type="http://schemas.microsoft.com/office/2007/relationships/hdphoto" Target="../media/hdphoto4.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gif"/></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Рисунок 7" descr="Герб Курского района"/>
          <p:cNvPicPr>
            <a:picLocks noChangeAspect="1" noChangeArrowheads="1"/>
          </p:cNvPicPr>
          <p:nvPr/>
        </p:nvPicPr>
        <p:blipFill>
          <a:blip r:embed="rId2" cstate="print"/>
          <a:srcRect/>
          <a:stretch>
            <a:fillRect/>
          </a:stretch>
        </p:blipFill>
        <p:spPr bwMode="auto">
          <a:xfrm>
            <a:off x="0" y="1"/>
            <a:ext cx="1714480" cy="2069200"/>
          </a:xfrm>
          <a:prstGeom prst="rect">
            <a:avLst/>
          </a:prstGeom>
          <a:noFill/>
          <a:ln w="9525">
            <a:noFill/>
            <a:miter lim="800000"/>
            <a:headEnd/>
            <a:tailEnd/>
          </a:ln>
        </p:spPr>
      </p:pic>
      <p:sp>
        <p:nvSpPr>
          <p:cNvPr id="7" name="TextBox 6"/>
          <p:cNvSpPr txBox="1"/>
          <p:nvPr/>
        </p:nvSpPr>
        <p:spPr>
          <a:xfrm>
            <a:off x="2214546" y="1214422"/>
            <a:ext cx="6929454" cy="769441"/>
          </a:xfrm>
          <a:prstGeom prst="rect">
            <a:avLst/>
          </a:prstGeom>
          <a:noFill/>
        </p:spPr>
        <p:txBody>
          <a:bodyPr wrap="square" rtlCol="0">
            <a:spAutoFit/>
          </a:bodyPr>
          <a:lstStyle/>
          <a:p>
            <a:r>
              <a:rPr lang="ru-RU" sz="4400" kern="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БЮДЖЕТ ДЛЯ ГРАЖДАН</a:t>
            </a:r>
            <a:endParaRPr lang="ru-RU" sz="4400" dirty="0">
              <a:solidFill>
                <a:srgbClr val="FF0000"/>
              </a:solidFill>
            </a:endParaRPr>
          </a:p>
        </p:txBody>
      </p:sp>
      <p:sp>
        <p:nvSpPr>
          <p:cNvPr id="5" name="Прямоугольник 4"/>
          <p:cNvSpPr/>
          <p:nvPr/>
        </p:nvSpPr>
        <p:spPr>
          <a:xfrm>
            <a:off x="0" y="3143248"/>
            <a:ext cx="9144000" cy="3046988"/>
          </a:xfrm>
          <a:prstGeom prst="rect">
            <a:avLst/>
          </a:prstGeom>
          <a:noFill/>
        </p:spPr>
        <p:txBody>
          <a:bodyPr wrap="square" lIns="91440" tIns="45720" rIns="91440" bIns="45720">
            <a:spAutoFit/>
          </a:bodyPr>
          <a:lstStyle/>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к Решению Совета Курского муниципального округа Ставропольского края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от 10 декабря 2020 г. № 77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«О бюджете Курского муниципального округа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Ставропольского края на 2021 год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и плановый период 2022 и 2023 годов»</a:t>
            </a:r>
            <a:endParaRPr lang="ru-RU" sz="3200" b="1" dirty="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14488"/>
            <a:ext cx="9144000" cy="400110"/>
          </a:xfrm>
          <a:prstGeom prst="rect">
            <a:avLst/>
          </a:prstGeom>
          <a:noFill/>
        </p:spPr>
        <p:txBody>
          <a:bodyPr wrap="square" rtlCol="0">
            <a:spAutoFit/>
          </a:bodyPr>
          <a:lstStyle/>
          <a:p>
            <a:pPr algn="ctr"/>
            <a:r>
              <a:rPr lang="ru-RU" sz="2000" b="1" dirty="0" smtClean="0">
                <a:latin typeface="Calibri" pitchFamily="34" charset="0"/>
                <a:cs typeface="Calibri" pitchFamily="34" charset="0"/>
              </a:rPr>
              <a:t>ПРЕОБРАЗОВАНИЕ РАЙОНА В МУНИЦИПАЛЬНЫЙ ОКРУГ</a:t>
            </a:r>
          </a:p>
        </p:txBody>
      </p:sp>
      <p:sp>
        <p:nvSpPr>
          <p:cNvPr id="11" name="TextBox 10"/>
          <p:cNvSpPr txBox="1"/>
          <p:nvPr/>
        </p:nvSpPr>
        <p:spPr>
          <a:xfrm>
            <a:off x="2500298" y="2857496"/>
            <a:ext cx="762000" cy="923330"/>
          </a:xfrm>
          <a:prstGeom prst="rect">
            <a:avLst/>
          </a:prstGeom>
          <a:noFill/>
        </p:spPr>
        <p:txBody>
          <a:bodyPr wrap="square" rtlCol="0">
            <a:spAutoFit/>
          </a:bodyPr>
          <a:lstStyle/>
          <a:p>
            <a:r>
              <a:rPr lang="ru-RU" sz="5400" dirty="0" smtClean="0"/>
              <a:t>+</a:t>
            </a:r>
            <a:endParaRPr lang="ru-RU" sz="5400" dirty="0"/>
          </a:p>
        </p:txBody>
      </p:sp>
      <p:sp>
        <p:nvSpPr>
          <p:cNvPr id="12" name="TextBox 11"/>
          <p:cNvSpPr txBox="1"/>
          <p:nvPr/>
        </p:nvSpPr>
        <p:spPr>
          <a:xfrm>
            <a:off x="6000760" y="2857496"/>
            <a:ext cx="762000" cy="923330"/>
          </a:xfrm>
          <a:prstGeom prst="rect">
            <a:avLst/>
          </a:prstGeom>
          <a:noFill/>
        </p:spPr>
        <p:txBody>
          <a:bodyPr wrap="square" rtlCol="0">
            <a:spAutoFit/>
          </a:bodyPr>
          <a:lstStyle/>
          <a:p>
            <a:r>
              <a:rPr lang="ru-RU" sz="5400" dirty="0" smtClean="0"/>
              <a:t>+</a:t>
            </a:r>
            <a:endParaRPr lang="ru-RU" sz="5400" dirty="0"/>
          </a:p>
        </p:txBody>
      </p:sp>
      <p:sp>
        <p:nvSpPr>
          <p:cNvPr id="13" name="TextBox 12"/>
          <p:cNvSpPr txBox="1"/>
          <p:nvPr/>
        </p:nvSpPr>
        <p:spPr>
          <a:xfrm>
            <a:off x="428596" y="3714752"/>
            <a:ext cx="2143140" cy="307777"/>
          </a:xfrm>
          <a:prstGeom prst="rect">
            <a:avLst/>
          </a:prstGeom>
          <a:noFill/>
        </p:spPr>
        <p:txBody>
          <a:bodyPr wrap="square" rtlCol="0">
            <a:spAutoFit/>
          </a:bodyPr>
          <a:lstStyle/>
          <a:p>
            <a:r>
              <a:rPr lang="ru-RU" sz="1400" b="1" dirty="0" smtClean="0">
                <a:latin typeface="Calibri" pitchFamily="34" charset="0"/>
                <a:cs typeface="Calibri" pitchFamily="34" charset="0"/>
              </a:rPr>
              <a:t>СЕЛЬСКОЕ ПОСЕЛЕНИЕ</a:t>
            </a:r>
            <a:endParaRPr lang="ru-RU" sz="1400" b="1" dirty="0">
              <a:latin typeface="Calibri" pitchFamily="34" charset="0"/>
              <a:cs typeface="Calibri" pitchFamily="34" charset="0"/>
            </a:endParaRPr>
          </a:p>
        </p:txBody>
      </p:sp>
      <p:sp>
        <p:nvSpPr>
          <p:cNvPr id="14" name="TextBox 13"/>
          <p:cNvSpPr txBox="1"/>
          <p:nvPr/>
        </p:nvSpPr>
        <p:spPr>
          <a:xfrm>
            <a:off x="6429388" y="3786190"/>
            <a:ext cx="2357454" cy="307777"/>
          </a:xfrm>
          <a:prstGeom prst="rect">
            <a:avLst/>
          </a:prstGeom>
          <a:noFill/>
        </p:spPr>
        <p:txBody>
          <a:bodyPr wrap="square" rtlCol="0">
            <a:spAutoFit/>
          </a:bodyPr>
          <a:lstStyle/>
          <a:p>
            <a:r>
              <a:rPr lang="ru-RU" sz="1400" b="1" dirty="0" smtClean="0">
                <a:latin typeface="Calibri" pitchFamily="34" charset="0"/>
                <a:cs typeface="Calibri" pitchFamily="34" charset="0"/>
              </a:rPr>
              <a:t>СЕЛЬСКОЕ ПОСЕЛЕНИЕ</a:t>
            </a:r>
            <a:endParaRPr lang="ru-RU" sz="1400" b="1" dirty="0">
              <a:latin typeface="Calibri" pitchFamily="34" charset="0"/>
              <a:cs typeface="Calibri" pitchFamily="34" charset="0"/>
            </a:endParaRPr>
          </a:p>
        </p:txBody>
      </p:sp>
      <p:sp>
        <p:nvSpPr>
          <p:cNvPr id="15" name="TextBox 14"/>
          <p:cNvSpPr txBox="1"/>
          <p:nvPr/>
        </p:nvSpPr>
        <p:spPr>
          <a:xfrm>
            <a:off x="3500430" y="3786190"/>
            <a:ext cx="2286016" cy="307777"/>
          </a:xfrm>
          <a:prstGeom prst="rect">
            <a:avLst/>
          </a:prstGeom>
          <a:noFill/>
        </p:spPr>
        <p:txBody>
          <a:bodyPr wrap="square" rtlCol="0">
            <a:spAutoFit/>
          </a:bodyPr>
          <a:lstStyle/>
          <a:p>
            <a:r>
              <a:rPr lang="ru-RU" sz="1400" b="1" dirty="0" smtClean="0">
                <a:latin typeface="Calibri" pitchFamily="34" charset="0"/>
                <a:cs typeface="Calibri" pitchFamily="34" charset="0"/>
              </a:rPr>
              <a:t>МУНИЦИПАЛЬНЫЙ РАЙОН</a:t>
            </a:r>
            <a:endParaRPr lang="ru-RU" sz="1400" b="1" dirty="0">
              <a:latin typeface="Calibri" pitchFamily="34" charset="0"/>
              <a:cs typeface="Calibri" pitchFamily="34" charset="0"/>
            </a:endParaRPr>
          </a:p>
        </p:txBody>
      </p:sp>
      <p:sp>
        <p:nvSpPr>
          <p:cNvPr id="16" name="Правая фигурная скобка 15"/>
          <p:cNvSpPr/>
          <p:nvPr/>
        </p:nvSpPr>
        <p:spPr>
          <a:xfrm rot="5400000">
            <a:off x="4265276" y="235262"/>
            <a:ext cx="684885" cy="8358246"/>
          </a:xfrm>
          <a:prstGeom prst="rightBrace">
            <a:avLst>
              <a:gd name="adj1" fmla="val 8333"/>
              <a:gd name="adj2" fmla="val 502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TextBox 16"/>
          <p:cNvSpPr txBox="1"/>
          <p:nvPr/>
        </p:nvSpPr>
        <p:spPr>
          <a:xfrm>
            <a:off x="2857488" y="4714884"/>
            <a:ext cx="3810000" cy="400110"/>
          </a:xfrm>
          <a:prstGeom prst="rect">
            <a:avLst/>
          </a:prstGeom>
          <a:noFill/>
        </p:spPr>
        <p:txBody>
          <a:bodyPr wrap="square" rtlCol="0">
            <a:spAutoFit/>
          </a:bodyPr>
          <a:lstStyle/>
          <a:p>
            <a:r>
              <a:rPr lang="ru-RU" sz="2000" b="1" dirty="0" smtClean="0">
                <a:latin typeface="Calibri" pitchFamily="34" charset="0"/>
                <a:cs typeface="Calibri" pitchFamily="34" charset="0"/>
              </a:rPr>
              <a:t>МУНИЦИПАЛЬНЫЙ ОКРУГ</a:t>
            </a:r>
            <a:endParaRPr lang="ru-RU" sz="2000" b="1" dirty="0">
              <a:latin typeface="Calibri" pitchFamily="34" charset="0"/>
              <a:cs typeface="Calibri" pitchFamily="34" charset="0"/>
            </a:endParaRPr>
          </a:p>
        </p:txBody>
      </p:sp>
      <p:pic>
        <p:nvPicPr>
          <p:cNvPr id="2" name="Picture 2" descr="https://i.pinimg.com/originals/35/27/a9/3527a91f4fdf8c1969332b02d41eacc4.jpg"/>
          <p:cNvPicPr>
            <a:picLocks noChangeAspect="1" noChangeArrowheads="1"/>
          </p:cNvPicPr>
          <p:nvPr/>
        </p:nvPicPr>
        <p:blipFill>
          <a:blip r:embed="rId2" cstate="print"/>
          <a:srcRect/>
          <a:stretch>
            <a:fillRect/>
          </a:stretch>
        </p:blipFill>
        <p:spPr bwMode="auto">
          <a:xfrm>
            <a:off x="2500298" y="5101485"/>
            <a:ext cx="4114283" cy="1756515"/>
          </a:xfrm>
          <a:prstGeom prst="rect">
            <a:avLst/>
          </a:prstGeom>
          <a:ln>
            <a:noFill/>
          </a:ln>
          <a:effectLst>
            <a:softEdge rad="112500"/>
          </a:effectLst>
        </p:spPr>
      </p:pic>
      <p:pic>
        <p:nvPicPr>
          <p:cNvPr id="4" name="Picture 4" descr="https://www.silvitablanco.com.ar/mi-casa/casa366d34c0395f0.jpg"/>
          <p:cNvPicPr>
            <a:picLocks noChangeAspect="1" noChangeArrowheads="1"/>
          </p:cNvPicPr>
          <p:nvPr/>
        </p:nvPicPr>
        <p:blipFill>
          <a:blip r:embed="rId3" cstate="print"/>
          <a:srcRect/>
          <a:stretch>
            <a:fillRect/>
          </a:stretch>
        </p:blipFill>
        <p:spPr bwMode="auto">
          <a:xfrm>
            <a:off x="428596" y="2071678"/>
            <a:ext cx="2057400" cy="1676400"/>
          </a:xfrm>
          <a:prstGeom prst="rect">
            <a:avLst/>
          </a:prstGeom>
          <a:ln>
            <a:noFill/>
          </a:ln>
          <a:effectLst>
            <a:softEdge rad="112500"/>
          </a:effectLst>
        </p:spPr>
      </p:pic>
      <p:pic>
        <p:nvPicPr>
          <p:cNvPr id="20" name="Picture 4" descr="https://www.silvitablanco.com.ar/mi-casa/casa366d34c0395f0.jpg"/>
          <p:cNvPicPr>
            <a:picLocks noChangeAspect="1" noChangeArrowheads="1"/>
          </p:cNvPicPr>
          <p:nvPr/>
        </p:nvPicPr>
        <p:blipFill>
          <a:blip r:embed="rId3" cstate="print"/>
          <a:srcRect/>
          <a:stretch>
            <a:fillRect/>
          </a:stretch>
        </p:blipFill>
        <p:spPr bwMode="auto">
          <a:xfrm>
            <a:off x="6572264" y="2143116"/>
            <a:ext cx="2057400" cy="1676400"/>
          </a:xfrm>
          <a:prstGeom prst="rect">
            <a:avLst/>
          </a:prstGeom>
          <a:ln>
            <a:noFill/>
          </a:ln>
          <a:effectLst>
            <a:softEdge rad="112500"/>
          </a:effectLst>
        </p:spPr>
      </p:pic>
      <p:pic>
        <p:nvPicPr>
          <p:cNvPr id="5" name="Picture 6" descr="https://st2.depositphotos.com/1005091/7311/v/950/depositphotos_73113233-stock-illustration-%D1%81%D0%B0%D0%B4%D0%B0-%D0%B8-%D0%B4%D0%BE%D0%BC%D0%B0-%D1%82%D0%B5%D0%BC%D1%8B-%D1%84%D0%BE%D0%BD%D0%B0.jpg"/>
          <p:cNvPicPr>
            <a:picLocks noChangeAspect="1" noChangeArrowheads="1"/>
          </p:cNvPicPr>
          <p:nvPr/>
        </p:nvPicPr>
        <p:blipFill>
          <a:blip r:embed="rId4" cstate="print"/>
          <a:srcRect/>
          <a:stretch>
            <a:fillRect/>
          </a:stretch>
        </p:blipFill>
        <p:spPr bwMode="auto">
          <a:xfrm>
            <a:off x="3214678" y="2071678"/>
            <a:ext cx="2768025" cy="1709185"/>
          </a:xfrm>
          <a:prstGeom prst="rect">
            <a:avLst/>
          </a:prstGeom>
          <a:ln>
            <a:noFill/>
          </a:ln>
          <a:effectLst>
            <a:softEdge rad="112500"/>
          </a:effectLst>
        </p:spPr>
      </p:pic>
      <p:sp>
        <p:nvSpPr>
          <p:cNvPr id="18" name="Прямоугольник 17"/>
          <p:cNvSpPr/>
          <p:nvPr/>
        </p:nvSpPr>
        <p:spPr>
          <a:xfrm>
            <a:off x="142844" y="0"/>
            <a:ext cx="8786874" cy="1600438"/>
          </a:xfrm>
          <a:prstGeom prst="rect">
            <a:avLst/>
          </a:prstGeom>
        </p:spPr>
        <p:txBody>
          <a:bodyPr wrap="square">
            <a:spAutoFit/>
          </a:bodyPr>
          <a:lstStyle/>
          <a:p>
            <a:pPr algn="just"/>
            <a:r>
              <a:rPr lang="ru-RU" sz="1400" dirty="0" smtClean="0">
                <a:latin typeface="Calibri" pitchFamily="34" charset="0"/>
                <a:cs typeface="Calibri" pitchFamily="34" charset="0"/>
              </a:rPr>
              <a:t>     В связи с преобразованием муниципальных образований, входящих в состав Курского муниципального района Ставропольского края и наделением вновь образованного муниципального образования статусом муниципального округа (Закон Ставропольского края «О преобразовании муниципальных образований, входящих в состав Курского муниципального района Ставропольского края, и об организации местного самоуправления на территории Курского района Ставропольского края» от 31 января 2020 г. № 9-кз), все показатели местного бюджета на 2021 год и плановый период 2022-2023 годы будут, сравнивается с консолидированными показателями Курского района Ставропольского края на 2020 год.</a:t>
            </a:r>
            <a:endParaRPr lang="ru-RU" sz="1400" dirty="0">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sk.deir.ru/wp-content/uploads/2017/03/strategia_rost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214282" y="642918"/>
            <a:ext cx="5929354" cy="2072362"/>
          </a:xfrm>
          <a:prstGeom prst="rect">
            <a:avLst/>
          </a:prstGeom>
        </p:spPr>
        <p:txBody>
          <a:bodyPr wrap="square">
            <a:spAutoFit/>
          </a:bodyPr>
          <a:lstStyle/>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r>
              <a:rPr lang="ru-RU" sz="2400" b="1" dirty="0" smtClean="0">
                <a:solidFill>
                  <a:schemeClr val="bg1"/>
                </a:solidFill>
                <a:latin typeface="Calibri" pitchFamily="34" charset="0"/>
                <a:cs typeface="Calibri" pitchFamily="34" charset="0"/>
              </a:rPr>
              <a:t>Раздел 1 /   </a:t>
            </a:r>
            <a:r>
              <a:rPr lang="ru-RU" sz="2400" dirty="0" smtClean="0">
                <a:solidFill>
                  <a:schemeClr val="bg1"/>
                </a:solidFill>
                <a:latin typeface="Calibri" pitchFamily="34" charset="0"/>
                <a:cs typeface="Calibri" pitchFamily="34" charset="0"/>
              </a:rPr>
              <a:t>ОСНОВНЫЕ ПОКАЗАТЕЛИ </a:t>
            </a:r>
          </a:p>
          <a:p>
            <a:pPr algn="ctr"/>
            <a:r>
              <a:rPr lang="ru-RU" sz="2400" dirty="0" smtClean="0">
                <a:solidFill>
                  <a:schemeClr val="bg1"/>
                </a:solidFill>
                <a:latin typeface="Calibri" pitchFamily="34" charset="0"/>
                <a:cs typeface="Calibri" pitchFamily="34" charset="0"/>
              </a:rPr>
              <a:t>социально-экономического развития Курского муниципального округа Ставропольского края *</a:t>
            </a:r>
          </a:p>
        </p:txBody>
      </p:sp>
      <p:sp>
        <p:nvSpPr>
          <p:cNvPr id="2050" name="AutoShape 2" descr="https://opt-1167640.ssl.1c-bitrix-cdn.ru/upload/iblock/af7/af7d4c29c1d91b39ca35aab10cb7c27d.jpg?1537869702540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0" y="6111642"/>
            <a:ext cx="7643834" cy="746358"/>
          </a:xfrm>
          <a:prstGeom prst="rect">
            <a:avLst/>
          </a:prstGeom>
          <a:noFill/>
        </p:spPr>
        <p:txBody>
          <a:bodyPr wrap="square" rtlCol="0">
            <a:spAutoFit/>
          </a:bodyPr>
          <a:lstStyle/>
          <a:p>
            <a:pPr>
              <a:lnSpc>
                <a:spcPts val="1700"/>
              </a:lnSpc>
            </a:pPr>
            <a:r>
              <a:rPr lang="ru-RU" sz="1100" dirty="0" smtClean="0">
                <a:solidFill>
                  <a:schemeClr val="bg1"/>
                </a:solidFill>
              </a:rPr>
              <a:t>*</a:t>
            </a:r>
            <a:r>
              <a:rPr lang="ru-RU" sz="1100" dirty="0" smtClean="0">
                <a:solidFill>
                  <a:schemeClr val="bg1"/>
                </a:solidFill>
                <a:latin typeface="Calibri" pitchFamily="34" charset="0"/>
                <a:cs typeface="Calibri" pitchFamily="34" charset="0"/>
              </a:rPr>
              <a:t> В соответствии с прогнозом социально-экономического развития Курского муниципального округа Ставропольского края на 2021 год и период 2022  и 2023 годов, утвержденного постановлением администрации Курского муниципального района  Ставропольского края </a:t>
            </a:r>
            <a:r>
              <a:rPr lang="ru-RU" sz="1100" dirty="0" smtClean="0">
                <a:solidFill>
                  <a:schemeClr val="bg1"/>
                </a:solidFill>
                <a:latin typeface="Times New Roman" pitchFamily="18" charset="0"/>
                <a:cs typeface="Times New Roman" pitchFamily="18" charset="0"/>
              </a:rPr>
              <a:t>11 ноября 2020 года № 670</a:t>
            </a:r>
            <a:endParaRPr lang="ru-RU" sz="1100"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1" y="1"/>
          <a:ext cx="4911333" cy="39290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419600" cy="314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 ЧИСЛЕННОСТЬ НАСЕЛЕНИЯ (в вариантах)</a:t>
            </a:r>
            <a:endParaRPr kumimoji="0" lang="ru-RU"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3581400" y="228600"/>
            <a:ext cx="918841" cy="246221"/>
          </a:xfrm>
          <a:prstGeom prst="rect">
            <a:avLst/>
          </a:prstGeom>
        </p:spPr>
        <p:txBody>
          <a:bodyPr wrap="none">
            <a:spAutoFit/>
          </a:bodyPr>
          <a:lstStyle/>
          <a:p>
            <a:pPr>
              <a:spcBef>
                <a:spcPct val="50000"/>
              </a:spcBef>
            </a:pPr>
            <a:r>
              <a:rPr lang="ru-RU" sz="1000" i="1" dirty="0" smtClean="0">
                <a:latin typeface="Calibri" pitchFamily="34" charset="0"/>
              </a:rPr>
              <a:t>тыс. человек</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1" y="3140906"/>
          <a:ext cx="4929189" cy="371709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429000"/>
            <a:ext cx="4572000"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ДЕМОГРАФИЯ</a:t>
            </a:r>
            <a:endParaRPr kumimoji="0" lang="ru-RU"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pic>
        <p:nvPicPr>
          <p:cNvPr id="233474" name="Picture 2" descr="https://image.freepik.com/free-vector/no-translate-detected_24877-36975.jpg"/>
          <p:cNvPicPr>
            <a:picLocks noChangeAspect="1" noChangeArrowheads="1"/>
          </p:cNvPicPr>
          <p:nvPr/>
        </p:nvPicPr>
        <p:blipFill>
          <a:blip r:embed="rId4" cstate="print"/>
          <a:srcRect l="5474" t="11429" r="5114" b="14286"/>
          <a:stretch>
            <a:fillRect/>
          </a:stretch>
        </p:blipFill>
        <p:spPr bwMode="auto">
          <a:xfrm>
            <a:off x="5143504" y="428604"/>
            <a:ext cx="3733800" cy="2209800"/>
          </a:xfrm>
          <a:prstGeom prst="rect">
            <a:avLst/>
          </a:prstGeom>
          <a:ln>
            <a:noFill/>
          </a:ln>
          <a:effectLst>
            <a:softEdge rad="112500"/>
          </a:effectLst>
        </p:spPr>
      </p:pic>
      <p:pic>
        <p:nvPicPr>
          <p:cNvPr id="233476" name="Picture 4" descr="https://static.seekingalpha.com/uploads/2018/9/18/saupload_Bps7AnIMhDM0nyoIuIuk5Jo-UInmz2HvwQWmR6luuwz8cE0w--aUPILcfjTB89alpjAQ9XhZNyZBHeDABlYu2iSWC-Pubz0udiymGEbL0woyGBok9wfucf1-L1KPRFhlOUBstka-.png"/>
          <p:cNvPicPr>
            <a:picLocks noChangeAspect="1" noChangeArrowheads="1"/>
          </p:cNvPicPr>
          <p:nvPr/>
        </p:nvPicPr>
        <p:blipFill>
          <a:blip r:embed="rId5" cstate="print"/>
          <a:srcRect/>
          <a:stretch>
            <a:fillRect/>
          </a:stretch>
        </p:blipFill>
        <p:spPr bwMode="auto">
          <a:xfrm>
            <a:off x="5000628" y="4071942"/>
            <a:ext cx="3974410" cy="259646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786314"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953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rPr>
              <a:t>СЕЛЬСКОЕ ХОЗЯЙСТВО</a:t>
            </a:r>
            <a:endParaRPr kumimoji="0" lang="ru-RU" sz="16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endParaRPr>
          </a:p>
        </p:txBody>
      </p:sp>
      <p:sp>
        <p:nvSpPr>
          <p:cNvPr id="5" name="Прямоугольник 4"/>
          <p:cNvSpPr/>
          <p:nvPr/>
        </p:nvSpPr>
        <p:spPr>
          <a:xfrm>
            <a:off x="3810000" y="22860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0" y="3352800"/>
          <a:ext cx="4786314"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357562"/>
            <a:ext cx="9144000" cy="342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1600" b="1" kern="0" dirty="0" smtClean="0">
                <a:effectLst>
                  <a:outerShdw blurRad="38100" dist="38100" dir="2700000" algn="tl">
                    <a:srgbClr val="FFFFFF"/>
                  </a:outerShdw>
                </a:effectLst>
                <a:latin typeface="Calibri" pitchFamily="34" charset="0"/>
                <a:cs typeface="Calibri" pitchFamily="34" charset="0"/>
              </a:rPr>
              <a:t>ПРОИЗВОДСТВО ВАЖНЕЙШИХ ВИДОВ ПРОДУКЦИИ</a:t>
            </a:r>
            <a:endParaRPr lang="ru-RU" sz="1600" kern="0" dirty="0" smtClean="0">
              <a:effectLst>
                <a:outerShdw blurRad="38100" dist="38100" dir="2700000" algn="tl">
                  <a:srgbClr val="FFFFFF"/>
                </a:outerShdw>
              </a:effectLst>
              <a:latin typeface="Calibri" pitchFamily="34" charset="0"/>
              <a:cs typeface="Calibri" pitchFamily="34" charset="0"/>
            </a:endParaRPr>
          </a:p>
        </p:txBody>
      </p:sp>
      <p:sp>
        <p:nvSpPr>
          <p:cNvPr id="8" name="Прямоугольник 7"/>
          <p:cNvSpPr/>
          <p:nvPr/>
        </p:nvSpPr>
        <p:spPr>
          <a:xfrm>
            <a:off x="3810000" y="3581400"/>
            <a:ext cx="849913" cy="261610"/>
          </a:xfrm>
          <a:prstGeom prst="rect">
            <a:avLst/>
          </a:prstGeom>
        </p:spPr>
        <p:txBody>
          <a:bodyPr wrap="non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pic>
        <p:nvPicPr>
          <p:cNvPr id="245762" name="Picture 2" descr="https://avatars.mds.yandex.net/get-pdb/234183/5f1483b2-8466-4acb-8503-3c54e3414a81/s1200?webp=false"/>
          <p:cNvPicPr>
            <a:picLocks noChangeAspect="1" noChangeArrowheads="1"/>
          </p:cNvPicPr>
          <p:nvPr/>
        </p:nvPicPr>
        <p:blipFill>
          <a:blip r:embed="rId4" cstate="print"/>
          <a:srcRect/>
          <a:stretch>
            <a:fillRect/>
          </a:stretch>
        </p:blipFill>
        <p:spPr bwMode="auto">
          <a:xfrm>
            <a:off x="9001156" y="500042"/>
            <a:ext cx="1285844" cy="771507"/>
          </a:xfrm>
          <a:prstGeom prst="ellipse">
            <a:avLst/>
          </a:prstGeom>
          <a:ln>
            <a:noFill/>
          </a:ln>
          <a:effectLst>
            <a:softEdge rad="112500"/>
          </a:effectLst>
        </p:spPr>
      </p:pic>
      <p:pic>
        <p:nvPicPr>
          <p:cNvPr id="245764" name="Picture 4" descr="https://im0-tub-ru.yandex.net/i?id=6d507f9c59d91d43092761d2e50c0815-l&amp;n=13"/>
          <p:cNvPicPr>
            <a:picLocks noChangeAspect="1" noChangeArrowheads="1"/>
          </p:cNvPicPr>
          <p:nvPr/>
        </p:nvPicPr>
        <p:blipFill>
          <a:blip r:embed="rId5" cstate="print"/>
          <a:srcRect/>
          <a:stretch>
            <a:fillRect/>
          </a:stretch>
        </p:blipFill>
        <p:spPr bwMode="auto">
          <a:xfrm>
            <a:off x="9286908" y="2000240"/>
            <a:ext cx="1511876" cy="923924"/>
          </a:xfrm>
          <a:prstGeom prst="ellipse">
            <a:avLst/>
          </a:prstGeom>
          <a:ln>
            <a:noFill/>
          </a:ln>
          <a:effectLst>
            <a:softEdge rad="112500"/>
          </a:effectLst>
        </p:spPr>
      </p:pic>
      <p:sp>
        <p:nvSpPr>
          <p:cNvPr id="245766" name="AutoShape 6"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768" name="AutoShape 8"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770" name="Picture 10" descr="https://static.tildacdn.com/tild6438-3737-4564-b535-646431393637/noroot.jpg"/>
          <p:cNvPicPr>
            <a:picLocks noChangeAspect="1" noChangeArrowheads="1"/>
          </p:cNvPicPr>
          <p:nvPr/>
        </p:nvPicPr>
        <p:blipFill>
          <a:blip r:embed="rId6" cstate="print"/>
          <a:srcRect/>
          <a:stretch>
            <a:fillRect/>
          </a:stretch>
        </p:blipFill>
        <p:spPr bwMode="auto">
          <a:xfrm flipH="1">
            <a:off x="9786974" y="4143380"/>
            <a:ext cx="664383" cy="442922"/>
          </a:xfrm>
          <a:prstGeom prst="ellipse">
            <a:avLst/>
          </a:prstGeom>
          <a:ln>
            <a:noFill/>
          </a:ln>
          <a:effectLst>
            <a:softEdge rad="112500"/>
          </a:effectLst>
        </p:spPr>
      </p:pic>
      <p:graphicFrame>
        <p:nvGraphicFramePr>
          <p:cNvPr id="13" name="Содержимое 6"/>
          <p:cNvGraphicFramePr>
            <a:graphicFrameLocks/>
          </p:cNvGraphicFramePr>
          <p:nvPr/>
        </p:nvGraphicFramePr>
        <p:xfrm>
          <a:off x="5000628" y="3714752"/>
          <a:ext cx="4143372" cy="3143248"/>
        </p:xfrm>
        <a:graphic>
          <a:graphicData uri="http://schemas.openxmlformats.org/drawingml/2006/chart">
            <c:chart xmlns:c="http://schemas.openxmlformats.org/drawingml/2006/chart" xmlns:r="http://schemas.openxmlformats.org/officeDocument/2006/relationships" r:id="rId7"/>
          </a:graphicData>
        </a:graphic>
      </p:graphicFrame>
      <p:sp>
        <p:nvSpPr>
          <p:cNvPr id="15" name="Прямоугольник 14"/>
          <p:cNvSpPr/>
          <p:nvPr/>
        </p:nvSpPr>
        <p:spPr>
          <a:xfrm>
            <a:off x="8153400" y="3571876"/>
            <a:ext cx="990600" cy="261610"/>
          </a:xfrm>
          <a:prstGeom prst="rect">
            <a:avLst/>
          </a:prstGeom>
        </p:spPr>
        <p:txBody>
          <a:bodyPr wrap="squar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572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3500438"/>
            <a:ext cx="4643438"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ОБОРОТ РОЗНИЧНОЙ ТОРГОВЛИ</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5" name="Прямоугольник 4"/>
          <p:cNvSpPr/>
          <p:nvPr/>
        </p:nvSpPr>
        <p:spPr>
          <a:xfrm>
            <a:off x="3714744" y="571480"/>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6" name="Object 4"/>
          <p:cNvGraphicFramePr>
            <a:graphicFrameLocks noChangeAspect="1"/>
          </p:cNvGraphicFramePr>
          <p:nvPr/>
        </p:nvGraphicFramePr>
        <p:xfrm>
          <a:off x="4572000" y="142852"/>
          <a:ext cx="4572000"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8072462" y="285728"/>
            <a:ext cx="907300" cy="276999"/>
          </a:xfrm>
          <a:prstGeom prst="rect">
            <a:avLst/>
          </a:prstGeom>
        </p:spPr>
        <p:txBody>
          <a:bodyPr wrap="none">
            <a:spAutoFit/>
          </a:bodyPr>
          <a:lstStyle/>
          <a:p>
            <a:pPr>
              <a:spcBef>
                <a:spcPct val="50000"/>
              </a:spcBef>
            </a:pPr>
            <a:r>
              <a:rPr lang="ru-RU" sz="1200" i="1" dirty="0" smtClean="0">
                <a:latin typeface="Calibri" pitchFamily="34" charset="0"/>
              </a:rPr>
              <a:t>тыс. кв. м.</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714752"/>
          <a:ext cx="4500562" cy="300039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txBox="1">
            <a:spLocks noChangeArrowheads="1"/>
          </p:cNvSpPr>
          <p:nvPr/>
        </p:nvSpPr>
        <p:spPr bwMode="auto">
          <a:xfrm>
            <a:off x="0" y="0"/>
            <a:ext cx="914400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СТРОИТЕЛЬСТВО</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Прямоугольник 11"/>
          <p:cNvSpPr/>
          <p:nvPr/>
        </p:nvSpPr>
        <p:spPr>
          <a:xfrm>
            <a:off x="3929058" y="3929066"/>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13" name="Object 4"/>
          <p:cNvGraphicFramePr>
            <a:graphicFrameLocks noChangeAspect="1"/>
          </p:cNvGraphicFramePr>
          <p:nvPr/>
        </p:nvGraphicFramePr>
        <p:xfrm>
          <a:off x="4714877" y="3500438"/>
          <a:ext cx="4429123" cy="335756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857224" y="3929066"/>
          <a:ext cx="6929454" cy="292893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000" b="1" kern="0" dirty="0" smtClean="0">
                <a:effectLst>
                  <a:outerShdw blurRad="38100" dist="38100" dir="2700000" algn="tl">
                    <a:srgbClr val="000000">
                      <a:alpha val="43137"/>
                    </a:srgbClr>
                  </a:outerShdw>
                </a:effectLst>
                <a:latin typeface="Calibri" pitchFamily="34" charset="0"/>
                <a:cs typeface="Calibri" pitchFamily="34" charset="0"/>
              </a:rPr>
              <a:t>МАЛОЕ И СРЕДНЕЕ ПРЕДПРИНИМАТЕЛЬСТВО</a:t>
            </a:r>
            <a:endParaRPr lang="ru-RU" sz="2000" kern="0" dirty="0" smtClean="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4" name="Object 4"/>
          <p:cNvGraphicFramePr>
            <a:graphicFrameLocks noChangeAspect="1"/>
          </p:cNvGraphicFramePr>
          <p:nvPr/>
        </p:nvGraphicFramePr>
        <p:xfrm>
          <a:off x="0" y="500042"/>
          <a:ext cx="4572000"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4"/>
          <p:cNvGraphicFramePr>
            <a:graphicFrameLocks noChangeAspect="1"/>
          </p:cNvGraphicFramePr>
          <p:nvPr/>
        </p:nvGraphicFramePr>
        <p:xfrm>
          <a:off x="4857752" y="428604"/>
          <a:ext cx="4286248" cy="292895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p:cNvSpPr txBox="1">
            <a:spLocks noChangeArrowheads="1"/>
          </p:cNvSpPr>
          <p:nvPr/>
        </p:nvSpPr>
        <p:spPr bwMode="auto">
          <a:xfrm>
            <a:off x="0" y="3500438"/>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000" b="1" kern="0" dirty="0" smtClean="0">
                <a:effectLst>
                  <a:outerShdw blurRad="38100" dist="38100" dir="2700000" algn="tl">
                    <a:srgbClr val="000000">
                      <a:alpha val="43137"/>
                    </a:srgbClr>
                  </a:outerShdw>
                </a:effectLst>
                <a:latin typeface="Calibri" pitchFamily="34" charset="0"/>
                <a:cs typeface="Calibri" pitchFamily="34" charset="0"/>
              </a:rPr>
              <a:t>ИНВЕСТИЦИИ</a:t>
            </a:r>
            <a:endParaRPr lang="ru-RU" sz="2000" kern="0" dirty="0" smtClean="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одержимое 2"/>
          <p:cNvGraphicFramePr>
            <a:graphicFrameLocks noGrp="1"/>
          </p:cNvGraphicFramePr>
          <p:nvPr>
            <p:ph/>
          </p:nvPr>
        </p:nvGraphicFramePr>
        <p:xfrm>
          <a:off x="0" y="214290"/>
          <a:ext cx="5643570"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528638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1400" b="1" kern="0" dirty="0" smtClean="0">
                <a:effectLst>
                  <a:outerShdw blurRad="38100" dist="38100" dir="2700000" algn="tl">
                    <a:srgbClr val="FFFFFF"/>
                  </a:outerShdw>
                </a:effectLst>
                <a:latin typeface="Calibri" pitchFamily="34" charset="0"/>
                <a:cs typeface="Calibri" pitchFamily="34" charset="0"/>
              </a:rPr>
              <a:t>ДЕНЕЖНЫЕ ДОХОДЫ И РАСХОДЫ НАСЕЛЕНИЯ</a:t>
            </a:r>
          </a:p>
        </p:txBody>
      </p:sp>
      <p:sp>
        <p:nvSpPr>
          <p:cNvPr id="5" name="Прямоугольник 4"/>
          <p:cNvSpPr/>
          <p:nvPr/>
        </p:nvSpPr>
        <p:spPr>
          <a:xfrm>
            <a:off x="1000100" y="428604"/>
            <a:ext cx="979884" cy="276999"/>
          </a:xfrm>
          <a:prstGeom prst="rect">
            <a:avLst/>
          </a:prstGeom>
        </p:spPr>
        <p:txBody>
          <a:bodyPr wrap="square">
            <a:spAutoFit/>
          </a:bodyPr>
          <a:lstStyle/>
          <a:p>
            <a:pPr>
              <a:spcBef>
                <a:spcPct val="50000"/>
              </a:spcBef>
            </a:pPr>
            <a:r>
              <a:rPr lang="ru-RU" sz="1200" i="1" dirty="0" smtClean="0">
                <a:latin typeface="Calibri" pitchFamily="34" charset="0"/>
              </a:rPr>
              <a:t>млн. рублей</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420042"/>
          <a:ext cx="5500694" cy="3437958"/>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0" y="3286124"/>
            <a:ext cx="5357818" cy="566309"/>
          </a:xfrm>
          <a:prstGeom prst="rect">
            <a:avLst/>
          </a:prstGeom>
        </p:spPr>
        <p:txBody>
          <a:bodyPr wrap="square">
            <a:spAutoFit/>
          </a:bodyPr>
          <a:lstStyle/>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ВЕЛИЧИНА ПРОЖИТОЧНОГО МИНИМУМА </a:t>
            </a:r>
          </a:p>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 среднем на душу населения)</a:t>
            </a:r>
            <a:endParaRPr lang="ru-RU" sz="1400" kern="0" dirty="0" smtClean="0">
              <a:effectLst>
                <a:outerShdw blurRad="38100" dist="38100" dir="2700000" algn="tl">
                  <a:srgbClr val="FFFFFF"/>
                </a:outerShdw>
              </a:effectLst>
              <a:latin typeface="Calibri" pitchFamily="34" charset="0"/>
              <a:cs typeface="Calibri" pitchFamily="34" charset="0"/>
            </a:endParaRPr>
          </a:p>
        </p:txBody>
      </p:sp>
      <p:pic>
        <p:nvPicPr>
          <p:cNvPr id="59394" name="Picture 2" descr="https://avatars.mds.yandex.net/get-zen_doc/1889318/pub_5cf910a9254b9f00af8a7367_5cf91291db7fa500b0cd0e9f/scale_1200"/>
          <p:cNvPicPr>
            <a:picLocks noChangeAspect="1" noChangeArrowheads="1"/>
          </p:cNvPicPr>
          <p:nvPr/>
        </p:nvPicPr>
        <p:blipFill>
          <a:blip r:embed="rId4" cstate="print"/>
          <a:srcRect/>
          <a:stretch>
            <a:fillRect/>
          </a:stretch>
        </p:blipFill>
        <p:spPr bwMode="auto">
          <a:xfrm>
            <a:off x="5929322" y="500042"/>
            <a:ext cx="2714644" cy="2298414"/>
          </a:xfrm>
          <a:prstGeom prst="rect">
            <a:avLst/>
          </a:prstGeom>
          <a:ln>
            <a:noFill/>
          </a:ln>
          <a:effectLst>
            <a:softEdge rad="112500"/>
          </a:effectLst>
        </p:spPr>
      </p:pic>
      <p:pic>
        <p:nvPicPr>
          <p:cNvPr id="59396" name="Picture 4" descr="http://vustug-info.ru/vustug-info/sites/default/files/2_2843.jpg"/>
          <p:cNvPicPr>
            <a:picLocks noChangeAspect="1" noChangeArrowheads="1"/>
          </p:cNvPicPr>
          <p:nvPr/>
        </p:nvPicPr>
        <p:blipFill>
          <a:blip r:embed="rId5" cstate="print"/>
          <a:srcRect/>
          <a:stretch>
            <a:fillRect/>
          </a:stretch>
        </p:blipFill>
        <p:spPr bwMode="auto">
          <a:xfrm>
            <a:off x="6000760" y="4143380"/>
            <a:ext cx="2711051" cy="1808271"/>
          </a:xfrm>
          <a:prstGeom prst="rect">
            <a:avLst/>
          </a:prstGeom>
          <a:ln>
            <a:noFill/>
          </a:ln>
          <a:effectLst>
            <a:softEdge rad="112500"/>
          </a:effectLst>
        </p:spPr>
      </p:pic>
      <p:sp>
        <p:nvSpPr>
          <p:cNvPr id="9" name="Прямоугольник 8"/>
          <p:cNvSpPr/>
          <p:nvPr/>
        </p:nvSpPr>
        <p:spPr>
          <a:xfrm>
            <a:off x="4429124" y="3500438"/>
            <a:ext cx="1357322" cy="276999"/>
          </a:xfrm>
          <a:prstGeom prst="rect">
            <a:avLst/>
          </a:prstGeom>
        </p:spPr>
        <p:txBody>
          <a:bodyPr wrap="square">
            <a:spAutoFit/>
          </a:bodyPr>
          <a:lstStyle/>
          <a:p>
            <a:pPr>
              <a:spcBef>
                <a:spcPct val="50000"/>
              </a:spcBef>
            </a:pPr>
            <a:r>
              <a:rPr lang="ru-RU" sz="1200" i="1" dirty="0" smtClean="0">
                <a:latin typeface="Calibri" pitchFamily="34" charset="0"/>
              </a:rPr>
              <a:t>рублей в месяц</a:t>
            </a:r>
            <a:endParaRPr lang="ru-RU" sz="1200" i="1"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571480"/>
          <a:ext cx="4572000"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ТРУД И ЗАНЯТОСТЬ</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8143900" y="57148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4572000" y="3429000"/>
          <a:ext cx="4572000"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785786" y="428604"/>
            <a:ext cx="1545744" cy="276999"/>
          </a:xfrm>
          <a:prstGeom prst="rect">
            <a:avLst/>
          </a:prstGeom>
        </p:spPr>
        <p:txBody>
          <a:bodyPr wrap="none">
            <a:spAutoFit/>
          </a:bodyPr>
          <a:lstStyle/>
          <a:p>
            <a:pPr>
              <a:spcBef>
                <a:spcPct val="50000"/>
              </a:spcBef>
            </a:pPr>
            <a:r>
              <a:rPr lang="ru-RU" sz="1200" i="1" dirty="0" smtClean="0">
                <a:latin typeface="Calibri" pitchFamily="34" charset="0"/>
              </a:rPr>
              <a:t>тыс. рублей в месяц</a:t>
            </a:r>
            <a:endParaRPr lang="ru-RU" sz="1200" i="1" dirty="0">
              <a:latin typeface="Calibri" pitchFamily="34" charset="0"/>
            </a:endParaRPr>
          </a:p>
        </p:txBody>
      </p:sp>
      <p:graphicFrame>
        <p:nvGraphicFramePr>
          <p:cNvPr id="9" name="Object 4"/>
          <p:cNvGraphicFramePr>
            <a:graphicFrameLocks noChangeAspect="1"/>
          </p:cNvGraphicFramePr>
          <p:nvPr/>
        </p:nvGraphicFramePr>
        <p:xfrm>
          <a:off x="4572000" y="571480"/>
          <a:ext cx="4572000" cy="2857520"/>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5143504" y="3786190"/>
            <a:ext cx="1067023" cy="276999"/>
          </a:xfrm>
          <a:prstGeom prst="rect">
            <a:avLst/>
          </a:prstGeom>
        </p:spPr>
        <p:txBody>
          <a:bodyPr wrap="none">
            <a:spAutoFit/>
          </a:bodyPr>
          <a:lstStyle/>
          <a:p>
            <a:pPr>
              <a:spcBef>
                <a:spcPct val="50000"/>
              </a:spcBef>
            </a:pPr>
            <a:r>
              <a:rPr lang="ru-RU" sz="1200" i="1" dirty="0" smtClean="0">
                <a:latin typeface="Calibri" pitchFamily="34" charset="0"/>
              </a:rPr>
              <a:t>тыс. человек</a:t>
            </a:r>
            <a:endParaRPr lang="ru-RU" sz="1200" i="1" dirty="0">
              <a:latin typeface="Calibri" pitchFamily="34" charset="0"/>
            </a:endParaRPr>
          </a:p>
        </p:txBody>
      </p:sp>
      <p:graphicFrame>
        <p:nvGraphicFramePr>
          <p:cNvPr id="13" name="Диаграмма 12"/>
          <p:cNvGraphicFramePr/>
          <p:nvPr/>
        </p:nvGraphicFramePr>
        <p:xfrm>
          <a:off x="0" y="3643290"/>
          <a:ext cx="4572000" cy="321471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142844" y="3429000"/>
          <a:ext cx="4429156"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714348" y="3786190"/>
            <a:ext cx="899605" cy="307777"/>
          </a:xfrm>
          <a:prstGeom prst="rect">
            <a:avLst/>
          </a:prstGeom>
        </p:spPr>
        <p:txBody>
          <a:bodyPr wrap="square">
            <a:spAutoFit/>
          </a:bodyPr>
          <a:lstStyle/>
          <a:p>
            <a:pPr>
              <a:spcBef>
                <a:spcPct val="50000"/>
              </a:spcBef>
            </a:pPr>
            <a:r>
              <a:rPr lang="ru-RU" sz="1400" i="1" dirty="0" smtClean="0">
                <a:latin typeface="Calibri" pitchFamily="34" charset="0"/>
              </a:rPr>
              <a:t>единиц</a:t>
            </a:r>
            <a:endParaRPr lang="ru-RU" sz="1400" i="1" dirty="0">
              <a:latin typeface="Calibri" pitchFamily="34" charset="0"/>
            </a:endParaRPr>
          </a:p>
        </p:txBody>
      </p:sp>
      <p:graphicFrame>
        <p:nvGraphicFramePr>
          <p:cNvPr id="6" name="Object 4"/>
          <p:cNvGraphicFramePr>
            <a:graphicFrameLocks noChangeAspect="1"/>
          </p:cNvGraphicFramePr>
          <p:nvPr/>
        </p:nvGraphicFramePr>
        <p:xfrm>
          <a:off x="4714876" y="3571876"/>
          <a:ext cx="4429124" cy="3286124"/>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357158" y="0"/>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sp>
        <p:nvSpPr>
          <p:cNvPr id="10" name="Прямоугольник 9"/>
          <p:cNvSpPr/>
          <p:nvPr/>
        </p:nvSpPr>
        <p:spPr>
          <a:xfrm>
            <a:off x="8244395" y="3714752"/>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graphicFrame>
        <p:nvGraphicFramePr>
          <p:cNvPr id="11" name="Object 4"/>
          <p:cNvGraphicFramePr>
            <a:graphicFrameLocks noChangeAspect="1"/>
          </p:cNvGraphicFramePr>
          <p:nvPr/>
        </p:nvGraphicFramePr>
        <p:xfrm>
          <a:off x="142844" y="285728"/>
          <a:ext cx="8715436" cy="3000372"/>
        </p:xfrm>
        <a:graphic>
          <a:graphicData uri="http://schemas.openxmlformats.org/drawingml/2006/chart">
            <c:chart xmlns:c="http://schemas.openxmlformats.org/drawingml/2006/chart" xmlns:r="http://schemas.openxmlformats.org/officeDocument/2006/relationships" r:id="rId4"/>
          </a:graphicData>
        </a:graphic>
      </p:graphicFrame>
      <p:pic>
        <p:nvPicPr>
          <p:cNvPr id="58370" name="Picture 2" descr="https://avatars.mds.yandex.net/get-zen_doc/96506/pub_5d5699c0998ed600ad05369b_5d569bde7cccba00c3a0f758/scale_600"/>
          <p:cNvPicPr>
            <a:picLocks noChangeAspect="1" noChangeArrowheads="1"/>
          </p:cNvPicPr>
          <p:nvPr/>
        </p:nvPicPr>
        <p:blipFill>
          <a:blip r:embed="rId5" cstate="print"/>
          <a:srcRect/>
          <a:stretch>
            <a:fillRect/>
          </a:stretch>
        </p:blipFill>
        <p:spPr bwMode="auto">
          <a:xfrm>
            <a:off x="6357950" y="1857364"/>
            <a:ext cx="2214578" cy="1719989"/>
          </a:xfrm>
          <a:prstGeom prst="rect">
            <a:avLst/>
          </a:prstGeom>
          <a:ln>
            <a:noFill/>
          </a:ln>
          <a:effectLst>
            <a:softEdge rad="112500"/>
          </a:effectLst>
        </p:spPr>
      </p:pic>
      <p:sp>
        <p:nvSpPr>
          <p:cNvPr id="12"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2000" b="1" kern="0" baseline="0" dirty="0" smtClean="0">
                <a:effectLst>
                  <a:outerShdw blurRad="38100" dist="38100" dir="2700000" algn="tl">
                    <a:srgbClr val="000000">
                      <a:alpha val="43137"/>
                    </a:srgbClr>
                  </a:outerShdw>
                </a:effectLst>
                <a:latin typeface="Calibri" pitchFamily="34" charset="0"/>
                <a:cs typeface="Calibri" pitchFamily="34" charset="0"/>
              </a:rPr>
              <a:t>РАЗВИТИЕ</a:t>
            </a:r>
            <a:r>
              <a:rPr lang="ru-RU" sz="2000" b="1" kern="0" dirty="0" smtClean="0">
                <a:effectLst>
                  <a:outerShdw blurRad="38100" dist="38100" dir="2700000" algn="tl">
                    <a:srgbClr val="000000">
                      <a:alpha val="43137"/>
                    </a:srgbClr>
                  </a:outerShdw>
                </a:effectLst>
                <a:latin typeface="Calibri" pitchFamily="34" charset="0"/>
                <a:cs typeface="Calibri" pitchFamily="34" charset="0"/>
              </a:rPr>
              <a:t> СОЦИАЛЬНОЙ СФЕРЫ</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13" name="Rectangle 2"/>
          <p:cNvSpPr txBox="1">
            <a:spLocks noChangeArrowheads="1"/>
          </p:cNvSpPr>
          <p:nvPr/>
        </p:nvSpPr>
        <p:spPr bwMode="auto">
          <a:xfrm>
            <a:off x="0" y="3357562"/>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ОБЕСПЕЧЕННОСТЬ</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9144000" cy="369332"/>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2 / </a:t>
            </a:r>
            <a:r>
              <a:rPr lang="ru-RU" dirty="0" smtClean="0">
                <a:latin typeface="Calibri" pitchFamily="34" charset="0"/>
                <a:cs typeface="Calibri" pitchFamily="34" charset="0"/>
              </a:rPr>
              <a:t>ОСНОВНЫЕ ХАРАКТЕРИСТИКИ БЮДЖЕТА КУРСКОГО МУНИЦИПАЛЬНОГО ОКРУГА </a:t>
            </a:r>
          </a:p>
        </p:txBody>
      </p:sp>
      <p:sp>
        <p:nvSpPr>
          <p:cNvPr id="4" name="TextBox 3"/>
          <p:cNvSpPr txBox="1"/>
          <p:nvPr/>
        </p:nvSpPr>
        <p:spPr>
          <a:xfrm>
            <a:off x="7858148" y="285728"/>
            <a:ext cx="1440160" cy="246221"/>
          </a:xfrm>
          <a:prstGeom prst="rect">
            <a:avLst/>
          </a:prstGeom>
          <a:noFill/>
        </p:spPr>
        <p:txBody>
          <a:bodyPr wrap="square" rtlCol="0">
            <a:spAutoFit/>
          </a:bodyPr>
          <a:lstStyle/>
          <a:p>
            <a:pPr algn="ctr"/>
            <a:r>
              <a:rPr lang="ru-RU" sz="1000" i="1" dirty="0" smtClean="0">
                <a:latin typeface="Calibri" pitchFamily="34" charset="0"/>
                <a:cs typeface="Calibri" pitchFamily="34" charset="0"/>
              </a:rPr>
              <a:t>тыс. руб.</a:t>
            </a:r>
            <a:endParaRPr lang="ru-RU" sz="1000" i="1" dirty="0">
              <a:latin typeface="Calibri" pitchFamily="34" charset="0"/>
              <a:cs typeface="Calibri" pitchFamily="34" charset="0"/>
            </a:endParaRPr>
          </a:p>
        </p:txBody>
      </p:sp>
      <p:sp>
        <p:nvSpPr>
          <p:cNvPr id="6" name="TextBox 5"/>
          <p:cNvSpPr txBox="1"/>
          <p:nvPr/>
        </p:nvSpPr>
        <p:spPr>
          <a:xfrm>
            <a:off x="0" y="3429000"/>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ОСНОВНЫЕ ПАРАМЕТРЫ ПРОЕКТА БЮДЖЕТА В СРАВНЕНИИ ПО ГОДАМ</a:t>
            </a:r>
          </a:p>
        </p:txBody>
      </p:sp>
      <p:graphicFrame>
        <p:nvGraphicFramePr>
          <p:cNvPr id="8" name="Диаграмма 7"/>
          <p:cNvGraphicFramePr/>
          <p:nvPr/>
        </p:nvGraphicFramePr>
        <p:xfrm>
          <a:off x="285720" y="3786166"/>
          <a:ext cx="8501122" cy="3071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Таблица 8"/>
          <p:cNvGraphicFramePr>
            <a:graphicFrameLocks noGrp="1"/>
          </p:cNvGraphicFramePr>
          <p:nvPr/>
        </p:nvGraphicFramePr>
        <p:xfrm>
          <a:off x="142843" y="571480"/>
          <a:ext cx="8858320" cy="2689954"/>
        </p:xfrm>
        <a:graphic>
          <a:graphicData uri="http://schemas.openxmlformats.org/drawingml/2006/table">
            <a:tbl>
              <a:tblPr/>
              <a:tblGrid>
                <a:gridCol w="928695"/>
                <a:gridCol w="571504"/>
                <a:gridCol w="642942"/>
                <a:gridCol w="571504"/>
                <a:gridCol w="571504"/>
                <a:gridCol w="421705"/>
                <a:gridCol w="721303"/>
                <a:gridCol w="642942"/>
                <a:gridCol w="428628"/>
                <a:gridCol w="714380"/>
                <a:gridCol w="642942"/>
                <a:gridCol w="357190"/>
                <a:gridCol w="642942"/>
                <a:gridCol w="571504"/>
                <a:gridCol w="428635"/>
              </a:tblGrid>
              <a:tr h="504453">
                <a:tc rowSpan="3">
                  <a:txBody>
                    <a:bodyPr/>
                    <a:lstStyle/>
                    <a:p>
                      <a:pPr algn="l" fontAlgn="t"/>
                      <a:r>
                        <a:rPr lang="ru-RU" sz="800" b="1" i="0" u="none" strike="noStrike" dirty="0">
                          <a:solidFill>
                            <a:srgbClr val="FFFFFF"/>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rowSpan="3">
                  <a:txBody>
                    <a:bodyPr/>
                    <a:lstStyle/>
                    <a:p>
                      <a:pPr algn="ctr" rtl="0" fontAlgn="t"/>
                      <a:r>
                        <a:rPr lang="ru-RU" sz="800" b="1" i="0" u="none" strike="noStrike">
                          <a:solidFill>
                            <a:srgbClr val="000000"/>
                          </a:solidFill>
                          <a:latin typeface="Calibri" pitchFamily="34" charset="0"/>
                          <a:cs typeface="Calibri" pitchFamily="34" charset="0"/>
                        </a:rPr>
                        <a:t>2019 год (отчет)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rowSpan="2">
                  <a:txBody>
                    <a:bodyPr/>
                    <a:lstStyle/>
                    <a:p>
                      <a:pPr algn="ctr" rtl="0" fontAlgn="t"/>
                      <a:r>
                        <a:rPr lang="ru-RU" sz="800" b="1" i="0" u="none" strike="noStrike" dirty="0">
                          <a:solidFill>
                            <a:srgbClr val="000000"/>
                          </a:solidFill>
                          <a:latin typeface="Calibri" pitchFamily="34" charset="0"/>
                          <a:cs typeface="Calibri" pitchFamily="34" charset="0"/>
                        </a:rPr>
                        <a:t>2020 год (</a:t>
                      </a:r>
                      <a:r>
                        <a:rPr lang="ru-RU" sz="800" b="1" i="0" u="none" strike="noStrike" dirty="0" err="1" smtClean="0">
                          <a:solidFill>
                            <a:srgbClr val="000000"/>
                          </a:solidFill>
                          <a:latin typeface="Calibri" pitchFamily="34" charset="0"/>
                          <a:cs typeface="Calibri" pitchFamily="34" charset="0"/>
                        </a:rPr>
                        <a:t>первона</a:t>
                      </a:r>
                      <a:r>
                        <a:rPr lang="ru-RU" sz="800" b="1" i="0" u="none" strike="noStrike" dirty="0" smtClean="0">
                          <a:solidFill>
                            <a:srgbClr val="000000"/>
                          </a:solidFill>
                          <a:latin typeface="Calibri" pitchFamily="34" charset="0"/>
                          <a:cs typeface="Calibri" pitchFamily="34" charset="0"/>
                        </a:rPr>
                        <a:t>- </a:t>
                      </a:r>
                      <a:r>
                        <a:rPr lang="ru-RU" sz="800" b="1" i="0" u="none" strike="noStrike" dirty="0" err="1" smtClean="0">
                          <a:solidFill>
                            <a:srgbClr val="000000"/>
                          </a:solidFill>
                          <a:latin typeface="Calibri" pitchFamily="34" charset="0"/>
                          <a:cs typeface="Calibri" pitchFamily="34" charset="0"/>
                        </a:rPr>
                        <a:t>чальный</a:t>
                      </a:r>
                      <a:r>
                        <a:rPr lang="ru-RU" sz="800" b="1" i="0" u="none" strike="noStrike" dirty="0">
                          <a:solidFill>
                            <a:srgbClr val="000000"/>
                          </a:solidFill>
                          <a:latin typeface="Calibri" pitchFamily="34" charset="0"/>
                          <a:cs typeface="Calibri" pitchFamily="34" charset="0"/>
                        </a:rPr>
                        <a:t>)</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rowSpan="2">
                  <a:txBody>
                    <a:bodyPr/>
                    <a:lstStyle/>
                    <a:p>
                      <a:pPr algn="ctr" rtl="0" fontAlgn="t"/>
                      <a:r>
                        <a:rPr lang="ru-RU" sz="800" b="1" i="0" u="none" strike="noStrike" dirty="0">
                          <a:solidFill>
                            <a:srgbClr val="000000"/>
                          </a:solidFill>
                          <a:latin typeface="Calibri" pitchFamily="34" charset="0"/>
                          <a:cs typeface="Calibri" pitchFamily="34" charset="0"/>
                        </a:rPr>
                        <a:t>2020 год (</a:t>
                      </a:r>
                      <a:r>
                        <a:rPr lang="ru-RU" sz="800" b="1" i="0" u="none" strike="noStrike" dirty="0" err="1" smtClean="0">
                          <a:solidFill>
                            <a:srgbClr val="000000"/>
                          </a:solidFill>
                          <a:latin typeface="Calibri" pitchFamily="34" charset="0"/>
                          <a:cs typeface="Calibri" pitchFamily="34" charset="0"/>
                        </a:rPr>
                        <a:t>уточнен-ный</a:t>
                      </a:r>
                      <a:r>
                        <a:rPr lang="ru-RU" sz="800" b="1" i="0" u="none" strike="noStrike" dirty="0">
                          <a:solidFill>
                            <a:srgbClr val="000000"/>
                          </a:solidFill>
                          <a:latin typeface="Calibri" pitchFamily="34" charset="0"/>
                          <a:cs typeface="Calibri" pitchFamily="34" charset="0"/>
                        </a:rPr>
                        <a:t>)</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rowSpan="2" gridSpan="2">
                  <a:txBody>
                    <a:bodyPr/>
                    <a:lstStyle/>
                    <a:p>
                      <a:pPr algn="ctr" rtl="0" fontAlgn="t"/>
                      <a:r>
                        <a:rPr lang="ru-RU" sz="800" b="1" i="0" u="none" strike="noStrike" dirty="0">
                          <a:solidFill>
                            <a:srgbClr val="FF0000"/>
                          </a:solidFill>
                          <a:latin typeface="Calibri" pitchFamily="34" charset="0"/>
                          <a:cs typeface="Calibri" pitchFamily="34" charset="0"/>
                        </a:rPr>
                        <a:t>Отклонение </a:t>
                      </a:r>
                      <a:endParaRPr lang="ru-RU" sz="800" b="1" i="0" u="none" strike="noStrike" dirty="0" smtClean="0">
                        <a:solidFill>
                          <a:srgbClr val="FF0000"/>
                        </a:solidFill>
                        <a:latin typeface="Calibri" pitchFamily="34" charset="0"/>
                        <a:cs typeface="Calibri" pitchFamily="34" charset="0"/>
                      </a:endParaRPr>
                    </a:p>
                    <a:p>
                      <a:pPr algn="ctr" rtl="0" fontAlgn="t"/>
                      <a:r>
                        <a:rPr lang="ru-RU" sz="800" b="1" i="0" u="none" strike="noStrike" dirty="0" smtClean="0">
                          <a:solidFill>
                            <a:srgbClr val="FF0000"/>
                          </a:solidFill>
                          <a:latin typeface="Calibri" pitchFamily="34" charset="0"/>
                          <a:cs typeface="Calibri" pitchFamily="34" charset="0"/>
                        </a:rPr>
                        <a:t>2020 </a:t>
                      </a:r>
                      <a:r>
                        <a:rPr lang="ru-RU" sz="800" b="1" i="0" u="none" strike="noStrike" dirty="0">
                          <a:solidFill>
                            <a:srgbClr val="FF0000"/>
                          </a:solidFill>
                          <a:latin typeface="Calibri" pitchFamily="34" charset="0"/>
                          <a:cs typeface="Calibri" pitchFamily="34" charset="0"/>
                        </a:rPr>
                        <a:t>год </a:t>
                      </a:r>
                      <a:r>
                        <a:rPr lang="ru-RU" sz="800" b="1" i="0" u="none" strike="noStrike" dirty="0" smtClean="0">
                          <a:solidFill>
                            <a:srgbClr val="FF0000"/>
                          </a:solidFill>
                          <a:latin typeface="Calibri" pitchFamily="34" charset="0"/>
                          <a:cs typeface="Calibri" pitchFamily="34" charset="0"/>
                        </a:rPr>
                        <a:t>   </a:t>
                      </a:r>
                    </a:p>
                    <a:p>
                      <a:pPr algn="ctr" rtl="0" fontAlgn="t"/>
                      <a:r>
                        <a:rPr lang="ru-RU" sz="800" b="1" i="0" u="none" strike="noStrike" dirty="0" smtClean="0">
                          <a:solidFill>
                            <a:srgbClr val="FF0000"/>
                          </a:solidFill>
                          <a:latin typeface="Calibri" pitchFamily="34" charset="0"/>
                          <a:cs typeface="Calibri" pitchFamily="34" charset="0"/>
                        </a:rPr>
                        <a:t> (</a:t>
                      </a:r>
                      <a:r>
                        <a:rPr lang="ru-RU" sz="800" b="1" i="0" u="none" strike="noStrike" dirty="0">
                          <a:solidFill>
                            <a:srgbClr val="FF0000"/>
                          </a:solidFill>
                          <a:latin typeface="Calibri" pitchFamily="34" charset="0"/>
                          <a:cs typeface="Calibri" pitchFamily="34" charset="0"/>
                        </a:rPr>
                        <a:t>уточненный) </a:t>
                      </a:r>
                      <a:endParaRPr lang="ru-RU" sz="800" b="1" i="0" u="none" strike="noStrike" dirty="0" smtClean="0">
                        <a:solidFill>
                          <a:srgbClr val="FF0000"/>
                        </a:solidFill>
                        <a:latin typeface="Calibri" pitchFamily="34" charset="0"/>
                        <a:cs typeface="Calibri" pitchFamily="34" charset="0"/>
                      </a:endParaRPr>
                    </a:p>
                    <a:p>
                      <a:pPr algn="ctr" rtl="0" fontAlgn="t"/>
                      <a:r>
                        <a:rPr lang="ru-RU" sz="800" b="1" i="0" u="none" strike="noStrike" dirty="0" smtClean="0">
                          <a:solidFill>
                            <a:srgbClr val="FF0000"/>
                          </a:solidFill>
                          <a:latin typeface="Calibri" pitchFamily="34" charset="0"/>
                          <a:cs typeface="Calibri" pitchFamily="34" charset="0"/>
                        </a:rPr>
                        <a:t>от </a:t>
                      </a:r>
                      <a:r>
                        <a:rPr lang="ru-RU" sz="800" b="1" i="0" u="none" strike="noStrike" dirty="0">
                          <a:solidFill>
                            <a:srgbClr val="FF0000"/>
                          </a:solidFill>
                          <a:latin typeface="Calibri" pitchFamily="34" charset="0"/>
                          <a:cs typeface="Calibri" pitchFamily="34" charset="0"/>
                        </a:rPr>
                        <a:t>2019 </a:t>
                      </a:r>
                      <a:r>
                        <a:rPr lang="ru-RU" sz="800" b="1" i="0" u="none" strike="noStrike" dirty="0" smtClean="0">
                          <a:solidFill>
                            <a:srgbClr val="FF0000"/>
                          </a:solidFill>
                          <a:latin typeface="Calibri" pitchFamily="34" charset="0"/>
                          <a:cs typeface="Calibri" pitchFamily="34" charset="0"/>
                        </a:rPr>
                        <a:t>год</a:t>
                      </a:r>
                    </a:p>
                    <a:p>
                      <a:pPr algn="ctr" rtl="0" fontAlgn="t"/>
                      <a:r>
                        <a:rPr lang="ru-RU" sz="800" b="1" i="0" u="none" strike="noStrike" dirty="0" smtClean="0">
                          <a:solidFill>
                            <a:srgbClr val="FF0000"/>
                          </a:solidFill>
                          <a:latin typeface="Calibri" pitchFamily="34" charset="0"/>
                          <a:cs typeface="Calibri" pitchFamily="34" charset="0"/>
                        </a:rPr>
                        <a:t> </a:t>
                      </a:r>
                      <a:r>
                        <a:rPr lang="ru-RU" sz="800" b="1" i="0" u="none" strike="noStrike" dirty="0">
                          <a:solidFill>
                            <a:srgbClr val="FF0000"/>
                          </a:solidFill>
                          <a:latin typeface="Calibri" pitchFamily="34" charset="0"/>
                          <a:cs typeface="Calibri" pitchFamily="34" charset="0"/>
                        </a:rPr>
                        <a:t>(отчет)</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rowSpan="2" hMerge="1">
                  <a:txBody>
                    <a:bodyPr/>
                    <a:lstStyle/>
                    <a:p>
                      <a:endParaRPr lang="ru-RU"/>
                    </a:p>
                  </a:txBody>
                  <a:tcPr/>
                </a:tc>
                <a:tc>
                  <a:txBody>
                    <a:bodyPr/>
                    <a:lstStyle/>
                    <a:p>
                      <a:pPr algn="ctr" rtl="0" fontAlgn="t"/>
                      <a:r>
                        <a:rPr lang="ru-RU" sz="800" b="1" i="0" u="none" strike="noStrike">
                          <a:solidFill>
                            <a:srgbClr val="000000"/>
                          </a:solidFill>
                          <a:latin typeface="Calibri" pitchFamily="34" charset="0"/>
                          <a:cs typeface="Calibri" pitchFamily="34" charset="0"/>
                        </a:rPr>
                        <a:t>2021 год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gridSpan="2">
                  <a:txBody>
                    <a:bodyPr/>
                    <a:lstStyle/>
                    <a:p>
                      <a:pPr algn="ctr" rtl="0" fontAlgn="t"/>
                      <a:r>
                        <a:rPr lang="ru-RU" sz="800" b="1" i="0" u="none" strike="noStrike">
                          <a:solidFill>
                            <a:srgbClr val="FF0000"/>
                          </a:solidFill>
                          <a:latin typeface="Calibri" pitchFamily="34" charset="0"/>
                          <a:cs typeface="Calibri" pitchFamily="34" charset="0"/>
                        </a:rPr>
                        <a:t>Отклонение</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c rowSpan="3">
                  <a:txBody>
                    <a:bodyPr/>
                    <a:lstStyle/>
                    <a:p>
                      <a:pPr algn="ctr" rtl="0" fontAlgn="t"/>
                      <a:r>
                        <a:rPr lang="ru-RU" sz="800" b="1" i="0" u="none" strike="noStrike">
                          <a:solidFill>
                            <a:srgbClr val="000000"/>
                          </a:solidFill>
                          <a:latin typeface="Calibri" pitchFamily="34" charset="0"/>
                          <a:cs typeface="Calibri" pitchFamily="34" charset="0"/>
                        </a:rPr>
                        <a:t>2021 год (прогноз)</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gridSpan="2">
                  <a:txBody>
                    <a:bodyPr/>
                    <a:lstStyle/>
                    <a:p>
                      <a:pPr algn="ctr" rtl="0" fontAlgn="t"/>
                      <a:r>
                        <a:rPr lang="ru-RU" sz="800" b="1" i="0" u="none" strike="noStrike">
                          <a:solidFill>
                            <a:srgbClr val="FF0000"/>
                          </a:solidFill>
                          <a:latin typeface="Calibri" pitchFamily="34" charset="0"/>
                          <a:cs typeface="Calibri" pitchFamily="34" charset="0"/>
                        </a:rPr>
                        <a:t>отклонение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c rowSpan="3">
                  <a:txBody>
                    <a:bodyPr/>
                    <a:lstStyle/>
                    <a:p>
                      <a:pPr algn="ctr" rtl="0" fontAlgn="t"/>
                      <a:r>
                        <a:rPr lang="ru-RU" sz="800" b="1" i="0" u="none" strike="noStrike">
                          <a:solidFill>
                            <a:srgbClr val="000000"/>
                          </a:solidFill>
                          <a:latin typeface="Calibri" pitchFamily="34" charset="0"/>
                          <a:cs typeface="Calibri" pitchFamily="34" charset="0"/>
                        </a:rPr>
                        <a:t>2022 год (прогноз)</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gridSpan="2">
                  <a:txBody>
                    <a:bodyPr/>
                    <a:lstStyle/>
                    <a:p>
                      <a:pPr algn="ctr" rtl="0" fontAlgn="t"/>
                      <a:r>
                        <a:rPr lang="ru-RU" sz="800" b="1" i="0" u="none" strike="noStrike">
                          <a:solidFill>
                            <a:srgbClr val="FF0000"/>
                          </a:solidFill>
                          <a:latin typeface="Calibri" pitchFamily="34" charset="0"/>
                          <a:cs typeface="Calibri" pitchFamily="34" charset="0"/>
                        </a:rPr>
                        <a:t>отклонение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r>
              <a:tr h="22420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pPr algn="ctr" rtl="0" fontAlgn="t"/>
                      <a:r>
                        <a:rPr lang="ru-RU" sz="800" b="1" i="0" u="none" strike="noStrike">
                          <a:solidFill>
                            <a:srgbClr val="000000"/>
                          </a:solidFill>
                          <a:latin typeface="Calibri" pitchFamily="34" charset="0"/>
                          <a:cs typeface="Calibri" pitchFamily="34" charset="0"/>
                        </a:rPr>
                        <a:t>(проект)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gridSpan="2">
                  <a:txBody>
                    <a:bodyPr/>
                    <a:lstStyle/>
                    <a:p>
                      <a:pPr algn="ctr" rtl="0" fontAlgn="t"/>
                      <a:r>
                        <a:rPr lang="ru-RU" sz="800" b="0" i="0" u="none" strike="noStrike">
                          <a:solidFill>
                            <a:srgbClr val="FF0000"/>
                          </a:solidFill>
                          <a:latin typeface="Calibri" pitchFamily="34" charset="0"/>
                          <a:cs typeface="Calibri" pitchFamily="34" charset="0"/>
                        </a:rPr>
                        <a:t>(от первоначального)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c vMerge="1">
                  <a:txBody>
                    <a:bodyPr/>
                    <a:lstStyle/>
                    <a:p>
                      <a:endParaRPr lang="ru-RU"/>
                    </a:p>
                  </a:txBody>
                  <a:tcPr/>
                </a:tc>
                <a:tc gridSpan="2">
                  <a:txBody>
                    <a:bodyPr/>
                    <a:lstStyle/>
                    <a:p>
                      <a:pPr algn="ctr" rtl="0" fontAlgn="t"/>
                      <a:r>
                        <a:rPr lang="ru-RU" sz="800" b="0" i="0" u="none" strike="noStrike">
                          <a:solidFill>
                            <a:srgbClr val="FF0000"/>
                          </a:solidFill>
                          <a:latin typeface="Calibri" pitchFamily="34" charset="0"/>
                          <a:cs typeface="Calibri" pitchFamily="34" charset="0"/>
                        </a:rPr>
                        <a:t>(от первоначального)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c vMerge="1">
                  <a:txBody>
                    <a:bodyPr/>
                    <a:lstStyle/>
                    <a:p>
                      <a:endParaRPr lang="ru-RU"/>
                    </a:p>
                  </a:txBody>
                  <a:tcPr/>
                </a:tc>
                <a:tc gridSpan="2">
                  <a:txBody>
                    <a:bodyPr/>
                    <a:lstStyle/>
                    <a:p>
                      <a:pPr algn="ctr" rtl="0" fontAlgn="t"/>
                      <a:r>
                        <a:rPr lang="ru-RU" sz="800" b="0" i="0" u="none" strike="noStrike">
                          <a:solidFill>
                            <a:srgbClr val="FF0000"/>
                          </a:solidFill>
                          <a:latin typeface="Calibri" pitchFamily="34" charset="0"/>
                          <a:cs typeface="Calibri" pitchFamily="34" charset="0"/>
                        </a:rPr>
                        <a:t>(от первоначального)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r>
              <a:tr h="224203">
                <a:tc vMerge="1">
                  <a:txBody>
                    <a:bodyPr/>
                    <a:lstStyle/>
                    <a:p>
                      <a:endParaRPr lang="ru-RU"/>
                    </a:p>
                  </a:txBody>
                  <a:tcPr/>
                </a:tc>
                <a:tc vMerge="1">
                  <a:txBody>
                    <a:bodyPr/>
                    <a:lstStyle/>
                    <a:p>
                      <a:endParaRPr lang="ru-RU"/>
                    </a:p>
                  </a:txBody>
                  <a:tcPr/>
                </a:tc>
                <a:tc>
                  <a:txBody>
                    <a:bodyPr/>
                    <a:lstStyle/>
                    <a:p>
                      <a:pPr algn="ctr" fontAlgn="t"/>
                      <a:r>
                        <a:rPr lang="ru-RU" sz="800" b="1" i="0" u="none" strike="noStrike">
                          <a:solidFill>
                            <a:srgbClr val="00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fontAlgn="t"/>
                      <a:r>
                        <a:rPr lang="ru-RU" sz="800" b="1" i="0" u="none" strike="noStrike">
                          <a:solidFill>
                            <a:srgbClr val="00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fontAlgn="t"/>
                      <a:r>
                        <a:rPr lang="ru-RU" sz="800" b="0" i="0" u="none" strike="noStrike">
                          <a:solidFill>
                            <a:srgbClr val="00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vMerge="1">
                  <a:txBody>
                    <a:bodyPr/>
                    <a:lstStyle/>
                    <a:p>
                      <a:endParaRPr lang="ru-RU"/>
                    </a:p>
                  </a:txBody>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vMerge="1">
                  <a:txBody>
                    <a:bodyPr/>
                    <a:lstStyle/>
                    <a:p>
                      <a:endParaRPr lang="ru-RU"/>
                    </a:p>
                  </a:txBody>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r>
              <a:tr h="224203">
                <a:tc>
                  <a:txBody>
                    <a:bodyPr/>
                    <a:lstStyle/>
                    <a:p>
                      <a:pPr algn="l" rtl="0" fontAlgn="t"/>
                      <a:r>
                        <a:rPr lang="ru-RU" sz="800" b="1" i="0" u="none" strike="noStrike">
                          <a:solidFill>
                            <a:srgbClr val="000000"/>
                          </a:solidFill>
                          <a:latin typeface="Calibri" pitchFamily="34" charset="0"/>
                          <a:cs typeface="Calibri" pitchFamily="34" charset="0"/>
                        </a:rPr>
                        <a:t>Доходы,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Calibri" pitchFamily="34" charset="0"/>
                          <a:cs typeface="Calibri" pitchFamily="34" charset="0"/>
                        </a:rPr>
                        <a:t>1 572 000,18</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Calibri" pitchFamily="34" charset="0"/>
                          <a:cs typeface="Calibri" pitchFamily="34" charset="0"/>
                        </a:rPr>
                        <a:t>1 653 739,83</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Calibri" pitchFamily="34" charset="0"/>
                          <a:cs typeface="Calibri" pitchFamily="34" charset="0"/>
                        </a:rPr>
                        <a:t>2 022 366,96</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a:solidFill>
                            <a:srgbClr val="FF0000"/>
                          </a:solidFill>
                          <a:latin typeface="Calibri" pitchFamily="34" charset="0"/>
                          <a:cs typeface="Calibri" pitchFamily="34" charset="0"/>
                        </a:rPr>
                        <a:t>450 366,78</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FF0000"/>
                          </a:solidFill>
                          <a:latin typeface="Calibri" pitchFamily="34" charset="0"/>
                          <a:cs typeface="Calibri" pitchFamily="34" charset="0"/>
                        </a:rPr>
                        <a:t>128,6</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Calibri" pitchFamily="34" charset="0"/>
                          <a:cs typeface="Calibri" pitchFamily="34" charset="0"/>
                        </a:rPr>
                        <a:t>2 057 827,00</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FF0000"/>
                          </a:solidFill>
                          <a:latin typeface="Calibri" pitchFamily="34" charset="0"/>
                          <a:cs typeface="Calibri" pitchFamily="34" charset="0"/>
                        </a:rPr>
                        <a:t>404 087,17</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FF0000"/>
                          </a:solidFill>
                          <a:latin typeface="Calibri" pitchFamily="34" charset="0"/>
                          <a:cs typeface="Calibri" pitchFamily="34" charset="0"/>
                        </a:rPr>
                        <a:t>124,4</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Calibri" pitchFamily="34" charset="0"/>
                          <a:cs typeface="Calibri" pitchFamily="34" charset="0"/>
                        </a:rPr>
                        <a:t>1 788 181,41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FF0000"/>
                          </a:solidFill>
                          <a:latin typeface="Calibri" pitchFamily="34" charset="0"/>
                          <a:cs typeface="Calibri" pitchFamily="34" charset="0"/>
                        </a:rPr>
                        <a:t>134 441,58</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FF0000"/>
                          </a:solidFill>
                          <a:latin typeface="Calibri" pitchFamily="34" charset="0"/>
                          <a:cs typeface="Calibri" pitchFamily="34" charset="0"/>
                        </a:rPr>
                        <a:t>108,1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Calibri" pitchFamily="34" charset="0"/>
                          <a:cs typeface="Calibri" pitchFamily="34" charset="0"/>
                        </a:rPr>
                        <a:t>1 813 480,22</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FF0000"/>
                          </a:solidFill>
                          <a:latin typeface="Calibri" pitchFamily="34" charset="0"/>
                          <a:cs typeface="Calibri" pitchFamily="34" charset="0"/>
                        </a:rPr>
                        <a:t>159 740,39</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FF0000"/>
                          </a:solidFill>
                          <a:latin typeface="Calibri" pitchFamily="34" charset="0"/>
                          <a:cs typeface="Calibri" pitchFamily="34" charset="0"/>
                        </a:rPr>
                        <a:t>109,7</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r>
              <a:tr h="108822">
                <a:tc>
                  <a:txBody>
                    <a:bodyPr/>
                    <a:lstStyle/>
                    <a:p>
                      <a:pPr algn="l" rtl="0" fontAlgn="t"/>
                      <a:r>
                        <a:rPr lang="ru-RU" sz="800" b="1" i="0" u="none" strike="noStrike" dirty="0">
                          <a:solidFill>
                            <a:srgbClr val="000000"/>
                          </a:solidFill>
                          <a:latin typeface="Calibri" pitchFamily="34" charset="0"/>
                          <a:cs typeface="Calibri" pitchFamily="34" charset="0"/>
                        </a:rPr>
                        <a:t>из них: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88846">
                <a:tc>
                  <a:txBody>
                    <a:bodyPr/>
                    <a:lstStyle/>
                    <a:p>
                      <a:pPr algn="l" rtl="0" fontAlgn="t"/>
                      <a:r>
                        <a:rPr lang="ru-RU" sz="800" b="1" i="0" u="none" strike="noStrike" dirty="0">
                          <a:solidFill>
                            <a:srgbClr val="000000"/>
                          </a:solidFill>
                          <a:latin typeface="Calibri" pitchFamily="34" charset="0"/>
                          <a:cs typeface="Calibri" pitchFamily="34" charset="0"/>
                        </a:rPr>
                        <a:t>налоговые и </a:t>
                      </a:r>
                      <a:r>
                        <a:rPr lang="ru-RU" sz="800" b="1" i="0" u="none" strike="noStrike" dirty="0" smtClean="0">
                          <a:solidFill>
                            <a:srgbClr val="000000"/>
                          </a:solidFill>
                          <a:latin typeface="Calibri" pitchFamily="34" charset="0"/>
                          <a:cs typeface="Calibri" pitchFamily="34" charset="0"/>
                        </a:rPr>
                        <a:t>неналоговые </a:t>
                      </a:r>
                      <a:endParaRPr lang="ru-RU" sz="800" b="1" i="0" u="none" strike="noStrike" dirty="0">
                        <a:solidFill>
                          <a:srgbClr val="00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pitchFamily="34" charset="0"/>
                          <a:cs typeface="Calibri" pitchFamily="34" charset="0"/>
                        </a:rPr>
                        <a:t>342 667,22</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pitchFamily="34" charset="0"/>
                          <a:cs typeface="Calibri" pitchFamily="34" charset="0"/>
                        </a:rPr>
                        <a:t>331 690,45</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pitchFamily="34" charset="0"/>
                          <a:cs typeface="Calibri" pitchFamily="34" charset="0"/>
                        </a:rPr>
                        <a:t>304 919,45</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dirty="0">
                          <a:solidFill>
                            <a:srgbClr val="FF0000"/>
                          </a:solidFill>
                          <a:latin typeface="Calibri" pitchFamily="34" charset="0"/>
                          <a:cs typeface="Calibri" pitchFamily="34" charset="0"/>
                        </a:rPr>
                        <a:t>-37 747,77</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Calibri" pitchFamily="34" charset="0"/>
                          <a:cs typeface="Calibri" pitchFamily="34" charset="0"/>
                        </a:rPr>
                        <a:t>89,0</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pitchFamily="34" charset="0"/>
                          <a:cs typeface="Calibri" pitchFamily="34" charset="0"/>
                        </a:rPr>
                        <a:t>327 970,58</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Calibri" pitchFamily="34" charset="0"/>
                          <a:cs typeface="Calibri" pitchFamily="34" charset="0"/>
                        </a:rPr>
                        <a:t>-3 719,87</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Calibri" pitchFamily="34" charset="0"/>
                          <a:cs typeface="Calibri" pitchFamily="34" charset="0"/>
                        </a:rPr>
                        <a:t>98,9</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pitchFamily="34" charset="0"/>
                          <a:cs typeface="Calibri" pitchFamily="34" charset="0"/>
                        </a:rPr>
                        <a:t>334 539,42</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Calibri" pitchFamily="34" charset="0"/>
                          <a:cs typeface="Calibri" pitchFamily="34" charset="0"/>
                        </a:rPr>
                        <a:t>2 848,97</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Calibri" pitchFamily="34" charset="0"/>
                          <a:cs typeface="Calibri" pitchFamily="34" charset="0"/>
                        </a:rPr>
                        <a:t>100,9</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pitchFamily="34" charset="0"/>
                          <a:cs typeface="Calibri" pitchFamily="34" charset="0"/>
                        </a:rPr>
                        <a:t>345 199,01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Calibri" pitchFamily="34" charset="0"/>
                          <a:cs typeface="Calibri" pitchFamily="34" charset="0"/>
                        </a:rPr>
                        <a:t>13 508,56</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Calibri" pitchFamily="34" charset="0"/>
                          <a:cs typeface="Calibri" pitchFamily="34" charset="0"/>
                        </a:rPr>
                        <a:t>104,1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r>
              <a:tr h="288846">
                <a:tc>
                  <a:txBody>
                    <a:bodyPr/>
                    <a:lstStyle/>
                    <a:p>
                      <a:pPr algn="l" rtl="0" fontAlgn="t"/>
                      <a:r>
                        <a:rPr lang="ru-RU" sz="800" b="1" i="0" u="none" strike="noStrike">
                          <a:solidFill>
                            <a:srgbClr val="000000"/>
                          </a:solidFill>
                          <a:latin typeface="Calibri" pitchFamily="34" charset="0"/>
                          <a:cs typeface="Calibri" pitchFamily="34" charset="0"/>
                        </a:rPr>
                        <a:t>Безвозмездные поступления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pitchFamily="34" charset="0"/>
                          <a:cs typeface="Calibri" pitchFamily="34" charset="0"/>
                        </a:rPr>
                        <a:t>1 229 332,96</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pitchFamily="34" charset="0"/>
                          <a:cs typeface="Calibri" pitchFamily="34" charset="0"/>
                        </a:rPr>
                        <a:t>1 322 049,38</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pitchFamily="34" charset="0"/>
                          <a:cs typeface="Calibri" pitchFamily="34" charset="0"/>
                        </a:rPr>
                        <a:t>1 717 447,52</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FF0000"/>
                          </a:solidFill>
                          <a:latin typeface="Calibri" pitchFamily="34" charset="0"/>
                          <a:cs typeface="Calibri" pitchFamily="34" charset="0"/>
                        </a:rPr>
                        <a:t>488 114,56</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FF0000"/>
                          </a:solidFill>
                          <a:latin typeface="Calibri" pitchFamily="34" charset="0"/>
                          <a:cs typeface="Calibri" pitchFamily="34" charset="0"/>
                        </a:rPr>
                        <a:t>139,7</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pitchFamily="34" charset="0"/>
                          <a:cs typeface="Calibri" pitchFamily="34" charset="0"/>
                        </a:rPr>
                        <a:t>1 729 856,41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FF0000"/>
                          </a:solidFill>
                          <a:latin typeface="Calibri" pitchFamily="34" charset="0"/>
                          <a:cs typeface="Calibri" pitchFamily="34" charset="0"/>
                        </a:rPr>
                        <a:t>407 807,03</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Calibri" pitchFamily="34" charset="0"/>
                          <a:cs typeface="Calibri" pitchFamily="34" charset="0"/>
                        </a:rPr>
                        <a:t>130,8</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pitchFamily="34" charset="0"/>
                          <a:cs typeface="Calibri" pitchFamily="34" charset="0"/>
                        </a:rPr>
                        <a:t>1 453 641,99</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FF0000"/>
                          </a:solidFill>
                          <a:latin typeface="Calibri" pitchFamily="34" charset="0"/>
                          <a:cs typeface="Calibri" pitchFamily="34" charset="0"/>
                        </a:rPr>
                        <a:t>131 592,61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Calibri" pitchFamily="34" charset="0"/>
                          <a:cs typeface="Calibri" pitchFamily="34" charset="0"/>
                        </a:rPr>
                        <a:t>110,0</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pitchFamily="34" charset="0"/>
                          <a:cs typeface="Calibri" pitchFamily="34" charset="0"/>
                        </a:rPr>
                        <a:t>1 468 281,21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FF0000"/>
                          </a:solidFill>
                          <a:latin typeface="Calibri" pitchFamily="34" charset="0"/>
                          <a:cs typeface="Calibri" pitchFamily="34" charset="0"/>
                        </a:rPr>
                        <a:t>146 231,83</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Calibri" pitchFamily="34" charset="0"/>
                          <a:cs typeface="Calibri" pitchFamily="34" charset="0"/>
                        </a:rPr>
                        <a:t>111,1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r>
              <a:tr h="224203">
                <a:tc>
                  <a:txBody>
                    <a:bodyPr/>
                    <a:lstStyle/>
                    <a:p>
                      <a:pPr algn="l" rtl="0" fontAlgn="t"/>
                      <a:r>
                        <a:rPr lang="ru-RU" sz="800" b="1" i="0" u="none" strike="noStrike">
                          <a:solidFill>
                            <a:srgbClr val="000000"/>
                          </a:solidFill>
                          <a:latin typeface="Calibri" pitchFamily="34" charset="0"/>
                          <a:cs typeface="Calibri" pitchFamily="34" charset="0"/>
                        </a:rPr>
                        <a:t>Расходы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000000"/>
                          </a:solidFill>
                          <a:latin typeface="Calibri" pitchFamily="34" charset="0"/>
                          <a:cs typeface="Calibri" pitchFamily="34" charset="0"/>
                        </a:rPr>
                        <a:t>1 540 621,11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000000"/>
                          </a:solidFill>
                          <a:latin typeface="Calibri" pitchFamily="34" charset="0"/>
                          <a:cs typeface="Calibri" pitchFamily="34" charset="0"/>
                        </a:rPr>
                        <a:t>1 653 739,83</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000000"/>
                          </a:solidFill>
                          <a:latin typeface="Calibri" pitchFamily="34" charset="0"/>
                          <a:cs typeface="Calibri" pitchFamily="34" charset="0"/>
                        </a:rPr>
                        <a:t>2 165 940,24</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dirty="0">
                          <a:solidFill>
                            <a:srgbClr val="FF0000"/>
                          </a:solidFill>
                          <a:latin typeface="Calibri" pitchFamily="34" charset="0"/>
                          <a:cs typeface="Calibri" pitchFamily="34" charset="0"/>
                        </a:rPr>
                        <a:t>625 319,13</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dirty="0">
                          <a:solidFill>
                            <a:srgbClr val="FF0000"/>
                          </a:solidFill>
                          <a:latin typeface="Calibri" pitchFamily="34" charset="0"/>
                          <a:cs typeface="Calibri" pitchFamily="34" charset="0"/>
                        </a:rPr>
                        <a:t>140,6</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000000"/>
                          </a:solidFill>
                          <a:latin typeface="Calibri" pitchFamily="34" charset="0"/>
                          <a:cs typeface="Calibri" pitchFamily="34" charset="0"/>
                        </a:rPr>
                        <a:t>2 057 827,00</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dirty="0">
                          <a:solidFill>
                            <a:srgbClr val="FF0000"/>
                          </a:solidFill>
                          <a:latin typeface="Calibri" pitchFamily="34" charset="0"/>
                          <a:cs typeface="Calibri" pitchFamily="34" charset="0"/>
                        </a:rPr>
                        <a:t>404 087,17</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dirty="0">
                          <a:solidFill>
                            <a:srgbClr val="FF0000"/>
                          </a:solidFill>
                          <a:latin typeface="Calibri" pitchFamily="34" charset="0"/>
                          <a:cs typeface="Calibri" pitchFamily="34" charset="0"/>
                        </a:rPr>
                        <a:t>124,4</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dirty="0">
                          <a:solidFill>
                            <a:srgbClr val="FF0000"/>
                          </a:solidFill>
                          <a:latin typeface="Calibri" pitchFamily="34" charset="0"/>
                          <a:cs typeface="Calibri" pitchFamily="34" charset="0"/>
                        </a:rPr>
                        <a:t>1 788 181,41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dirty="0">
                          <a:solidFill>
                            <a:srgbClr val="FF0000"/>
                          </a:solidFill>
                          <a:latin typeface="Calibri" pitchFamily="34" charset="0"/>
                          <a:cs typeface="Calibri" pitchFamily="34" charset="0"/>
                        </a:rPr>
                        <a:t>134 441,58</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dirty="0">
                          <a:solidFill>
                            <a:srgbClr val="FF0000"/>
                          </a:solidFill>
                          <a:latin typeface="Calibri" pitchFamily="34" charset="0"/>
                          <a:cs typeface="Calibri" pitchFamily="34" charset="0"/>
                        </a:rPr>
                        <a:t>108,1</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dirty="0">
                          <a:solidFill>
                            <a:srgbClr val="FF0000"/>
                          </a:solidFill>
                          <a:latin typeface="Calibri" pitchFamily="34" charset="0"/>
                          <a:cs typeface="Calibri" pitchFamily="34" charset="0"/>
                        </a:rPr>
                        <a:t>1 813 480,22</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dirty="0">
                          <a:solidFill>
                            <a:srgbClr val="FF0000"/>
                          </a:solidFill>
                          <a:latin typeface="Calibri" pitchFamily="34" charset="0"/>
                          <a:cs typeface="Calibri" pitchFamily="34" charset="0"/>
                        </a:rPr>
                        <a:t>159 740,39</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dirty="0">
                          <a:solidFill>
                            <a:srgbClr val="FF0000"/>
                          </a:solidFill>
                          <a:latin typeface="Calibri" pitchFamily="34" charset="0"/>
                          <a:cs typeface="Calibri" pitchFamily="34" charset="0"/>
                        </a:rPr>
                        <a:t>109,7</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r>
              <a:tr h="291462">
                <a:tc>
                  <a:txBody>
                    <a:bodyPr/>
                    <a:lstStyle/>
                    <a:p>
                      <a:pPr algn="l" rtl="0" fontAlgn="t"/>
                      <a:r>
                        <a:rPr lang="ru-RU" sz="800" b="0" i="0" u="none" strike="noStrike">
                          <a:solidFill>
                            <a:srgbClr val="000000"/>
                          </a:solidFill>
                          <a:latin typeface="Calibri" pitchFamily="34" charset="0"/>
                          <a:cs typeface="Calibri" pitchFamily="34" charset="0"/>
                        </a:rPr>
                        <a:t>Источники дефицит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endParaRPr lang="ru-RU" sz="800" b="0" i="0" u="none" strike="noStrike" dirty="0" smtClean="0">
                        <a:solidFill>
                          <a:srgbClr val="000000"/>
                        </a:solidFill>
                        <a:latin typeface="Calibri" pitchFamily="34" charset="0"/>
                        <a:cs typeface="Calibri" pitchFamily="34" charset="0"/>
                      </a:endParaRPr>
                    </a:p>
                    <a:p>
                      <a:pPr algn="ctr" rtl="0" fontAlgn="t"/>
                      <a:endParaRPr lang="ru-RU" sz="800" b="0" i="0" u="none" strike="noStrike" dirty="0" smtClean="0">
                        <a:solidFill>
                          <a:srgbClr val="000000"/>
                        </a:solidFill>
                        <a:latin typeface="Calibri" pitchFamily="34" charset="0"/>
                        <a:cs typeface="Calibri" pitchFamily="34" charset="0"/>
                      </a:endParaRPr>
                    </a:p>
                    <a:p>
                      <a:pPr algn="ctr" rtl="0" fontAlgn="t"/>
                      <a:r>
                        <a:rPr lang="ru-RU" sz="800" b="0" i="0" u="none" strike="noStrike" dirty="0" smtClean="0">
                          <a:solidFill>
                            <a:srgbClr val="000000"/>
                          </a:solidFill>
                          <a:latin typeface="Calibri" pitchFamily="34" charset="0"/>
                          <a:cs typeface="Calibri" pitchFamily="34" charset="0"/>
                        </a:rPr>
                        <a:t>31 </a:t>
                      </a:r>
                      <a:r>
                        <a:rPr lang="ru-RU" sz="800" b="0" i="0" u="none" strike="noStrike" dirty="0">
                          <a:solidFill>
                            <a:srgbClr val="000000"/>
                          </a:solidFill>
                          <a:latin typeface="Calibri" pitchFamily="34" charset="0"/>
                          <a:cs typeface="Calibri" pitchFamily="34" charset="0"/>
                        </a:rPr>
                        <a:t>379,07</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a:solidFill>
                            <a:srgbClr val="000000"/>
                          </a:solidFill>
                          <a:latin typeface="Calibri" pitchFamily="34" charset="0"/>
                          <a:cs typeface="Calibri" pitchFamily="34" charset="0"/>
                        </a:rPr>
                        <a:t>0,00</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a:solidFill>
                            <a:srgbClr val="000000"/>
                          </a:solidFill>
                          <a:latin typeface="Calibri" pitchFamily="34" charset="0"/>
                          <a:cs typeface="Calibri" pitchFamily="34" charset="0"/>
                        </a:rPr>
                        <a:t>-143 573,28</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smtClean="0">
                          <a:solidFill>
                            <a:srgbClr val="FF0000"/>
                          </a:solidFill>
                          <a:latin typeface="Calibri" pitchFamily="34" charset="0"/>
                          <a:cs typeface="Calibri" pitchFamily="34" charset="0"/>
                        </a:rPr>
                        <a:t>-</a:t>
                      </a:r>
                      <a:endParaRPr lang="ru-RU" sz="800" b="0" i="0" u="none" strike="noStrike" dirty="0">
                        <a:solidFill>
                          <a:srgbClr val="FF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smtClean="0">
                          <a:solidFill>
                            <a:srgbClr val="000000"/>
                          </a:solidFill>
                          <a:latin typeface="Calibri" pitchFamily="34" charset="0"/>
                          <a:cs typeface="Calibri" pitchFamily="34" charset="0"/>
                        </a:rPr>
                        <a:t>0,00</a:t>
                      </a:r>
                      <a:endParaRPr lang="ru-RU" sz="800" b="0" i="0" u="none" strike="noStrike" dirty="0">
                        <a:solidFill>
                          <a:srgbClr val="00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smtClean="0">
                          <a:solidFill>
                            <a:srgbClr val="000000"/>
                          </a:solidFill>
                          <a:latin typeface="Calibri" pitchFamily="34" charset="0"/>
                          <a:cs typeface="Calibri" pitchFamily="34" charset="0"/>
                        </a:rPr>
                        <a:t>0,00</a:t>
                      </a:r>
                      <a:r>
                        <a:rPr lang="ru-RU" sz="800" b="0" i="0" u="none" strike="noStrike" dirty="0">
                          <a:solidFill>
                            <a:srgbClr val="00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smtClean="0">
                          <a:solidFill>
                            <a:srgbClr val="000000"/>
                          </a:solidFill>
                          <a:latin typeface="Calibri" pitchFamily="34" charset="0"/>
                          <a:cs typeface="Calibri" pitchFamily="34" charset="0"/>
                        </a:rPr>
                        <a:t>0,00</a:t>
                      </a:r>
                      <a:endParaRPr lang="ru-RU" sz="800" b="0" i="0" u="none" strike="noStrike" dirty="0">
                        <a:solidFill>
                          <a:srgbClr val="00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r>
              <a:tr h="291462">
                <a:tc>
                  <a:txBody>
                    <a:bodyPr/>
                    <a:lstStyle/>
                    <a:p>
                      <a:pPr algn="l" rtl="0" fontAlgn="t"/>
                      <a:r>
                        <a:rPr lang="ru-RU" sz="800" b="0" i="0" u="none" strike="noStrike" dirty="0">
                          <a:solidFill>
                            <a:srgbClr val="000000"/>
                          </a:solidFill>
                          <a:latin typeface="Calibri" pitchFamily="34" charset="0"/>
                          <a:cs typeface="Calibri" pitchFamily="34" charset="0"/>
                        </a:rPr>
                        <a:t>профицит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858312" cy="7201972"/>
          </a:xfrm>
          <a:prstGeom prst="rect">
            <a:avLst/>
          </a:prstGeom>
          <a:noFill/>
        </p:spPr>
        <p:txBody>
          <a:bodyPr wrap="square" rtlCol="0">
            <a:spAutoFit/>
          </a:bodyPr>
          <a:lstStyle/>
          <a:p>
            <a:r>
              <a:rPr lang="ru-RU" sz="1100" b="1" smtClean="0">
                <a:latin typeface="Calibri" pitchFamily="34" charset="0"/>
                <a:cs typeface="Calibri" pitchFamily="34" charset="0"/>
              </a:rPr>
              <a:t>ВВЕДЕНИЕ </a:t>
            </a:r>
            <a:r>
              <a:rPr lang="ru-RU" sz="1100" smtClean="0">
                <a:latin typeface="Calibri" pitchFamily="34" charset="0"/>
                <a:cs typeface="Calibri" pitchFamily="34" charset="0"/>
              </a:rPr>
              <a:t>…………………………………………………………………………………………………………………………………………………………………………..………………………………….…</a:t>
            </a:r>
            <a:r>
              <a:rPr lang="ru-RU" sz="1100" dirty="0" smtClean="0">
                <a:latin typeface="Calibri" pitchFamily="34" charset="0"/>
                <a:cs typeface="Calibri" pitchFamily="34" charset="0"/>
              </a:rPr>
              <a:t>03-10</a:t>
            </a:r>
          </a:p>
          <a:p>
            <a:r>
              <a:rPr lang="ru-RU" sz="1100" b="1" dirty="0" smtClean="0">
                <a:latin typeface="Calibri" pitchFamily="34" charset="0"/>
                <a:cs typeface="Calibri" pitchFamily="34" charset="0"/>
              </a:rPr>
              <a:t>Раздел 1. </a:t>
            </a:r>
            <a:r>
              <a:rPr lang="ru-RU" sz="1100" dirty="0" smtClean="0">
                <a:latin typeface="Calibri" pitchFamily="34" charset="0"/>
                <a:cs typeface="Calibri" pitchFamily="34" charset="0"/>
              </a:rPr>
              <a:t>Основные показатели социально-экономического  развития Курского муниципального района Ставропольского края…………….……11-18</a:t>
            </a:r>
          </a:p>
          <a:p>
            <a:r>
              <a:rPr lang="ru-RU" sz="1100" b="1" dirty="0" smtClean="0">
                <a:latin typeface="Calibri" pitchFamily="34" charset="0"/>
                <a:cs typeface="Calibri" pitchFamily="34" charset="0"/>
              </a:rPr>
              <a:t>Раздел 2. </a:t>
            </a:r>
            <a:r>
              <a:rPr lang="ru-RU" sz="1100" dirty="0" smtClean="0">
                <a:latin typeface="Calibri" pitchFamily="34" charset="0"/>
                <a:cs typeface="Calibri" pitchFamily="34" charset="0"/>
              </a:rPr>
              <a:t>Основные характеристики  бюджета  Курского  округа  Ставропольского края на 2021 год и плановый период  2022 и 2023 годов в сравнении с фактическими значениями за 2019 год и ожидаемым исполнением за 2020 год.</a:t>
            </a:r>
          </a:p>
          <a:p>
            <a:r>
              <a:rPr lang="ru-RU" sz="1100" dirty="0" smtClean="0">
                <a:latin typeface="Calibri" pitchFamily="34" charset="0"/>
                <a:cs typeface="Calibri" pitchFamily="34" charset="0"/>
              </a:rPr>
              <a:t>                 Основные характеристики бюджета Курского муниципального округа    ………………..…………………………………………………………………………….…..19 </a:t>
            </a:r>
          </a:p>
          <a:p>
            <a:r>
              <a:rPr lang="ru-RU" sz="1100" dirty="0" smtClean="0">
                <a:latin typeface="Calibri" pitchFamily="34" charset="0"/>
                <a:cs typeface="Calibri" pitchFamily="34" charset="0"/>
              </a:rPr>
              <a:t>                 Бюджет Курского муниципального округа в динамике (2016-2023 годы……..…………………………………………………………………………………….……….20</a:t>
            </a:r>
          </a:p>
          <a:p>
            <a:r>
              <a:rPr lang="ru-RU" sz="1100" b="1" dirty="0" smtClean="0">
                <a:latin typeface="Calibri" pitchFamily="34" charset="0"/>
                <a:cs typeface="Calibri" pitchFamily="34" charset="0"/>
              </a:rPr>
              <a:t>Раздел 3. </a:t>
            </a:r>
            <a:r>
              <a:rPr lang="ru-RU" sz="1100" dirty="0" smtClean="0">
                <a:latin typeface="Calibri" pitchFamily="34" charset="0"/>
                <a:cs typeface="Calibri" pitchFamily="34" charset="0"/>
              </a:rPr>
              <a:t>Доходы……………………………………………………………………………………………………………………………………………………………………………………………………….....21</a:t>
            </a:r>
          </a:p>
          <a:p>
            <a:r>
              <a:rPr lang="ru-RU" sz="1100" dirty="0" smtClean="0">
                <a:latin typeface="Calibri" pitchFamily="34" charset="0"/>
                <a:cs typeface="Calibri" pitchFamily="34" charset="0"/>
              </a:rPr>
              <a:t>                  Структура доходов бюджета Курского муниципального округа…………………………………………………………………………………………………………………..21</a:t>
            </a:r>
          </a:p>
          <a:p>
            <a:r>
              <a:rPr lang="ru-RU" sz="1100" dirty="0" smtClean="0">
                <a:latin typeface="Calibri" pitchFamily="34" charset="0"/>
                <a:cs typeface="Calibri" pitchFamily="34" charset="0"/>
              </a:rPr>
              <a:t>                   Доходы бюджета по видам доходов на 2021 год и плановый период 2022 и 2023 годов в сравнении  с ожидаемым исполнением за 2020 год (уточненный план) и отчетом за 2019 год………………………………………………………………………………………………………………………………………………………22</a:t>
            </a:r>
          </a:p>
          <a:p>
            <a:r>
              <a:rPr lang="ru-RU" sz="1100" dirty="0" smtClean="0">
                <a:latin typeface="Calibri" pitchFamily="34" charset="0"/>
                <a:cs typeface="Calibri" pitchFamily="34" charset="0"/>
              </a:rPr>
              <a:t>                   Динамика роста доходов бюджета Курского муниципального округа……………………………………………………………………………………………………….23</a:t>
            </a:r>
          </a:p>
          <a:p>
            <a:r>
              <a:rPr lang="ru-RU" sz="1100" dirty="0" smtClean="0">
                <a:latin typeface="Calibri" pitchFamily="34" charset="0"/>
                <a:cs typeface="Calibri" pitchFamily="34" charset="0"/>
              </a:rPr>
              <a:t>                   Структура налоговых и неналоговых доходов бюджет Курского муниципального округа……………………………………………………………………..…24</a:t>
            </a:r>
          </a:p>
          <a:p>
            <a:r>
              <a:rPr lang="ru-RU" sz="1100" dirty="0" smtClean="0">
                <a:latin typeface="Calibri" pitchFamily="34" charset="0"/>
                <a:cs typeface="Calibri" pitchFamily="34" charset="0"/>
              </a:rPr>
              <a:t>                  Динамика и структура  доходов бюджета Курского муниципального округа по безвозмездным поступлениям ……………………………...25-26</a:t>
            </a:r>
          </a:p>
          <a:p>
            <a:r>
              <a:rPr lang="ru-RU" sz="1100" b="1" dirty="0" smtClean="0">
                <a:latin typeface="Calibri" pitchFamily="34" charset="0"/>
                <a:cs typeface="Calibri" pitchFamily="34" charset="0"/>
              </a:rPr>
              <a:t>Раздел 4. </a:t>
            </a:r>
            <a:r>
              <a:rPr lang="ru-RU" sz="1100" dirty="0" smtClean="0">
                <a:latin typeface="Calibri" pitchFamily="34" charset="0"/>
                <a:cs typeface="Calibri" pitchFamily="34" charset="0"/>
              </a:rPr>
              <a:t>Расходы…………………………………………………………………………………………………………………………………………………………………………………………………..…27-28</a:t>
            </a:r>
          </a:p>
          <a:p>
            <a:r>
              <a:rPr lang="ru-RU" sz="1100" dirty="0" smtClean="0">
                <a:latin typeface="Calibri" pitchFamily="34" charset="0"/>
                <a:cs typeface="Calibri" pitchFamily="34" charset="0"/>
              </a:rPr>
              <a:t>                   Расходы на софинансирование……………………………………………………………………………………………………………………………………………………………….….…29</a:t>
            </a:r>
          </a:p>
          <a:p>
            <a:r>
              <a:rPr lang="ru-RU" sz="1100" dirty="0" smtClean="0">
                <a:latin typeface="Calibri" pitchFamily="34" charset="0"/>
                <a:cs typeface="Calibri" pitchFamily="34" charset="0"/>
              </a:rPr>
              <a:t>                   Функциональная структура расходов бюджета Курского муниципального округа в 2019-2022 годах….………………………………………………….30</a:t>
            </a:r>
          </a:p>
          <a:p>
            <a:r>
              <a:rPr lang="ru-RU" sz="1100" dirty="0" smtClean="0">
                <a:latin typeface="Calibri" pitchFamily="34" charset="0"/>
                <a:cs typeface="Calibri" pitchFamily="34" charset="0"/>
              </a:rPr>
              <a:t>                   Национальные проекты в 2021-2023 годах..…………………………………………………………………………………………………………………………………………..……31</a:t>
            </a:r>
          </a:p>
          <a:p>
            <a:r>
              <a:rPr lang="ru-RU" sz="1100" b="1" dirty="0" smtClean="0">
                <a:latin typeface="Calibri" pitchFamily="34" charset="0"/>
                <a:cs typeface="Calibri" pitchFamily="34" charset="0"/>
              </a:rPr>
              <a:t>Раздел 5. </a:t>
            </a:r>
            <a:r>
              <a:rPr lang="ru-RU" sz="1100" dirty="0" smtClean="0">
                <a:latin typeface="Calibri" pitchFamily="34" charset="0"/>
                <a:cs typeface="Calibri" pitchFamily="34" charset="0"/>
              </a:rPr>
              <a:t>Расходы  бюджета Курского муниципального округа на финансовое обеспечение отраслей социально-культурной сферы в 2019-2023 годах…………………………………………………………………………………………………………………………………………………………………………………………………………………..………32-36</a:t>
            </a:r>
          </a:p>
          <a:p>
            <a:r>
              <a:rPr lang="ru-RU" sz="1100" b="1" dirty="0" smtClean="0">
                <a:latin typeface="Calibri" pitchFamily="34" charset="0"/>
                <a:cs typeface="Calibri" pitchFamily="34" charset="0"/>
              </a:rPr>
              <a:t>Раздел 6</a:t>
            </a:r>
            <a:r>
              <a:rPr lang="ru-RU" sz="1100" dirty="0" smtClean="0">
                <a:latin typeface="Calibri" pitchFamily="34" charset="0"/>
                <a:cs typeface="Calibri" pitchFamily="34" charset="0"/>
              </a:rPr>
              <a:t>. Расходы бюджета Курского муниципального округа на 2019-2023 годы на переданные полномочия за счет краевого и федерального бюджетов………………………………………………………………………………………………………………………………………………………………………………………………………………....37-38</a:t>
            </a:r>
          </a:p>
          <a:p>
            <a:r>
              <a:rPr lang="ru-RU" sz="1100" b="1" dirty="0" smtClean="0">
                <a:latin typeface="Calibri" pitchFamily="34" charset="0"/>
                <a:cs typeface="Calibri" pitchFamily="34" charset="0"/>
              </a:rPr>
              <a:t>Раздел 7</a:t>
            </a:r>
            <a:r>
              <a:rPr lang="ru-RU" sz="1100" dirty="0" smtClean="0">
                <a:latin typeface="Calibri" pitchFamily="34" charset="0"/>
                <a:cs typeface="Calibri" pitchFamily="34" charset="0"/>
              </a:rPr>
              <a:t>.  Оплата труда работников бюджетной сферы в 2021 году и плановом периоде 2022 и 2023 годов………………………………………………………..39</a:t>
            </a:r>
          </a:p>
          <a:p>
            <a:r>
              <a:rPr lang="ru-RU" sz="1100" b="1" dirty="0" smtClean="0">
                <a:latin typeface="Calibri" pitchFamily="34" charset="0"/>
                <a:cs typeface="Calibri" pitchFamily="34" charset="0"/>
              </a:rPr>
              <a:t>Раздел 8. </a:t>
            </a:r>
            <a:r>
              <a:rPr lang="ru-RU" sz="1100" dirty="0" smtClean="0">
                <a:latin typeface="Calibri" pitchFamily="34" charset="0"/>
                <a:cs typeface="Calibri" pitchFamily="34" charset="0"/>
              </a:rPr>
              <a:t>Поддержка местных инициатив………………………………………………………………………………………………………………………………………………………….……40-42</a:t>
            </a:r>
          </a:p>
          <a:p>
            <a:r>
              <a:rPr lang="ru-RU" sz="1100" b="1" dirty="0" smtClean="0">
                <a:latin typeface="Calibri" pitchFamily="34" charset="0"/>
                <a:cs typeface="Calibri" pitchFamily="34" charset="0"/>
              </a:rPr>
              <a:t>Раздел 9. </a:t>
            </a:r>
            <a:r>
              <a:rPr lang="ru-RU" sz="1100" dirty="0" smtClean="0">
                <a:latin typeface="Calibri" pitchFamily="34" charset="0"/>
                <a:cs typeface="Calibri" pitchFamily="34" charset="0"/>
              </a:rPr>
              <a:t>Обеспечение жильем молодых семей………………………………………………………………………………………………………………………………………………….........43</a:t>
            </a:r>
          </a:p>
          <a:p>
            <a:r>
              <a:rPr lang="ru-RU" sz="1100" b="1" dirty="0" smtClean="0">
                <a:latin typeface="Calibri" pitchFamily="34" charset="0"/>
                <a:cs typeface="Calibri" pitchFamily="34" charset="0"/>
              </a:rPr>
              <a:t>Раздел 10</a:t>
            </a:r>
            <a:r>
              <a:rPr lang="ru-RU" sz="1100" dirty="0" smtClean="0">
                <a:latin typeface="Calibri" pitchFamily="34" charset="0"/>
                <a:cs typeface="Calibri" pitchFamily="34" charset="0"/>
              </a:rPr>
              <a:t>. Дорожный фонд……………………………………………………………………………………………………………………………………………………………………………………….….44</a:t>
            </a:r>
          </a:p>
          <a:p>
            <a:r>
              <a:rPr lang="ru-RU" sz="1100" b="1" dirty="0" smtClean="0">
                <a:latin typeface="Calibri" pitchFamily="34" charset="0"/>
                <a:cs typeface="Calibri" pitchFamily="34" charset="0"/>
              </a:rPr>
              <a:t>Раздел 11. </a:t>
            </a:r>
            <a:r>
              <a:rPr lang="ru-RU" sz="1100" dirty="0" smtClean="0">
                <a:latin typeface="Calibri" pitchFamily="34" charset="0"/>
                <a:cs typeface="Calibri" pitchFamily="34" charset="0"/>
              </a:rPr>
              <a:t>Бюджетная устойчивость………………………………………………………………………………………………………………………………………………………………………..45-46     </a:t>
            </a:r>
          </a:p>
          <a:p>
            <a:r>
              <a:rPr lang="ru-RU" sz="1100" b="1" dirty="0" smtClean="0">
                <a:latin typeface="Calibri" pitchFamily="34" charset="0"/>
                <a:cs typeface="Calibri" pitchFamily="34" charset="0"/>
              </a:rPr>
              <a:t>Раздел 12</a:t>
            </a:r>
            <a:r>
              <a:rPr lang="ru-RU" sz="1100" dirty="0" smtClean="0">
                <a:latin typeface="Calibri" pitchFamily="34" charset="0"/>
                <a:cs typeface="Calibri" pitchFamily="34" charset="0"/>
              </a:rPr>
              <a:t>.  Муниципальные программы…………………………………………………………………………………………………………………………………………………………..…….47-49</a:t>
            </a:r>
          </a:p>
          <a:p>
            <a:pPr lvl="0" algn="just">
              <a:defRPr/>
            </a:pPr>
            <a:r>
              <a:rPr lang="ru-RU" sz="1100" dirty="0" smtClean="0">
                <a:latin typeface="Calibri" pitchFamily="34" charset="0"/>
                <a:cs typeface="Calibri" pitchFamily="34" charset="0"/>
              </a:rPr>
              <a:t>                   </a:t>
            </a:r>
            <a:r>
              <a:rPr lang="ru-RU" sz="1100" kern="0" dirty="0" smtClean="0">
                <a:latin typeface="Calibri" pitchFamily="34" charset="0"/>
                <a:cs typeface="Calibri" pitchFamily="34" charset="0"/>
              </a:rPr>
              <a:t>Сведения о расходной части бюджета Курского муниципального округа на 2021 год и плановый период 2022 и 2023 годов в сравнении с ожидаемым исполнением за 2020 год (оценка) и отчетом за 2019 год (отчетный финансовый год) в разрезе муниципальных программ.</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13.  </a:t>
            </a:r>
            <a:r>
              <a:rPr lang="ru-RU" sz="1100" dirty="0" smtClean="0">
                <a:latin typeface="Calibri" pitchFamily="34" charset="0"/>
                <a:cs typeface="Calibri" pitchFamily="34" charset="0"/>
              </a:rPr>
              <a:t>Дополнительные сведения…………………………………………………………………………………………………………………………………………………………………..........</a:t>
            </a:r>
          </a:p>
          <a:p>
            <a:r>
              <a:rPr lang="ru-RU" sz="1100" dirty="0" smtClean="0">
                <a:latin typeface="Calibri" pitchFamily="34" charset="0"/>
                <a:cs typeface="Calibri" pitchFamily="34" charset="0"/>
              </a:rPr>
              <a:t>                      Сведения о рейтинге Курского муниципального округа Ставропольского края по качеству управления бюджетным процессом…..50</a:t>
            </a:r>
          </a:p>
          <a:p>
            <a:r>
              <a:rPr lang="ru-RU" sz="1100" dirty="0" smtClean="0">
                <a:latin typeface="Calibri" pitchFamily="34" charset="0"/>
                <a:cs typeface="Calibri" pitchFamily="34" charset="0"/>
              </a:rPr>
              <a:t>                      </a:t>
            </a:r>
            <a:r>
              <a:rPr lang="ru-RU" sz="1100" dirty="0" err="1" smtClean="0">
                <a:latin typeface="Calibri" pitchFamily="34" charset="0"/>
                <a:cs typeface="Calibri" pitchFamily="34" charset="0"/>
              </a:rPr>
              <a:t>Подушевые</a:t>
            </a:r>
            <a:r>
              <a:rPr lang="ru-RU" sz="1100" dirty="0" smtClean="0">
                <a:latin typeface="Calibri" pitchFamily="34" charset="0"/>
                <a:cs typeface="Calibri" pitchFamily="34" charset="0"/>
              </a:rPr>
              <a:t> показатели доходов и расходов бюджета и показатели характеризующих результаты использования бюджетных ассигнований в  Курском муниципальном округе……………………………………………………………………………………………………………………………………………………..…51</a:t>
            </a:r>
          </a:p>
          <a:p>
            <a:pPr lvl="0" algn="just">
              <a:defRPr/>
            </a:pPr>
            <a:r>
              <a:rPr lang="ru-RU" sz="1100" kern="0" dirty="0" smtClean="0">
                <a:latin typeface="Calibri" pitchFamily="34" charset="0"/>
                <a:cs typeface="Calibri" pitchFamily="34" charset="0"/>
              </a:rPr>
              <a:t>                      Сведения о расходной части бюджета Курского муниципального округа на 2021 год и плановый период 2022-2023 годов в сравнении с ожидаемым исполнением за 2019 год (оценка) и отчетом за 2018 год (отчетный финансовый год)  в разрезе разделов и подразделов………………………………………………………………………………………………………………………………………………………………………………………………………………52-53</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Описание административно-территориального деления  Курского округа Ставропольского края………………………………………………....54-55</a:t>
            </a:r>
          </a:p>
          <a:p>
            <a:r>
              <a:rPr lang="ru-RU" sz="1100" dirty="0" smtClean="0">
                <a:latin typeface="Calibri" pitchFamily="34" charset="0"/>
                <a:cs typeface="Calibri" pitchFamily="34" charset="0"/>
              </a:rPr>
              <a:t>                      Глоссарий……………………………………………………………..………………………………………………………………………………………………………………………………..56-67</a:t>
            </a:r>
          </a:p>
          <a:p>
            <a:r>
              <a:rPr lang="ru-RU" sz="1100" b="1" dirty="0" smtClean="0">
                <a:latin typeface="Calibri" pitchFamily="34" charset="0"/>
                <a:cs typeface="Calibri" pitchFamily="34" charset="0"/>
              </a:rPr>
              <a:t>КОНТАКТНАЯ ИНФОРМАЦИЯ ДЛЯ ГРАЖДАН</a:t>
            </a:r>
            <a:endParaRPr lang="ru-RU" sz="1100" dirty="0" smtClean="0">
              <a:latin typeface="Calibri" pitchFamily="34" charset="0"/>
              <a:cs typeface="Calibri" pitchFamily="34" charset="0"/>
            </a:endParaRPr>
          </a:p>
          <a:p>
            <a:endParaRPr lang="ru-RU" sz="1100" dirty="0">
              <a:latin typeface="Calibri" pitchFamily="34" charset="0"/>
              <a:cs typeface="Calibri" pitchFamily="34" charset="0"/>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БЮДЖЕТ КУРСКОГО МУНИЦИПАЛЬНОГО ОКРУГА В ДИНАМИКЕ (2016-2023 годы)</a:t>
            </a:r>
          </a:p>
        </p:txBody>
      </p:sp>
      <p:graphicFrame>
        <p:nvGraphicFramePr>
          <p:cNvPr id="3" name="Диаграмма 2"/>
          <p:cNvGraphicFramePr/>
          <p:nvPr/>
        </p:nvGraphicFramePr>
        <p:xfrm>
          <a:off x="285720" y="571480"/>
          <a:ext cx="8715436" cy="403226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215206" y="928670"/>
            <a:ext cx="1440160" cy="246221"/>
          </a:xfrm>
          <a:prstGeom prst="rect">
            <a:avLst/>
          </a:prstGeom>
          <a:noFill/>
        </p:spPr>
        <p:txBody>
          <a:bodyPr wrap="square" rtlCol="0">
            <a:spAutoFit/>
          </a:bodyPr>
          <a:lstStyle/>
          <a:p>
            <a:pPr algn="ctr"/>
            <a:r>
              <a:rPr lang="ru-RU" sz="1000" i="1" dirty="0" smtClean="0">
                <a:latin typeface="Calibri" pitchFamily="34" charset="0"/>
                <a:cs typeface="Calibri" pitchFamily="34" charset="0"/>
              </a:rPr>
              <a:t>млн. руб.</a:t>
            </a:r>
            <a:endParaRPr lang="ru-RU" sz="1000" i="1" dirty="0">
              <a:latin typeface="Calibri" pitchFamily="34" charset="0"/>
              <a:cs typeface="Calibri" pitchFamily="34" charset="0"/>
            </a:endParaRPr>
          </a:p>
        </p:txBody>
      </p:sp>
      <p:pic>
        <p:nvPicPr>
          <p:cNvPr id="54274" name="Picture 2" descr="http://i.mycdn.me/i?r=AzEPZsRbOZEKgBhR0XGMT1RkPHmkqOwcXl9rIzfLwTY_h6aKTM5SRkZCeTgDn6uOyic"/>
          <p:cNvPicPr>
            <a:picLocks noChangeAspect="1" noChangeArrowheads="1"/>
          </p:cNvPicPr>
          <p:nvPr/>
        </p:nvPicPr>
        <p:blipFill>
          <a:blip r:embed="rId3"/>
          <a:srcRect t="19971" b="13461"/>
          <a:stretch>
            <a:fillRect/>
          </a:stretch>
        </p:blipFill>
        <p:spPr bwMode="auto">
          <a:xfrm>
            <a:off x="2357422" y="4572008"/>
            <a:ext cx="4391025" cy="214314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0" y="2857496"/>
          <a:ext cx="9144000" cy="37147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357166"/>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СТРУКТУРА ДОХОДОВ БЮДЖЕТА КУРСКОГО МУНИЦИПАЛЬНОГО ОКРУГА </a:t>
            </a:r>
          </a:p>
        </p:txBody>
      </p:sp>
      <p:graphicFrame>
        <p:nvGraphicFramePr>
          <p:cNvPr id="6" name="Таблица 5"/>
          <p:cNvGraphicFramePr>
            <a:graphicFrameLocks noGrp="1"/>
          </p:cNvGraphicFramePr>
          <p:nvPr/>
        </p:nvGraphicFramePr>
        <p:xfrm>
          <a:off x="142844" y="1000108"/>
          <a:ext cx="8858311" cy="1937005"/>
        </p:xfrm>
        <a:graphic>
          <a:graphicData uri="http://schemas.openxmlformats.org/drawingml/2006/table">
            <a:tbl>
              <a:tblPr/>
              <a:tblGrid>
                <a:gridCol w="2919058"/>
                <a:gridCol w="906756"/>
                <a:gridCol w="864906"/>
                <a:gridCol w="1095758"/>
                <a:gridCol w="592204"/>
                <a:gridCol w="826543"/>
                <a:gridCol w="826543"/>
                <a:gridCol w="826543"/>
              </a:tblGrid>
              <a:tr h="152158">
                <a:tc rowSpan="2">
                  <a:txBody>
                    <a:bodyPr/>
                    <a:lstStyle/>
                    <a:p>
                      <a:pPr algn="l" fontAlgn="t"/>
                      <a:r>
                        <a:rPr lang="ru-RU" sz="1000" b="1" i="0" u="none" strike="noStrike" dirty="0">
                          <a:solidFill>
                            <a:srgbClr val="FFFFFF"/>
                          </a:solidFill>
                          <a:latin typeface="Calibri" pitchFamily="34" charset="0"/>
                          <a:cs typeface="Calibri" pitchFamily="34" charset="0"/>
                        </a:rPr>
                        <a:t>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2019 год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2020 год</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gridSpan="2">
                  <a:txBody>
                    <a:bodyPr/>
                    <a:lstStyle/>
                    <a:p>
                      <a:pPr algn="ctr" rtl="0" fontAlgn="t"/>
                      <a:r>
                        <a:rPr lang="ru-RU" sz="1000" b="1" i="0" u="none" strike="noStrike">
                          <a:solidFill>
                            <a:srgbClr val="FF0000"/>
                          </a:solidFill>
                          <a:latin typeface="Calibri" pitchFamily="34" charset="0"/>
                          <a:cs typeface="Calibri" pitchFamily="34" charset="0"/>
                        </a:rPr>
                        <a:t>Отклонение 2020 от 2019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E0E3"/>
                    </a:solidFill>
                  </a:tcPr>
                </a:tc>
                <a:tc hMerge="1">
                  <a:txBody>
                    <a:bodyPr/>
                    <a:lstStyle/>
                    <a:p>
                      <a:endParaRPr lang="ru-RU"/>
                    </a:p>
                  </a:txBody>
                  <a:tcPr/>
                </a:tc>
                <a:tc>
                  <a:txBody>
                    <a:bodyPr/>
                    <a:lstStyle/>
                    <a:p>
                      <a:pPr algn="ctr" rtl="0" fontAlgn="t"/>
                      <a:r>
                        <a:rPr lang="ru-RU" sz="1000" b="1" i="0" u="none" strike="noStrike">
                          <a:solidFill>
                            <a:srgbClr val="000000"/>
                          </a:solidFill>
                          <a:latin typeface="Calibri" pitchFamily="34" charset="0"/>
                          <a:cs typeface="Calibri" pitchFamily="34" charset="0"/>
                        </a:rPr>
                        <a:t>2021 год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2022 год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2023 год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r>
              <a:tr h="340545">
                <a:tc vMerge="1">
                  <a:txBody>
                    <a:bodyPr/>
                    <a:lstStyle/>
                    <a:p>
                      <a:endParaRPr lang="ru-RU"/>
                    </a:p>
                  </a:txBody>
                  <a:tcPr/>
                </a:tc>
                <a:tc>
                  <a:txBody>
                    <a:bodyPr/>
                    <a:lstStyle/>
                    <a:p>
                      <a:pPr algn="ctr" rtl="0" fontAlgn="t"/>
                      <a:r>
                        <a:rPr lang="ru-RU" sz="1000" b="1" i="0" u="none" strike="noStrike">
                          <a:solidFill>
                            <a:srgbClr val="000000"/>
                          </a:solidFill>
                          <a:latin typeface="Calibri" pitchFamily="34" charset="0"/>
                          <a:cs typeface="Calibri" pitchFamily="34" charset="0"/>
                        </a:rPr>
                        <a:t>(отчет)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 (уточненный)</a:t>
                      </a:r>
                    </a:p>
                  </a:txBody>
                  <a:tcPr marL="7246" marR="7246" marT="7246"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1000" b="1" i="0" u="none" strike="noStrike">
                          <a:solidFill>
                            <a:srgbClr val="FF0000"/>
                          </a:solidFill>
                          <a:latin typeface="Calibri" pitchFamily="34" charset="0"/>
                          <a:cs typeface="Calibri" pitchFamily="34" charset="0"/>
                        </a:rPr>
                        <a:t>(+/-) </a:t>
                      </a:r>
                    </a:p>
                  </a:txBody>
                  <a:tcPr marL="7246" marR="7246" marT="7246"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1" i="0" u="none" strike="noStrike">
                          <a:solidFill>
                            <a:srgbClr val="FF0000"/>
                          </a:solidFill>
                          <a:latin typeface="Calibri" pitchFamily="34" charset="0"/>
                          <a:cs typeface="Calibri" pitchFamily="34" charset="0"/>
                        </a:rPr>
                        <a:t>%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1" i="0" u="none" strike="noStrike">
                          <a:solidFill>
                            <a:srgbClr val="000000"/>
                          </a:solidFill>
                          <a:latin typeface="Calibri" pitchFamily="34" charset="0"/>
                          <a:cs typeface="Calibri" pitchFamily="34" charset="0"/>
                        </a:rPr>
                        <a:t>(проект)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(проект)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(проект)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r>
              <a:tr h="152158">
                <a:tc>
                  <a:txBody>
                    <a:bodyPr/>
                    <a:lstStyle/>
                    <a:p>
                      <a:pPr algn="l" rtl="0" fontAlgn="t"/>
                      <a:r>
                        <a:rPr lang="ru-RU" sz="1000" b="1" i="0" u="none" strike="noStrike">
                          <a:solidFill>
                            <a:srgbClr val="000000"/>
                          </a:solidFill>
                          <a:latin typeface="Calibri" pitchFamily="34" charset="0"/>
                          <a:cs typeface="Calibri" pitchFamily="34" charset="0"/>
                        </a:rPr>
                        <a:t>Доходы,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rowSpan="2">
                  <a:txBody>
                    <a:bodyPr/>
                    <a:lstStyle/>
                    <a:p>
                      <a:pPr algn="ctr" rtl="0" fontAlgn="t"/>
                      <a:r>
                        <a:rPr lang="ru-RU" sz="1000" b="1" i="0" u="none" strike="noStrike">
                          <a:solidFill>
                            <a:srgbClr val="000000"/>
                          </a:solidFill>
                          <a:latin typeface="Calibri" pitchFamily="34" charset="0"/>
                          <a:cs typeface="Calibri" pitchFamily="34" charset="0"/>
                        </a:rPr>
                        <a:t>1 572 000,18</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1000" b="1" i="0" u="none" strike="noStrike">
                          <a:solidFill>
                            <a:srgbClr val="000000"/>
                          </a:solidFill>
                          <a:latin typeface="Calibri" pitchFamily="34" charset="0"/>
                          <a:cs typeface="Calibri" pitchFamily="34" charset="0"/>
                        </a:rPr>
                        <a:t>2 022 366,96</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1000" b="1" i="0" u="none" strike="noStrike">
                          <a:solidFill>
                            <a:srgbClr val="FF0000"/>
                          </a:solidFill>
                          <a:latin typeface="Calibri" pitchFamily="34" charset="0"/>
                          <a:cs typeface="Calibri" pitchFamily="34" charset="0"/>
                        </a:rPr>
                        <a:t>450 366,78</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1000" b="1" i="0" u="none" strike="noStrike">
                          <a:solidFill>
                            <a:srgbClr val="FF0000"/>
                          </a:solidFill>
                          <a:latin typeface="Calibri" pitchFamily="34" charset="0"/>
                          <a:cs typeface="Calibri" pitchFamily="34" charset="0"/>
                        </a:rPr>
                        <a:t>128,6</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1000" b="1" i="0" u="none" strike="noStrike">
                          <a:solidFill>
                            <a:srgbClr val="000000"/>
                          </a:solidFill>
                          <a:latin typeface="Calibri" pitchFamily="34" charset="0"/>
                          <a:cs typeface="Calibri" pitchFamily="34" charset="0"/>
                        </a:rPr>
                        <a:t>2 057 827,00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1000" b="1" i="0" u="none" strike="noStrike">
                          <a:solidFill>
                            <a:srgbClr val="000000"/>
                          </a:solidFill>
                          <a:latin typeface="Calibri" pitchFamily="34" charset="0"/>
                          <a:cs typeface="Calibri" pitchFamily="34" charset="0"/>
                        </a:rPr>
                        <a:t>1 788 181,41</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1000" b="1" i="0" u="none" strike="noStrike">
                          <a:solidFill>
                            <a:srgbClr val="000000"/>
                          </a:solidFill>
                          <a:latin typeface="Calibri" pitchFamily="34" charset="0"/>
                          <a:cs typeface="Calibri" pitchFamily="34" charset="0"/>
                        </a:rPr>
                        <a:t>1 813 480,22</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2158">
                <a:tc>
                  <a:txBody>
                    <a:bodyPr/>
                    <a:lstStyle/>
                    <a:p>
                      <a:pPr algn="l" rtl="0" fontAlgn="t"/>
                      <a:r>
                        <a:rPr lang="ru-RU" sz="1000" b="1" i="0" u="none" strike="noStrike">
                          <a:solidFill>
                            <a:srgbClr val="000000"/>
                          </a:solidFill>
                          <a:latin typeface="Calibri" pitchFamily="34" charset="0"/>
                          <a:cs typeface="Calibri" pitchFamily="34" charset="0"/>
                        </a:rPr>
                        <a:t>из них: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2158">
                <a:tc>
                  <a:txBody>
                    <a:bodyPr/>
                    <a:lstStyle/>
                    <a:p>
                      <a:pPr algn="l" rtl="0" fontAlgn="t"/>
                      <a:r>
                        <a:rPr lang="ru-RU" sz="1000" b="0" i="0" u="none" strike="noStrike">
                          <a:solidFill>
                            <a:srgbClr val="000000"/>
                          </a:solidFill>
                          <a:latin typeface="Calibri" pitchFamily="34" charset="0"/>
                          <a:cs typeface="Calibri" pitchFamily="34" charset="0"/>
                        </a:rPr>
                        <a:t>налоговые и неналоговые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342 667,22</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304 919,45</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FF0000"/>
                          </a:solidFill>
                          <a:latin typeface="Calibri" pitchFamily="34" charset="0"/>
                          <a:cs typeface="Calibri" pitchFamily="34" charset="0"/>
                        </a:rPr>
                        <a:t>-37 747,77</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FF0000"/>
                          </a:solidFill>
                          <a:latin typeface="Calibri" pitchFamily="34" charset="0"/>
                          <a:cs typeface="Calibri" pitchFamily="34" charset="0"/>
                        </a:rPr>
                        <a:t>89,0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327 970,58</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334 539,42</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345 199,01</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дотации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223 703,48</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446 812,91</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FF0000"/>
                          </a:solidFill>
                          <a:latin typeface="Calibri" pitchFamily="34" charset="0"/>
                          <a:cs typeface="Calibri" pitchFamily="34" charset="0"/>
                        </a:rPr>
                        <a:t>223 109,43</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FF0000"/>
                          </a:solidFill>
                          <a:latin typeface="Calibri" pitchFamily="34" charset="0"/>
                          <a:cs typeface="Calibri" pitchFamily="34" charset="0"/>
                        </a:rPr>
                        <a:t>199,7</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455 071,00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400 869,00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398 494,00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субсидии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298 990,99</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290 983,43</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FF0000"/>
                          </a:solidFill>
                          <a:latin typeface="Calibri" pitchFamily="34" charset="0"/>
                          <a:cs typeface="Calibri" pitchFamily="34" charset="0"/>
                        </a:rPr>
                        <a:t>-8 007,56</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FF0000"/>
                          </a:solidFill>
                          <a:latin typeface="Calibri" pitchFamily="34" charset="0"/>
                          <a:cs typeface="Calibri" pitchFamily="34" charset="0"/>
                        </a:rPr>
                        <a:t>97,3</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282 126,55</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55 975,54</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50 102,09</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субвенции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698 562,84</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966 407,12</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FF0000"/>
                          </a:solidFill>
                          <a:latin typeface="Calibri" pitchFamily="34" charset="0"/>
                          <a:cs typeface="Calibri" pitchFamily="34" charset="0"/>
                        </a:rPr>
                        <a:t>267 844,28</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FF0000"/>
                          </a:solidFill>
                          <a:latin typeface="Calibri" pitchFamily="34" charset="0"/>
                          <a:cs typeface="Calibri" pitchFamily="34" charset="0"/>
                        </a:rPr>
                        <a:t>138,3</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953 102,14</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967 240,72</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990 128,39</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иные межбюджетные трансферты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8166,63</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15 988,92</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dirty="0">
                          <a:solidFill>
                            <a:srgbClr val="FF0000"/>
                          </a:solidFill>
                          <a:latin typeface="Calibri" pitchFamily="34" charset="0"/>
                          <a:cs typeface="Calibri" pitchFamily="34" charset="0"/>
                        </a:rPr>
                        <a:t>7 822,29</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FF0000"/>
                          </a:solidFill>
                          <a:latin typeface="Calibri" pitchFamily="34" charset="0"/>
                          <a:cs typeface="Calibri" pitchFamily="34" charset="0"/>
                        </a:rPr>
                        <a:t>195,8</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39556,73</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29556,73</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29556,73</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прочие безвозмездные поступления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1179,7</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1 744,18</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FF0000"/>
                          </a:solidFill>
                          <a:latin typeface="Calibri" pitchFamily="34" charset="0"/>
                          <a:cs typeface="Calibri" pitchFamily="34" charset="0"/>
                        </a:rPr>
                        <a:t>564,48</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FF0000"/>
                          </a:solidFill>
                          <a:latin typeface="Calibri" pitchFamily="34" charset="0"/>
                          <a:cs typeface="Calibri" pitchFamily="34" charset="0"/>
                        </a:rPr>
                        <a:t>147,8</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0,00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0,00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0,00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возврат остатков прошлых лет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-1270,68</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-4489,05</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FF0000"/>
                          </a:solidFill>
                          <a:latin typeface="Calibri" pitchFamily="34" charset="0"/>
                          <a:cs typeface="Calibri" pitchFamily="34" charset="0"/>
                        </a:rPr>
                        <a:t>-3 218,37</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FF0000"/>
                          </a:solidFill>
                          <a:latin typeface="Calibri" pitchFamily="34" charset="0"/>
                          <a:cs typeface="Calibri" pitchFamily="34" charset="0"/>
                        </a:rPr>
                        <a:t>353,3</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0" i="0" u="none" strike="noStrike">
                          <a:solidFill>
                            <a:srgbClr val="000000"/>
                          </a:solidFill>
                          <a:latin typeface="Calibri" pitchFamily="34" charset="0"/>
                          <a:cs typeface="Calibri" pitchFamily="34" charset="0"/>
                        </a:rPr>
                        <a:t>0,00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a:solidFill>
                            <a:srgbClr val="000000"/>
                          </a:solidFill>
                          <a:latin typeface="Calibri" pitchFamily="34" charset="0"/>
                          <a:cs typeface="Calibri" pitchFamily="34" charset="0"/>
                        </a:rPr>
                        <a:t>0,00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1000" b="0" i="0" u="none" strike="noStrike" dirty="0">
                          <a:solidFill>
                            <a:srgbClr val="000000"/>
                          </a:solidFill>
                          <a:latin typeface="Calibri" pitchFamily="34" charset="0"/>
                          <a:cs typeface="Calibri" pitchFamily="34" charset="0"/>
                        </a:rPr>
                        <a:t>0,00</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bl>
          </a:graphicData>
        </a:graphic>
      </p:graphicFrame>
      <p:sp>
        <p:nvSpPr>
          <p:cNvPr id="7" name="TextBox 6"/>
          <p:cNvSpPr txBox="1"/>
          <p:nvPr/>
        </p:nvSpPr>
        <p:spPr>
          <a:xfrm>
            <a:off x="0" y="0"/>
            <a:ext cx="2285984" cy="369332"/>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3  /</a:t>
            </a:r>
            <a:r>
              <a:rPr lang="ru-RU" dirty="0" smtClean="0">
                <a:latin typeface="Calibri" pitchFamily="34" charset="0"/>
                <a:cs typeface="Calibri" pitchFamily="34" charset="0"/>
              </a:rPr>
              <a:t>Доходы</a:t>
            </a:r>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58214" y="214290"/>
            <a:ext cx="785786" cy="246221"/>
          </a:xfrm>
          <a:prstGeom prst="rect">
            <a:avLst/>
          </a:prstGeom>
        </p:spPr>
        <p:txBody>
          <a:bodyPr wrap="square">
            <a:spAutoFit/>
          </a:bodyPr>
          <a:lstStyle/>
          <a:p>
            <a:pPr algn="ctr" fontAlgn="b"/>
            <a:r>
              <a:rPr lang="ru-RU" sz="1000" i="1" dirty="0" smtClean="0">
                <a:latin typeface="Calibri" pitchFamily="34" charset="0"/>
                <a:cs typeface="Calibri" pitchFamily="34" charset="0"/>
              </a:rPr>
              <a:t>тыс.руб</a:t>
            </a:r>
            <a:r>
              <a:rPr lang="ru-RU" sz="900" dirty="0" smtClean="0">
                <a:latin typeface="Calibri" pitchFamily="34" charset="0"/>
                <a:cs typeface="Calibri" pitchFamily="34" charset="0"/>
              </a:rPr>
              <a:t>.</a:t>
            </a:r>
            <a:endParaRPr lang="ru-RU" sz="900" dirty="0">
              <a:latin typeface="Calibri" pitchFamily="34" charset="0"/>
              <a:cs typeface="Calibri" pitchFamily="34" charset="0"/>
            </a:endParaRPr>
          </a:p>
        </p:txBody>
      </p:sp>
      <p:sp>
        <p:nvSpPr>
          <p:cNvPr id="4" name="TextBox 3"/>
          <p:cNvSpPr txBox="1"/>
          <p:nvPr/>
        </p:nvSpPr>
        <p:spPr>
          <a:xfrm>
            <a:off x="0" y="0"/>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ДОХОДЫ БЮДЖЕТА ПО ВИДАМ ДОХОДОВ </a:t>
            </a:r>
          </a:p>
        </p:txBody>
      </p:sp>
      <p:graphicFrame>
        <p:nvGraphicFramePr>
          <p:cNvPr id="5" name="Таблица 4"/>
          <p:cNvGraphicFramePr>
            <a:graphicFrameLocks noGrp="1"/>
          </p:cNvGraphicFramePr>
          <p:nvPr/>
        </p:nvGraphicFramePr>
        <p:xfrm>
          <a:off x="214282" y="642918"/>
          <a:ext cx="8786876" cy="5872713"/>
        </p:xfrm>
        <a:graphic>
          <a:graphicData uri="http://schemas.openxmlformats.org/drawingml/2006/table">
            <a:tbl>
              <a:tblPr/>
              <a:tblGrid>
                <a:gridCol w="3214710"/>
                <a:gridCol w="1214446"/>
                <a:gridCol w="1357322"/>
                <a:gridCol w="1143008"/>
                <a:gridCol w="928694"/>
                <a:gridCol w="928696"/>
              </a:tblGrid>
              <a:tr h="127945">
                <a:tc rowSpan="2">
                  <a:txBody>
                    <a:bodyPr/>
                    <a:lstStyle/>
                    <a:p>
                      <a:pPr algn="ctr" rtl="0" fontAlgn="t"/>
                      <a:r>
                        <a:rPr lang="ru-RU" sz="900" b="1" i="0" u="none" strike="noStrike" dirty="0">
                          <a:solidFill>
                            <a:srgbClr val="000000"/>
                          </a:solidFill>
                          <a:latin typeface="Calibri"/>
                        </a:rPr>
                        <a:t>Наименование КБК</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a:solidFill>
                            <a:srgbClr val="000000"/>
                          </a:solidFill>
                          <a:latin typeface="Calibri"/>
                        </a:rPr>
                        <a:t>Факт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900" b="1" i="0" u="none" strike="noStrike" dirty="0">
                          <a:solidFill>
                            <a:srgbClr val="000000"/>
                          </a:solidFill>
                          <a:latin typeface="Calibri"/>
                        </a:rPr>
                        <a:t>Назначено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rtl="0" fontAlgn="t"/>
                      <a:r>
                        <a:rPr lang="ru-RU" sz="900" b="1" i="0" u="none" strike="noStrike" dirty="0">
                          <a:solidFill>
                            <a:srgbClr val="000000"/>
                          </a:solidFill>
                          <a:latin typeface="Calibri"/>
                        </a:rPr>
                        <a:t>Проект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900" b="1" i="0" u="none" strike="noStrike">
                          <a:solidFill>
                            <a:srgbClr val="000000"/>
                          </a:solidFill>
                          <a:latin typeface="Calibri"/>
                        </a:rPr>
                        <a:t>Проект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900" b="1" i="0" u="none" strike="noStrike">
                          <a:solidFill>
                            <a:srgbClr val="000000"/>
                          </a:solidFill>
                          <a:latin typeface="Calibri"/>
                        </a:rPr>
                        <a:t>Проект</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4710">
                <a:tc vMerge="1">
                  <a:txBody>
                    <a:bodyPr/>
                    <a:lstStyle/>
                    <a:p>
                      <a:endParaRPr lang="ru-RU"/>
                    </a:p>
                  </a:txBody>
                  <a:tcPr/>
                </a:tc>
                <a:tc>
                  <a:txBody>
                    <a:bodyPr/>
                    <a:lstStyle/>
                    <a:p>
                      <a:pPr algn="ctr" rtl="0" fontAlgn="t"/>
                      <a:r>
                        <a:rPr lang="ru-RU" sz="900" b="1" i="0" u="none" strike="noStrike">
                          <a:solidFill>
                            <a:srgbClr val="000000"/>
                          </a:solidFill>
                          <a:latin typeface="Calibri"/>
                        </a:rPr>
                        <a:t>2019 год</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a:solidFill>
                            <a:srgbClr val="000000"/>
                          </a:solidFill>
                          <a:latin typeface="Calibri"/>
                        </a:rPr>
                        <a:t>на 2020 год (</a:t>
                      </a:r>
                      <a:r>
                        <a:rPr lang="ru-RU" sz="900" b="1" i="0" u="none" strike="noStrike" dirty="0" smtClean="0">
                          <a:solidFill>
                            <a:srgbClr val="000000"/>
                          </a:solidFill>
                          <a:latin typeface="Calibri"/>
                        </a:rPr>
                        <a:t>уточненный)</a:t>
                      </a:r>
                      <a:endParaRPr lang="ru-RU" sz="900" b="1"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a:solidFill>
                            <a:srgbClr val="000000"/>
                          </a:solidFill>
                          <a:latin typeface="Calibri"/>
                        </a:rPr>
                        <a:t>на 2021 год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a:solidFill>
                            <a:srgbClr val="000000"/>
                          </a:solidFill>
                          <a:latin typeface="Calibri"/>
                        </a:rPr>
                        <a:t>на 2022 год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a:solidFill>
                            <a:srgbClr val="000000"/>
                          </a:solidFill>
                          <a:latin typeface="Calibri"/>
                        </a:rPr>
                        <a:t> на 2023 год</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Налог на доходы физических лиц</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156 674,97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147 635,92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170 698,00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176 272,00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184 728,00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Доходы от уплаты акцизов</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38 562,56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36 467,34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41 106,18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43 112,63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43 071,02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256">
                <a:tc>
                  <a:txBody>
                    <a:bodyPr/>
                    <a:lstStyle/>
                    <a:p>
                      <a:pPr algn="l" rtl="0" fontAlgn="t"/>
                      <a:r>
                        <a:rPr lang="ru-RU" sz="900" b="0" i="0" u="none" strike="noStrike" dirty="0">
                          <a:solidFill>
                            <a:srgbClr val="000000"/>
                          </a:solidFill>
                          <a:latin typeface="Calibri"/>
                        </a:rPr>
                        <a:t>Налог, взимаемый в связи с </a:t>
                      </a:r>
                      <a:r>
                        <a:rPr lang="ru-RU" sz="900" b="0" i="0" u="none" strike="noStrike" dirty="0" smtClean="0">
                          <a:solidFill>
                            <a:srgbClr val="000000"/>
                          </a:solidFill>
                          <a:latin typeface="Calibri"/>
                        </a:rPr>
                        <a:t>применением </a:t>
                      </a:r>
                      <a:r>
                        <a:rPr lang="ru-RU" sz="900" b="0" i="0" u="none" strike="noStrike" dirty="0">
                          <a:solidFill>
                            <a:srgbClr val="000000"/>
                          </a:solidFill>
                          <a:latin typeface="Calibri"/>
                        </a:rPr>
                        <a:t>упрощенной системы </a:t>
                      </a:r>
                      <a:r>
                        <a:rPr lang="ru-RU" sz="900" b="0" i="0" u="none" strike="noStrike" dirty="0" smtClean="0">
                          <a:solidFill>
                            <a:srgbClr val="000000"/>
                          </a:solidFill>
                          <a:latin typeface="Calibri"/>
                        </a:rPr>
                        <a:t>налогообложения</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5 564,00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5 728,00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5 950,00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24">
                <a:tc>
                  <a:txBody>
                    <a:bodyPr/>
                    <a:lstStyle/>
                    <a:p>
                      <a:pPr algn="l" rtl="0" fontAlgn="t"/>
                      <a:r>
                        <a:rPr lang="ru-RU" sz="900" b="0" i="0" u="none" strike="noStrike">
                          <a:solidFill>
                            <a:srgbClr val="000000"/>
                          </a:solidFill>
                          <a:latin typeface="Calibri"/>
                        </a:rPr>
                        <a:t>Единый налог на вмененный доход для отдельных видов деятельности</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7 457,76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6 721,51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2 800,00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162,07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24">
                <a:tc>
                  <a:txBody>
                    <a:bodyPr/>
                    <a:lstStyle/>
                    <a:p>
                      <a:pPr algn="l" rtl="0" fontAlgn="t"/>
                      <a:r>
                        <a:rPr lang="ru-RU" sz="900" b="0" i="0" u="none" strike="noStrike">
                          <a:solidFill>
                            <a:srgbClr val="000000"/>
                          </a:solidFill>
                          <a:latin typeface="Calibri"/>
                        </a:rPr>
                        <a:t>Единый сельскохозяйственный налог</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31 053,35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17 093,51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11 133,00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11 671,00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12 288,00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256">
                <a:tc>
                  <a:txBody>
                    <a:bodyPr/>
                    <a:lstStyle/>
                    <a:p>
                      <a:pPr algn="l" rtl="0" fontAlgn="t"/>
                      <a:r>
                        <a:rPr lang="ru-RU" sz="900" b="0" i="0" u="none" strike="noStrike" dirty="0">
                          <a:solidFill>
                            <a:srgbClr val="000000"/>
                          </a:solidFill>
                          <a:latin typeface="Calibri"/>
                        </a:rPr>
                        <a:t>Налог, взимаемый в связи с </a:t>
                      </a:r>
                      <a:r>
                        <a:rPr lang="ru-RU" sz="900" b="0" i="0" u="none" strike="noStrike" dirty="0" smtClean="0">
                          <a:solidFill>
                            <a:srgbClr val="000000"/>
                          </a:solidFill>
                          <a:latin typeface="Calibri"/>
                        </a:rPr>
                        <a:t>применением </a:t>
                      </a:r>
                      <a:r>
                        <a:rPr lang="ru-RU" sz="900" b="0" i="0" u="none" strike="noStrike" dirty="0">
                          <a:solidFill>
                            <a:srgbClr val="000000"/>
                          </a:solidFill>
                          <a:latin typeface="Calibri"/>
                        </a:rPr>
                        <a:t>патентной системы </a:t>
                      </a:r>
                      <a:r>
                        <a:rPr lang="ru-RU" sz="900" b="0" i="0" u="none" strike="noStrike" dirty="0" smtClean="0">
                          <a:solidFill>
                            <a:srgbClr val="000000"/>
                          </a:solidFill>
                          <a:latin typeface="Calibri"/>
                        </a:rPr>
                        <a:t>налогообложения</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136,18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77,54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202,38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261,00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277,00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Налог на имущество физических лиц</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6 268,94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7 427,01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8 630,00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8 922,00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9 141,00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Земельный налог</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38 537,16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35 727,21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35 802,81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36 830,74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37 988,01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dirty="0">
                          <a:solidFill>
                            <a:srgbClr val="000000"/>
                          </a:solidFill>
                          <a:latin typeface="Calibri"/>
                        </a:rPr>
                        <a:t>Государственная пошлина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5 132,26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4 188,00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4 221,00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4 391,00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4 567,00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1" i="0" u="none" strike="noStrike">
                          <a:solidFill>
                            <a:srgbClr val="000000"/>
                          </a:solidFill>
                          <a:latin typeface="Calibri"/>
                        </a:rPr>
                        <a:t> ВСЕГО НАЛОГОВЫХ ДОХОДОВ:</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283 823,18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255 338,04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280 157,37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287 350,44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298 010,03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5570">
                <a:tc>
                  <a:txBody>
                    <a:bodyPr/>
                    <a:lstStyle/>
                    <a:p>
                      <a:pPr algn="l" rtl="0" fontAlgn="t"/>
                      <a:r>
                        <a:rPr lang="ru-RU" sz="900" b="0" i="0" u="none" strike="noStrike" dirty="0">
                          <a:solidFill>
                            <a:srgbClr val="000000"/>
                          </a:solidFill>
                          <a:latin typeface="Calibri"/>
                        </a:rPr>
                        <a:t>Доходы, получаемые в виде арендной либо иной платы за передачу в </a:t>
                      </a:r>
                      <a:r>
                        <a:rPr lang="ru-RU" sz="900" b="0" i="0" u="none" strike="noStrike" dirty="0" smtClean="0">
                          <a:solidFill>
                            <a:srgbClr val="000000"/>
                          </a:solidFill>
                          <a:latin typeface="Calibri"/>
                        </a:rPr>
                        <a:t>возмездное </a:t>
                      </a:r>
                      <a:r>
                        <a:rPr lang="ru-RU" sz="900" b="0" i="0" u="none" strike="noStrike" dirty="0">
                          <a:solidFill>
                            <a:srgbClr val="000000"/>
                          </a:solidFill>
                          <a:latin typeface="Calibri"/>
                        </a:rPr>
                        <a:t>пользование </a:t>
                      </a:r>
                      <a:r>
                        <a:rPr lang="ru-RU" sz="900" b="0" i="0" u="none" strike="noStrike" dirty="0" smtClean="0">
                          <a:solidFill>
                            <a:srgbClr val="000000"/>
                          </a:solidFill>
                          <a:latin typeface="Calibri"/>
                        </a:rPr>
                        <a:t>государственного </a:t>
                      </a:r>
                      <a:r>
                        <a:rPr lang="ru-RU" sz="900" b="0" i="0" u="none" strike="noStrike" dirty="0">
                          <a:solidFill>
                            <a:srgbClr val="000000"/>
                          </a:solidFill>
                          <a:latin typeface="Calibri"/>
                        </a:rPr>
                        <a:t>и муниципального имущества (за исключением имущества бюджетных и автономных учреждений, а также имущества государственных и </a:t>
                      </a:r>
                      <a:r>
                        <a:rPr lang="ru-RU" sz="900" b="0" i="0" u="none" strike="noStrike" dirty="0" smtClean="0">
                          <a:solidFill>
                            <a:srgbClr val="000000"/>
                          </a:solidFill>
                          <a:latin typeface="Calibri"/>
                        </a:rPr>
                        <a:t>муниципальных </a:t>
                      </a:r>
                      <a:r>
                        <a:rPr lang="ru-RU" sz="900" b="0" i="0" u="none" strike="noStrike" dirty="0">
                          <a:solidFill>
                            <a:srgbClr val="000000"/>
                          </a:solidFill>
                          <a:latin typeface="Calibri"/>
                        </a:rPr>
                        <a:t>унитарных предприятий, в том числе казенных)</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16 926,69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23 246,19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21 595,44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21 595,44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21 595,44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938">
                <a:tc>
                  <a:txBody>
                    <a:bodyPr/>
                    <a:lstStyle/>
                    <a:p>
                      <a:pPr algn="l" rtl="0" fontAlgn="t"/>
                      <a:r>
                        <a:rPr lang="ru-RU" sz="900" b="0" i="0" u="none" strike="noStrike" dirty="0">
                          <a:solidFill>
                            <a:srgbClr val="000000"/>
                          </a:solidFill>
                          <a:latin typeface="Calibri"/>
                        </a:rPr>
                        <a:t>Платежи от государственных и </a:t>
                      </a:r>
                      <a:r>
                        <a:rPr lang="ru-RU" sz="900" b="0" i="0" u="none" strike="noStrike" dirty="0" smtClean="0">
                          <a:solidFill>
                            <a:srgbClr val="000000"/>
                          </a:solidFill>
                          <a:latin typeface="Calibri"/>
                        </a:rPr>
                        <a:t>муниципальных </a:t>
                      </a:r>
                      <a:r>
                        <a:rPr lang="ru-RU" sz="900" b="0" i="0" u="none" strike="noStrike" dirty="0">
                          <a:solidFill>
                            <a:srgbClr val="000000"/>
                          </a:solidFill>
                          <a:latin typeface="Calibri"/>
                        </a:rPr>
                        <a:t>унитарных предприятий</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577,62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143,00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115,00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115,00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115,00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24">
                <a:tc>
                  <a:txBody>
                    <a:bodyPr/>
                    <a:lstStyle/>
                    <a:p>
                      <a:pPr algn="l" rtl="0" fontAlgn="t"/>
                      <a:r>
                        <a:rPr lang="ru-RU" sz="900" b="0" i="0" u="none" strike="noStrike">
                          <a:solidFill>
                            <a:srgbClr val="000000"/>
                          </a:solidFill>
                          <a:latin typeface="Calibri"/>
                        </a:rPr>
                        <a:t>Плата за негативное воздействие на окружающую среду</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182,12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136,77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149,10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149,10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149,10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016">
                <a:tc>
                  <a:txBody>
                    <a:bodyPr/>
                    <a:lstStyle/>
                    <a:p>
                      <a:pPr algn="l" rtl="0" fontAlgn="t"/>
                      <a:r>
                        <a:rPr lang="ru-RU" sz="900" b="0" i="0" u="none" strike="noStrike">
                          <a:solidFill>
                            <a:srgbClr val="000000"/>
                          </a:solidFill>
                          <a:latin typeface="Calibri"/>
                        </a:rPr>
                        <a:t>Доходы от продажи материальных и нематериалиных активов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2 386,20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1 840,00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565,00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565,00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565,00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Штрафы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4 470,56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414,50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440,04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440,04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440,04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Прочие неналоговые доходы</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117,43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a:t>
                      </a:r>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624,23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a:t>
                      </a:r>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Доходы от оказания платных услуг</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34 183,42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23 800,94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24 324,40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24 324,40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24 324,40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dirty="0">
                          <a:solidFill>
                            <a:srgbClr val="000000"/>
                          </a:solidFill>
                          <a:latin typeface="Calibri"/>
                        </a:rPr>
                        <a:t> </a:t>
                      </a:r>
                      <a:r>
                        <a:rPr lang="ru-RU" sz="900" b="1" i="0" u="none" strike="noStrike" dirty="0">
                          <a:solidFill>
                            <a:srgbClr val="000000"/>
                          </a:solidFill>
                          <a:latin typeface="Calibri"/>
                        </a:rPr>
                        <a:t>ВСЕГО НЕНАЛОГОВЫХ ДОХОДОВ:</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58 844,04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49 581,40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47 813,21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47 188,98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47 188,98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24">
                <a:tc>
                  <a:txBody>
                    <a:bodyPr/>
                    <a:lstStyle/>
                    <a:p>
                      <a:pPr algn="l" rtl="0" fontAlgn="t"/>
                      <a:r>
                        <a:rPr lang="ru-RU" sz="900" b="1" i="0" u="none" strike="noStrike">
                          <a:solidFill>
                            <a:srgbClr val="000000"/>
                          </a:solidFill>
                          <a:latin typeface="Calibri"/>
                        </a:rPr>
                        <a:t>ВСЕГО НАЛОГОВЫХ И НЕНАЛОГОВЫХ ДОХОДОВ:</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342 667,22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304 919,44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327 970,58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334 539,42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345 199,01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Дотации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223 703,48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446 812,91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455 071,00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400 869,00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398 494,00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Субсидии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298 990,99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290 983,43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282 126,55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55 975,54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50 102,09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Субвенции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698 562,84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966 407,12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953 102,14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967 240,72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990 128,39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Иные межбюджетные трансферты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8 166,63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15 988,92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39 556,73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29 556,73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29 556,73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78">
                <a:tc>
                  <a:txBody>
                    <a:bodyPr/>
                    <a:lstStyle/>
                    <a:p>
                      <a:pPr algn="l" rtl="0" fontAlgn="t"/>
                      <a:r>
                        <a:rPr lang="ru-RU" sz="900" b="0" i="0" u="none" strike="noStrike">
                          <a:solidFill>
                            <a:srgbClr val="000000"/>
                          </a:solidFill>
                          <a:latin typeface="Calibri"/>
                        </a:rPr>
                        <a:t> Прочие безвозмездные поступления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1 179,70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a:solidFill>
                            <a:srgbClr val="000000"/>
                          </a:solidFill>
                          <a:latin typeface="Calibri"/>
                        </a:rPr>
                        <a:t>                    1 744,19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a:solidFill>
                            <a:srgbClr val="000000"/>
                          </a:solidFill>
                          <a:latin typeface="Calibri"/>
                        </a:rPr>
                        <a:t>                               </a:t>
                      </a:r>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smtClean="0">
                          <a:solidFill>
                            <a:srgbClr val="000000"/>
                          </a:solidFill>
                          <a:latin typeface="Calibri"/>
                        </a:rPr>
                        <a:t>                            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smtClean="0">
                          <a:solidFill>
                            <a:srgbClr val="000000"/>
                          </a:solidFill>
                          <a:latin typeface="Calibri"/>
                        </a:rPr>
                        <a:t>                            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Возврат остатков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1 270,68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4 489,05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24">
                <a:tc>
                  <a:txBody>
                    <a:bodyPr/>
                    <a:lstStyle/>
                    <a:p>
                      <a:pPr algn="l" rtl="0" fontAlgn="t"/>
                      <a:r>
                        <a:rPr lang="ru-RU" sz="900" b="1" i="0" u="none" strike="noStrike">
                          <a:solidFill>
                            <a:srgbClr val="000000"/>
                          </a:solidFill>
                          <a:latin typeface="Calibri"/>
                        </a:rPr>
                        <a:t>ВСЕГО  БЕЗВОЗМЕЗДНЫЕ ПОСТУПЛЕНИЯ: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1 229 332,96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1 717 447,52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1 729 856,42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1 453 641,99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1 468 281,21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1" i="0" u="none" strike="noStrike">
                          <a:solidFill>
                            <a:srgbClr val="000000"/>
                          </a:solidFill>
                          <a:latin typeface="Calibri"/>
                        </a:rPr>
                        <a:t>ИТОГО</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1 572 000,18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2 022 366,96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2 057 827,00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1 788 181,41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1 813 480,22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214250" y="714356"/>
          <a:ext cx="8929750" cy="2857520"/>
        </p:xfrm>
        <a:graphic>
          <a:graphicData uri="http://schemas.openxmlformats.org/drawingml/2006/chart">
            <c:chart xmlns:c="http://schemas.openxmlformats.org/drawingml/2006/chart" xmlns:r="http://schemas.openxmlformats.org/officeDocument/2006/relationships" r:id="rId2"/>
          </a:graphicData>
        </a:graphic>
      </p:graphicFrame>
      <p:sp>
        <p:nvSpPr>
          <p:cNvPr id="1026" name="Rectangle 2"/>
          <p:cNvSpPr>
            <a:spLocks noChangeArrowheads="1"/>
          </p:cNvSpPr>
          <p:nvPr/>
        </p:nvSpPr>
        <p:spPr bwMode="auto">
          <a:xfrm>
            <a:off x="428596" y="3929066"/>
            <a:ext cx="464347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t>       В 2021 году прогнозируется снижение поступлений налоговых и неналоговых доходов в местный бюджет к показателям  2020 года на 3 719,87 тыс. рублей. В 2022 году к показателям 2020 года ожидается  прирост поступлений на  2 848,97 тыс. руб. В 2023 году этот прирост составит – 13 508,56 тыс. руб. Доля налоговых и неналоговых доходов в общем объеме доходов местного бюджета 2021 года составит 15,94 процента.</a:t>
            </a:r>
          </a:p>
          <a:p>
            <a:pPr algn="just"/>
            <a:r>
              <a:rPr lang="ru-RU" sz="1200" dirty="0" smtClean="0"/>
              <a:t>       Безвозмездные поступления в местном бюджете на 2021 год предусмотрены в объеме 1 729 856,42 тыс. рублей, что выше уровня 2020 года на 30,8 процента или 407 807,04 тыс. рублей в абсолютной сумме.</a:t>
            </a:r>
            <a:endParaRPr lang="ru-RU" sz="1200" dirty="0"/>
          </a:p>
        </p:txBody>
      </p:sp>
      <p:sp>
        <p:nvSpPr>
          <p:cNvPr id="5" name="TextBox 3"/>
          <p:cNvSpPr txBox="1"/>
          <p:nvPr/>
        </p:nvSpPr>
        <p:spPr>
          <a:xfrm>
            <a:off x="6929454" y="1071546"/>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6" name="TextBox 5"/>
          <p:cNvSpPr txBox="1"/>
          <p:nvPr/>
        </p:nvSpPr>
        <p:spPr>
          <a:xfrm>
            <a:off x="0" y="0"/>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ДИНАМИКА РОСТА ДОХОДОВ БЮДЖЕТА КУРСКОГО МУНИЦИПАЛЬНОГО ОКРУГА</a:t>
            </a:r>
          </a:p>
        </p:txBody>
      </p:sp>
      <p:pic>
        <p:nvPicPr>
          <p:cNvPr id="51202" name="Picture 2" descr="https://media.istockphoto.com/photos/money-growth-picture-id475475678"/>
          <p:cNvPicPr>
            <a:picLocks noChangeAspect="1" noChangeArrowheads="1"/>
          </p:cNvPicPr>
          <p:nvPr/>
        </p:nvPicPr>
        <p:blipFill>
          <a:blip r:embed="rId3" cstate="print"/>
          <a:srcRect/>
          <a:stretch>
            <a:fillRect/>
          </a:stretch>
        </p:blipFill>
        <p:spPr bwMode="auto">
          <a:xfrm>
            <a:off x="5286380" y="3714752"/>
            <a:ext cx="3500462" cy="2334781"/>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0"/>
            <a:ext cx="8532266" cy="707471"/>
          </a:xfrm>
          <a:prstGeom prst="rect">
            <a:avLst/>
          </a:prstGeom>
          <a:noFill/>
          <a:ln w="9525">
            <a:noFill/>
            <a:miter lim="800000"/>
            <a:headEnd/>
            <a:tailEnd/>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ru-RU" sz="2600" kern="0" dirty="0">
                <a:solidFill>
                  <a:srgbClr val="000000"/>
                </a:solidFill>
                <a:cs typeface="Arial"/>
              </a:rPr>
              <a:t/>
            </a:r>
            <a:br>
              <a:rPr lang="ru-RU" sz="2600" kern="0" dirty="0">
                <a:solidFill>
                  <a:srgbClr val="000000"/>
                </a:solidFill>
                <a:cs typeface="Arial"/>
              </a:rPr>
            </a:br>
            <a:r>
              <a:rPr lang="ru-RU" sz="1800" b="1" kern="0" dirty="0" smtClean="0">
                <a:solidFill>
                  <a:srgbClr val="000000"/>
                </a:solidFill>
                <a:latin typeface="Times New Roman" pitchFamily="18" charset="0"/>
                <a:cs typeface="Times New Roman" pitchFamily="18" charset="0"/>
              </a:rPr>
              <a:t>СТРУКТУРА НАЛОГОВЫХ И НЕНАЛОГОВЫХ </a:t>
            </a:r>
            <a:r>
              <a:rPr lang="ru-RU" sz="1800" b="1" kern="0" dirty="0" smtClean="0">
                <a:latin typeface="Times New Roman" pitchFamily="18" charset="0"/>
                <a:cs typeface="Times New Roman" pitchFamily="18" charset="0"/>
              </a:rPr>
              <a:t>ДОХОДОВ</a:t>
            </a:r>
            <a:r>
              <a:rPr lang="ru-RU" sz="1800" b="1" kern="0" dirty="0" smtClean="0">
                <a:solidFill>
                  <a:srgbClr val="000000"/>
                </a:solidFill>
                <a:latin typeface="Times New Roman" pitchFamily="18" charset="0"/>
                <a:cs typeface="Times New Roman" pitchFamily="18" charset="0"/>
              </a:rPr>
              <a:t> БЮДЖЕТА КУРСКОГО МУНИЦИПАЛЬНОГО ОКРУГА СТАВРОПОЛЬСКОГО КРАЯ</a:t>
            </a:r>
            <a:endParaRPr lang="en-US" sz="1800" b="1" kern="0" dirty="0" smtClean="0">
              <a:solidFill>
                <a:srgbClr val="000000"/>
              </a:solidFill>
              <a:latin typeface="Times New Roman" pitchFamily="18" charset="0"/>
              <a:cs typeface="Times New Roman" pitchFamily="18" charset="0"/>
            </a:endParaRPr>
          </a:p>
          <a:p>
            <a:pPr algn="ctr">
              <a:defRPr/>
            </a:pPr>
            <a:r>
              <a:rPr lang="ru-RU" sz="2200" b="0" kern="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200" b="0" kern="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Диаграмма 5"/>
          <p:cNvGraphicFramePr/>
          <p:nvPr/>
        </p:nvGraphicFramePr>
        <p:xfrm>
          <a:off x="0" y="-304800"/>
          <a:ext cx="9144000" cy="701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ДИНАМИКА И СТРУКТУРА ДОХОДОВ БЮДЖЕТА КУРСКОГО МУНИЦИПАЛЬНОГО ОКРУГА </a:t>
            </a:r>
          </a:p>
          <a:p>
            <a:pPr algn="ctr"/>
            <a:r>
              <a:rPr lang="ru-RU" sz="1600" dirty="0" smtClean="0">
                <a:latin typeface="Calibri" pitchFamily="34" charset="0"/>
                <a:cs typeface="Calibri" pitchFamily="34" charset="0"/>
              </a:rPr>
              <a:t>ПО БЕЗВОЗМЕЗДНЫМ ПОСТУПЛЕНИЯМ В 2021-2023 ГОДАХ</a:t>
            </a:r>
          </a:p>
        </p:txBody>
      </p:sp>
      <p:sp>
        <p:nvSpPr>
          <p:cNvPr id="6" name="TextBox 3"/>
          <p:cNvSpPr txBox="1"/>
          <p:nvPr/>
        </p:nvSpPr>
        <p:spPr>
          <a:xfrm>
            <a:off x="7703820" y="42860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49154" name="Rectangle 2"/>
          <p:cNvSpPr>
            <a:spLocks noChangeArrowheads="1"/>
          </p:cNvSpPr>
          <p:nvPr/>
        </p:nvSpPr>
        <p:spPr bwMode="auto">
          <a:xfrm>
            <a:off x="214282" y="4000504"/>
            <a:ext cx="857256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Безвозмездные поступления в местном бюджете на 2021 год предусмотрены в объеме 1 729 856,42 тыс. рублей, что выше уровня 2020 года на 30,8 </a:t>
            </a:r>
            <a:r>
              <a:rPr kumimoji="0" lang="ru-RU"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процента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или 407 807,04 тыс. рублей в абсолютной сумме. </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Дополнительно в местном бюджете на 2021 год учтены такие межбюджетные трансферты как:</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субсидия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субвенция на оказание государственной социальной помощи на основании социального контракта отдельным категориям граждан;</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субвенция на проведение Всероссийской переписи населения 2020 года;</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иные межбюджетные трансферты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иные межбюджетные трансферты на создание модельных муниципальных библиотек</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graphicFrame>
        <p:nvGraphicFramePr>
          <p:cNvPr id="8" name="Таблица 7"/>
          <p:cNvGraphicFramePr>
            <a:graphicFrameLocks noGrp="1"/>
          </p:cNvGraphicFramePr>
          <p:nvPr/>
        </p:nvGraphicFramePr>
        <p:xfrm>
          <a:off x="214282" y="714356"/>
          <a:ext cx="8715438" cy="2976470"/>
        </p:xfrm>
        <a:graphic>
          <a:graphicData uri="http://schemas.openxmlformats.org/drawingml/2006/table">
            <a:tbl>
              <a:tblPr/>
              <a:tblGrid>
                <a:gridCol w="1285884"/>
                <a:gridCol w="785818"/>
                <a:gridCol w="857256"/>
                <a:gridCol w="857256"/>
                <a:gridCol w="571504"/>
                <a:gridCol w="642942"/>
                <a:gridCol w="714380"/>
                <a:gridCol w="857256"/>
                <a:gridCol w="642942"/>
                <a:gridCol w="814831"/>
                <a:gridCol w="685369"/>
              </a:tblGrid>
              <a:tr h="262781">
                <a:tc rowSpan="3">
                  <a:txBody>
                    <a:bodyPr/>
                    <a:lstStyle/>
                    <a:p>
                      <a:pPr algn="l" rtl="0" fontAlgn="t"/>
                      <a:r>
                        <a:rPr lang="ru-RU" sz="1000" b="1" i="0" u="none" strike="noStrike" dirty="0">
                          <a:solidFill>
                            <a:srgbClr val="000000"/>
                          </a:solidFill>
                          <a:latin typeface="Calibri" pitchFamily="34" charset="0"/>
                          <a:cs typeface="Calibri" pitchFamily="34" charset="0"/>
                        </a:rPr>
                        <a:t>Наименование КБК</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a:solidFill>
                            <a:srgbClr val="000000"/>
                          </a:solidFill>
                          <a:latin typeface="Calibri" pitchFamily="34" charset="0"/>
                          <a:cs typeface="Calibri" pitchFamily="34" charset="0"/>
                        </a:rPr>
                        <a:t>    </a:t>
                      </a:r>
                      <a:endParaRPr lang="ru-RU" sz="1000" b="1" i="0" u="none" strike="noStrike" dirty="0" smtClean="0">
                        <a:solidFill>
                          <a:srgbClr val="000000"/>
                        </a:solidFill>
                        <a:latin typeface="Calibri" pitchFamily="34" charset="0"/>
                        <a:cs typeface="Calibri" pitchFamily="34" charset="0"/>
                      </a:endParaRPr>
                    </a:p>
                    <a:p>
                      <a:pPr algn="ctr" rtl="0" fontAlgn="t"/>
                      <a:r>
                        <a:rPr lang="ru-RU" sz="1000" b="1" i="0" u="none" strike="noStrike" dirty="0" smtClean="0">
                          <a:solidFill>
                            <a:srgbClr val="000000"/>
                          </a:solidFill>
                          <a:latin typeface="Calibri" pitchFamily="34" charset="0"/>
                          <a:cs typeface="Calibri" pitchFamily="34" charset="0"/>
                        </a:rPr>
                        <a:t>     2020 </a:t>
                      </a:r>
                      <a:r>
                        <a:rPr lang="ru-RU" sz="1000" b="1" i="0" u="none" strike="noStrike" dirty="0">
                          <a:solidFill>
                            <a:srgbClr val="000000"/>
                          </a:solidFill>
                          <a:latin typeface="Calibri" pitchFamily="34" charset="0"/>
                          <a:cs typeface="Calibri" pitchFamily="34" charset="0"/>
                        </a:rPr>
                        <a:t>год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t"/>
                      <a:endParaRPr lang="ru-RU" sz="1000" b="1" i="0" u="none" strike="noStrike" dirty="0" smtClean="0">
                        <a:solidFill>
                          <a:srgbClr val="000000"/>
                        </a:solidFill>
                        <a:latin typeface="Calibri" pitchFamily="34" charset="0"/>
                        <a:cs typeface="Calibri" pitchFamily="34" charset="0"/>
                      </a:endParaRPr>
                    </a:p>
                    <a:p>
                      <a:pPr algn="ctr" rtl="0" fontAlgn="t"/>
                      <a:r>
                        <a:rPr lang="ru-RU" sz="1000" b="1" i="0" u="none" strike="noStrike" dirty="0" smtClean="0">
                          <a:solidFill>
                            <a:srgbClr val="000000"/>
                          </a:solidFill>
                          <a:latin typeface="Calibri" pitchFamily="34" charset="0"/>
                          <a:cs typeface="Calibri" pitchFamily="34" charset="0"/>
                        </a:rPr>
                        <a:t>2021 </a:t>
                      </a:r>
                      <a:r>
                        <a:rPr lang="ru-RU" sz="1000" b="1" i="0" u="none" strike="noStrike" dirty="0">
                          <a:solidFill>
                            <a:srgbClr val="000000"/>
                          </a:solidFill>
                          <a:latin typeface="Calibri" pitchFamily="34" charset="0"/>
                          <a:cs typeface="Calibri" pitchFamily="34" charset="0"/>
                        </a:rPr>
                        <a:t>год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rtl="0" fontAlgn="t"/>
                      <a:endParaRPr lang="ru-RU" sz="1000" b="1" i="0" u="none" strike="noStrike" dirty="0" smtClean="0">
                        <a:solidFill>
                          <a:srgbClr val="000000"/>
                        </a:solidFill>
                        <a:latin typeface="Calibri" pitchFamily="34" charset="0"/>
                        <a:cs typeface="Calibri" pitchFamily="34" charset="0"/>
                      </a:endParaRPr>
                    </a:p>
                    <a:p>
                      <a:pPr algn="ctr" rtl="0" fontAlgn="t"/>
                      <a:r>
                        <a:rPr lang="ru-RU" sz="1000" b="1" i="0" u="none" strike="noStrike" dirty="0" smtClean="0">
                          <a:solidFill>
                            <a:srgbClr val="000000"/>
                          </a:solidFill>
                          <a:latin typeface="Calibri" pitchFamily="34" charset="0"/>
                          <a:cs typeface="Calibri" pitchFamily="34" charset="0"/>
                        </a:rPr>
                        <a:t>2022 </a:t>
                      </a:r>
                      <a:r>
                        <a:rPr lang="ru-RU" sz="1000" b="1" i="0" u="none" strike="noStrike" dirty="0">
                          <a:solidFill>
                            <a:srgbClr val="000000"/>
                          </a:solidFill>
                          <a:latin typeface="Calibri" pitchFamily="34" charset="0"/>
                          <a:cs typeface="Calibri" pitchFamily="34" charset="0"/>
                        </a:rPr>
                        <a:t>год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rtl="0" fontAlgn="b"/>
                      <a:r>
                        <a:rPr lang="ru-RU" sz="1000" b="1" i="0" u="none" strike="noStrike" dirty="0" smtClean="0">
                          <a:solidFill>
                            <a:srgbClr val="000000"/>
                          </a:solidFill>
                          <a:latin typeface="Calibri" pitchFamily="34" charset="0"/>
                          <a:cs typeface="Calibri" pitchFamily="34" charset="0"/>
                        </a:rPr>
                        <a:t>2023</a:t>
                      </a:r>
                      <a:r>
                        <a:rPr lang="ru-RU" sz="1000" b="1" i="0" u="none" strike="noStrike" dirty="0">
                          <a:solidFill>
                            <a:srgbClr val="000000"/>
                          </a:solidFill>
                          <a:latin typeface="Calibri" pitchFamily="34" charset="0"/>
                          <a:cs typeface="Calibri" pitchFamily="34" charset="0"/>
                        </a:rPr>
                        <a:t> год </a:t>
                      </a:r>
                    </a:p>
                  </a:txBody>
                  <a:tcPr marL="5495" marR="5495" marT="54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669040">
                <a:tc vMerge="1">
                  <a:txBody>
                    <a:bodyPr/>
                    <a:lstStyle/>
                    <a:p>
                      <a:endParaRPr lang="ru-RU"/>
                    </a:p>
                  </a:txBody>
                  <a:tcPr/>
                </a:tc>
                <a:tc>
                  <a:txBody>
                    <a:bodyPr/>
                    <a:lstStyle/>
                    <a:p>
                      <a:pPr algn="ctr" rtl="0" fontAlgn="t"/>
                      <a:r>
                        <a:rPr lang="ru-RU" sz="1000" b="1" i="0" u="none" strike="noStrike" dirty="0">
                          <a:solidFill>
                            <a:srgbClr val="000000"/>
                          </a:solidFill>
                          <a:latin typeface="Calibri" pitchFamily="34" charset="0"/>
                          <a:cs typeface="Calibri" pitchFamily="34" charset="0"/>
                        </a:rPr>
                        <a:t>Решение от 05.12.2019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t"/>
                      <a:r>
                        <a:rPr lang="ru-RU" sz="1000" b="1" i="0" u="none" strike="noStrike" dirty="0">
                          <a:solidFill>
                            <a:srgbClr val="000000"/>
                          </a:solidFill>
                          <a:latin typeface="Calibri" pitchFamily="34" charset="0"/>
                          <a:cs typeface="Calibri" pitchFamily="34" charset="0"/>
                        </a:rPr>
                        <a:t>к решению от 05.12.2019 № 170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1000" b="1" i="0" u="none" strike="noStrike" dirty="0">
                          <a:solidFill>
                            <a:srgbClr val="000000"/>
                          </a:solidFill>
                          <a:latin typeface="Calibri" pitchFamily="34" charset="0"/>
                          <a:cs typeface="Calibri" pitchFamily="34" charset="0"/>
                        </a:rPr>
                        <a:t>Проект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rtl="0" fontAlgn="t"/>
                      <a:r>
                        <a:rPr lang="ru-RU" sz="1000" b="1" i="0" u="none" strike="noStrike" dirty="0">
                          <a:solidFill>
                            <a:srgbClr val="000000"/>
                          </a:solidFill>
                          <a:latin typeface="Calibri" pitchFamily="34" charset="0"/>
                          <a:cs typeface="Calibri" pitchFamily="34" charset="0"/>
                        </a:rPr>
                        <a:t>Изменения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rtl="0" fontAlgn="t"/>
                      <a:r>
                        <a:rPr lang="ru-RU" sz="1000" b="1" i="0" u="none" strike="noStrike" dirty="0">
                          <a:solidFill>
                            <a:srgbClr val="000000"/>
                          </a:solidFill>
                          <a:latin typeface="Calibri" pitchFamily="34" charset="0"/>
                          <a:cs typeface="Calibri" pitchFamily="34" charset="0"/>
                        </a:rPr>
                        <a:t>Решение от 05.12.2019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t"/>
                      <a:r>
                        <a:rPr lang="ru-RU" sz="1000" b="1" i="0" u="none" strike="noStrike" dirty="0">
                          <a:solidFill>
                            <a:srgbClr val="000000"/>
                          </a:solidFill>
                          <a:latin typeface="Calibri" pitchFamily="34" charset="0"/>
                          <a:cs typeface="Calibri" pitchFamily="34" charset="0"/>
                        </a:rPr>
                        <a:t>Проект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t"/>
                      <a:r>
                        <a:rPr lang="ru-RU" sz="1000" b="1" i="0" u="none" strike="noStrike">
                          <a:solidFill>
                            <a:srgbClr val="000000"/>
                          </a:solidFill>
                          <a:latin typeface="Calibri" pitchFamily="34" charset="0"/>
                          <a:cs typeface="Calibri" pitchFamily="34" charset="0"/>
                        </a:rPr>
                        <a:t>Изменения к Решению от 05.12.2019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t"/>
                      <a:r>
                        <a:rPr lang="ru-RU" sz="1000" b="1" i="0" u="none" strike="noStrike" dirty="0" smtClean="0">
                          <a:solidFill>
                            <a:srgbClr val="000000"/>
                          </a:solidFill>
                          <a:latin typeface="Calibri" pitchFamily="34" charset="0"/>
                          <a:cs typeface="Calibri" pitchFamily="34" charset="0"/>
                        </a:rPr>
                        <a:t>Проект</a:t>
                      </a:r>
                      <a:endParaRPr lang="ru-RU" sz="1000" b="1" i="0" u="none" strike="noStrike" dirty="0">
                        <a:solidFill>
                          <a:srgbClr val="000000"/>
                        </a:solidFill>
                        <a:latin typeface="Calibri" pitchFamily="34" charset="0"/>
                        <a:cs typeface="Calibri" pitchFamily="34" charset="0"/>
                      </a:endParaRP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2">
                  <a:txBody>
                    <a:bodyPr/>
                    <a:lstStyle/>
                    <a:p>
                      <a:pPr algn="ctr" rtl="0" fontAlgn="t"/>
                      <a:r>
                        <a:rPr lang="ru-RU" sz="1000" b="1" i="0" u="none" strike="noStrike">
                          <a:solidFill>
                            <a:srgbClr val="000000"/>
                          </a:solidFill>
                          <a:latin typeface="Calibri" pitchFamily="34" charset="0"/>
                          <a:cs typeface="Calibri" pitchFamily="34" charset="0"/>
                        </a:rPr>
                        <a:t>Изменения к предыдущему году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230">
                <a:tc vMerge="1">
                  <a:txBody>
                    <a:bodyPr/>
                    <a:lstStyle/>
                    <a:p>
                      <a:endParaRPr lang="ru-RU"/>
                    </a:p>
                  </a:txBody>
                  <a:tcPr/>
                </a:tc>
                <a:tc>
                  <a:txBody>
                    <a:bodyPr/>
                    <a:lstStyle/>
                    <a:p>
                      <a:pPr algn="ctr" rtl="0" fontAlgn="t"/>
                      <a:r>
                        <a:rPr lang="ru-RU" sz="1000" b="1" i="0" u="none" strike="noStrike" dirty="0">
                          <a:solidFill>
                            <a:srgbClr val="000000"/>
                          </a:solidFill>
                          <a:latin typeface="Calibri" pitchFamily="34" charset="0"/>
                          <a:cs typeface="Calibri" pitchFamily="34" charset="0"/>
                        </a:rPr>
                        <a:t> № 170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rtl="0" fontAlgn="t"/>
                      <a:r>
                        <a:rPr lang="ru-RU" sz="1000" b="1" i="0" u="none" strike="noStrike" dirty="0">
                          <a:solidFill>
                            <a:srgbClr val="000000"/>
                          </a:solidFill>
                          <a:latin typeface="Calibri" pitchFamily="34" charset="0"/>
                          <a:cs typeface="Calibri" pitchFamily="34" charset="0"/>
                        </a:rPr>
                        <a:t>к 2020 году</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a:solidFill>
                            <a:srgbClr val="000000"/>
                          </a:solidFill>
                          <a:latin typeface="Calibri" pitchFamily="34" charset="0"/>
                          <a:cs typeface="Calibri" pitchFamily="34" charset="0"/>
                        </a:rPr>
                        <a:t>к решению от 05.12.2019 № 170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a:solidFill>
                            <a:srgbClr val="000000"/>
                          </a:solidFill>
                          <a:latin typeface="Calibri" pitchFamily="34" charset="0"/>
                          <a:cs typeface="Calibri" pitchFamily="34" charset="0"/>
                        </a:rPr>
                        <a:t> № 170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rtl="0" fontAlgn="t"/>
                      <a:r>
                        <a:rPr lang="ru-RU" sz="1000" b="1" i="0" u="none" strike="noStrike" dirty="0">
                          <a:solidFill>
                            <a:srgbClr val="000000"/>
                          </a:solidFill>
                          <a:latin typeface="Calibri" pitchFamily="34" charset="0"/>
                          <a:cs typeface="Calibri" pitchFamily="34" charset="0"/>
                        </a:rPr>
                        <a:t> № 170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262781">
                <a:tc>
                  <a:txBody>
                    <a:bodyPr/>
                    <a:lstStyle/>
                    <a:p>
                      <a:pPr algn="l" rtl="0" fontAlgn="t"/>
                      <a:r>
                        <a:rPr lang="ru-RU" sz="1000" b="0" i="0" u="none" strike="noStrike">
                          <a:solidFill>
                            <a:srgbClr val="000000"/>
                          </a:solidFill>
                          <a:latin typeface="Calibri" pitchFamily="34" charset="0"/>
                          <a:cs typeface="Calibri" pitchFamily="34" charset="0"/>
                        </a:rPr>
                        <a:t> Дотация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440 115,00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393 951,00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455 071,00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103,4</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115,5</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398 874,00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400 869,00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100,5</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398 494,00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99,4</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781">
                <a:tc>
                  <a:txBody>
                    <a:bodyPr/>
                    <a:lstStyle/>
                    <a:p>
                      <a:pPr algn="l" rtl="0" fontAlgn="t"/>
                      <a:r>
                        <a:rPr lang="ru-RU" sz="1000" b="0" i="0" u="none" strike="noStrike">
                          <a:solidFill>
                            <a:srgbClr val="000000"/>
                          </a:solidFill>
                          <a:latin typeface="Calibri" pitchFamily="34" charset="0"/>
                          <a:cs typeface="Calibri" pitchFamily="34" charset="0"/>
                        </a:rPr>
                        <a:t> Субсидии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38 185,10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155 063,03</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282 126,55</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738,8</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181,9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12 496,31</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55 975,54</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447,9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50 102,09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89,5</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781">
                <a:tc>
                  <a:txBody>
                    <a:bodyPr/>
                    <a:lstStyle/>
                    <a:p>
                      <a:pPr algn="l" rtl="0" fontAlgn="t"/>
                      <a:r>
                        <a:rPr lang="ru-RU" sz="1000" b="0" i="0" u="none" strike="noStrike">
                          <a:solidFill>
                            <a:srgbClr val="000000"/>
                          </a:solidFill>
                          <a:latin typeface="Calibri" pitchFamily="34" charset="0"/>
                          <a:cs typeface="Calibri" pitchFamily="34" charset="0"/>
                        </a:rPr>
                        <a:t> Субвенции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783 986,92</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818 179,07</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953 102,14</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121,6</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116,5</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848 981,78</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967 240,72</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113,9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990 128,39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102,4</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781">
                <a:tc>
                  <a:txBody>
                    <a:bodyPr/>
                    <a:lstStyle/>
                    <a:p>
                      <a:pPr algn="l" rtl="0" fontAlgn="t"/>
                      <a:r>
                        <a:rPr lang="ru-RU" sz="1000" b="0" i="0" u="none" strike="noStrike">
                          <a:solidFill>
                            <a:srgbClr val="000000"/>
                          </a:solidFill>
                          <a:latin typeface="Calibri" pitchFamily="34" charset="0"/>
                          <a:cs typeface="Calibri" pitchFamily="34" charset="0"/>
                        </a:rPr>
                        <a:t> Иные межбюджетные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1 558,83</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1 589,79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39 556,73</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в 25 раз</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в 24 раза</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1 622,37</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29 556,73</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1 821,8</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29 556,73</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100,0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781">
                <a:tc>
                  <a:txBody>
                    <a:bodyPr/>
                    <a:lstStyle/>
                    <a:p>
                      <a:pPr algn="l" rtl="0" fontAlgn="t"/>
                      <a:r>
                        <a:rPr lang="ru-RU" sz="1000" b="1" i="0" u="none" strike="noStrike">
                          <a:solidFill>
                            <a:srgbClr val="000000"/>
                          </a:solidFill>
                          <a:latin typeface="Calibri" pitchFamily="34" charset="0"/>
                          <a:cs typeface="Calibri" pitchFamily="34" charset="0"/>
                        </a:rPr>
                        <a:t> Безвозмездные всего</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a:solidFill>
                            <a:srgbClr val="000000"/>
                          </a:solidFill>
                          <a:latin typeface="Calibri" pitchFamily="34" charset="0"/>
                          <a:cs typeface="Calibri" pitchFamily="34" charset="0"/>
                        </a:rPr>
                        <a:t>1 263 845,85</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a:solidFill>
                            <a:srgbClr val="000000"/>
                          </a:solidFill>
                          <a:latin typeface="Calibri" pitchFamily="34" charset="0"/>
                          <a:cs typeface="Calibri" pitchFamily="34" charset="0"/>
                        </a:rPr>
                        <a:t>1 368 782,89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a:solidFill>
                            <a:srgbClr val="000000"/>
                          </a:solidFill>
                          <a:latin typeface="Calibri" pitchFamily="34" charset="0"/>
                          <a:cs typeface="Calibri" pitchFamily="34" charset="0"/>
                        </a:rPr>
                        <a:t>1 729 856,42</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a:solidFill>
                            <a:srgbClr val="000000"/>
                          </a:solidFill>
                          <a:latin typeface="Calibri" pitchFamily="34" charset="0"/>
                          <a:cs typeface="Calibri" pitchFamily="34" charset="0"/>
                        </a:rPr>
                        <a:t>136,9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a:solidFill>
                            <a:srgbClr val="000000"/>
                          </a:solidFill>
                          <a:latin typeface="Calibri" pitchFamily="34" charset="0"/>
                          <a:cs typeface="Calibri" pitchFamily="34" charset="0"/>
                        </a:rPr>
                        <a:t>126,4</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1 261 974,46</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a:solidFill>
                            <a:srgbClr val="000000"/>
                          </a:solidFill>
                          <a:latin typeface="Calibri" pitchFamily="34" charset="0"/>
                          <a:cs typeface="Calibri" pitchFamily="34" charset="0"/>
                        </a:rPr>
                        <a:t>1 453 641,99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115,2</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1 468 281,21</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101,0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152400" y="990600"/>
          <a:ext cx="8839200"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533400" y="304800"/>
            <a:ext cx="8229600" cy="5111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j-ea"/>
                <a:cs typeface="+mj-cs"/>
              </a:rPr>
              <a:t>СТРУКТУРА БЕЗВОЗМЕЗДНЫХ ПОСТУПЛЕНИЙ НА</a:t>
            </a:r>
            <a:r>
              <a:rPr kumimoji="0" lang="ru-RU" sz="2000" b="1" i="0" u="none" strike="noStrike" kern="1200" cap="none" spc="0" normalizeH="0" noProof="0" dirty="0" smtClean="0">
                <a:ln>
                  <a:noFill/>
                </a:ln>
                <a:solidFill>
                  <a:schemeClr val="tx1"/>
                </a:solidFill>
                <a:effectLst/>
                <a:uLnTx/>
                <a:uFillTx/>
                <a:latin typeface="Times New Roman" pitchFamily="18" charset="0"/>
                <a:ea typeface="+mj-ea"/>
                <a:cs typeface="+mj-cs"/>
              </a:rPr>
              <a:t> 2021 год</a:t>
            </a:r>
            <a:endParaRPr kumimoji="0" lang="ru-RU"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Прямоугольник 6"/>
          <p:cNvSpPr/>
          <p:nvPr/>
        </p:nvSpPr>
        <p:spPr>
          <a:xfrm>
            <a:off x="285720" y="5143512"/>
            <a:ext cx="8686800" cy="1569660"/>
          </a:xfrm>
          <a:prstGeom prst="rect">
            <a:avLst/>
          </a:prstGeom>
        </p:spPr>
        <p:txBody>
          <a:bodyPr wrap="square">
            <a:spAutoFit/>
          </a:bodyPr>
          <a:lstStyle/>
          <a:p>
            <a:pPr algn="just"/>
            <a:r>
              <a:rPr lang="ru-RU" sz="1200" dirty="0" smtClean="0"/>
              <a:t>     В структуре безвозмездных поступлений дотация на выравнивание бюджетной обеспеченности из бюджета Ставропольского края на 2021 год составит 26,3 процента (455 071,00 тыс. рублей).</a:t>
            </a:r>
          </a:p>
          <a:p>
            <a:pPr algn="just"/>
            <a:r>
              <a:rPr lang="ru-RU" sz="1200" dirty="0" smtClean="0"/>
              <a:t>     Субсидии на 2021 год составят 16,3% (282 126,55 тыс. рублей).</a:t>
            </a:r>
          </a:p>
          <a:p>
            <a:pPr algn="just"/>
            <a:r>
              <a:rPr lang="ru-RU" sz="1200" dirty="0" smtClean="0"/>
              <a:t>     Субвенции на 2021 год составят 55,1 (953 102,14 тыс. рублей).</a:t>
            </a:r>
          </a:p>
          <a:p>
            <a:pPr algn="just"/>
            <a:r>
              <a:rPr lang="ru-RU" sz="1200" dirty="0" smtClean="0"/>
              <a:t>     Иные межбюджетные трансферты в проекте решения совета о местном бюджете составят: на 2021 год – 39 556,73 тыс. рублей. В составе иных межбюджетных трансфертов учтены средства на содержание депутатов Государственной Думы и членов Совета Федерации и их помощников 1 042,93 тыс. рублей.</a:t>
            </a:r>
          </a:p>
          <a:p>
            <a:pPr algn="just"/>
            <a:endParaRPr lang="ru-RU" sz="1200" dirty="0" smtClean="0">
              <a:latin typeface="Times New Roman" pitchFamily="18" charset="0"/>
              <a:cs typeface="Times New Roman" pitchFamily="18" charset="0"/>
            </a:endParaRPr>
          </a:p>
        </p:txBody>
      </p:sp>
      <p:sp>
        <p:nvSpPr>
          <p:cNvPr id="8" name="Прямоугольник 7"/>
          <p:cNvSpPr/>
          <p:nvPr/>
        </p:nvSpPr>
        <p:spPr>
          <a:xfrm>
            <a:off x="7286644" y="714356"/>
            <a:ext cx="1714512" cy="369332"/>
          </a:xfrm>
          <a:prstGeom prst="rect">
            <a:avLst/>
          </a:prstGeom>
        </p:spPr>
        <p:txBody>
          <a:bodyPr wrap="square">
            <a:spAutoFit/>
          </a:bodyPr>
          <a:lstStyle/>
          <a:p>
            <a:pPr algn="ctr"/>
            <a:r>
              <a:rPr lang="ru-RU" i="1" dirty="0" smtClean="0">
                <a:latin typeface="Times New Roman" pitchFamily="18" charset="0"/>
                <a:cs typeface="Times New Roman" pitchFamily="18" charset="0"/>
              </a:rPr>
              <a:t>тыс. рублей</a:t>
            </a:r>
          </a:p>
        </p:txBody>
      </p:sp>
      <p:sp>
        <p:nvSpPr>
          <p:cNvPr id="10" name="TextBox 1"/>
          <p:cNvSpPr txBox="1"/>
          <p:nvPr/>
        </p:nvSpPr>
        <p:spPr>
          <a:xfrm>
            <a:off x="6553200" y="2667000"/>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субвенции</a:t>
            </a:r>
            <a:endParaRPr lang="ru-RU" sz="1800" dirty="0">
              <a:latin typeface="Times New Roman" pitchFamily="18" charset="0"/>
              <a:cs typeface="Times New Roman" pitchFamily="18" charset="0"/>
            </a:endParaRPr>
          </a:p>
        </p:txBody>
      </p:sp>
      <p:sp>
        <p:nvSpPr>
          <p:cNvPr id="11" name="TextBox 1"/>
          <p:cNvSpPr txBox="1"/>
          <p:nvPr/>
        </p:nvSpPr>
        <p:spPr>
          <a:xfrm>
            <a:off x="1447800" y="1447800"/>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субсидии</a:t>
            </a:r>
            <a:endParaRPr lang="ru-RU" sz="1800" dirty="0">
              <a:latin typeface="Times New Roman" pitchFamily="18" charset="0"/>
              <a:cs typeface="Times New Roman" pitchFamily="18" charset="0"/>
            </a:endParaRPr>
          </a:p>
        </p:txBody>
      </p:sp>
      <p:sp>
        <p:nvSpPr>
          <p:cNvPr id="12" name="TextBox 1"/>
          <p:cNvSpPr txBox="1"/>
          <p:nvPr/>
        </p:nvSpPr>
        <p:spPr>
          <a:xfrm>
            <a:off x="4714876" y="357166"/>
            <a:ext cx="2071702" cy="500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dirty="0" smtClean="0">
              <a:latin typeface="Times New Roman" pitchFamily="18" charset="0"/>
              <a:cs typeface="Times New Roman" pitchFamily="18" charset="0"/>
            </a:endParaRPr>
          </a:p>
        </p:txBody>
      </p:sp>
      <p:sp>
        <p:nvSpPr>
          <p:cNvPr id="13" name="TextBox 1"/>
          <p:cNvSpPr txBox="1"/>
          <p:nvPr/>
        </p:nvSpPr>
        <p:spPr>
          <a:xfrm>
            <a:off x="5257800" y="838200"/>
            <a:ext cx="1262058" cy="5810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иные МБТ </a:t>
            </a:r>
            <a:endParaRPr lang="ru-RU" sz="1800" dirty="0">
              <a:latin typeface="Times New Roman" pitchFamily="18" charset="0"/>
              <a:cs typeface="Times New Roman" pitchFamily="18" charset="0"/>
            </a:endParaRPr>
          </a:p>
        </p:txBody>
      </p:sp>
      <p:cxnSp>
        <p:nvCxnSpPr>
          <p:cNvPr id="15" name="Соединительная линия уступом 14"/>
          <p:cNvCxnSpPr/>
          <p:nvPr/>
        </p:nvCxnSpPr>
        <p:spPr>
          <a:xfrm>
            <a:off x="1447800" y="1828800"/>
            <a:ext cx="1600200" cy="228600"/>
          </a:xfrm>
          <a:prstGeom prst="bentConnector3">
            <a:avLst>
              <a:gd name="adj1" fmla="val 69934"/>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p:nvPr/>
        </p:nvCxnSpPr>
        <p:spPr>
          <a:xfrm flipV="1">
            <a:off x="4572000" y="1219200"/>
            <a:ext cx="2057400" cy="141288"/>
          </a:xfrm>
          <a:prstGeom prst="bentConnector3">
            <a:avLst>
              <a:gd name="adj1" fmla="val 29328"/>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Соединительная линия уступом 46"/>
          <p:cNvCxnSpPr/>
          <p:nvPr/>
        </p:nvCxnSpPr>
        <p:spPr>
          <a:xfrm>
            <a:off x="1447800" y="3200400"/>
            <a:ext cx="1371600" cy="228600"/>
          </a:xfrm>
          <a:prstGeom prst="bentConnector3">
            <a:avLst>
              <a:gd name="adj1" fmla="val 66279"/>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4 /  </a:t>
            </a:r>
            <a:r>
              <a:rPr lang="ru-RU" sz="1600" dirty="0" smtClean="0">
                <a:latin typeface="Calibri" pitchFamily="34" charset="0"/>
                <a:cs typeface="Calibri" pitchFamily="34" charset="0"/>
              </a:rPr>
              <a:t>РАСХОДЫ БЮДЖЕТА КУРСКОГО МУНИЦИПАЛЬНОГО ОКРУГА В 2018-2023 ГОДАХ</a:t>
            </a:r>
          </a:p>
        </p:txBody>
      </p:sp>
      <p:graphicFrame>
        <p:nvGraphicFramePr>
          <p:cNvPr id="3" name="Диаграмма 2"/>
          <p:cNvGraphicFramePr/>
          <p:nvPr/>
        </p:nvGraphicFramePr>
        <p:xfrm>
          <a:off x="428596" y="642918"/>
          <a:ext cx="8715404" cy="24288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2844" y="3000372"/>
            <a:ext cx="3643338" cy="3693319"/>
          </a:xfrm>
          <a:prstGeom prst="rect">
            <a:avLst/>
          </a:prstGeom>
          <a:noFill/>
        </p:spPr>
        <p:txBody>
          <a:bodyPr wrap="square" rtlCol="0">
            <a:spAutoFit/>
          </a:bodyPr>
          <a:lstStyle/>
          <a:p>
            <a:pPr algn="just"/>
            <a:r>
              <a:rPr lang="ru-RU" sz="900" dirty="0" smtClean="0"/>
              <a:t>     При формировании объема бюджетных ассигнований на 2021 год  учтены следующие общие для всех главных распорядителей средств местного бюджета подходы. </a:t>
            </a:r>
          </a:p>
          <a:p>
            <a:pPr algn="just"/>
            <a:r>
              <a:rPr lang="ru-RU" sz="900" dirty="0" smtClean="0"/>
              <a:t>За базу для формирования расчетных показателей расходов местного бюджета на 2021 и 2022 годы принимаются расчетные показатели, сформированные на 2020 год и</a:t>
            </a:r>
            <a:r>
              <a:rPr lang="en-US" sz="900" dirty="0" smtClean="0"/>
              <a:t> </a:t>
            </a:r>
            <a:r>
              <a:rPr lang="ru-RU" sz="900" dirty="0" smtClean="0"/>
              <a:t>плановый период 2021 и 2022 годов (далее – базовые показатели), расчетные показатели на 2023 год принимаются равными базовым показателям</a:t>
            </a:r>
            <a:r>
              <a:rPr lang="en-US" sz="900" dirty="0" smtClean="0"/>
              <a:t> </a:t>
            </a:r>
            <a:r>
              <a:rPr lang="ru-RU" sz="900" dirty="0" smtClean="0"/>
              <a:t>2022</a:t>
            </a:r>
            <a:r>
              <a:rPr lang="en-US" sz="900" dirty="0" smtClean="0"/>
              <a:t> </a:t>
            </a:r>
            <a:r>
              <a:rPr lang="ru-RU" sz="900" dirty="0" smtClean="0"/>
              <a:t>года, с учетом изменений объемов и структуры базовых показателей, принятых краевой межведомственной бюджетной комиссией, образованной </a:t>
            </a:r>
            <a:r>
              <a:rPr lang="ru-RU" sz="900" dirty="0" smtClean="0">
                <a:hlinkClick r:id="rId3"/>
              </a:rPr>
              <a:t>постановлением</a:t>
            </a:r>
            <a:r>
              <a:rPr lang="ru-RU" sz="900" dirty="0" smtClean="0"/>
              <a:t> Правительства Ставропольского края от 29 августа</a:t>
            </a:r>
            <a:r>
              <a:rPr lang="en-US" sz="900" dirty="0" smtClean="0"/>
              <a:t> </a:t>
            </a:r>
            <a:r>
              <a:rPr lang="ru-RU" sz="900" dirty="0" smtClean="0"/>
              <a:t>2003</a:t>
            </a:r>
            <a:r>
              <a:rPr lang="en-US" sz="900" dirty="0" smtClean="0"/>
              <a:t> </a:t>
            </a:r>
            <a:r>
              <a:rPr lang="ru-RU" sz="900" dirty="0" smtClean="0"/>
              <a:t>г. № 159-п «О краевой межведомственной бюджетной комиссии» (далее</a:t>
            </a:r>
            <a:r>
              <a:rPr lang="en-US" sz="900" dirty="0" smtClean="0"/>
              <a:t> </a:t>
            </a:r>
            <a:r>
              <a:rPr lang="ru-RU" sz="900" dirty="0" smtClean="0"/>
              <a:t>– межведомственная бюджетная комиссия).</a:t>
            </a:r>
          </a:p>
          <a:p>
            <a:pPr algn="just"/>
            <a:r>
              <a:rPr lang="ru-RU" sz="900" dirty="0" smtClean="0"/>
              <a:t>     Объем планируемых расходов за счет субсидий, субвенций и иных межбюджетных трансфертов, имеющих целевое назначение, от других бюджетов бюджетной системы Российской Федерации должен соответствовать прогнозу поступления данных доходов.</a:t>
            </a:r>
            <a:endParaRPr lang="ru-RU" sz="900" b="1" dirty="0" smtClean="0"/>
          </a:p>
          <a:p>
            <a:pPr algn="just"/>
            <a:r>
              <a:rPr lang="ru-RU" sz="900" dirty="0" smtClean="0"/>
              <a:t>Расходы местного бюджета на 2021 год планируются в сумме 2 057 827,00 тыс. рублей, что на 377 240,17 тыс. рублей больше первоначального объема консолидированных расходов текущего года. Структура местного бюджета остается социально ориентированной: расходы социальных отраслей составляют 84,39 процента в общих расходах. </a:t>
            </a:r>
            <a:endParaRPr lang="ru-RU" sz="900" dirty="0"/>
          </a:p>
        </p:txBody>
      </p:sp>
      <p:sp>
        <p:nvSpPr>
          <p:cNvPr id="6" name="TextBox 5"/>
          <p:cNvSpPr txBox="1"/>
          <p:nvPr/>
        </p:nvSpPr>
        <p:spPr>
          <a:xfrm>
            <a:off x="4000496" y="3143248"/>
            <a:ext cx="500066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 БЮДЖЕТА НА 2021 ГОД</a:t>
            </a:r>
          </a:p>
        </p:txBody>
      </p:sp>
      <p:graphicFrame>
        <p:nvGraphicFramePr>
          <p:cNvPr id="7" name="Диаграмма 6"/>
          <p:cNvGraphicFramePr/>
          <p:nvPr/>
        </p:nvGraphicFramePr>
        <p:xfrm>
          <a:off x="3929058" y="2786058"/>
          <a:ext cx="5214942" cy="40719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3"/>
          <p:cNvSpPr txBox="1"/>
          <p:nvPr/>
        </p:nvSpPr>
        <p:spPr>
          <a:xfrm>
            <a:off x="7572396"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500042"/>
            <a:ext cx="8786874" cy="4493538"/>
          </a:xfrm>
          <a:prstGeom prst="rect">
            <a:avLst/>
          </a:prstGeom>
          <a:noFill/>
        </p:spPr>
        <p:txBody>
          <a:bodyPr wrap="square" rtlCol="0">
            <a:spAutoFit/>
          </a:bodyPr>
          <a:lstStyle/>
          <a:p>
            <a:pPr algn="just"/>
            <a:r>
              <a:rPr lang="ru-RU" sz="1100" dirty="0" smtClean="0"/>
              <a:t> </a:t>
            </a:r>
          </a:p>
          <a:p>
            <a:pPr algn="just"/>
            <a:r>
              <a:rPr lang="ru-RU" sz="1100" dirty="0" smtClean="0"/>
              <a:t>    Целый ряд направлений в местном бюджете на очередной финансовый год и плановый период планируется с ростом. </a:t>
            </a:r>
          </a:p>
          <a:p>
            <a:pPr algn="just"/>
            <a:r>
              <a:rPr lang="ru-RU" sz="1100" dirty="0" smtClean="0"/>
              <a:t>     Так, в 2021 году расходы по разделу «Социальная политика» запланированы в сумме 578 006,30 тыс. рублей,  что больше на 133 150,56 тыс. рублей в сравнении с 2020 годом. Рост расходов   вызван введением ряда новых мер</a:t>
            </a:r>
            <a:r>
              <a:rPr lang="en-US" sz="1100" dirty="0" smtClean="0"/>
              <a:t> </a:t>
            </a:r>
            <a:r>
              <a:rPr lang="ru-RU" sz="1100" dirty="0" smtClean="0"/>
              <a:t>социальной поддержки отдельных категорий граждан. </a:t>
            </a:r>
          </a:p>
          <a:p>
            <a:pPr algn="just"/>
            <a:r>
              <a:rPr lang="ru-RU" sz="1100" dirty="0" smtClean="0"/>
              <a:t>     По разделу «Жилищно-коммунальное хозяйство» в сравнении с 2020 годом запланированные расходы увеличились на сумму 21 411,90 тыс. рублей.</a:t>
            </a:r>
          </a:p>
          <a:p>
            <a:pPr algn="just"/>
            <a:r>
              <a:rPr lang="ru-RU" sz="1100" dirty="0" smtClean="0"/>
              <a:t>     Рост обусловлен тем, что с 01 февраля 2020 года создано муниципальное бюджетное учреждение Курского муниципального района Ставропольского края «Управление по благоустройству Курского района».</a:t>
            </a:r>
          </a:p>
          <a:p>
            <a:pPr algn="just"/>
            <a:r>
              <a:rPr lang="ru-RU" sz="1100" dirty="0" smtClean="0"/>
              <a:t>     Объем «Резервного фонда» вырос с 450,0 тыс. рублей в 2020 году до 1000 тыс. рублей в 2021 году.</a:t>
            </a:r>
          </a:p>
          <a:p>
            <a:pPr algn="just"/>
            <a:r>
              <a:rPr lang="ru-RU" sz="1100" dirty="0" smtClean="0"/>
              <a:t>     Изменяются расчетные показатели на содержание новой сети, вводимой в 2021 году, по решениям межведомственной бюджетной комиссии, принятым по результатам сверки исходных данных. Это  расходы:</a:t>
            </a:r>
          </a:p>
          <a:p>
            <a:pPr algn="just"/>
            <a:r>
              <a:rPr lang="ru-RU" sz="1100" dirty="0" smtClean="0"/>
              <a:t>     на содержание </a:t>
            </a:r>
            <a:r>
              <a:rPr lang="ru-RU" sz="1100" dirty="0" err="1" smtClean="0"/>
              <a:t>Галюгаевского</a:t>
            </a:r>
            <a:r>
              <a:rPr lang="ru-RU" sz="1100" dirty="0" smtClean="0"/>
              <a:t> филиала муниципального учреждения дополнительного образования Курской детской художественной школы Курского муниципального округа Ставропольского края на 731,90 тыс. рублей;</a:t>
            </a:r>
          </a:p>
          <a:p>
            <a:pPr algn="just"/>
            <a:r>
              <a:rPr lang="ru-RU" sz="1100" dirty="0" smtClean="0"/>
              <a:t>     на создание 20 дополнительных (компенсационных) мест для детей в возрасте от 1,5 до 3 лет путем капитального ремонта при реализации мероприятий в рамках национального проекта «Демография» на 3 892,60 тыс. рублей. Группы планируется открыть в следующих учреждениях:</a:t>
            </a:r>
          </a:p>
          <a:p>
            <a:pPr algn="just"/>
            <a:r>
              <a:rPr lang="ru-RU" sz="1100" dirty="0" smtClean="0"/>
              <a:t>     в муниципальном дошкольном образовательном учреждении Детский сад № 21 «</a:t>
            </a:r>
            <a:r>
              <a:rPr lang="ru-RU" sz="1100" dirty="0" err="1" smtClean="0"/>
              <a:t>Семицветик</a:t>
            </a:r>
            <a:r>
              <a:rPr lang="ru-RU" sz="1100" dirty="0" smtClean="0"/>
              <a:t>» с. </a:t>
            </a:r>
            <a:r>
              <a:rPr lang="ru-RU" sz="1100" dirty="0" err="1" smtClean="0"/>
              <a:t>Эдиссия</a:t>
            </a:r>
            <a:r>
              <a:rPr lang="ru-RU" sz="1100" dirty="0" smtClean="0"/>
              <a:t> – 484,70 тыс. рублей;</a:t>
            </a:r>
          </a:p>
          <a:p>
            <a:pPr algn="just"/>
            <a:r>
              <a:rPr lang="ru-RU" sz="1100" dirty="0" smtClean="0"/>
              <a:t>     в муниципальном дошкольном образовательном учреждении Детский сад № 19 «Колосок» с. Русское – 953,04 тыс. рублей;</a:t>
            </a:r>
          </a:p>
          <a:p>
            <a:pPr algn="just"/>
            <a:r>
              <a:rPr lang="ru-RU" sz="1100" dirty="0" smtClean="0"/>
              <a:t>     в муниципальном дошкольном образовательном учреждении детский сад </a:t>
            </a:r>
            <a:r>
              <a:rPr lang="ru-RU" sz="1100" dirty="0" err="1" smtClean="0"/>
              <a:t>общеразвивающего</a:t>
            </a:r>
            <a:r>
              <a:rPr lang="ru-RU" sz="1100" dirty="0" smtClean="0"/>
              <a:t> вида с приоритетным осуществлением художественно-эстетического развития детей № 11 ст. Курская – 987,78 тыс. рублей;</a:t>
            </a:r>
          </a:p>
          <a:p>
            <a:pPr algn="just"/>
            <a:r>
              <a:rPr lang="ru-RU" sz="1100" dirty="0" smtClean="0"/>
              <a:t>     в муниципальном дошкольном образовательном учреждении детский сад № 4 «Золотой ключик» п. Мирный – 975,44 тыс. рублей;</a:t>
            </a:r>
          </a:p>
          <a:p>
            <a:pPr algn="just"/>
            <a:r>
              <a:rPr lang="ru-RU" sz="1100" dirty="0" smtClean="0"/>
              <a:t>     в муниципальном дошкольном образовательном учреждении Детский сад № 17 «Колосок» ст. </a:t>
            </a:r>
            <a:r>
              <a:rPr lang="ru-RU" sz="1100" dirty="0" err="1" smtClean="0"/>
              <a:t>Стодеревская</a:t>
            </a:r>
            <a:r>
              <a:rPr lang="ru-RU" sz="1100" dirty="0" smtClean="0"/>
              <a:t>– 491,64 тыс. рублей.</a:t>
            </a:r>
          </a:p>
          <a:p>
            <a:pPr algn="just"/>
            <a:r>
              <a:rPr lang="ru-RU" sz="1100" dirty="0" smtClean="0">
                <a:solidFill>
                  <a:srgbClr val="FF0000"/>
                </a:solidFill>
              </a:rPr>
              <a:t>     </a:t>
            </a:r>
            <a:endParaRPr lang="ru-RU" sz="1100" dirty="0">
              <a:solidFill>
                <a:srgbClr val="FF0000"/>
              </a:solidFill>
            </a:endParaRPr>
          </a:p>
        </p:txBody>
      </p:sp>
      <p:sp>
        <p:nvSpPr>
          <p:cNvPr id="3" name="TextBox 2"/>
          <p:cNvSpPr txBox="1"/>
          <p:nvPr/>
        </p:nvSpPr>
        <p:spPr>
          <a:xfrm>
            <a:off x="0" y="0"/>
            <a:ext cx="9144000" cy="830997"/>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бюджета Курского муниципального округа на 2021 год </a:t>
            </a:r>
          </a:p>
          <a:p>
            <a:pPr algn="ctr"/>
            <a:r>
              <a:rPr lang="ru-RU" sz="1600" dirty="0" smtClean="0">
                <a:latin typeface="Calibri" pitchFamily="34" charset="0"/>
                <a:cs typeface="Calibri" pitchFamily="34" charset="0"/>
              </a:rPr>
              <a:t>и плановый период  2022 и 2023 годов сформированы с учетом следующих показателей:</a:t>
            </a:r>
          </a:p>
          <a:p>
            <a:pPr algn="ctr"/>
            <a:endParaRPr lang="ru-RU" sz="1600" dirty="0" smtClean="0">
              <a:latin typeface="Calibri" pitchFamily="34" charset="0"/>
              <a:cs typeface="Calibri" pitchFamily="34" charset="0"/>
            </a:endParaRPr>
          </a:p>
        </p:txBody>
      </p:sp>
      <p:pic>
        <p:nvPicPr>
          <p:cNvPr id="46082" name="Picture 2" descr="https://sun9-64.userapi.com/eYDAJRjDyFZxs04ZatrwKh2H-PzFK_zvrc2Ucw/8CqTlhj-vMM.jpg"/>
          <p:cNvPicPr>
            <a:picLocks noChangeAspect="1" noChangeArrowheads="1"/>
          </p:cNvPicPr>
          <p:nvPr/>
        </p:nvPicPr>
        <p:blipFill>
          <a:blip r:embed="rId2" cstate="print"/>
          <a:srcRect/>
          <a:stretch>
            <a:fillRect/>
          </a:stretch>
        </p:blipFill>
        <p:spPr bwMode="auto">
          <a:xfrm>
            <a:off x="357158" y="4857760"/>
            <a:ext cx="2211381" cy="1857388"/>
          </a:xfrm>
          <a:prstGeom prst="rect">
            <a:avLst/>
          </a:prstGeom>
          <a:ln>
            <a:noFill/>
          </a:ln>
          <a:effectLst>
            <a:softEdge rad="112500"/>
          </a:effectLst>
        </p:spPr>
      </p:pic>
      <p:pic>
        <p:nvPicPr>
          <p:cNvPr id="46084" name="Picture 4" descr="https://uchebnik.mos.ru/system_2/game_apps/icons/000/120/133/original/%D0%BC%D0%B0%D1%82%D0%B5%D0%BC_%D0%BE%D0%B1%D0%BB%D0%BE%D0%B6%D0%BA%D0%B0.png"/>
          <p:cNvPicPr>
            <a:picLocks noChangeAspect="1" noChangeArrowheads="1"/>
          </p:cNvPicPr>
          <p:nvPr/>
        </p:nvPicPr>
        <p:blipFill>
          <a:blip r:embed="rId3" cstate="print"/>
          <a:srcRect/>
          <a:stretch>
            <a:fillRect/>
          </a:stretch>
        </p:blipFill>
        <p:spPr bwMode="auto">
          <a:xfrm>
            <a:off x="2928926" y="4714884"/>
            <a:ext cx="3441990" cy="1928802"/>
          </a:xfrm>
          <a:prstGeom prst="rect">
            <a:avLst/>
          </a:prstGeom>
          <a:noFill/>
        </p:spPr>
      </p:pic>
      <p:pic>
        <p:nvPicPr>
          <p:cNvPr id="46086" name="Picture 6" descr="https://miasskiy.ru/wp-content/uploads/2019/06/Edinyj-den-konsultaczij.jpg"/>
          <p:cNvPicPr>
            <a:picLocks noChangeAspect="1" noChangeArrowheads="1"/>
          </p:cNvPicPr>
          <p:nvPr/>
        </p:nvPicPr>
        <p:blipFill>
          <a:blip r:embed="rId4" cstate="print"/>
          <a:srcRect/>
          <a:stretch>
            <a:fillRect/>
          </a:stretch>
        </p:blipFill>
        <p:spPr bwMode="auto">
          <a:xfrm>
            <a:off x="6858016" y="4857760"/>
            <a:ext cx="1990057" cy="1857364"/>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858312" cy="6170920"/>
          </a:xfrm>
          <a:prstGeom prst="rect">
            <a:avLst/>
          </a:prstGeom>
          <a:noFill/>
        </p:spPr>
        <p:txBody>
          <a:bodyPr wrap="square" rtlCol="0">
            <a:spAutoFit/>
          </a:bodyPr>
          <a:lstStyle/>
          <a:p>
            <a:pPr indent="457200" algn="just"/>
            <a:r>
              <a:rPr lang="ru-RU" sz="1600" dirty="0" smtClean="0">
                <a:latin typeface="Calibri" pitchFamily="34" charset="0"/>
                <a:cs typeface="Calibri" pitchFamily="34" charset="0"/>
              </a:rPr>
              <a:t>В проекте бюджета Курского муниципального округа на 2021 год учтены средства</a:t>
            </a:r>
          </a:p>
          <a:p>
            <a:pPr indent="457200" algn="ctr"/>
            <a:r>
              <a:rPr lang="ru-RU" sz="1600" dirty="0" smtClean="0">
                <a:latin typeface="Calibri" pitchFamily="34" charset="0"/>
                <a:cs typeface="Calibri" pitchFamily="34" charset="0"/>
              </a:rPr>
              <a:t> на </a:t>
            </a:r>
            <a:r>
              <a:rPr lang="ru-RU" sz="1600" dirty="0" err="1" smtClean="0">
                <a:latin typeface="Calibri" pitchFamily="34" charset="0"/>
                <a:cs typeface="Calibri" pitchFamily="34" charset="0"/>
              </a:rPr>
              <a:t>софинансирование</a:t>
            </a:r>
            <a:r>
              <a:rPr lang="ru-RU" sz="1600" dirty="0" smtClean="0">
                <a:latin typeface="Calibri" pitchFamily="34" charset="0"/>
                <a:cs typeface="Calibri" pitchFamily="34" charset="0"/>
              </a:rPr>
              <a:t> расходов</a:t>
            </a:r>
            <a:r>
              <a:rPr lang="ru-RU" sz="1100" dirty="0" smtClean="0">
                <a:cs typeface="Times New Roman" pitchFamily="18" charset="0"/>
              </a:rPr>
              <a:t>:</a:t>
            </a:r>
          </a:p>
          <a:p>
            <a:pPr indent="457200" algn="just"/>
            <a:endParaRPr lang="ru-RU" sz="1100" dirty="0" smtClean="0">
              <a:latin typeface="Times New Roman" pitchFamily="18" charset="0"/>
              <a:cs typeface="Times New Roman" pitchFamily="18" charset="0"/>
            </a:endParaRPr>
          </a:p>
          <a:p>
            <a:pPr indent="457200" algn="just"/>
            <a:endParaRPr lang="ru-RU" sz="1100" dirty="0" smtClean="0">
              <a:latin typeface="Times New Roman" pitchFamily="18" charset="0"/>
              <a:cs typeface="Times New Roman" pitchFamily="18" charset="0"/>
            </a:endParaRPr>
          </a:p>
          <a:p>
            <a:pPr algn="just">
              <a:buFont typeface="Wingdings" pitchFamily="2" charset="2"/>
              <a:buChar char="ü"/>
            </a:pPr>
            <a:r>
              <a:rPr lang="ru-RU" sz="1100" dirty="0" smtClean="0"/>
              <a:t> обеспечение деятельности центров образования цифрового и гуманитарного профилей в сумме 313,15 тыс. рублей;</a:t>
            </a:r>
          </a:p>
          <a:p>
            <a:pPr algn="just"/>
            <a:r>
              <a:rPr lang="ru-RU" sz="1100" dirty="0" smtClean="0"/>
              <a:t>организация бесплатного горячего питания обучающихся, получающих начальное общее образование в государственных и муниципальных образовательных организациях в сумме 1 579,38 тыс. рублей;  </a:t>
            </a:r>
          </a:p>
          <a:p>
            <a:pPr algn="just">
              <a:buFont typeface="Wingdings" pitchFamily="2" charset="2"/>
              <a:buChar char="ü"/>
            </a:pPr>
            <a:r>
              <a:rPr lang="ru-RU" sz="1100" dirty="0" smtClean="0"/>
              <a:t> создание в общеобразовательных организациях, расположенных в сельской местности и малых городах, условий для занятий физической культурой и спортом в сумме 1,83 тыс. рублей; </a:t>
            </a:r>
          </a:p>
          <a:p>
            <a:pPr algn="just">
              <a:buFont typeface="Wingdings" pitchFamily="2" charset="2"/>
              <a:buChar char="ü"/>
            </a:pPr>
            <a:r>
              <a:rPr lang="ru-RU" sz="1100" dirty="0" smtClean="0"/>
              <a:t> 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(Строительство дошкольного образовательного учреждения на 160 мест в с. </a:t>
            </a:r>
            <a:r>
              <a:rPr lang="ru-RU" sz="1100" dirty="0" err="1" smtClean="0"/>
              <a:t>Ростовановском</a:t>
            </a:r>
            <a:r>
              <a:rPr lang="ru-RU" sz="1100" dirty="0" smtClean="0"/>
              <a:t>, Курский район) в сумме 1 511,96 тыс. рублей; </a:t>
            </a:r>
          </a:p>
          <a:p>
            <a:pPr algn="just">
              <a:buFont typeface="Wingdings" pitchFamily="2" charset="2"/>
              <a:buChar char="ü"/>
            </a:pPr>
            <a:r>
              <a:rPr lang="ru-RU" sz="1100" dirty="0" smtClean="0"/>
              <a:t> 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1100" dirty="0" err="1" smtClean="0"/>
              <a:t>Ростовановском</a:t>
            </a:r>
            <a:r>
              <a:rPr lang="ru-RU" sz="1100" dirty="0" smtClean="0"/>
              <a:t>, Курский район) в сумме 734,82 тыс. рублей; </a:t>
            </a:r>
          </a:p>
          <a:p>
            <a:pPr algn="just">
              <a:buFont typeface="Wingdings" pitchFamily="2" charset="2"/>
              <a:buChar char="ü"/>
            </a:pPr>
            <a:r>
              <a:rPr lang="ru-RU" sz="1100" dirty="0" smtClean="0"/>
              <a:t> комплектование книжных фондов библиотек муниципальных образований) в сумме 64,00 тыс. рублей; </a:t>
            </a:r>
          </a:p>
          <a:p>
            <a:pPr algn="just"/>
            <a:r>
              <a:rPr lang="ru-RU" sz="1100" dirty="0" smtClean="0"/>
              <a:t>проведение капитального ремонта зданий и сооружений муниципальных учреждений культуры в сумме 301,71 тыс. рублей; </a:t>
            </a:r>
          </a:p>
          <a:p>
            <a:pPr algn="just">
              <a:buFont typeface="Wingdings" pitchFamily="2" charset="2"/>
              <a:buChar char="ü"/>
            </a:pPr>
            <a:r>
              <a:rPr lang="ru-RU" sz="1100" dirty="0" smtClean="0"/>
              <a:t> проведение информационно-пропагандистских мероприятий, направленных на профилактику идеологии терроризма в сумме 5,27 тыс. рублей; </a:t>
            </a:r>
          </a:p>
          <a:p>
            <a:pPr algn="just">
              <a:buFont typeface="Wingdings" pitchFamily="2" charset="2"/>
              <a:buChar char="ü"/>
            </a:pPr>
            <a:r>
              <a:rPr lang="ru-RU" sz="1100" dirty="0" smtClean="0"/>
              <a:t> предоставление молодым семьям социальных выплат на приобретение (строительство) жилья в сумме 337,48 тыс. рублей; </a:t>
            </a:r>
          </a:p>
          <a:p>
            <a:pPr algn="just">
              <a:buFont typeface="Wingdings" pitchFamily="2" charset="2"/>
              <a:buChar char="ü"/>
            </a:pPr>
            <a:r>
              <a:rPr lang="ru-RU" sz="1100" dirty="0" smtClean="0"/>
              <a:t> обеспечение комплексного развития сельских территорий в сумме 15,93 тыс. рублей;</a:t>
            </a:r>
          </a:p>
          <a:p>
            <a:pPr algn="just">
              <a:buFont typeface="Wingdings" pitchFamily="2" charset="2"/>
              <a:buChar char="ü"/>
            </a:pPr>
            <a:r>
              <a:rPr lang="ru-RU" sz="1100" dirty="0" smtClean="0"/>
              <a:t> реализация проектов развития территорий муниципальных образований, основанных на местных инициативах (Ремонт здания пожарной части (2 этап) в поселке Балтийский Курского округа Ставропольского края) в сумме 350,00 тыс. рублей;</a:t>
            </a:r>
          </a:p>
          <a:p>
            <a:pPr algn="just">
              <a:buFont typeface="Wingdings" pitchFamily="2" charset="2"/>
              <a:buChar char="ü"/>
            </a:pPr>
            <a:r>
              <a:rPr lang="ru-RU" sz="1100" dirty="0" smtClean="0"/>
              <a:t> реализация проектов развития территорий муниципальных образований, основанных на местных инициативах (Ремонт фасада здания </a:t>
            </a:r>
            <a:r>
              <a:rPr lang="ru-RU" sz="1100" dirty="0" err="1" smtClean="0"/>
              <a:t>Уваровского</a:t>
            </a:r>
            <a:r>
              <a:rPr lang="ru-RU" sz="1100" dirty="0" smtClean="0"/>
              <a:t> СДК по ул. Колхозная, 8 в селе </a:t>
            </a:r>
            <a:r>
              <a:rPr lang="ru-RU" sz="1100" dirty="0" err="1" smtClean="0"/>
              <a:t>Уваровское</a:t>
            </a:r>
            <a:r>
              <a:rPr lang="ru-RU" sz="1100" dirty="0" smtClean="0"/>
              <a:t>  Курского округа Ставропольского края)  в сумме 275,00 тыс. рублей;</a:t>
            </a:r>
          </a:p>
          <a:p>
            <a:pPr algn="just">
              <a:buFont typeface="Wingdings" pitchFamily="2" charset="2"/>
              <a:buChar char="ü"/>
            </a:pPr>
            <a:r>
              <a:rPr lang="ru-RU" sz="1100" dirty="0" smtClean="0"/>
              <a:t> реализация проектов развития территорий муниципальных образований, основанных на местных инициативах (Благоустройство территории прилегающей к зданию СДК «Ремонтник» в селе Русское Курского округа </a:t>
            </a:r>
          </a:p>
          <a:p>
            <a:pPr algn="just"/>
            <a:r>
              <a:rPr lang="ru-RU" sz="1100" dirty="0" smtClean="0"/>
              <a:t>Ставропольского края) в сумме 600,00 тыс. рублей;</a:t>
            </a:r>
          </a:p>
          <a:p>
            <a:pPr algn="just">
              <a:buFont typeface="Wingdings" pitchFamily="2" charset="2"/>
              <a:buChar char="ü"/>
            </a:pPr>
            <a:r>
              <a:rPr lang="ru-RU" sz="1100" dirty="0" smtClean="0"/>
              <a:t> реализация проектов развития территорий муниципальных </a:t>
            </a:r>
          </a:p>
          <a:p>
            <a:pPr algn="just"/>
            <a:r>
              <a:rPr lang="ru-RU" sz="1100" dirty="0" smtClean="0"/>
              <a:t>образований, основанных на местных инициативах (Устройство </a:t>
            </a:r>
          </a:p>
          <a:p>
            <a:pPr algn="just"/>
            <a:r>
              <a:rPr lang="ru-RU" sz="1100" dirty="0" smtClean="0"/>
              <a:t>детского игрового комплекса в парке в хуторе Графский </a:t>
            </a:r>
          </a:p>
          <a:p>
            <a:pPr algn="just"/>
            <a:r>
              <a:rPr lang="ru-RU" sz="1100" dirty="0" smtClean="0"/>
              <a:t>Курского округа Ставропольского края) в сумме 161,09 тыс. рублей.</a:t>
            </a:r>
            <a:endParaRPr lang="ru-RU" sz="1100" dirty="0"/>
          </a:p>
        </p:txBody>
      </p:sp>
      <p:pic>
        <p:nvPicPr>
          <p:cNvPr id="45058" name="Picture 2" descr="https://pbs.twimg.com/profile_banners/931454022673874947/1510911601/1500x500"/>
          <p:cNvPicPr>
            <a:picLocks noChangeAspect="1" noChangeArrowheads="1"/>
          </p:cNvPicPr>
          <p:nvPr/>
        </p:nvPicPr>
        <p:blipFill>
          <a:blip r:embed="rId2"/>
          <a:srcRect/>
          <a:stretch>
            <a:fillRect/>
          </a:stretch>
        </p:blipFill>
        <p:spPr bwMode="auto">
          <a:xfrm>
            <a:off x="4714876" y="5214950"/>
            <a:ext cx="4286280" cy="142876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mahnevo.ru/media/cache/9f/ed/18/f1/5b/30/9fed18f15b30815b39e615911919ba0b.jpg"/>
          <p:cNvPicPr>
            <a:picLocks noChangeAspect="1" noChangeArrowheads="1"/>
          </p:cNvPicPr>
          <p:nvPr/>
        </p:nvPicPr>
        <p:blipFill>
          <a:blip r:embed="rId2" cstate="print">
            <a:lum bright="44000" contrast="-1000"/>
          </a:blip>
          <a:srcRect b="3614"/>
          <a:stretch>
            <a:fillRect/>
          </a:stretch>
        </p:blipFill>
        <p:spPr bwMode="auto">
          <a:xfrm>
            <a:off x="-19147" y="0"/>
            <a:ext cx="9163148" cy="6857999"/>
          </a:xfrm>
          <a:prstGeom prst="rect">
            <a:avLst/>
          </a:prstGeom>
          <a:blipFill>
            <a:blip r:embed="rId3" cstate="print">
              <a:lum bright="44000" contrast="-1000"/>
            </a:blip>
            <a:tile tx="0" ty="0" sx="100000" sy="100000" flip="none" algn="tl"/>
          </a:blipFill>
        </p:spPr>
      </p:pic>
      <p:sp>
        <p:nvSpPr>
          <p:cNvPr id="1025" name="Rectangle 1"/>
          <p:cNvSpPr>
            <a:spLocks noChangeArrowheads="1"/>
          </p:cNvSpPr>
          <p:nvPr/>
        </p:nvSpPr>
        <p:spPr bwMode="auto">
          <a:xfrm>
            <a:off x="0" y="0"/>
            <a:ext cx="9144000" cy="65402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968375" algn="l"/>
              </a:tabLst>
            </a:pPr>
            <a:r>
              <a:rPr kumimoji="0" lang="ru-RU"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Уважаемые жители Курского района!</a:t>
            </a:r>
          </a:p>
          <a:p>
            <a:pPr marL="0" marR="0" lvl="0" indent="449263" algn="just" defTabSz="914400" rtl="0" eaLnBrk="1" fontAlgn="base" latinLnBrk="0" hangingPunct="1">
              <a:lnSpc>
                <a:spcPct val="100000"/>
              </a:lnSpc>
              <a:spcBef>
                <a:spcPct val="0"/>
              </a:spcBef>
              <a:spcAft>
                <a:spcPct val="0"/>
              </a:spcAft>
              <a:buClrTx/>
              <a:buSzTx/>
              <a:buFontTx/>
              <a:buNone/>
              <a:tabLst>
                <a:tab pos="968375" algn="l"/>
              </a:tabLst>
            </a:pPr>
            <a:endParaRPr kumimoji="0" lang="ru-RU" sz="900" b="0" i="0" u="none" strike="noStrike" cap="none" normalizeH="0" baseline="0" dirty="0" smtClean="0">
              <a:ln>
                <a:noFill/>
              </a:ln>
              <a:solidFill>
                <a:schemeClr val="tx1"/>
              </a:solidFill>
              <a:effectLst/>
              <a:latin typeface="Calibri" pitchFamily="34" charset="0"/>
              <a:cs typeface="Calibri" pitchFamily="34" charset="0"/>
            </a:endParaRPr>
          </a:p>
          <a:p>
            <a:pPr lvl="0" indent="449263" algn="just" eaLnBrk="0" hangingPunct="0">
              <a:tabLst>
                <a:tab pos="968375" algn="l"/>
              </a:tabLst>
            </a:pPr>
            <a:r>
              <a:rPr kumimoji="0" lang="ru-RU" sz="2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ru-RU" sz="2000" dirty="0" smtClean="0">
                <a:latin typeface="Calibri" pitchFamily="34" charset="0"/>
                <a:ea typeface="Calibri" pitchFamily="34" charset="0"/>
                <a:cs typeface="Calibri" pitchFamily="34" charset="0"/>
              </a:rPr>
              <a:t>«Бюджет для граждан» познакомит Вас с положениями основного финансового документа Курского муниципального округа Ставропольского края.    </a:t>
            </a:r>
          </a:p>
          <a:p>
            <a:pPr lvl="0" indent="449263" algn="just" eaLnBrk="0" hangingPunct="0">
              <a:tabLst>
                <a:tab pos="968375" algn="l"/>
              </a:tabLst>
            </a:pPr>
            <a:r>
              <a:rPr lang="ru-RU" sz="2000" dirty="0" smtClean="0">
                <a:latin typeface="Calibri" pitchFamily="34" charset="0"/>
                <a:ea typeface="Calibri" pitchFamily="34" charset="0"/>
                <a:cs typeface="Calibri" pitchFamily="34" charset="0"/>
              </a:rPr>
              <a:t>«</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Бюджет для граждан» составлен на основании </a:t>
            </a:r>
            <a:r>
              <a:rPr lang="ru-RU" sz="2000" dirty="0" smtClean="0">
                <a:latin typeface="Calibri" pitchFamily="34" charset="0"/>
                <a:ea typeface="Calibri" pitchFamily="34" charset="0"/>
                <a:cs typeface="Calibri" pitchFamily="34" charset="0"/>
              </a:rPr>
              <a:t>Р</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ешения </a:t>
            </a:r>
            <a:r>
              <a:rPr lang="ru-RU" sz="2000" dirty="0" smtClean="0">
                <a:latin typeface="Calibri" pitchFamily="34" charset="0"/>
                <a:ea typeface="Calibri" pitchFamily="34" charset="0"/>
                <a:cs typeface="Calibri" pitchFamily="34" charset="0"/>
              </a:rPr>
              <a:t>С</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овета Курского муниципального округа Ставропольского края от 10.12.2020г.</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 77 </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«О бюджете Курского муниципального округа Ставропольского края на 2021 год и плановый период 2022 и 2023 годов».</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a:t>
            </a: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Информация на интернет - ресурсе предназначена для широкого круга пользователей и будет интересна и полезна как студентам, педагогам, молодым</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семьям, так и служащим, пенсионерам и другим категориям населения, так как затрагивает интересы каждого жителя.  </a:t>
            </a:r>
            <a:r>
              <a:rPr lang="ru-RU" sz="2000" dirty="0" smtClean="0">
                <a:latin typeface="Calibri" pitchFamily="34" charset="0"/>
                <a:ea typeface="Calibri" pitchFamily="34" charset="0"/>
                <a:cs typeface="Calibri" pitchFamily="34" charset="0"/>
              </a:rPr>
              <a:t>Цель данного документа </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доходчиво раскрыть основные понятия законодательства о бюджетном процессе, содержание параметров доходной и расходной частей бюджета Курского муниципального округа.</a:t>
            </a: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a:p>
            <a:pPr lvl="0" indent="449263" algn="just" eaLnBrk="0" hangingPunct="0">
              <a:tabLst>
                <a:tab pos="968375" algn="l"/>
              </a:tabLst>
            </a:pP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«Бюджет для граждан» призван сделать бюджетный процесс открытым и</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прозрачным, что п</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озволит каждому жителю района подробно изучить основные направления расходования бюджета округа по отраслям экономики и социальной сферы, источники доходов. </a:t>
            </a:r>
          </a:p>
          <a:p>
            <a:pPr lvl="0" indent="449263" algn="just" eaLnBrk="0" hangingPunct="0">
              <a:tabLst>
                <a:tab pos="968375" algn="l"/>
              </a:tabLst>
            </a:pPr>
            <a:r>
              <a:rPr lang="ru-RU" sz="2000" dirty="0" smtClean="0">
                <a:latin typeface="Calibri" pitchFamily="34" charset="0"/>
                <a:ea typeface="Calibri" pitchFamily="34" charset="0"/>
                <a:cs typeface="Calibri" pitchFamily="34" charset="0"/>
              </a:rPr>
              <a:t>В</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аши замечания и предложения</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к проекту можете направлять по электронному адресу: </a:t>
            </a:r>
            <a:r>
              <a:rPr lang="ru-RU" sz="2000" dirty="0" err="1" smtClean="0">
                <a:latin typeface="Calibri" pitchFamily="34" charset="0"/>
                <a:cs typeface="Calibri" pitchFamily="34" charset="0"/>
              </a:rPr>
              <a:t>fukursk@mail.ru</a:t>
            </a:r>
            <a:r>
              <a:rPr lang="ru-RU" sz="2000" dirty="0" smtClean="0">
                <a:latin typeface="Calibri" pitchFamily="34" charset="0"/>
                <a:cs typeface="Calibri" pitchFamily="34" charset="0"/>
              </a:rPr>
              <a:t> </a:t>
            </a: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a:t>
            </a:r>
          </a:p>
          <a:p>
            <a:pPr algn="ctr"/>
            <a:r>
              <a:rPr lang="ru-RU" sz="1600" dirty="0" smtClean="0">
                <a:latin typeface="Calibri" pitchFamily="34" charset="0"/>
                <a:cs typeface="Calibri" pitchFamily="34" charset="0"/>
              </a:rPr>
              <a:t> БЮДЖЕТА КУРСКОГО МУНИЦИПАЛЬНОГО РАЙОНА В 2018-2022 ГОДАХ</a:t>
            </a:r>
          </a:p>
        </p:txBody>
      </p:sp>
      <p:graphicFrame>
        <p:nvGraphicFramePr>
          <p:cNvPr id="5" name="Диаграмма 4"/>
          <p:cNvGraphicFramePr/>
          <p:nvPr/>
        </p:nvGraphicFramePr>
        <p:xfrm>
          <a:off x="0" y="500042"/>
          <a:ext cx="9144000" cy="6357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НАЦИОНАЛЬНЫЕ ПРОЕКТЫ ПЛАНИРУЕМЫЕ К РЕАЛИЗАЦИИ В 2021-2023 ГОДАХ НА ТЕРРИТОРИИ КУРСКОГО МУНИЦИПАЛЬНОГО ОКРУГА</a:t>
            </a:r>
          </a:p>
        </p:txBody>
      </p:sp>
      <p:sp>
        <p:nvSpPr>
          <p:cNvPr id="5" name="TextBox 3"/>
          <p:cNvSpPr txBox="1"/>
          <p:nvPr/>
        </p:nvSpPr>
        <p:spPr>
          <a:xfrm>
            <a:off x="7703820" y="285728"/>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7" name="Таблица 6"/>
          <p:cNvGraphicFramePr>
            <a:graphicFrameLocks noGrp="1"/>
          </p:cNvGraphicFramePr>
          <p:nvPr/>
        </p:nvGraphicFramePr>
        <p:xfrm>
          <a:off x="214282" y="642918"/>
          <a:ext cx="8786874" cy="6011642"/>
        </p:xfrm>
        <a:graphic>
          <a:graphicData uri="http://schemas.openxmlformats.org/drawingml/2006/table">
            <a:tbl>
              <a:tblPr/>
              <a:tblGrid>
                <a:gridCol w="6572297"/>
                <a:gridCol w="857256"/>
                <a:gridCol w="714380"/>
                <a:gridCol w="642941"/>
              </a:tblGrid>
              <a:tr h="251534">
                <a:tc>
                  <a:txBody>
                    <a:bodyPr/>
                    <a:lstStyle/>
                    <a:p>
                      <a:pPr algn="ctr" rtl="0" fontAlgn="b"/>
                      <a:r>
                        <a:rPr lang="ru-RU" sz="800" b="1" i="0" u="none" strike="noStrike" dirty="0" smtClean="0">
                          <a:solidFill>
                            <a:srgbClr val="000000"/>
                          </a:solidFill>
                          <a:latin typeface="Calibri" pitchFamily="34" charset="0"/>
                          <a:cs typeface="Calibri" pitchFamily="34" charset="0"/>
                        </a:rPr>
                        <a:t>Наименование</a:t>
                      </a:r>
                    </a:p>
                    <a:p>
                      <a:pPr algn="ctr" rtl="0" fontAlgn="b"/>
                      <a:endParaRPr lang="ru-RU" sz="8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ru-RU" sz="800" b="1" i="0" u="none" strike="noStrike" dirty="0" smtClean="0">
                        <a:solidFill>
                          <a:srgbClr val="000000"/>
                        </a:solidFill>
                        <a:latin typeface="Calibri" pitchFamily="34" charset="0"/>
                        <a:cs typeface="Calibri" pitchFamily="34" charset="0"/>
                      </a:endParaRPr>
                    </a:p>
                    <a:p>
                      <a:pPr algn="ctr" rtl="0" fontAlgn="b"/>
                      <a:r>
                        <a:rPr lang="ru-RU" sz="800" b="1" i="0" u="none" strike="noStrike" dirty="0" smtClean="0">
                          <a:solidFill>
                            <a:srgbClr val="000000"/>
                          </a:solidFill>
                          <a:latin typeface="Calibri" pitchFamily="34" charset="0"/>
                          <a:cs typeface="Calibri" pitchFamily="34" charset="0"/>
                        </a:rPr>
                        <a:t>2021 год</a:t>
                      </a:r>
                    </a:p>
                    <a:p>
                      <a:pPr algn="ctr" rtl="0" fontAlgn="b"/>
                      <a:r>
                        <a:rPr lang="ru-RU" sz="800" b="1" i="0" u="none" strike="noStrike" baseline="0" dirty="0" smtClean="0">
                          <a:solidFill>
                            <a:srgbClr val="000000"/>
                          </a:solidFill>
                          <a:latin typeface="Calibri" pitchFamily="34" charset="0"/>
                          <a:cs typeface="Calibri" pitchFamily="34" charset="0"/>
                        </a:rPr>
                        <a:t> </a:t>
                      </a:r>
                      <a:endParaRPr lang="ru-RU" sz="8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pitchFamily="34" charset="0"/>
                          <a:cs typeface="Calibri" pitchFamily="34" charset="0"/>
                        </a:rPr>
                        <a:t>2022 год </a:t>
                      </a:r>
                    </a:p>
                    <a:p>
                      <a:pPr algn="ctr" rtl="0" fontAlgn="b"/>
                      <a:endParaRPr lang="ru-RU" sz="8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pitchFamily="34" charset="0"/>
                          <a:cs typeface="Calibri" pitchFamily="34" charset="0"/>
                        </a:rPr>
                        <a:t> 2023 год</a:t>
                      </a:r>
                    </a:p>
                    <a:p>
                      <a:pPr algn="ctr" rtl="0" fontAlgn="b"/>
                      <a:endParaRPr lang="ru-RU" sz="8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Современная школа»»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6 263,08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11 372,05</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16 975,38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dirty="0">
                          <a:solidFill>
                            <a:srgbClr val="000000"/>
                          </a:solidFill>
                          <a:latin typeface="Calibri" pitchFamily="34" charset="0"/>
                          <a:cs typeface="Calibri" pitchFamily="34" charset="0"/>
                        </a:rPr>
                        <a:t>Обеспечение деятельности центров образования цифрового и гуманитарного профилей</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6 263,08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11 372,05</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16 975,38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dirty="0">
                          <a:solidFill>
                            <a:srgbClr val="000000"/>
                          </a:solidFill>
                          <a:latin typeface="Calibri" pitchFamily="34" charset="0"/>
                          <a:cs typeface="Calibri" pitchFamily="34" charset="0"/>
                        </a:rPr>
                        <a:t>Расходы на выплаты персоналу казенных учреждений</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5 694,00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10 439,00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15 658,50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569,08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933,05</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1 316,88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«Успех каждого ребенка»»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pitchFamily="34" charset="0"/>
                          <a:cs typeface="Calibri" pitchFamily="34" charset="0"/>
                        </a:rPr>
                        <a:t>1 825,43</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pitchFamily="34" charset="0"/>
                          <a:cs typeface="Calibri" pitchFamily="34" charset="0"/>
                        </a:rPr>
                        <a:t>1 629,37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158,50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736">
                <a:tc>
                  <a:txBody>
                    <a:bodyPr/>
                    <a:lstStyle/>
                    <a:p>
                      <a:pPr algn="just" fontAlgn="b"/>
                      <a:r>
                        <a:rPr lang="ru-RU" sz="800" b="0" i="0" u="none" strike="noStrike" dirty="0">
                          <a:solidFill>
                            <a:srgbClr val="000000"/>
                          </a:solidFill>
                          <a:latin typeface="Calibri" pitchFamily="34" charset="0"/>
                          <a:cs typeface="Calibri" pitchFamily="34" charset="0"/>
                        </a:rPr>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1 825,43</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1 629,37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158,50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1 825,43</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1 629,37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158,50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969">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«Содействие занятости женщин - создание условий дошкольного образования для детей в возрасте до трех лет»»</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225 249,21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385">
                <a:tc>
                  <a:txBody>
                    <a:bodyPr/>
                    <a:lstStyle/>
                    <a:p>
                      <a:pPr algn="just" fontAlgn="b"/>
                      <a:r>
                        <a:rPr lang="ru-RU" sz="800" b="0" i="0" u="none" strike="noStrike" dirty="0">
                          <a:solidFill>
                            <a:srgbClr val="000000"/>
                          </a:solidFill>
                          <a:latin typeface="Calibri" pitchFamily="34" charset="0"/>
                          <a:cs typeface="Calibri" pitchFamily="34" charset="0"/>
                        </a:rPr>
                        <a:t>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800" b="0" i="0" u="none" strike="noStrike" dirty="0" err="1">
                          <a:solidFill>
                            <a:srgbClr val="000000"/>
                          </a:solidFill>
                          <a:latin typeface="Calibri" pitchFamily="34" charset="0"/>
                          <a:cs typeface="Calibri" pitchFamily="34" charset="0"/>
                        </a:rPr>
                        <a:t>Ростовановском</a:t>
                      </a:r>
                      <a:r>
                        <a:rPr lang="ru-RU" sz="800" b="0" i="0" u="none" strike="noStrike" dirty="0">
                          <a:solidFill>
                            <a:srgbClr val="000000"/>
                          </a:solidFill>
                          <a:latin typeface="Calibri" pitchFamily="34" charset="0"/>
                          <a:cs typeface="Calibri" pitchFamily="34" charset="0"/>
                        </a:rPr>
                        <a:t>, Курский район) за счет средств местного бюджета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570,62</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153,61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Бюджетные инвестиции</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417,01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385">
                <a:tc>
                  <a:txBody>
                    <a:bodyPr/>
                    <a:lstStyle/>
                    <a:p>
                      <a:pPr algn="just" fontAlgn="b"/>
                      <a:r>
                        <a:rPr lang="ru-RU" sz="800" b="0" i="0" u="none" strike="noStrike" dirty="0">
                          <a:solidFill>
                            <a:srgbClr val="000000"/>
                          </a:solidFill>
                          <a:latin typeface="Calibri" pitchFamily="34" charset="0"/>
                          <a:cs typeface="Calibri" pitchFamily="34" charset="0"/>
                        </a:rPr>
                        <a:t>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(Строительство дошкольного образовательного учреждения на 160 мест в с. </a:t>
                      </a:r>
                      <a:r>
                        <a:rPr lang="ru-RU" sz="800" b="0" i="0" u="none" strike="noStrike" dirty="0" err="1">
                          <a:solidFill>
                            <a:srgbClr val="000000"/>
                          </a:solidFill>
                          <a:latin typeface="Calibri" pitchFamily="34" charset="0"/>
                          <a:cs typeface="Calibri" pitchFamily="34" charset="0"/>
                        </a:rPr>
                        <a:t>Ростовановском</a:t>
                      </a:r>
                      <a:r>
                        <a:rPr lang="ru-RU" sz="800" b="0" i="0" u="none" strike="noStrike" dirty="0">
                          <a:solidFill>
                            <a:srgbClr val="000000"/>
                          </a:solidFill>
                          <a:latin typeface="Calibri" pitchFamily="34" charset="0"/>
                          <a:cs typeface="Calibri" pitchFamily="34" charset="0"/>
                        </a:rPr>
                        <a:t>, Курский район)</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151 196,27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Бюджетные инвестиции</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151 196,27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385">
                <a:tc>
                  <a:txBody>
                    <a:bodyPr/>
                    <a:lstStyle/>
                    <a:p>
                      <a:pPr algn="just" fontAlgn="b"/>
                      <a:r>
                        <a:rPr lang="ru-RU" sz="800" b="0" i="0" u="none" strike="noStrike" dirty="0">
                          <a:solidFill>
                            <a:srgbClr val="000000"/>
                          </a:solidFill>
                          <a:latin typeface="Calibri" pitchFamily="34" charset="0"/>
                          <a:cs typeface="Calibri" pitchFamily="34" charset="0"/>
                        </a:rPr>
                        <a:t>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800" b="0" i="0" u="none" strike="noStrike" dirty="0" err="1">
                          <a:solidFill>
                            <a:srgbClr val="000000"/>
                          </a:solidFill>
                          <a:latin typeface="Calibri" pitchFamily="34" charset="0"/>
                          <a:cs typeface="Calibri" pitchFamily="34" charset="0"/>
                        </a:rPr>
                        <a:t>Ростовановском</a:t>
                      </a:r>
                      <a:r>
                        <a:rPr lang="ru-RU" sz="800" b="0" i="0" u="none" strike="noStrike" dirty="0">
                          <a:solidFill>
                            <a:srgbClr val="000000"/>
                          </a:solidFill>
                          <a:latin typeface="Calibri" pitchFamily="34" charset="0"/>
                          <a:cs typeface="Calibri" pitchFamily="34" charset="0"/>
                        </a:rPr>
                        <a:t>, Курский район)</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73 482,32</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Бюджетные инвестиции</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73 482,32</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«Финансовая поддержка семей при рождении детей»»</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119 726,49</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130 785,69</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131 967,26</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969">
                <a:tc>
                  <a:txBody>
                    <a:bodyPr/>
                    <a:lstStyle/>
                    <a:p>
                      <a:pPr algn="just" fontAlgn="b"/>
                      <a:r>
                        <a:rPr lang="ru-RU" sz="800" b="0" i="0" u="none" strike="noStrike" dirty="0">
                          <a:solidFill>
                            <a:srgbClr val="000000"/>
                          </a:solidFill>
                          <a:latin typeface="Calibri" pitchFamily="34" charset="0"/>
                          <a:cs typeface="Calibri" pitchFamily="34" charset="0"/>
                        </a:rPr>
                        <a:t>Ежемесячная денежная выплата, назначаемая в случае рождения третьего ребенка или последующих детей до достижения ребенком возраста трех лет</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64 425,82</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69 906,18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69 505,97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dirty="0">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dirty="0">
                          <a:solidFill>
                            <a:srgbClr val="000000"/>
                          </a:solidFill>
                          <a:latin typeface="Calibri" pitchFamily="34" charset="0"/>
                          <a:cs typeface="Calibri" pitchFamily="34" charset="0"/>
                        </a:rPr>
                        <a:t>Публичные нормативные социальные выплаты гражданам</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64 425,82</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69 906,18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69 505,97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Ежемесячная выплата в связи с рождением (усыновлением) первого ребенка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55 200,67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60 779,51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62 361,29</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Расходы на выплаты персоналу государственных (муниципальных) органов</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339,90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339,91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339,91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74,50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89,50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89,50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Публичные нормативные социальные выплаты гражданам</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54 786,27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60 350,10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61 931,88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508">
                <a:tc>
                  <a:txBody>
                    <a:bodyPr/>
                    <a:lstStyle/>
                    <a:p>
                      <a:pPr algn="just" fontAlgn="b"/>
                      <a:r>
                        <a:rPr lang="ru-RU" sz="800" b="0" i="0" u="none" strike="noStrike">
                          <a:solidFill>
                            <a:srgbClr val="000000"/>
                          </a:solidFill>
                          <a:latin typeface="Calibri" pitchFamily="34" charset="0"/>
                          <a:cs typeface="Calibri" pitchFamily="34" charset="0"/>
                        </a:rPr>
                        <a:t>Предоставление государственной социальной помощи малоимущим семьям, малоимущим одиноко проживающим гражданам</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Публичные нормативные социальные выплаты гражданам</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«Культурная среда»: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10 000,00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dirty="0">
                          <a:solidFill>
                            <a:srgbClr val="000000"/>
                          </a:solidFill>
                          <a:latin typeface="Calibri" pitchFamily="34" charset="0"/>
                          <a:cs typeface="Calibri" pitchFamily="34" charset="0"/>
                        </a:rPr>
                        <a:t>Создание модельных муниципальных библиотек</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10 000,00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10 000,00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Бюджетные инвестиции</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«Культурная среда»: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5 221,38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10 213,57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969">
                <a:tc>
                  <a:txBody>
                    <a:bodyPr/>
                    <a:lstStyle/>
                    <a:p>
                      <a:pPr algn="just" fontAlgn="b"/>
                      <a:r>
                        <a:rPr lang="ru-RU" sz="800" b="0" i="0" u="none" strike="noStrike" dirty="0">
                          <a:solidFill>
                            <a:srgbClr val="000000"/>
                          </a:solidFill>
                          <a:latin typeface="Calibri" pitchFamily="34" charset="0"/>
                          <a:cs typeface="Calibri" pitchFamily="34" charset="0"/>
                        </a:rPr>
                        <a:t>Государственная поддержка отрасли культуры (создание и модернизация учреждений </a:t>
                      </a:r>
                      <a:r>
                        <a:rPr lang="ru-RU" sz="800" b="0" i="0" u="none" strike="noStrike" dirty="0" err="1">
                          <a:solidFill>
                            <a:srgbClr val="000000"/>
                          </a:solidFill>
                          <a:latin typeface="Calibri" pitchFamily="34" charset="0"/>
                          <a:cs typeface="Calibri" pitchFamily="34" charset="0"/>
                        </a:rPr>
                        <a:t>культурно-досугового</a:t>
                      </a:r>
                      <a:r>
                        <a:rPr lang="ru-RU" sz="800" b="0" i="0" u="none" strike="noStrike" dirty="0">
                          <a:solidFill>
                            <a:srgbClr val="000000"/>
                          </a:solidFill>
                          <a:latin typeface="Calibri" pitchFamily="34" charset="0"/>
                          <a:cs typeface="Calibri" pitchFamily="34" charset="0"/>
                        </a:rPr>
                        <a:t> типа в сельской местности, включая строительство, реконструкцию и капитальный ремонт зданий учреждений)</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5 221,38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10 213,57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5 221,38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10 213,57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42844" y="642918"/>
          <a:ext cx="8715436" cy="30003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830997"/>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5 /  </a:t>
            </a:r>
            <a:r>
              <a:rPr lang="ru-RU" sz="1600" dirty="0" smtClean="0">
                <a:latin typeface="Calibri" pitchFamily="34" charset="0"/>
                <a:cs typeface="Calibri" pitchFamily="34" charset="0"/>
              </a:rPr>
              <a:t>РАСХОДЫ БЮДЖЕТА КУРСКОГО МУНИЦИПАЛЬНОГО ОКРУГА </a:t>
            </a:r>
          </a:p>
          <a:p>
            <a:pPr algn="ctr"/>
            <a:r>
              <a:rPr lang="ru-RU" sz="1600" dirty="0" smtClean="0">
                <a:latin typeface="Calibri" pitchFamily="34" charset="0"/>
                <a:cs typeface="Calibri" pitchFamily="34" charset="0"/>
              </a:rPr>
              <a:t>НА ФИНАНСОВОЕ ОБЕСПЕЧЕНИЕ ОТРАСЛЕЙ СОЦИАЛЬНОЙ-КУЛЬТУРНОЙ СФЕРЫ В 2019-2023 ГОДАХ </a:t>
            </a:r>
          </a:p>
          <a:p>
            <a:pPr algn="ctr"/>
            <a:r>
              <a:rPr lang="ru-RU" sz="1600" dirty="0" smtClean="0">
                <a:latin typeface="Calibri" pitchFamily="34" charset="0"/>
                <a:cs typeface="Calibri" pitchFamily="34" charset="0"/>
              </a:rPr>
              <a:t>(в динамике)</a:t>
            </a:r>
          </a:p>
        </p:txBody>
      </p:sp>
      <p:sp>
        <p:nvSpPr>
          <p:cNvPr id="4" name="TextBox 3"/>
          <p:cNvSpPr txBox="1"/>
          <p:nvPr/>
        </p:nvSpPr>
        <p:spPr>
          <a:xfrm rot="16200000">
            <a:off x="1286417" y="2356865"/>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80,3%</a:t>
            </a:r>
            <a:endParaRPr lang="ru-RU" sz="800" dirty="0">
              <a:latin typeface="Calibri" pitchFamily="34" charset="0"/>
              <a:cs typeface="Calibri" pitchFamily="34" charset="0"/>
            </a:endParaRPr>
          </a:p>
        </p:txBody>
      </p:sp>
      <p:sp>
        <p:nvSpPr>
          <p:cNvPr id="5" name="TextBox 4"/>
          <p:cNvSpPr txBox="1"/>
          <p:nvPr/>
        </p:nvSpPr>
        <p:spPr>
          <a:xfrm rot="16200000">
            <a:off x="2358112" y="2191470"/>
            <a:ext cx="597905" cy="215444"/>
          </a:xfrm>
          <a:prstGeom prst="rect">
            <a:avLst/>
          </a:prstGeom>
          <a:noFill/>
        </p:spPr>
        <p:txBody>
          <a:bodyPr wrap="square" rtlCol="0">
            <a:spAutoFit/>
          </a:bodyPr>
          <a:lstStyle/>
          <a:p>
            <a:r>
              <a:rPr lang="ru-RU" sz="800" dirty="0" smtClean="0">
                <a:latin typeface="Calibri" pitchFamily="34" charset="0"/>
                <a:cs typeface="Calibri" pitchFamily="34" charset="0"/>
              </a:rPr>
              <a:t>74,5%</a:t>
            </a:r>
            <a:endParaRPr lang="ru-RU" sz="800" dirty="0">
              <a:latin typeface="Calibri" pitchFamily="34" charset="0"/>
              <a:cs typeface="Calibri" pitchFamily="34" charset="0"/>
            </a:endParaRPr>
          </a:p>
        </p:txBody>
      </p:sp>
      <p:sp>
        <p:nvSpPr>
          <p:cNvPr id="6" name="TextBox 5"/>
          <p:cNvSpPr txBox="1"/>
          <p:nvPr/>
        </p:nvSpPr>
        <p:spPr>
          <a:xfrm rot="16200000">
            <a:off x="3500995" y="2213989"/>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84,2%</a:t>
            </a:r>
            <a:endParaRPr lang="ru-RU" sz="800" dirty="0">
              <a:latin typeface="Calibri" pitchFamily="34" charset="0"/>
              <a:cs typeface="Calibri" pitchFamily="34" charset="0"/>
            </a:endParaRPr>
          </a:p>
        </p:txBody>
      </p:sp>
      <p:sp>
        <p:nvSpPr>
          <p:cNvPr id="7" name="TextBox 6"/>
          <p:cNvSpPr txBox="1"/>
          <p:nvPr/>
        </p:nvSpPr>
        <p:spPr>
          <a:xfrm rot="16200000">
            <a:off x="4500845" y="2214271"/>
            <a:ext cx="643506" cy="215444"/>
          </a:xfrm>
          <a:prstGeom prst="rect">
            <a:avLst/>
          </a:prstGeom>
          <a:noFill/>
        </p:spPr>
        <p:txBody>
          <a:bodyPr wrap="square" rtlCol="0">
            <a:spAutoFit/>
          </a:bodyPr>
          <a:lstStyle/>
          <a:p>
            <a:r>
              <a:rPr lang="ru-RU" sz="800" dirty="0" smtClean="0">
                <a:latin typeface="Calibri" pitchFamily="34" charset="0"/>
                <a:cs typeface="Calibri" pitchFamily="34" charset="0"/>
              </a:rPr>
              <a:t>83,5%</a:t>
            </a:r>
            <a:endParaRPr lang="ru-RU" sz="800" dirty="0">
              <a:latin typeface="Calibri" pitchFamily="34" charset="0"/>
              <a:cs typeface="Calibri" pitchFamily="34" charset="0"/>
            </a:endParaRPr>
          </a:p>
        </p:txBody>
      </p:sp>
      <p:sp>
        <p:nvSpPr>
          <p:cNvPr id="8" name="TextBox 7"/>
          <p:cNvSpPr txBox="1"/>
          <p:nvPr/>
        </p:nvSpPr>
        <p:spPr>
          <a:xfrm rot="16200000">
            <a:off x="5644135" y="2071113"/>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83,0%</a:t>
            </a:r>
            <a:endParaRPr lang="ru-RU" sz="800" dirty="0">
              <a:latin typeface="Calibri" pitchFamily="34" charset="0"/>
              <a:cs typeface="Calibri" pitchFamily="34" charset="0"/>
            </a:endParaRPr>
          </a:p>
        </p:txBody>
      </p:sp>
      <p:graphicFrame>
        <p:nvGraphicFramePr>
          <p:cNvPr id="9" name="Диаграмма 8"/>
          <p:cNvGraphicFramePr/>
          <p:nvPr/>
        </p:nvGraphicFramePr>
        <p:xfrm>
          <a:off x="0" y="3429000"/>
          <a:ext cx="3286116" cy="1643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5500694" y="3286124"/>
          <a:ext cx="3643306" cy="178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0" y="5072074"/>
          <a:ext cx="3643306" cy="16430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5500694" y="5072074"/>
          <a:ext cx="3286116" cy="1643074"/>
        </p:xfrm>
        <a:graphic>
          <a:graphicData uri="http://schemas.openxmlformats.org/drawingml/2006/chart">
            <c:chart xmlns:c="http://schemas.openxmlformats.org/drawingml/2006/chart" xmlns:r="http://schemas.openxmlformats.org/officeDocument/2006/relationships" r:id="rId6"/>
          </a:graphicData>
        </a:graphic>
      </p:graphicFrame>
      <p:sp>
        <p:nvSpPr>
          <p:cNvPr id="15" name="Овал 14"/>
          <p:cNvSpPr/>
          <p:nvPr/>
        </p:nvSpPr>
        <p:spPr>
          <a:xfrm>
            <a:off x="3857620" y="4071942"/>
            <a:ext cx="1285884" cy="2071702"/>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Что включают в себя отрасли социальной сферы?</a:t>
            </a:r>
            <a:endParaRPr lang="ru-RU" sz="1000" dirty="0">
              <a:solidFill>
                <a:schemeClr val="tx1"/>
              </a:solidFill>
            </a:endParaRPr>
          </a:p>
        </p:txBody>
      </p:sp>
      <p:cxnSp>
        <p:nvCxnSpPr>
          <p:cNvPr id="17" name="Прямая со стрелкой 16"/>
          <p:cNvCxnSpPr>
            <a:stCxn id="15" idx="6"/>
          </p:cNvCxnSpPr>
          <p:nvPr/>
        </p:nvCxnSpPr>
        <p:spPr>
          <a:xfrm flipV="1">
            <a:off x="5143504" y="4357695"/>
            <a:ext cx="357191" cy="75009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5" idx="2"/>
          </p:cNvCxnSpPr>
          <p:nvPr/>
        </p:nvCxnSpPr>
        <p:spPr>
          <a:xfrm rot="10800000">
            <a:off x="3357556" y="4357695"/>
            <a:ext cx="500065" cy="75009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5" idx="2"/>
          </p:cNvCxnSpPr>
          <p:nvPr/>
        </p:nvCxnSpPr>
        <p:spPr>
          <a:xfrm rot="10800000" flipV="1">
            <a:off x="3500432" y="5107793"/>
            <a:ext cx="357189" cy="82153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5" idx="6"/>
          </p:cNvCxnSpPr>
          <p:nvPr/>
        </p:nvCxnSpPr>
        <p:spPr>
          <a:xfrm>
            <a:off x="5143504" y="5107793"/>
            <a:ext cx="357191" cy="82153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 y="903270"/>
          <a:ext cx="9144001" cy="36687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ОБРАЗОВАНИЕ в 2019-2023 годах </a:t>
            </a:r>
          </a:p>
        </p:txBody>
      </p:sp>
      <p:pic>
        <p:nvPicPr>
          <p:cNvPr id="39938" name="Picture 2" descr="http://www.mvschool.ru/files/20161114152424.jpg"/>
          <p:cNvPicPr>
            <a:picLocks noChangeAspect="1" noChangeArrowheads="1"/>
          </p:cNvPicPr>
          <p:nvPr/>
        </p:nvPicPr>
        <p:blipFill>
          <a:blip r:embed="rId3" cstate="print"/>
          <a:srcRect/>
          <a:stretch>
            <a:fillRect/>
          </a:stretch>
        </p:blipFill>
        <p:spPr bwMode="auto">
          <a:xfrm>
            <a:off x="6858016" y="3262846"/>
            <a:ext cx="1796800" cy="1594914"/>
          </a:xfrm>
          <a:prstGeom prst="rect">
            <a:avLst/>
          </a:prstGeom>
          <a:noFill/>
        </p:spPr>
      </p:pic>
      <p:graphicFrame>
        <p:nvGraphicFramePr>
          <p:cNvPr id="9" name="Таблица 8"/>
          <p:cNvGraphicFramePr>
            <a:graphicFrameLocks noGrp="1"/>
          </p:cNvGraphicFramePr>
          <p:nvPr/>
        </p:nvGraphicFramePr>
        <p:xfrm>
          <a:off x="214282" y="5072074"/>
          <a:ext cx="8643999" cy="1400496"/>
        </p:xfrm>
        <a:graphic>
          <a:graphicData uri="http://schemas.openxmlformats.org/drawingml/2006/table">
            <a:tbl>
              <a:tblPr/>
              <a:tblGrid>
                <a:gridCol w="3257602"/>
                <a:gridCol w="392629"/>
                <a:gridCol w="361957"/>
                <a:gridCol w="768900"/>
                <a:gridCol w="779126"/>
                <a:gridCol w="940677"/>
                <a:gridCol w="1071554"/>
                <a:gridCol w="1071554"/>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2019 </a:t>
                      </a:r>
                      <a:r>
                        <a:rPr lang="ru-RU" sz="1000" b="0" i="0" u="none" strike="noStrike" dirty="0">
                          <a:solidFill>
                            <a:srgbClr val="000000"/>
                          </a:solidFill>
                          <a:latin typeface="Times New Roman"/>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2020 </a:t>
                      </a:r>
                      <a:r>
                        <a:rPr lang="ru-RU" sz="1000" b="0" i="0" u="none" strike="noStrike" dirty="0">
                          <a:solidFill>
                            <a:srgbClr val="000000"/>
                          </a:solidFill>
                          <a:latin typeface="Times New Roman"/>
                        </a:rPr>
                        <a:t>(уточненный)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2021</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2022</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2023</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1"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4</a:t>
                      </a:r>
                      <a:r>
                        <a:rPr lang="ru-RU" sz="1000" b="1"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5</a:t>
                      </a:r>
                      <a:r>
                        <a:rPr lang="ru-RU" sz="1000" b="1"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7</a:t>
                      </a:r>
                      <a:r>
                        <a:rPr lang="ru-RU" sz="1000" b="1"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8</a:t>
                      </a:r>
                      <a:r>
                        <a:rPr lang="ru-RU" sz="1000" b="1"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1" i="0" u="none" strike="noStrike" dirty="0">
                          <a:solidFill>
                            <a:srgbClr val="000000"/>
                          </a:solidFill>
                          <a:latin typeface="Times New Roman"/>
                        </a:rPr>
                        <a:t>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719042,36   </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771018,407   </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1016965,13</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787946,41</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797985,77</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Дошкольное 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173512,53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187414,24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411418,44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186163,17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192661,25</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Общее 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424583,66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468520,23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477347,70</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487926,46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500197,47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0">
                <a:tc>
                  <a:txBody>
                    <a:bodyPr/>
                    <a:lstStyle/>
                    <a:p>
                      <a:pPr algn="l" fontAlgn="b"/>
                      <a:r>
                        <a:rPr lang="ru-RU" sz="1000" b="0" i="0" u="none" strike="noStrike" dirty="0">
                          <a:solidFill>
                            <a:srgbClr val="000000"/>
                          </a:solidFill>
                          <a:latin typeface="Times New Roman"/>
                        </a:rPr>
                        <a:t>Дополнительное образование детей</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41717,80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45595,31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45039,23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45039,23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45039,23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a:solidFill>
                            <a:srgbClr val="000000"/>
                          </a:solidFill>
                          <a:latin typeface="Times New Roman"/>
                        </a:rPr>
                        <a:t>Молодёжная политика и оздоровление детей</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15670,85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6283,38</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13619,41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13619,42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13619,41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Другие вопросы в области образования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09</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63557,52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63205,24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69540,35</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55198,13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46468,41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СОЦИАЛЬНОЮ ПОЛИТИКУ в 2019-2023 годах</a:t>
            </a:r>
          </a:p>
        </p:txBody>
      </p:sp>
      <p:graphicFrame>
        <p:nvGraphicFramePr>
          <p:cNvPr id="3" name="Диаграмма 2"/>
          <p:cNvGraphicFramePr/>
          <p:nvPr/>
        </p:nvGraphicFramePr>
        <p:xfrm>
          <a:off x="0" y="785794"/>
          <a:ext cx="9144000" cy="321471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10" descr="http://perv-adm.ru/upload/iblock/a54/a540222e3dec86093c399a0bbd46dd45.jpg"/>
          <p:cNvPicPr>
            <a:picLocks noChangeAspect="1" noChangeArrowheads="1"/>
          </p:cNvPicPr>
          <p:nvPr/>
        </p:nvPicPr>
        <p:blipFill>
          <a:blip r:embed="rId3" cstate="print"/>
          <a:srcRect/>
          <a:stretch>
            <a:fillRect/>
          </a:stretch>
        </p:blipFill>
        <p:spPr bwMode="auto">
          <a:xfrm>
            <a:off x="7215206" y="3143248"/>
            <a:ext cx="1428728" cy="1357322"/>
          </a:xfrm>
          <a:prstGeom prst="rect">
            <a:avLst/>
          </a:prstGeom>
          <a:noFill/>
        </p:spPr>
      </p:pic>
      <p:graphicFrame>
        <p:nvGraphicFramePr>
          <p:cNvPr id="5" name="Таблица 4"/>
          <p:cNvGraphicFramePr>
            <a:graphicFrameLocks noGrp="1"/>
          </p:cNvGraphicFramePr>
          <p:nvPr/>
        </p:nvGraphicFramePr>
        <p:xfrm>
          <a:off x="214282" y="5000636"/>
          <a:ext cx="8643998" cy="1184652"/>
        </p:xfrm>
        <a:graphic>
          <a:graphicData uri="http://schemas.openxmlformats.org/drawingml/2006/table">
            <a:tbl>
              <a:tblPr/>
              <a:tblGrid>
                <a:gridCol w="3257602"/>
                <a:gridCol w="457174"/>
                <a:gridCol w="357190"/>
                <a:gridCol w="857256"/>
                <a:gridCol w="785818"/>
                <a:gridCol w="785850"/>
                <a:gridCol w="1071554"/>
                <a:gridCol w="1071554"/>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err="1">
                          <a:solidFill>
                            <a:srgbClr val="000000"/>
                          </a:solidFill>
                          <a:latin typeface="Times New Roman"/>
                        </a:rPr>
                        <a:t>Рз</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2019 </a:t>
                      </a:r>
                      <a:r>
                        <a:rPr lang="ru-RU" sz="1000" b="0" i="0" u="none" strike="noStrike" dirty="0">
                          <a:solidFill>
                            <a:srgbClr val="000000"/>
                          </a:solidFill>
                          <a:latin typeface="Times New Roman"/>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2020</a:t>
                      </a:r>
                      <a:r>
                        <a:rPr lang="ru-RU" sz="1000" b="0" i="0" u="none" strike="noStrike" baseline="0" dirty="0" smtClean="0">
                          <a:solidFill>
                            <a:srgbClr val="000000"/>
                          </a:solidFill>
                          <a:latin typeface="Times New Roman"/>
                        </a:rPr>
                        <a:t> </a:t>
                      </a:r>
                      <a:r>
                        <a:rPr lang="ru-RU" sz="1000" b="0" i="0" u="none" strike="noStrike" dirty="0" smtClean="0">
                          <a:solidFill>
                            <a:srgbClr val="000000"/>
                          </a:solidFill>
                          <a:latin typeface="Times New Roman"/>
                        </a:rPr>
                        <a:t>(уточненный</a:t>
                      </a:r>
                      <a:r>
                        <a:rPr lang="ru-RU" sz="1000" b="0" i="0" u="none" strike="noStrike" dirty="0">
                          <a:solidFill>
                            <a:srgbClr val="000000"/>
                          </a:solidFill>
                          <a:latin typeface="Times New Roman"/>
                        </a:rPr>
                        <a:t>)</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2021</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2022</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2023</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1" i="0" u="none" strike="noStrike" dirty="0">
                          <a:solidFill>
                            <a:srgbClr val="000000"/>
                          </a:solidFill>
                          <a:latin typeface="Times New Roman"/>
                        </a:rPr>
                        <a:t>Социальная политика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360904,58</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    </a:t>
                      </a:r>
                      <a:r>
                        <a:rPr lang="ru-RU" sz="1000" b="1" i="0" u="none" strike="noStrike" dirty="0" smtClean="0">
                          <a:solidFill>
                            <a:srgbClr val="000000"/>
                          </a:solidFill>
                          <a:latin typeface="Times New Roman"/>
                        </a:rPr>
                        <a:t>674394,59</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578006,30</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580092,18</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591791,89</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dirty="0">
                          <a:solidFill>
                            <a:srgbClr val="000000"/>
                          </a:solidFill>
                          <a:latin typeface="Times New Roman"/>
                        </a:rPr>
                        <a:t>Социальное обеспечение населения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117820,55</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123990,22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127980,66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119882,23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120753,89</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dirty="0">
                          <a:solidFill>
                            <a:srgbClr val="000000"/>
                          </a:solidFill>
                          <a:latin typeface="Times New Roman"/>
                        </a:rPr>
                        <a:t>Охрана семьи и детства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227572,26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531650,00</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431029,88</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441177,64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452006,43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dirty="0">
                          <a:solidFill>
                            <a:srgbClr val="000000"/>
                          </a:solidFill>
                          <a:latin typeface="Times New Roman"/>
                        </a:rPr>
                        <a:t>Другие вопросы в области  социальной  политики</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15511,77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 18754,37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18995,76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19032,31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19031,57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642918"/>
          <a:ext cx="9144000"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КУЛЬТУРУ И КИНЕМАТОГРАФИЮ в 2019-2023 годах</a:t>
            </a:r>
          </a:p>
        </p:txBody>
      </p:sp>
      <p:pic>
        <p:nvPicPr>
          <p:cNvPr id="38914" name="Picture 2" descr="https://www.culture.ru/storage/images/3f22e6bff27ce2562e68ecaff94126ec/8a94a952b03fad4848c26c4ec9d40a51.jpg"/>
          <p:cNvPicPr>
            <a:picLocks noChangeAspect="1" noChangeArrowheads="1"/>
          </p:cNvPicPr>
          <p:nvPr/>
        </p:nvPicPr>
        <p:blipFill>
          <a:blip r:embed="rId3" cstate="print"/>
          <a:srcRect l="11880" r="14466"/>
          <a:stretch>
            <a:fillRect/>
          </a:stretch>
        </p:blipFill>
        <p:spPr bwMode="auto">
          <a:xfrm>
            <a:off x="7286644" y="2928934"/>
            <a:ext cx="1857356" cy="1676239"/>
          </a:xfrm>
          <a:prstGeom prst="rect">
            <a:avLst/>
          </a:prstGeom>
          <a:ln>
            <a:noFill/>
          </a:ln>
          <a:effectLst>
            <a:softEdge rad="112500"/>
          </a:effectLst>
        </p:spPr>
      </p:pic>
      <p:graphicFrame>
        <p:nvGraphicFramePr>
          <p:cNvPr id="8" name="Таблица 7"/>
          <p:cNvGraphicFramePr>
            <a:graphicFrameLocks noGrp="1"/>
          </p:cNvGraphicFramePr>
          <p:nvPr/>
        </p:nvGraphicFramePr>
        <p:xfrm>
          <a:off x="142844" y="4929198"/>
          <a:ext cx="8715435" cy="1088472"/>
        </p:xfrm>
        <a:graphic>
          <a:graphicData uri="http://schemas.openxmlformats.org/drawingml/2006/table">
            <a:tbl>
              <a:tblPr/>
              <a:tblGrid>
                <a:gridCol w="3284524"/>
                <a:gridCol w="395874"/>
                <a:gridCol w="364948"/>
                <a:gridCol w="775254"/>
                <a:gridCol w="785565"/>
                <a:gridCol w="948450"/>
                <a:gridCol w="1080410"/>
                <a:gridCol w="1080410"/>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2019 </a:t>
                      </a:r>
                      <a:r>
                        <a:rPr lang="ru-RU" sz="1000" b="0" i="0" u="none" strike="noStrike" dirty="0">
                          <a:solidFill>
                            <a:srgbClr val="000000"/>
                          </a:solidFill>
                          <a:latin typeface="Times New Roman"/>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2020 </a:t>
                      </a:r>
                      <a:r>
                        <a:rPr lang="ru-RU" sz="1000" b="0" i="0" u="none" strike="noStrike" dirty="0">
                          <a:solidFill>
                            <a:srgbClr val="000000"/>
                          </a:solidFill>
                          <a:latin typeface="Times New Roman"/>
                        </a:rPr>
                        <a:t>(уточненный)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2021</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2022</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2023</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1" i="0" u="none" strike="noStrike" dirty="0">
                          <a:solidFill>
                            <a:srgbClr val="000000"/>
                          </a:solidFill>
                          <a:latin typeface="Times New Roman"/>
                        </a:rPr>
                        <a:t>Культура и кинематография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latin typeface="Times New Roman"/>
                        </a:rPr>
                        <a:t>      54 973,01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      55 406,16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47 756,31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47 713,21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47 967,61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Культура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40 917,61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41 789,36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34 813,18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34 576,52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34 627,68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Кинематография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 3835,64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4 434,57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4 190,48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4 210,62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4 227,63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Другие вопросы в области культуры</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10 219,76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9 182,23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8 752,65</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8 926,07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9 112,30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142844" y="5072074"/>
          <a:ext cx="8858312" cy="1183562"/>
        </p:xfrm>
        <a:graphic>
          <a:graphicData uri="http://schemas.openxmlformats.org/drawingml/2006/table">
            <a:tbl>
              <a:tblPr/>
              <a:tblGrid>
                <a:gridCol w="3338369"/>
                <a:gridCol w="402364"/>
                <a:gridCol w="370931"/>
                <a:gridCol w="787963"/>
                <a:gridCol w="798443"/>
                <a:gridCol w="963998"/>
                <a:gridCol w="1098122"/>
                <a:gridCol w="1098122"/>
              </a:tblGrid>
              <a:tr h="379850">
                <a:tc>
                  <a:txBody>
                    <a:bodyPr/>
                    <a:lstStyle/>
                    <a:p>
                      <a:pPr algn="ctr" fontAlgn="t"/>
                      <a:r>
                        <a:rPr lang="ru-RU" sz="1000" b="0" i="0" u="none" strike="noStrike" dirty="0" smtClean="0">
                          <a:solidFill>
                            <a:srgbClr val="000000"/>
                          </a:solidFill>
                          <a:latin typeface="Times New Roman"/>
                        </a:rPr>
                        <a:t>Наименование </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2019</a:t>
                      </a:r>
                      <a:r>
                        <a:rPr lang="ru-RU" sz="1000" b="0" i="0" u="none" strike="noStrike" baseline="0" dirty="0" smtClean="0">
                          <a:solidFill>
                            <a:srgbClr val="000000"/>
                          </a:solidFill>
                          <a:latin typeface="Times New Roman"/>
                        </a:rPr>
                        <a:t> </a:t>
                      </a:r>
                      <a:r>
                        <a:rPr lang="ru-RU" sz="1000" b="0" i="0" u="none" strike="noStrike" dirty="0" smtClean="0">
                          <a:solidFill>
                            <a:srgbClr val="000000"/>
                          </a:solidFill>
                          <a:latin typeface="Times New Roman"/>
                        </a:rPr>
                        <a:t> </a:t>
                      </a:r>
                      <a:r>
                        <a:rPr lang="ru-RU" sz="1000" b="0" i="0" u="none" strike="noStrike" dirty="0">
                          <a:solidFill>
                            <a:srgbClr val="000000"/>
                          </a:solidFill>
                          <a:latin typeface="Times New Roman"/>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20120(уточненный</a:t>
                      </a:r>
                      <a:r>
                        <a:rPr lang="ru-RU" sz="1000" b="0" i="0" u="none" strike="noStrike" dirty="0">
                          <a:solidFill>
                            <a:srgbClr val="000000"/>
                          </a:solidFill>
                          <a:latin typeface="Times New Roman"/>
                        </a:rPr>
                        <a:t>)</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2021</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2022</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2023</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1" i="0" u="none" strike="noStrike" dirty="0">
                          <a:solidFill>
                            <a:srgbClr val="000000"/>
                          </a:solidFill>
                          <a:latin typeface="Times New Roman"/>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12843,07</a:t>
                      </a:r>
                      <a:endParaRPr lang="ru-RU" sz="10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 </a:t>
                      </a:r>
                      <a:r>
                        <a:rPr lang="ru-RU" sz="1000" b="1" i="0" u="none" strike="noStrike" dirty="0" smtClean="0">
                          <a:solidFill>
                            <a:srgbClr val="000000"/>
                          </a:solidFill>
                          <a:latin typeface="Times New Roman"/>
                        </a:rPr>
                        <a:t>13010,10</a:t>
                      </a:r>
                      <a:endParaRPr lang="ru-RU" sz="10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10252,17</a:t>
                      </a:r>
                      <a:endParaRPr lang="ru-RU" sz="10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10252,17</a:t>
                      </a:r>
                      <a:endParaRPr lang="ru-RU" sz="10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10252,17</a:t>
                      </a:r>
                      <a:endParaRPr lang="ru-RU" sz="10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12299,32</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9603,87</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5632,63</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5632,63</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5632,63</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Times New Roman"/>
                        </a:rPr>
                        <a:t>Массовый</a:t>
                      </a:r>
                      <a:r>
                        <a:rPr lang="ru-RU" sz="1000" b="0" i="0" u="none" strike="noStrike" baseline="0" dirty="0" smtClean="0">
                          <a:solidFill>
                            <a:srgbClr val="000000"/>
                          </a:solidFill>
                          <a:latin typeface="Times New Roman"/>
                        </a:rPr>
                        <a:t> спорт</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11</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02</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543,75</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3406,23</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633,00</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633,00</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633,00</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Times New Roman"/>
                        </a:rPr>
                        <a:t>Другие вопросы</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11</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05</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3986,54</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3986,54</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3986,54</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ФИЗИЧЕСКУЮ КУЛЬТУРУ  И СПОРТ в 2019-2023 годах</a:t>
            </a:r>
          </a:p>
        </p:txBody>
      </p:sp>
      <p:pic>
        <p:nvPicPr>
          <p:cNvPr id="13" name="Picture 4" descr="https://thumbs.dreamstime.com/b/%D1%80%D0%B5%D0%B7%D0%B2%D0%B8%D1%82-%D0%B8%D0%BA%D0%BE%D0%BD%D0%B0-27433870.jpg"/>
          <p:cNvPicPr>
            <a:picLocks noChangeAspect="1" noChangeArrowheads="1"/>
          </p:cNvPicPr>
          <p:nvPr/>
        </p:nvPicPr>
        <p:blipFill>
          <a:blip r:embed="rId2" cstate="print"/>
          <a:srcRect/>
          <a:stretch>
            <a:fillRect/>
          </a:stretch>
        </p:blipFill>
        <p:spPr bwMode="auto">
          <a:xfrm>
            <a:off x="7215206" y="3000372"/>
            <a:ext cx="1736274" cy="1714512"/>
          </a:xfrm>
          <a:prstGeom prst="rect">
            <a:avLst/>
          </a:prstGeom>
          <a:ln>
            <a:noFill/>
          </a:ln>
          <a:effectLst>
            <a:softEdge rad="112500"/>
          </a:effectLst>
        </p:spPr>
      </p:pic>
      <p:sp>
        <p:nvSpPr>
          <p:cNvPr id="14" name="TextBox 3"/>
          <p:cNvSpPr txBox="1"/>
          <p:nvPr/>
        </p:nvSpPr>
        <p:spPr>
          <a:xfrm>
            <a:off x="7703820" y="857232"/>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15" name="Диаграмма 14"/>
          <p:cNvGraphicFramePr/>
          <p:nvPr/>
        </p:nvGraphicFramePr>
        <p:xfrm>
          <a:off x="0" y="928670"/>
          <a:ext cx="91440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523220"/>
          </a:xfrm>
          <a:prstGeom prst="rect">
            <a:avLst/>
          </a:prstGeom>
        </p:spPr>
        <p:txBody>
          <a:bodyPr wrap="square">
            <a:spAutoFit/>
          </a:bodyPr>
          <a:lstStyle/>
          <a:p>
            <a:pPr algn="ctr"/>
            <a:r>
              <a:rPr lang="ru-RU" sz="1400" b="1" dirty="0" smtClean="0">
                <a:latin typeface="Calibri" pitchFamily="34" charset="0"/>
                <a:cs typeface="Calibri" pitchFamily="34" charset="0"/>
              </a:rPr>
              <a:t>Раздел 6 /</a:t>
            </a:r>
            <a:r>
              <a:rPr lang="ru-RU" sz="1400" dirty="0" smtClean="0">
                <a:latin typeface="Calibri" pitchFamily="34" charset="0"/>
                <a:cs typeface="Calibri" pitchFamily="34" charset="0"/>
              </a:rPr>
              <a:t>  РАСХОДЫ БЮДЖЕТА КУРСКОГО МУНИЦИПАЛЬНОГО РАЙОНА НА 2018-2022 ГОДЫ НА ПЕРЕДАННЫЕ ПОЛНОМОЧИЯ ЗА СЧЕТ КРАЕВОГО И ФЕДЕРАЛЬНОГО  БЮДЖЕТОВ</a:t>
            </a:r>
          </a:p>
        </p:txBody>
      </p:sp>
      <p:graphicFrame>
        <p:nvGraphicFramePr>
          <p:cNvPr id="8" name="Таблица 7"/>
          <p:cNvGraphicFramePr>
            <a:graphicFrameLocks noGrp="1"/>
          </p:cNvGraphicFramePr>
          <p:nvPr/>
        </p:nvGraphicFramePr>
        <p:xfrm>
          <a:off x="214282" y="500042"/>
          <a:ext cx="8643998" cy="5666903"/>
        </p:xfrm>
        <a:graphic>
          <a:graphicData uri="http://schemas.openxmlformats.org/drawingml/2006/table">
            <a:tbl>
              <a:tblPr/>
              <a:tblGrid>
                <a:gridCol w="5214974"/>
                <a:gridCol w="785818"/>
                <a:gridCol w="714380"/>
                <a:gridCol w="642942"/>
                <a:gridCol w="642942"/>
                <a:gridCol w="642942"/>
              </a:tblGrid>
              <a:tr h="66620">
                <a:tc rowSpan="2">
                  <a:txBody>
                    <a:bodyPr/>
                    <a:lstStyle/>
                    <a:p>
                      <a:pPr algn="ctr" rtl="0" fontAlgn="t"/>
                      <a:r>
                        <a:rPr lang="ru-RU" sz="800" b="1" i="0" u="none" strike="noStrike" dirty="0">
                          <a:solidFill>
                            <a:srgbClr val="000000"/>
                          </a:solidFill>
                          <a:latin typeface="Calibri"/>
                        </a:rPr>
                        <a:t>Наименование расходов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800" b="1" i="0" u="none" strike="noStrike">
                          <a:solidFill>
                            <a:srgbClr val="000000"/>
                          </a:solidFill>
                          <a:latin typeface="Calibri"/>
                        </a:rPr>
                        <a:t>2019</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t"/>
                      <a:r>
                        <a:rPr lang="ru-RU" sz="800" b="1" i="0" u="none" strike="noStrike">
                          <a:solidFill>
                            <a:srgbClr val="000000"/>
                          </a:solidFill>
                          <a:latin typeface="Calibri"/>
                        </a:rPr>
                        <a:t>2020 (уточненный)</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smtClean="0">
                          <a:solidFill>
                            <a:srgbClr val="000000"/>
                          </a:solidFill>
                          <a:latin typeface="Calibri"/>
                        </a:rPr>
                        <a:t>2021</a:t>
                      </a:r>
                    </a:p>
                    <a:p>
                      <a:pPr algn="ctr" rtl="0" fontAlgn="t"/>
                      <a:r>
                        <a:rPr lang="ru-RU" sz="800" b="1" i="0" u="none" strike="noStrike" dirty="0" smtClean="0">
                          <a:solidFill>
                            <a:srgbClr val="000000"/>
                          </a:solidFill>
                          <a:latin typeface="Calibri"/>
                        </a:rPr>
                        <a:t> (проект</a:t>
                      </a:r>
                      <a:r>
                        <a:rPr lang="ru-RU" sz="800" b="1" i="0" u="none" strike="noStrike" dirty="0">
                          <a:solidFill>
                            <a:srgbClr val="000000"/>
                          </a:solidFill>
                          <a:latin typeface="Calibri"/>
                        </a:rPr>
                        <a:t>)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a:solidFill>
                            <a:srgbClr val="000000"/>
                          </a:solidFill>
                          <a:latin typeface="Calibri"/>
                        </a:rPr>
                        <a:t>2022 </a:t>
                      </a:r>
                      <a:endParaRPr lang="ru-RU" sz="800" b="1" i="0" u="none" strike="noStrike" dirty="0" smtClean="0">
                        <a:solidFill>
                          <a:srgbClr val="000000"/>
                        </a:solidFill>
                        <a:latin typeface="Calibri"/>
                      </a:endParaRPr>
                    </a:p>
                    <a:p>
                      <a:pPr algn="ctr" rtl="0" fontAlgn="t"/>
                      <a:r>
                        <a:rPr lang="ru-RU" sz="800" b="1" i="0" u="none" strike="noStrike" dirty="0" smtClean="0">
                          <a:solidFill>
                            <a:srgbClr val="000000"/>
                          </a:solidFill>
                          <a:latin typeface="Calibri"/>
                        </a:rPr>
                        <a:t>(</a:t>
                      </a:r>
                      <a:r>
                        <a:rPr lang="ru-RU" sz="800" b="1" i="0" u="none" strike="noStrike" dirty="0">
                          <a:solidFill>
                            <a:srgbClr val="000000"/>
                          </a:solidFill>
                          <a:latin typeface="Calibri"/>
                        </a:rPr>
                        <a:t>проект)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smtClean="0">
                          <a:solidFill>
                            <a:srgbClr val="000000"/>
                          </a:solidFill>
                          <a:latin typeface="Calibri"/>
                        </a:rPr>
                        <a:t>2023</a:t>
                      </a:r>
                    </a:p>
                    <a:p>
                      <a:pPr algn="ctr" rtl="0" fontAlgn="t"/>
                      <a:r>
                        <a:rPr lang="ru-RU" sz="800" b="1" i="0" u="none" strike="noStrike" dirty="0" smtClean="0">
                          <a:solidFill>
                            <a:srgbClr val="000000"/>
                          </a:solidFill>
                          <a:latin typeface="Calibri"/>
                        </a:rPr>
                        <a:t> </a:t>
                      </a:r>
                      <a:r>
                        <a:rPr lang="ru-RU" sz="800" b="1" i="0" u="none" strike="noStrike" dirty="0">
                          <a:solidFill>
                            <a:srgbClr val="000000"/>
                          </a:solidFill>
                          <a:latin typeface="Calibri"/>
                        </a:rPr>
                        <a:t>(проект)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20">
                <a:tc vMerge="1">
                  <a:txBody>
                    <a:bodyPr/>
                    <a:lstStyle/>
                    <a:p>
                      <a:endParaRPr lang="ru-RU"/>
                    </a:p>
                  </a:txBody>
                  <a:tcPr/>
                </a:tc>
                <a:tc>
                  <a:txBody>
                    <a:bodyPr/>
                    <a:lstStyle/>
                    <a:p>
                      <a:pPr algn="ctr" rtl="0" fontAlgn="t"/>
                      <a:r>
                        <a:rPr lang="ru-RU" sz="800" b="1" i="0" u="none" strike="noStrike" dirty="0">
                          <a:solidFill>
                            <a:srgbClr val="000000"/>
                          </a:solidFill>
                          <a:latin typeface="Calibri"/>
                        </a:rPr>
                        <a:t>(факт)</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66620">
                <a:tc>
                  <a:txBody>
                    <a:bodyPr/>
                    <a:lstStyle/>
                    <a:p>
                      <a:pPr algn="ctr" rtl="0" fontAlgn="b"/>
                      <a:r>
                        <a:rPr lang="ru-RU" sz="800" b="0" i="0" u="none" strike="noStrike" dirty="0">
                          <a:solidFill>
                            <a:srgbClr val="000000"/>
                          </a:solidFill>
                          <a:latin typeface="Calibri"/>
                        </a:rPr>
                        <a:t>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2 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3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5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6 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20">
                <a:tc>
                  <a:txBody>
                    <a:bodyPr/>
                    <a:lstStyle/>
                    <a:p>
                      <a:pPr algn="ctr" rtl="0" fontAlgn="b"/>
                      <a:r>
                        <a:rPr lang="ru-RU" sz="800" b="1" i="0" u="none" strike="noStrike">
                          <a:solidFill>
                            <a:srgbClr val="000000"/>
                          </a:solidFill>
                          <a:latin typeface="Calibri"/>
                        </a:rPr>
                        <a:t>ОБРАЗОВАНИЕ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60">
                <a:tc>
                  <a:txBody>
                    <a:bodyPr/>
                    <a:lstStyle/>
                    <a:p>
                      <a:pPr algn="l" rtl="0" fontAlgn="b"/>
                      <a:r>
                        <a:rPr lang="ru-RU" sz="800" b="0" i="0" u="none" strike="noStrike">
                          <a:solidFill>
                            <a:srgbClr val="000000"/>
                          </a:solidFill>
                          <a:latin typeface="Calibri"/>
                        </a:rPr>
                        <a:t>Организация и осуществление деятельности по опеке и попечительству в области образования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1 501,01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1 705,33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1 765,80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1 827,99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1 694,06</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19">
                <a:tc>
                  <a:txBody>
                    <a:bodyPr/>
                    <a:lstStyle/>
                    <a:p>
                      <a:pPr algn="l" rtl="0" fontAlgn="b"/>
                      <a:r>
                        <a:rPr lang="ru-RU" sz="800" b="0" i="0" u="none" strike="noStrike">
                          <a:solidFill>
                            <a:srgbClr val="000000"/>
                          </a:solidFill>
                          <a:latin typeface="Calibri"/>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(поселках городского типа)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17 108,60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18 825,94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18 424,72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18 424,72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16 496,97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048">
                <a:tc>
                  <a:txBody>
                    <a:bodyPr/>
                    <a:lstStyle/>
                    <a:p>
                      <a:pPr algn="l" rtl="0" fontAlgn="b"/>
                      <a:r>
                        <a:rPr lang="ru-RU" sz="800" b="0" i="0" u="none" strike="noStrike">
                          <a:solidFill>
                            <a:srgbClr val="000000"/>
                          </a:solidFill>
                          <a:latin typeface="Calibri"/>
                        </a:rPr>
                        <a:t>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69 728,50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75 552,32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86 805,13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88 580,70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88 295,66</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2906">
                <a:tc>
                  <a:txBody>
                    <a:bodyPr/>
                    <a:lstStyle/>
                    <a:p>
                      <a:pPr algn="l" rtl="0" fontAlgn="b"/>
                      <a:r>
                        <a:rPr lang="ru-RU" sz="800" b="0" i="0" u="none" strike="noStrike">
                          <a:solidFill>
                            <a:srgbClr val="000000"/>
                          </a:solidFill>
                          <a:latin typeface="Calibri"/>
                        </a:rPr>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262 444,07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272 003,87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284 342,60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284 398,50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289 277,31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19">
                <a:tc>
                  <a:txBody>
                    <a:bodyPr/>
                    <a:lstStyle/>
                    <a:p>
                      <a:pPr algn="l" rtl="0" fontAlgn="b"/>
                      <a:r>
                        <a:rPr lang="ru-RU" sz="800" b="0" i="0" u="none" strike="noStrike">
                          <a:solidFill>
                            <a:srgbClr val="000000"/>
                          </a:solidFill>
                          <a:latin typeface="Calibri"/>
                        </a:rPr>
                        <a:t>Компенсация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5 235,40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5 694,32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5 694,32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5 694,32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5 015,33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210">
                <a:tc>
                  <a:txBody>
                    <a:bodyPr/>
                    <a:lstStyle/>
                    <a:p>
                      <a:pPr algn="l" rtl="0" fontAlgn="b"/>
                      <a:r>
                        <a:rPr lang="ru-RU" sz="800" b="0" i="0" u="none" strike="noStrike">
                          <a:solidFill>
                            <a:srgbClr val="000000"/>
                          </a:solidFill>
                          <a:latin typeface="Calibri"/>
                        </a:rPr>
                        <a:t>Осуществление отдельных государственных полномочий по социальной поддержке семьи и детей</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8 660,42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7 663,65</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8 574,80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8 892,48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8 983,02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20">
                <a:tc>
                  <a:txBody>
                    <a:bodyPr/>
                    <a:lstStyle/>
                    <a:p>
                      <a:pPr algn="ctr" rtl="0" fontAlgn="b"/>
                      <a:r>
                        <a:rPr lang="ru-RU" sz="800" b="1" i="0" u="none" strike="noStrike">
                          <a:solidFill>
                            <a:srgbClr val="000000"/>
                          </a:solidFill>
                          <a:latin typeface="Calibri"/>
                        </a:rPr>
                        <a:t>СОЦИАЛЬНАЯ ПОЛИТИКА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25">
                <a:tc>
                  <a:txBody>
                    <a:bodyPr/>
                    <a:lstStyle/>
                    <a:p>
                      <a:pPr algn="l" rtl="0" fontAlgn="b"/>
                      <a:r>
                        <a:rPr lang="ru-RU" sz="800" b="0" i="0" u="none" strike="noStrike">
                          <a:solidFill>
                            <a:srgbClr val="000000"/>
                          </a:solidFill>
                          <a:latin typeface="Calibri"/>
                        </a:rPr>
                        <a:t>Организация и осуществление деятельности по опеке и попечительству в области здравоохранения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455,53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504,18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511,68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529,7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407,39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25">
                <a:tc>
                  <a:txBody>
                    <a:bodyPr/>
                    <a:lstStyle/>
                    <a:p>
                      <a:pPr algn="l" rtl="0" fontAlgn="b"/>
                      <a:r>
                        <a:rPr lang="ru-RU" sz="800" b="0" i="0" u="none" strike="noStrike">
                          <a:solidFill>
                            <a:srgbClr val="000000"/>
                          </a:solidFill>
                          <a:latin typeface="Calibri"/>
                        </a:rPr>
                        <a:t>Предоставление государственной социальной помощи малоимущим семьям, малоимущим одиноко проживающим гражданам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1 600,00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2 295,39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1 234,61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1 229,98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809,58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25">
                <a:tc>
                  <a:txBody>
                    <a:bodyPr/>
                    <a:lstStyle/>
                    <a:p>
                      <a:pPr algn="l" rtl="0" fontAlgn="b"/>
                      <a:r>
                        <a:rPr lang="ru-RU" sz="800" b="0" i="0" u="none" strike="noStrike">
                          <a:solidFill>
                            <a:srgbClr val="000000"/>
                          </a:solidFill>
                          <a:latin typeface="Calibri"/>
                        </a:rPr>
                        <a:t>Выплата ежемесячной денежной компенсации на каждого ребенка в возрасте до 18 лет многодетным семьям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24 390,00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50 052,81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48 326,70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51 013,18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54 837,71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60">
                <a:tc>
                  <a:txBody>
                    <a:bodyPr/>
                    <a:lstStyle/>
                    <a:p>
                      <a:pPr algn="l" rtl="0" fontAlgn="b"/>
                      <a:r>
                        <a:rPr lang="ru-RU" sz="800" b="0" i="0" u="none" strike="noStrike">
                          <a:solidFill>
                            <a:srgbClr val="000000"/>
                          </a:solidFill>
                          <a:latin typeface="Calibri"/>
                        </a:rPr>
                        <a:t>Выплата ежегодного социального пособия на проезд студентам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52,87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46,65</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47,51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49,42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54,43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20">
                <a:tc>
                  <a:txBody>
                    <a:bodyPr/>
                    <a:lstStyle/>
                    <a:p>
                      <a:pPr algn="l" rtl="0" fontAlgn="b"/>
                      <a:r>
                        <a:rPr lang="ru-RU" sz="800" b="0" i="0" u="none" strike="noStrike">
                          <a:solidFill>
                            <a:srgbClr val="000000"/>
                          </a:solidFill>
                          <a:latin typeface="Calibri"/>
                        </a:rPr>
                        <a:t>Выплата пособия на ребенка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47 504,00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51 832,12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47 209,11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49 105,97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52 688,43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25">
                <a:tc>
                  <a:txBody>
                    <a:bodyPr/>
                    <a:lstStyle/>
                    <a:p>
                      <a:pPr algn="l" rtl="0" fontAlgn="b"/>
                      <a:r>
                        <a:rPr lang="ru-RU" sz="800" b="0" i="0" u="none" strike="noStrike">
                          <a:solidFill>
                            <a:srgbClr val="000000"/>
                          </a:solidFill>
                          <a:latin typeface="Calibri"/>
                        </a:rPr>
                        <a:t>Осуществление отдельных государственных полномочий в области труда и социальной защиты отдельных категорий граждан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15 056,24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17 664,16</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17 908,90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18 552,51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17 251,80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084">
                <a:tc>
                  <a:txBody>
                    <a:bodyPr/>
                    <a:lstStyle/>
                    <a:p>
                      <a:pPr algn="l" rtl="0" fontAlgn="b"/>
                      <a:r>
                        <a:rPr lang="ru-RU" sz="800" b="0" i="0" u="none" strike="noStrike">
                          <a:solidFill>
                            <a:srgbClr val="000000"/>
                          </a:solidFill>
                          <a:latin typeface="Calibri"/>
                        </a:rPr>
                        <a:t>Выплата ежегодной денежной компенсации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1 853,09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2 053,78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1 918,00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1 994,72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2 388,82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79">
                <a:tc>
                  <a:txBody>
                    <a:bodyPr/>
                    <a:lstStyle/>
                    <a:p>
                      <a:pPr algn="l" rtl="0" fontAlgn="b"/>
                      <a:r>
                        <a:rPr lang="ru-RU" sz="800" b="0" i="0" u="none" strike="noStrike">
                          <a:solidFill>
                            <a:srgbClr val="000000"/>
                          </a:solidFill>
                          <a:latin typeface="Calibri"/>
                        </a:rPr>
                        <a:t>Выплата денежной компенсации семьям, в которых в период с 1 января 2011 года по 31 декабря 2015 года родился третий или последующий ребенок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363,4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1 233,10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1 887,50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2 990,29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157,72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155">
                <a:tc>
                  <a:txBody>
                    <a:bodyPr/>
                    <a:lstStyle/>
                    <a:p>
                      <a:pPr algn="l" rtl="0" fontAlgn="b"/>
                      <a:r>
                        <a:rPr lang="ru-RU" sz="800" b="0" i="0" u="none" strike="noStrike">
                          <a:solidFill>
                            <a:srgbClr val="000000"/>
                          </a:solidFill>
                          <a:latin typeface="Calibri"/>
                        </a:rPr>
                        <a:t>Ежегодная денежная выплата гражданам Российской Федерации, не достигшим совершеннолетия на 3 сентября 1945 года и постоянно проживающим на территории Ставропольского края</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10 782,72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10 079,30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19">
                <a:tc>
                  <a:txBody>
                    <a:bodyPr/>
                    <a:lstStyle/>
                    <a:p>
                      <a:pPr algn="l" rtl="0" fontAlgn="b"/>
                      <a:r>
                        <a:rPr lang="ru-RU" sz="800" b="0" i="0" u="none" strike="noStrike">
                          <a:solidFill>
                            <a:srgbClr val="000000"/>
                          </a:solidFill>
                          <a:latin typeface="Calibri"/>
                        </a:rPr>
                        <a:t>Предоставление дополнительной меры социальной поддержки в виде дополнительной компенсации расходов на оплату жилых помещений и коммунальных услуг участникам, инвалидам Великой Отечественной войны и бывшим несовершеннолетним узникам фашизма</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332,39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90">
                <a:tc>
                  <a:txBody>
                    <a:bodyPr/>
                    <a:lstStyle/>
                    <a:p>
                      <a:pPr algn="l" rtl="0" fontAlgn="b"/>
                      <a:r>
                        <a:rPr lang="ru-RU" sz="800" b="0" i="0" u="none" strike="noStrike">
                          <a:solidFill>
                            <a:srgbClr val="000000"/>
                          </a:solidFill>
                          <a:latin typeface="Calibri"/>
                        </a:rPr>
                        <a:t>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56 801,70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65 701,49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56 796,65</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60 805,75</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69 507,91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25">
                <a:tc>
                  <a:txBody>
                    <a:bodyPr/>
                    <a:lstStyle/>
                    <a:p>
                      <a:pPr algn="l" rtl="0" fontAlgn="b"/>
                      <a:r>
                        <a:rPr lang="ru-RU" sz="800" b="0" i="0" u="none" strike="noStrike">
                          <a:solidFill>
                            <a:srgbClr val="000000"/>
                          </a:solidFill>
                          <a:latin typeface="Calibri"/>
                        </a:rPr>
                        <a:t> Осуществление ежегодной денежной выплаты лицам, награжденным нагрудным знаком «Почетный донор России»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1 089,04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1 078,04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1 053,18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1 095,20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1 168,51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60">
                <a:tc>
                  <a:txBody>
                    <a:bodyPr/>
                    <a:lstStyle/>
                    <a:p>
                      <a:pPr algn="l" rtl="0" fontAlgn="b"/>
                      <a:r>
                        <a:rPr lang="ru-RU" sz="800" b="0" i="0" u="none" strike="noStrike">
                          <a:solidFill>
                            <a:srgbClr val="000000"/>
                          </a:solidFill>
                          <a:latin typeface="Calibri"/>
                        </a:rPr>
                        <a:t>Оплата жилищно-коммунальных услуг отдельным категориям граждан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24 456,30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25 851,97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31 501,49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31 501,49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27 641,04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90">
                <a:tc>
                  <a:txBody>
                    <a:bodyPr/>
                    <a:lstStyle/>
                    <a:p>
                      <a:pPr algn="l" rtl="0" fontAlgn="b"/>
                      <a:r>
                        <a:rPr lang="ru-RU" sz="800" b="0" i="0" u="none" strike="noStrike">
                          <a:solidFill>
                            <a:srgbClr val="000000"/>
                          </a:solidFill>
                          <a:latin typeface="Calibri"/>
                        </a:rPr>
                        <a:t>Выплату инвалидам компенсаций страховых премий по договорам обязательного страхования гражданской ответственности владельцев транспортных средств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2,25</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2,32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4,08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4,08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3,56</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2" y="214288"/>
          <a:ext cx="8715436" cy="5643038"/>
        </p:xfrm>
        <a:graphic>
          <a:graphicData uri="http://schemas.openxmlformats.org/drawingml/2006/table">
            <a:tbl>
              <a:tblPr/>
              <a:tblGrid>
                <a:gridCol w="5000660"/>
                <a:gridCol w="857256"/>
                <a:gridCol w="785818"/>
                <a:gridCol w="785818"/>
                <a:gridCol w="642942"/>
                <a:gridCol w="642942"/>
              </a:tblGrid>
              <a:tr h="160087">
                <a:tc rowSpan="2">
                  <a:txBody>
                    <a:bodyPr/>
                    <a:lstStyle/>
                    <a:p>
                      <a:pPr algn="ctr" rtl="0" fontAlgn="t"/>
                      <a:r>
                        <a:rPr lang="ru-RU" sz="800" b="1" i="0" u="none" strike="noStrike" dirty="0">
                          <a:solidFill>
                            <a:srgbClr val="000000"/>
                          </a:solidFill>
                          <a:latin typeface="Calibri"/>
                        </a:rPr>
                        <a:t>Наименование расходов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800" b="1" i="0" u="none" strike="noStrike">
                          <a:solidFill>
                            <a:srgbClr val="000000"/>
                          </a:solidFill>
                          <a:latin typeface="Calibri"/>
                        </a:rPr>
                        <a:t>2019</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a:solidFill>
                            <a:srgbClr val="000000"/>
                          </a:solidFill>
                          <a:latin typeface="Calibri"/>
                        </a:rPr>
                        <a:t>2020 (уточненный)</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smtClean="0">
                          <a:solidFill>
                            <a:srgbClr val="000000"/>
                          </a:solidFill>
                          <a:latin typeface="Calibri"/>
                        </a:rPr>
                        <a:t>2021</a:t>
                      </a:r>
                    </a:p>
                    <a:p>
                      <a:pPr algn="ctr" rtl="0" fontAlgn="t"/>
                      <a:r>
                        <a:rPr lang="ru-RU" sz="800" b="1" i="0" u="none" strike="noStrike" dirty="0" smtClean="0">
                          <a:solidFill>
                            <a:srgbClr val="000000"/>
                          </a:solidFill>
                          <a:latin typeface="Calibri"/>
                        </a:rPr>
                        <a:t> (проект</a:t>
                      </a:r>
                      <a:r>
                        <a:rPr lang="ru-RU" sz="800" b="1" i="0" u="none" strike="noStrike" dirty="0">
                          <a:solidFill>
                            <a:srgbClr val="000000"/>
                          </a:solidFill>
                          <a:latin typeface="Calibri"/>
                        </a:rPr>
                        <a:t>)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a:solidFill>
                            <a:srgbClr val="000000"/>
                          </a:solidFill>
                          <a:latin typeface="Calibri"/>
                        </a:rPr>
                        <a:t>2022 </a:t>
                      </a:r>
                      <a:endParaRPr lang="ru-RU" sz="800" b="1" i="0" u="none" strike="noStrike" dirty="0" smtClean="0">
                        <a:solidFill>
                          <a:srgbClr val="000000"/>
                        </a:solidFill>
                        <a:latin typeface="Calibri"/>
                      </a:endParaRPr>
                    </a:p>
                    <a:p>
                      <a:pPr algn="ctr" rtl="0" fontAlgn="t"/>
                      <a:r>
                        <a:rPr lang="ru-RU" sz="800" b="1" i="0" u="none" strike="noStrike" dirty="0" smtClean="0">
                          <a:solidFill>
                            <a:srgbClr val="000000"/>
                          </a:solidFill>
                          <a:latin typeface="Calibri"/>
                        </a:rPr>
                        <a:t>(</a:t>
                      </a:r>
                      <a:r>
                        <a:rPr lang="ru-RU" sz="800" b="1" i="0" u="none" strike="noStrike" dirty="0">
                          <a:solidFill>
                            <a:srgbClr val="000000"/>
                          </a:solidFill>
                          <a:latin typeface="Calibri"/>
                        </a:rPr>
                        <a:t>проект)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smtClean="0">
                          <a:solidFill>
                            <a:srgbClr val="000000"/>
                          </a:solidFill>
                          <a:latin typeface="Calibri"/>
                        </a:rPr>
                        <a:t>2023</a:t>
                      </a:r>
                    </a:p>
                    <a:p>
                      <a:pPr algn="ctr" rtl="0" fontAlgn="t"/>
                      <a:r>
                        <a:rPr lang="ru-RU" sz="800" b="1" i="0" u="none" strike="noStrike" dirty="0" smtClean="0">
                          <a:solidFill>
                            <a:srgbClr val="000000"/>
                          </a:solidFill>
                          <a:latin typeface="Calibri"/>
                        </a:rPr>
                        <a:t> </a:t>
                      </a:r>
                      <a:r>
                        <a:rPr lang="ru-RU" sz="800" b="1" i="0" u="none" strike="noStrike" dirty="0">
                          <a:solidFill>
                            <a:srgbClr val="000000"/>
                          </a:solidFill>
                          <a:latin typeface="Calibri"/>
                        </a:rPr>
                        <a:t>(проект)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87">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800" b="1" i="0" u="none" strike="noStrike" dirty="0">
                          <a:solidFill>
                            <a:srgbClr val="000000"/>
                          </a:solidFill>
                          <a:latin typeface="Calibri"/>
                        </a:rPr>
                        <a:t>(факт)</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87">
                <a:tc>
                  <a:txBody>
                    <a:bodyPr/>
                    <a:lstStyle/>
                    <a:p>
                      <a:pPr algn="l" rtl="0" fontAlgn="b"/>
                      <a:r>
                        <a:rPr lang="ru-RU" sz="800" b="0" i="0" u="none" strike="noStrike" dirty="0">
                          <a:solidFill>
                            <a:srgbClr val="000000"/>
                          </a:solidFill>
                          <a:latin typeface="Calibri"/>
                        </a:rPr>
                        <a:t>Осуществление ежемесячных выплат на детей в возрасте от трех до семи лет включительно</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214 323,64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109 014,80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393">
                <a:tc>
                  <a:txBody>
                    <a:bodyPr/>
                    <a:lstStyle/>
                    <a:p>
                      <a:pPr algn="l" rtl="0" fontAlgn="b"/>
                      <a:r>
                        <a:rPr lang="ru-RU" sz="800" b="0" i="0" u="none" strike="noStrike">
                          <a:solidFill>
                            <a:srgbClr val="000000"/>
                          </a:solidFill>
                          <a:latin typeface="Calibri"/>
                        </a:rPr>
                        <a:t>Выплата государственных пособий лицам, не подлежащим обязательному социальному страхованию на случай временной нетрудоспособности и в связи с материнством, и лицам, уволенным в связи с ликвидацией организаций (прекращением деятельности, полномочий физическими лицами)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64 151,49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80 503,78</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74 775,70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77 690,59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84 364,72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48">
                <a:tc>
                  <a:txBody>
                    <a:bodyPr/>
                    <a:lstStyle/>
                    <a:p>
                      <a:pPr algn="l" rtl="0" fontAlgn="b"/>
                      <a:r>
                        <a:rPr lang="ru-RU" sz="800" b="0" i="0" u="none" strike="noStrike">
                          <a:solidFill>
                            <a:srgbClr val="000000"/>
                          </a:solidFill>
                          <a:latin typeface="Calibri"/>
                        </a:rPr>
                        <a:t> Компенсация отдельным категориям граждан оплаты взноса на капитальный ремонт общего имущества в многоквартирном доме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63,65</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78,9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62,15</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60,04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98,9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87">
                <a:tc>
                  <a:txBody>
                    <a:bodyPr/>
                    <a:lstStyle/>
                    <a:p>
                      <a:pPr algn="l" rtl="0" fontAlgn="b"/>
                      <a:r>
                        <a:rPr lang="ru-RU" sz="800" b="0" i="0" u="none" strike="noStrike">
                          <a:solidFill>
                            <a:srgbClr val="000000"/>
                          </a:solidFill>
                          <a:latin typeface="Calibri"/>
                        </a:rPr>
                        <a:t>Осуществление ежемесячной выплаты в связи с рождением (усыновлением) первого ребенка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43 199,02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44 289,45</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58 954,23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62 361,29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876">
                <a:tc>
                  <a:txBody>
                    <a:bodyPr/>
                    <a:lstStyle/>
                    <a:p>
                      <a:pPr algn="l" rtl="0" fontAlgn="b"/>
                      <a:r>
                        <a:rPr lang="ru-RU" sz="800" b="0" i="0" u="none" strike="noStrike">
                          <a:solidFill>
                            <a:srgbClr val="000000"/>
                          </a:solidFill>
                          <a:latin typeface="Calibri"/>
                        </a:rPr>
                        <a:t>Осуществление отдельных государственных полномочий по социальной защите отдельных категорий граждан</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79 473,74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81 744,90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81 109,97</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81 388,12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79 576,63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532">
                <a:tc>
                  <a:txBody>
                    <a:bodyPr/>
                    <a:lstStyle/>
                    <a:p>
                      <a:pPr algn="l" rtl="0" fontAlgn="b"/>
                      <a:r>
                        <a:rPr lang="ru-RU" sz="800" b="0" i="0" u="none" strike="noStrike">
                          <a:solidFill>
                            <a:srgbClr val="000000"/>
                          </a:solidFill>
                          <a:latin typeface="Calibri"/>
                        </a:rPr>
                        <a:t>Оказание государственной социальной помощи на основании социального контракта отдельным категориям граждан</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11 527,84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260">
                <a:tc>
                  <a:txBody>
                    <a:bodyPr/>
                    <a:lstStyle/>
                    <a:p>
                      <a:pPr algn="l" rtl="0" fontAlgn="b"/>
                      <a:r>
                        <a:rPr lang="ru-RU" sz="800" b="0" i="0" u="none" strike="noStrike">
                          <a:solidFill>
                            <a:srgbClr val="000000"/>
                          </a:solidFill>
                          <a:latin typeface="Calibri"/>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(поселках городского типа)</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82">
                <a:tc>
                  <a:txBody>
                    <a:bodyPr/>
                    <a:lstStyle/>
                    <a:p>
                      <a:pPr algn="ctr" rtl="0" fontAlgn="b"/>
                      <a:r>
                        <a:rPr lang="ru-RU" sz="800" b="1" i="0" u="none" strike="noStrike">
                          <a:solidFill>
                            <a:srgbClr val="000000"/>
                          </a:solidFill>
                          <a:latin typeface="Calibri"/>
                        </a:rPr>
                        <a:t>СЕЛЬСКОЕ ХОЗЯЙСТВО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009">
                <a:tc>
                  <a:txBody>
                    <a:bodyPr/>
                    <a:lstStyle/>
                    <a:p>
                      <a:pPr algn="l" rtl="0" fontAlgn="b"/>
                      <a:r>
                        <a:rPr lang="ru-RU" sz="800" b="0" i="0" u="none" strike="noStrike">
                          <a:solidFill>
                            <a:srgbClr val="000000"/>
                          </a:solidFill>
                          <a:latin typeface="Calibri"/>
                        </a:rPr>
                        <a:t>Организация и проведение мероприятий по борьбе с иксодовыми клещами-переносчиками Крымской геморрагической лихорадки в природных биотопах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228,16</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413,03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413,03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413,03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373,74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48">
                <a:tc>
                  <a:txBody>
                    <a:bodyPr/>
                    <a:lstStyle/>
                    <a:p>
                      <a:pPr algn="l" rtl="0" fontAlgn="b"/>
                      <a:r>
                        <a:rPr lang="ru-RU" sz="800" b="0" i="0" u="none" strike="noStrike">
                          <a:solidFill>
                            <a:srgbClr val="000000"/>
                          </a:solidFill>
                          <a:latin typeface="Calibri"/>
                        </a:rPr>
                        <a:t>Администрирование переданных  отдельных государственных полномочий в области сельского хозяйства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2 073,38</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2 225,30</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2 288,27</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2 364,57</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2 204,02</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48">
                <a:tc>
                  <a:txBody>
                    <a:bodyPr/>
                    <a:lstStyle/>
                    <a:p>
                      <a:pPr algn="l" rtl="0" fontAlgn="b"/>
                      <a:r>
                        <a:rPr lang="ru-RU" sz="800" b="0" i="0" u="none" strike="noStrike">
                          <a:solidFill>
                            <a:srgbClr val="000000"/>
                          </a:solidFill>
                          <a:latin typeface="Calibri"/>
                        </a:rPr>
                        <a:t>Стимулирование развития приоритетных подотраслей агропромышленного комплекса и развитие малых форм хозяйствования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279,73</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279,73</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48">
                <a:tc>
                  <a:txBody>
                    <a:bodyPr/>
                    <a:lstStyle/>
                    <a:p>
                      <a:pPr algn="l" rtl="0" fontAlgn="b"/>
                      <a:r>
                        <a:rPr lang="ru-RU" sz="800" b="0" i="0" u="none" strike="noStrike">
                          <a:solidFill>
                            <a:srgbClr val="000000"/>
                          </a:solidFill>
                          <a:latin typeface="Calibri"/>
                        </a:rPr>
                        <a:t>Содействие достижению целевых показателей реализации региональных программ развития агропромышленного комплекса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1,27</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82">
                <a:tc>
                  <a:txBody>
                    <a:bodyPr/>
                    <a:lstStyle/>
                    <a:p>
                      <a:pPr algn="ctr" rtl="0" fontAlgn="b"/>
                      <a:r>
                        <a:rPr lang="ru-RU" sz="800" b="1" i="0" u="none" strike="noStrike">
                          <a:solidFill>
                            <a:srgbClr val="000000"/>
                          </a:solidFill>
                          <a:latin typeface="Calibri"/>
                        </a:rPr>
                        <a:t>ДРУГИЕ ВОПРОСЫ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393">
                <a:tc>
                  <a:txBody>
                    <a:bodyPr/>
                    <a:lstStyle/>
                    <a:p>
                      <a:pPr algn="l" rtl="0" fontAlgn="b"/>
                      <a:r>
                        <a:rPr lang="ru-RU" sz="800" b="0" i="0" u="none" strike="noStrike">
                          <a:solidFill>
                            <a:srgbClr val="000000"/>
                          </a:solidFill>
                          <a:latin typeface="Calibri"/>
                        </a:rPr>
                        <a:t>Реализация Закона Ставропольского края «О наделении  органов местного самоуправления муниципальных образований в Ставропольском крае отдельными государственными полномочиями Ставропольского края по формированию, содержанию и использованию Архивного фонда Ставропольского края»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599,28</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665,38</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689,08</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711,4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663,27</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87">
                <a:tc>
                  <a:txBody>
                    <a:bodyPr/>
                    <a:lstStyle/>
                    <a:p>
                      <a:pPr algn="l" rtl="0" fontAlgn="b"/>
                      <a:r>
                        <a:rPr lang="ru-RU" sz="800" b="0" i="0" u="none" strike="noStrike">
                          <a:solidFill>
                            <a:srgbClr val="000000"/>
                          </a:solidFill>
                          <a:latin typeface="Calibri"/>
                        </a:rPr>
                        <a:t>Создание и организация деятельности комиссий по делам несовершеннолетних и защите их прав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38,72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38,71</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38,71</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38,71</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38,37</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588">
                <a:tc>
                  <a:txBody>
                    <a:bodyPr/>
                    <a:lstStyle/>
                    <a:p>
                      <a:pPr algn="l" rtl="0" fontAlgn="b"/>
                      <a:r>
                        <a:rPr lang="ru-RU" sz="800" b="0" i="0" u="none" strike="noStrike">
                          <a:solidFill>
                            <a:srgbClr val="000000"/>
                          </a:solidFill>
                          <a:latin typeface="Calibri"/>
                        </a:rPr>
                        <a:t>Реализация Закона Ставропольского края «О наделении органов местного самоуправления муниципальных районов и городских округов в Ставропольском крае отдельными государственными полномочиями Ставропольского края по созданию административных комиссий»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87">
                <a:tc>
                  <a:txBody>
                    <a:bodyPr/>
                    <a:lstStyle/>
                    <a:p>
                      <a:pPr algn="l" rtl="0" fontAlgn="b"/>
                      <a:r>
                        <a:rPr lang="ru-RU" sz="800" b="0" i="0" u="none" strike="noStrike">
                          <a:solidFill>
                            <a:srgbClr val="000000"/>
                          </a:solidFill>
                          <a:latin typeface="Calibri"/>
                        </a:rPr>
                        <a:t>Осуществление деятельности по обращению с животными без владельцев</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182,73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390,46</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160,92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160,92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638,32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009">
                <a:tc>
                  <a:txBody>
                    <a:bodyPr/>
                    <a:lstStyle/>
                    <a:p>
                      <a:pPr algn="l" rtl="0" fontAlgn="b"/>
                      <a:r>
                        <a:rPr lang="ru-RU" sz="800" b="0" i="0" u="none" strike="noStrike">
                          <a:solidFill>
                            <a:srgbClr val="000000"/>
                          </a:solidFill>
                          <a:latin typeface="Calibri"/>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20,48</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24,6</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26,26</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190,42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8,01</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48">
                <a:tc>
                  <a:txBody>
                    <a:bodyPr/>
                    <a:lstStyle/>
                    <a:p>
                      <a:pPr algn="l" rtl="0" fontAlgn="b"/>
                      <a:r>
                        <a:rPr lang="ru-RU" sz="800" b="0" i="0" u="none" strike="noStrike">
                          <a:solidFill>
                            <a:srgbClr val="000000"/>
                          </a:solidFill>
                          <a:latin typeface="Calibri"/>
                        </a:rPr>
                        <a:t>Осуществление первичного воинского учета на территориях, где отсутствуют военные комиссариаты</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2 205,80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2 888,96</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2 540,23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 Оплата труда работников бюджетной сферы </a:t>
            </a:r>
          </a:p>
          <a:p>
            <a:pPr algn="ctr"/>
            <a:r>
              <a:rPr lang="ru-RU" sz="1600" dirty="0" smtClean="0">
                <a:latin typeface="Calibri" pitchFamily="34" charset="0"/>
                <a:cs typeface="Calibri" pitchFamily="34" charset="0"/>
              </a:rPr>
              <a:t>в 2021 году и плановом периоде 2022 и 2023 годов</a:t>
            </a:r>
          </a:p>
        </p:txBody>
      </p:sp>
      <p:sp>
        <p:nvSpPr>
          <p:cNvPr id="8" name="TextBox 7"/>
          <p:cNvSpPr txBox="1"/>
          <p:nvPr/>
        </p:nvSpPr>
        <p:spPr>
          <a:xfrm>
            <a:off x="142844" y="571481"/>
            <a:ext cx="5214974" cy="2031325"/>
          </a:xfrm>
          <a:prstGeom prst="rect">
            <a:avLst/>
          </a:prstGeom>
          <a:noFill/>
        </p:spPr>
        <p:txBody>
          <a:bodyPr wrap="square" rtlCol="0">
            <a:spAutoFit/>
          </a:bodyPr>
          <a:lstStyle/>
          <a:p>
            <a:pPr algn="just"/>
            <a:r>
              <a:rPr lang="ru-RU" sz="900" dirty="0" smtClean="0"/>
              <a:t>    Расходы на повышение заработной платы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от 7 мая 2012 года </a:t>
            </a:r>
            <a:r>
              <a:rPr lang="ru-RU" sz="900" dirty="0" smtClean="0">
                <a:hlinkClick r:id="rId2"/>
              </a:rPr>
              <a:t>№597</a:t>
            </a:r>
            <a:r>
              <a:rPr lang="ru-RU" sz="900" dirty="0" smtClean="0"/>
              <a:t> «О мероприятиях по реализации государственной социальной политики», от 1 июня 2012 года </a:t>
            </a:r>
            <a:r>
              <a:rPr lang="ru-RU" sz="900" dirty="0" smtClean="0">
                <a:hlinkClick r:id="rId3"/>
              </a:rPr>
              <a:t>№ 761</a:t>
            </a:r>
            <a:r>
              <a:rPr lang="ru-RU" sz="900" dirty="0" smtClean="0"/>
              <a:t> «О национальной стратегии действий в интересах детей на 2012-2017 годы» и от 28 декабря 2012 года </a:t>
            </a:r>
            <a:r>
              <a:rPr lang="ru-RU" sz="900" dirty="0" smtClean="0">
                <a:hlinkClick r:id="rId4"/>
              </a:rPr>
              <a:t>№1688</a:t>
            </a:r>
            <a:r>
              <a:rPr lang="ru-RU" sz="900" dirty="0" smtClean="0"/>
              <a:t> «О некоторых мерах по реализации государственной политики в сфере защиты детей-сирот и детей, оставшихся без попечения родителей», предусмотрены с учетом сохранения достигнутых в 2018 году соотношений их заработной платы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ежегодно с 01 января 2021-2023 годов исходя из значения среднемесячного дохода от трудовой деятельности. </a:t>
            </a:r>
          </a:p>
          <a:p>
            <a:pPr algn="just"/>
            <a:endParaRPr lang="ru-RU" sz="900" dirty="0"/>
          </a:p>
        </p:txBody>
      </p:sp>
      <p:sp>
        <p:nvSpPr>
          <p:cNvPr id="9" name="TextBox 8"/>
          <p:cNvSpPr txBox="1"/>
          <p:nvPr/>
        </p:nvSpPr>
        <p:spPr>
          <a:xfrm>
            <a:off x="214282" y="2500306"/>
            <a:ext cx="5072098" cy="784830"/>
          </a:xfrm>
          <a:prstGeom prst="rect">
            <a:avLst/>
          </a:prstGeom>
          <a:noFill/>
        </p:spPr>
        <p:txBody>
          <a:bodyPr wrap="square" rtlCol="0">
            <a:spAutoFit/>
          </a:bodyPr>
          <a:lstStyle/>
          <a:p>
            <a:pPr marL="0" lvl="1"/>
            <a:r>
              <a:rPr lang="ru-RU" sz="900" dirty="0" smtClean="0"/>
              <a:t>    Расходы на выплату заработной платы работникам организаций, финансируемых из местных бюджетов, предусматриваются в расчетных показателях на 2021 год и плановый период 2022 и 2023 годов исходя из обеспечения минимального размера оплаты труда 12792 рублей в месяц. </a:t>
            </a:r>
            <a:endParaRPr lang="ru-RU" sz="900" b="1" dirty="0" smtClean="0"/>
          </a:p>
          <a:p>
            <a:endParaRPr lang="ru-RU" sz="900" dirty="0"/>
          </a:p>
        </p:txBody>
      </p:sp>
      <p:graphicFrame>
        <p:nvGraphicFramePr>
          <p:cNvPr id="10" name="Диаграмма 9"/>
          <p:cNvGraphicFramePr/>
          <p:nvPr/>
        </p:nvGraphicFramePr>
        <p:xfrm>
          <a:off x="5643570" y="500042"/>
          <a:ext cx="3500430" cy="1285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5572132" y="1643050"/>
          <a:ext cx="3571868" cy="1071570"/>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p:cNvSpPr txBox="1"/>
          <p:nvPr/>
        </p:nvSpPr>
        <p:spPr>
          <a:xfrm>
            <a:off x="142844" y="3164681"/>
            <a:ext cx="8858312" cy="3693319"/>
          </a:xfrm>
          <a:prstGeom prst="rect">
            <a:avLst/>
          </a:prstGeom>
          <a:noFill/>
        </p:spPr>
        <p:txBody>
          <a:bodyPr wrap="square" rtlCol="0">
            <a:spAutoFit/>
          </a:bodyPr>
          <a:lstStyle/>
          <a:p>
            <a:r>
              <a:rPr lang="ru-RU" sz="900" dirty="0" smtClean="0"/>
              <a:t>       Расходы на оплату труда:</a:t>
            </a:r>
          </a:p>
          <a:p>
            <a:r>
              <a:rPr lang="ru-RU" sz="900" dirty="0" smtClean="0"/>
              <a:t>      депутатов, членов выборных органов местного самоуправления, выборных должностных лиц местного самоуправления, осуществляющих свои полномочия на постоянной основе, муниципальных служащих муниципальной службы, планируются с учетом размеров должностных окладов, утвержденных постановлением Правительства Ставропольского края от 21 октября 2009 г. № 267-п «О</a:t>
            </a:r>
            <a:r>
              <a:rPr lang="en-US" sz="900" dirty="0" smtClean="0"/>
              <a:t> </a:t>
            </a:r>
            <a:r>
              <a:rPr lang="ru-RU" sz="900" dirty="0" smtClean="0"/>
              <a:t>нормативах формирования расходов на содержание органов местного самоуправления муниципальных образований Ставропольского края»; </a:t>
            </a:r>
          </a:p>
          <a:p>
            <a:r>
              <a:rPr lang="ru-RU" sz="900" dirty="0" smtClean="0"/>
              <a:t>     работников, замещающих должности, не являющиеся должностями муниципальной службы, планируются с учетом размеров должностных окладов, утвержденных постановлением Губернатора Ставропольского края от 18 ноября 2005 г. № 680 «Об оплате труда работников государственных органов Ставропольского края, замещающих должности, не являющиеся должностями государственной гражданской службы Ставропольского края»;</a:t>
            </a:r>
          </a:p>
          <a:p>
            <a:r>
              <a:rPr lang="ru-RU" sz="900" dirty="0" smtClean="0"/>
              <a:t>     работников, переведенных на новые системы оплаты труда и осуществляющих профессиональную деятельность по профессиям рабочих, планируются с учетом размеров должностных окладов, утвержденных постановлением Правительства Ставропольского края от 18</a:t>
            </a:r>
            <a:r>
              <a:rPr lang="en-US" sz="900" dirty="0" smtClean="0"/>
              <a:t> </a:t>
            </a:r>
            <a:r>
              <a:rPr lang="ru-RU" sz="900" dirty="0" smtClean="0"/>
              <a:t>марта 2009 г. № 81-п «О</a:t>
            </a:r>
            <a:r>
              <a:rPr lang="en-US" sz="900" dirty="0" smtClean="0"/>
              <a:t> </a:t>
            </a:r>
            <a:r>
              <a:rPr lang="ru-RU" sz="900" dirty="0" smtClean="0"/>
              <a:t>введении новых систем оплаты труда работников органов государственной власти (государственных органов) Ставропольского края, осуществляющих профессиональную деятельность по профессиям рабочих».</a:t>
            </a:r>
          </a:p>
          <a:p>
            <a:r>
              <a:rPr lang="ru-RU" sz="900" dirty="0" smtClean="0"/>
              <a:t>     При определении размера фонда оплаты труда на 2021 год и плановый период тарифы страховых взносов на заработную плату сохраняются на уровне 2019 года - 30,2 процента.</a:t>
            </a:r>
          </a:p>
          <a:p>
            <a:r>
              <a:rPr lang="ru-RU" sz="900" dirty="0" smtClean="0"/>
              <a:t>      Расходы на 2021 год и плановый период 2022 и 2023 годов на выплату компенсации стоимости санаторной путевки депутатам, членам выборных органов местного самоуправления, выборным должностным лицам местного самоуправления, осуществляющим свои полномочия на постоянной основе, муниципальным служащим муниципальной службы в Ставропольском крае планируются на уровне 2020</a:t>
            </a:r>
            <a:r>
              <a:rPr lang="en-US" sz="900" dirty="0" smtClean="0"/>
              <a:t> </a:t>
            </a:r>
            <a:r>
              <a:rPr lang="ru-RU" sz="900" dirty="0" smtClean="0"/>
              <a:t>года.</a:t>
            </a:r>
          </a:p>
          <a:p>
            <a:r>
              <a:rPr lang="ru-RU" sz="900" dirty="0" smtClean="0"/>
              <a:t>     Объем бюджетных ассигнований на предоставление мер социальной поддержки по оплате жилья, коммунальных услуг или отдельных их видов работникам муниципальных учреждений культуры, искусства и кинематографии, работающим и проживающим в сельской местности, формируется исходя из:</a:t>
            </a:r>
          </a:p>
          <a:p>
            <a:r>
              <a:rPr lang="ru-RU" sz="900" dirty="0" smtClean="0"/>
              <a:t>     численности получателей указанных мер социальной поддержки по данным отчетов на 01 апреля 2020 года;</a:t>
            </a:r>
          </a:p>
          <a:p>
            <a:r>
              <a:rPr lang="ru-RU" sz="900" dirty="0" smtClean="0"/>
              <a:t>    расчетного размера ежемесячной денежной выплаты работникам муниципальных учреждений культуры, искусства и кинематографии, установленного на 2020 год, без его индексации (771,20 рублей);</a:t>
            </a:r>
          </a:p>
          <a:p>
            <a:r>
              <a:rPr lang="ru-RU" sz="900" dirty="0" smtClean="0"/>
              <a:t>    необходимости обеспечения расходов, связанных с перечислением, зачислением и доставкой ежемесячной денежной выплаты получателям мер социальной поддержки (в пределах 1,5 процента размера ежемесячной денежной выплаты). </a:t>
            </a:r>
          </a:p>
          <a:p>
            <a:r>
              <a:rPr lang="ru-RU" sz="900" dirty="0" smtClean="0"/>
              <a:t>      Расходы на оплату коммунальных услуг сформированы на 2021 и 2022 год на базовом уровне, на 2023 год – с учетом прогнозируемого роста тарифов на 2,3 процента.</a:t>
            </a:r>
            <a:endParaRPr lang="ru-RU" sz="900" dirty="0"/>
          </a:p>
        </p:txBody>
      </p:sp>
      <p:sp>
        <p:nvSpPr>
          <p:cNvPr id="16" name="Прямоугольник 15"/>
          <p:cNvSpPr/>
          <p:nvPr/>
        </p:nvSpPr>
        <p:spPr>
          <a:xfrm>
            <a:off x="142844" y="0"/>
            <a:ext cx="1138773" cy="338554"/>
          </a:xfrm>
          <a:prstGeom prst="rect">
            <a:avLst/>
          </a:prstGeom>
        </p:spPr>
        <p:txBody>
          <a:bodyPr wrap="none">
            <a:spAutoFit/>
          </a:bodyPr>
          <a:lstStyle/>
          <a:p>
            <a:r>
              <a:rPr lang="ru-RU" sz="1600" b="1" dirty="0" smtClean="0">
                <a:latin typeface="Calibri" pitchFamily="34" charset="0"/>
                <a:cs typeface="Calibri" pitchFamily="34" charset="0"/>
              </a:rPr>
              <a:t>Раздел 7 /</a:t>
            </a:r>
            <a:r>
              <a:rPr lang="ru-RU" sz="1600" dirty="0" smtClean="0">
                <a:latin typeface="Calibri" pitchFamily="34" charset="0"/>
                <a:cs typeface="Calibri" pitchFamily="34" charset="0"/>
              </a:rPr>
              <a:t> </a:t>
            </a:r>
            <a:endParaRPr lang="ru-RU" sz="1600" dirty="0"/>
          </a:p>
        </p:txBody>
      </p:sp>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500034" y="0"/>
            <a:ext cx="5472154" cy="928670"/>
          </a:xfrm>
        </p:spPr>
        <p:txBody>
          <a:bodyPr/>
          <a:lstStyle/>
          <a:p>
            <a:pPr algn="l"/>
            <a:r>
              <a:rPr lang="ru-RU" sz="2800" b="1" dirty="0" smtClean="0">
                <a:latin typeface="Calibri" pitchFamily="34" charset="0"/>
                <a:cs typeface="Calibri" pitchFamily="34" charset="0"/>
              </a:rPr>
              <a:t>Гражданин</a:t>
            </a:r>
            <a:r>
              <a:rPr lang="ru-RU" sz="2800" dirty="0" smtClean="0">
                <a:latin typeface="Calibri" pitchFamily="34" charset="0"/>
                <a:cs typeface="Calibri" pitchFamily="34" charset="0"/>
              </a:rPr>
              <a:t> и его участие в бюджетном процессе:</a:t>
            </a:r>
          </a:p>
        </p:txBody>
      </p:sp>
      <p:sp>
        <p:nvSpPr>
          <p:cNvPr id="72706" name="AutoShape 2" descr="C:\Users\%D0%9A%D0%BE%D1%81%D1%82%D1%80%D0%B8%D1%86%D0%BA%D0%B0%D1%8F\Desktop\%D0%BF%D1%80%D0%B5%D0%B7%D0%B5%D0%BD%D1%82%D0%B0%D1%86%D0%B8%D1%8F\fad73190-ad7b-4ffe-a2a4-0e20e50027b7.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1138" name="AutoShape 2" descr="https://s1.slide-share.ru/s_slide/35ff20edddc92c0bf1a9dd015e7b7264/fad73190-ad7b-4ffe-a2a4-0e20e50027b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500034" y="1142984"/>
            <a:ext cx="2857520" cy="107157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Calibri" pitchFamily="34" charset="0"/>
                <a:cs typeface="Calibri" pitchFamily="34" charset="0"/>
              </a:rPr>
              <a:t>Помогает формировать доходную часть бюджета </a:t>
            </a:r>
          </a:p>
          <a:p>
            <a:pPr algn="ctr"/>
            <a:r>
              <a:rPr lang="ru-RU" sz="1200" dirty="0" smtClean="0">
                <a:solidFill>
                  <a:schemeClr val="tx1"/>
                </a:solidFill>
                <a:latin typeface="Calibri" pitchFamily="34" charset="0"/>
                <a:cs typeface="Calibri" pitchFamily="34" charset="0"/>
              </a:rPr>
              <a:t>(налог на доходы физических лиц, земельный налог, налог на имущество и др.)</a:t>
            </a:r>
            <a:endParaRPr lang="ru-RU" sz="1200" dirty="0">
              <a:solidFill>
                <a:schemeClr val="tx1"/>
              </a:solidFill>
              <a:latin typeface="Calibri" pitchFamily="34" charset="0"/>
              <a:cs typeface="Calibri" pitchFamily="34" charset="0"/>
            </a:endParaRPr>
          </a:p>
        </p:txBody>
      </p:sp>
      <p:sp>
        <p:nvSpPr>
          <p:cNvPr id="10" name="Стрелка вниз 9"/>
          <p:cNvSpPr/>
          <p:nvPr/>
        </p:nvSpPr>
        <p:spPr>
          <a:xfrm>
            <a:off x="500034" y="2357430"/>
            <a:ext cx="2786082" cy="571504"/>
          </a:xfrm>
          <a:prstGeom prst="downArrow">
            <a:avLst>
              <a:gd name="adj1" fmla="val 91660"/>
              <a:gd name="adj2" fmla="val 7898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latin typeface="Calibri" pitchFamily="34" charset="0"/>
              <a:cs typeface="Calibri" pitchFamily="34" charset="0"/>
            </a:endParaRPr>
          </a:p>
          <a:p>
            <a:pPr algn="ctr"/>
            <a:r>
              <a:rPr lang="ru-RU" sz="1200" b="1" dirty="0" smtClean="0">
                <a:solidFill>
                  <a:schemeClr val="tx1"/>
                </a:solidFill>
                <a:latin typeface="Calibri" pitchFamily="34" charset="0"/>
                <a:cs typeface="Calibri" pitchFamily="34" charset="0"/>
              </a:rPr>
              <a:t>КАК НАЛОГОПЛАТЕЛЬЩИК</a:t>
            </a:r>
            <a:endParaRPr lang="ru-RU" sz="1200" b="1" dirty="0">
              <a:solidFill>
                <a:schemeClr val="tx1"/>
              </a:solidFill>
              <a:latin typeface="Calibri" pitchFamily="34" charset="0"/>
              <a:cs typeface="Calibri" pitchFamily="34" charset="0"/>
            </a:endParaRPr>
          </a:p>
        </p:txBody>
      </p:sp>
      <p:sp>
        <p:nvSpPr>
          <p:cNvPr id="11" name="Скругленная прямоугольная выноска 10"/>
          <p:cNvSpPr/>
          <p:nvPr/>
        </p:nvSpPr>
        <p:spPr>
          <a:xfrm>
            <a:off x="6072198" y="500042"/>
            <a:ext cx="2714644" cy="857256"/>
          </a:xfrm>
          <a:prstGeom prst="wedgeRoundRectCallout">
            <a:avLst>
              <a:gd name="adj1" fmla="val -87629"/>
              <a:gd name="adj2" fmla="val 93798"/>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Calibri" pitchFamily="34" charset="0"/>
                <a:cs typeface="Calibri" pitchFamily="34" charset="0"/>
              </a:rPr>
              <a:t>ВОЗМОЖНОСТИ ВЛИЯНИЯ ГРАЖДАНИНА НА СОСТАВ БЮДЖЕТА</a:t>
            </a:r>
            <a:endParaRPr lang="ru-RU" sz="1400" dirty="0">
              <a:solidFill>
                <a:schemeClr val="tx1"/>
              </a:solidFill>
              <a:latin typeface="Calibri" pitchFamily="34" charset="0"/>
              <a:cs typeface="Calibri" pitchFamily="34" charset="0"/>
            </a:endParaRPr>
          </a:p>
        </p:txBody>
      </p:sp>
      <p:sp>
        <p:nvSpPr>
          <p:cNvPr id="13" name="Прямоугольник с двумя скругленными противолежащими углами 12"/>
          <p:cNvSpPr/>
          <p:nvPr/>
        </p:nvSpPr>
        <p:spPr>
          <a:xfrm>
            <a:off x="5429256" y="1714488"/>
            <a:ext cx="3420000" cy="1008000"/>
          </a:xfrm>
          <a:prstGeom prst="round2Diag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u-RU" sz="1200" i="1" dirty="0" smtClean="0">
                <a:solidFill>
                  <a:schemeClr val="tx1"/>
                </a:solidFill>
                <a:latin typeface="Calibri" pitchFamily="34" charset="0"/>
                <a:cs typeface="Calibri" pitchFamily="34" charset="0"/>
              </a:rPr>
              <a:t>Публичные обсуждения программ развития Курского муниципального округа Ставропольского края (размещаются на сайте администрации)</a:t>
            </a:r>
          </a:p>
        </p:txBody>
      </p:sp>
      <p:sp>
        <p:nvSpPr>
          <p:cNvPr id="14" name="Нашивка 13"/>
          <p:cNvSpPr/>
          <p:nvPr/>
        </p:nvSpPr>
        <p:spPr>
          <a:xfrm rot="5400000">
            <a:off x="4214810" y="2000240"/>
            <a:ext cx="1357322" cy="1071570"/>
          </a:xfrm>
          <a:prstGeom prst="chevron">
            <a:avLst>
              <a:gd name="adj" fmla="val 46981"/>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5" name="Прямоугольник 14"/>
          <p:cNvSpPr/>
          <p:nvPr/>
        </p:nvSpPr>
        <p:spPr>
          <a:xfrm>
            <a:off x="500034" y="5429264"/>
            <a:ext cx="2857520" cy="107157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Calibri" pitchFamily="34" charset="0"/>
                <a:cs typeface="Calibri" pitchFamily="34" charset="0"/>
              </a:rPr>
              <a:t>Получает социальные гарантии – расходная часть бюджета (образование, социальные выплаты и др.)</a:t>
            </a:r>
            <a:endParaRPr lang="ru-RU" sz="1200" dirty="0">
              <a:solidFill>
                <a:schemeClr val="tx1"/>
              </a:solidFill>
              <a:latin typeface="Calibri" pitchFamily="34" charset="0"/>
              <a:cs typeface="Calibri" pitchFamily="34" charset="0"/>
            </a:endParaRPr>
          </a:p>
        </p:txBody>
      </p:sp>
      <p:sp>
        <p:nvSpPr>
          <p:cNvPr id="16" name="Стрелка вниз 15"/>
          <p:cNvSpPr/>
          <p:nvPr/>
        </p:nvSpPr>
        <p:spPr>
          <a:xfrm>
            <a:off x="500034" y="4714884"/>
            <a:ext cx="2786082" cy="571504"/>
          </a:xfrm>
          <a:prstGeom prst="downArrow">
            <a:avLst>
              <a:gd name="adj1" fmla="val 91660"/>
              <a:gd name="adj2" fmla="val 7898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endParaRPr>
          </a:p>
        </p:txBody>
      </p:sp>
      <p:pic>
        <p:nvPicPr>
          <p:cNvPr id="91142" name="Picture 6" descr="https://uzgazeta.ru/wp-content/uploads/2018/04/%D0%B1%D1%8E%D0%B4%D0%B6%D0%B5%D1%82.jpg"/>
          <p:cNvPicPr>
            <a:picLocks noChangeAspect="1" noChangeArrowheads="1"/>
          </p:cNvPicPr>
          <p:nvPr/>
        </p:nvPicPr>
        <p:blipFill>
          <a:blip r:embed="rId2" cstate="print"/>
          <a:srcRect/>
          <a:stretch>
            <a:fillRect/>
          </a:stretch>
        </p:blipFill>
        <p:spPr bwMode="auto">
          <a:xfrm>
            <a:off x="500034" y="3071810"/>
            <a:ext cx="2857520" cy="1503556"/>
          </a:xfrm>
          <a:prstGeom prst="rect">
            <a:avLst/>
          </a:prstGeom>
          <a:ln>
            <a:noFill/>
          </a:ln>
          <a:effectLst>
            <a:softEdge rad="112500"/>
          </a:effectLst>
        </p:spPr>
      </p:pic>
      <p:sp>
        <p:nvSpPr>
          <p:cNvPr id="18" name="Прямоугольник 17"/>
          <p:cNvSpPr/>
          <p:nvPr/>
        </p:nvSpPr>
        <p:spPr>
          <a:xfrm>
            <a:off x="500034" y="4714884"/>
            <a:ext cx="2786082" cy="461665"/>
          </a:xfrm>
          <a:prstGeom prst="rect">
            <a:avLst/>
          </a:prstGeom>
        </p:spPr>
        <p:txBody>
          <a:bodyPr wrap="square">
            <a:spAutoFit/>
          </a:bodyPr>
          <a:lstStyle/>
          <a:p>
            <a:pPr algn="ctr"/>
            <a:r>
              <a:rPr lang="ru-RU" sz="1200" b="1" dirty="0" smtClean="0">
                <a:latin typeface="Calibri" pitchFamily="34" charset="0"/>
                <a:cs typeface="Calibri" pitchFamily="34" charset="0"/>
              </a:rPr>
              <a:t>КАК ПОЛУЧАТЕЛЬ СОЦИАЛЬНЫХ </a:t>
            </a:r>
          </a:p>
          <a:p>
            <a:pPr algn="ctr"/>
            <a:r>
              <a:rPr lang="ru-RU" sz="1200" b="1" dirty="0" smtClean="0">
                <a:latin typeface="Calibri" pitchFamily="34" charset="0"/>
                <a:cs typeface="Calibri" pitchFamily="34" charset="0"/>
              </a:rPr>
              <a:t>ГАРАНТИЙ</a:t>
            </a:r>
            <a:endParaRPr lang="ru-RU" sz="1200" b="1" dirty="0">
              <a:latin typeface="Calibri" pitchFamily="34" charset="0"/>
              <a:cs typeface="Calibri" pitchFamily="34" charset="0"/>
            </a:endParaRPr>
          </a:p>
        </p:txBody>
      </p:sp>
      <p:sp>
        <p:nvSpPr>
          <p:cNvPr id="20" name="Прямоугольник с двумя скругленными противолежащими углами 19"/>
          <p:cNvSpPr/>
          <p:nvPr/>
        </p:nvSpPr>
        <p:spPr>
          <a:xfrm>
            <a:off x="5429256" y="2857496"/>
            <a:ext cx="3420000" cy="1008000"/>
          </a:xfrm>
          <a:prstGeom prst="round2Diag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u-RU" sz="1200" i="1" dirty="0" smtClean="0">
                <a:solidFill>
                  <a:schemeClr val="tx1"/>
                </a:solidFill>
                <a:latin typeface="Calibri" pitchFamily="34" charset="0"/>
                <a:cs typeface="Calibri" pitchFamily="34" charset="0"/>
              </a:rPr>
              <a:t>Оценка качества муниципальных услуг (участие в социологических опросах)</a:t>
            </a:r>
          </a:p>
        </p:txBody>
      </p:sp>
      <p:sp>
        <p:nvSpPr>
          <p:cNvPr id="21" name="Прямоугольник с двумя скругленными противолежащими углами 20"/>
          <p:cNvSpPr/>
          <p:nvPr/>
        </p:nvSpPr>
        <p:spPr>
          <a:xfrm>
            <a:off x="5429256" y="4000504"/>
            <a:ext cx="3420000" cy="1008000"/>
          </a:xfrm>
          <a:prstGeom prst="round2Diag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u-RU" sz="1200" i="1" dirty="0" smtClean="0">
                <a:solidFill>
                  <a:schemeClr val="tx1"/>
                </a:solidFill>
                <a:latin typeface="Calibri" pitchFamily="34" charset="0"/>
                <a:cs typeface="Calibri" pitchFamily="34" charset="0"/>
              </a:rPr>
              <a:t>Публичные слушания проекта решения Совета КМО СК о бюджете на очередной финансовый год и плановый период (ежегодно в ноябре-декабре)</a:t>
            </a:r>
          </a:p>
        </p:txBody>
      </p:sp>
      <p:sp>
        <p:nvSpPr>
          <p:cNvPr id="22" name="Прямоугольник с двумя скругленными противолежащими углами 21"/>
          <p:cNvSpPr/>
          <p:nvPr/>
        </p:nvSpPr>
        <p:spPr>
          <a:xfrm>
            <a:off x="5429256" y="5143512"/>
            <a:ext cx="3420000" cy="1008000"/>
          </a:xfrm>
          <a:prstGeom prst="round2Diag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u-RU" sz="1200" i="1" dirty="0" smtClean="0">
                <a:solidFill>
                  <a:schemeClr val="tx1"/>
                </a:solidFill>
                <a:latin typeface="Calibri" pitchFamily="34" charset="0"/>
                <a:cs typeface="Calibri" pitchFamily="34" charset="0"/>
              </a:rPr>
              <a:t>Публичные слушания проекта решения совета КМО СК об исполнении бюджета (ежегодно в мае)</a:t>
            </a:r>
          </a:p>
        </p:txBody>
      </p:sp>
      <p:sp>
        <p:nvSpPr>
          <p:cNvPr id="23" name="Нашивка 22"/>
          <p:cNvSpPr/>
          <p:nvPr/>
        </p:nvSpPr>
        <p:spPr>
          <a:xfrm rot="5400000">
            <a:off x="4214810" y="3143248"/>
            <a:ext cx="1357322" cy="1071570"/>
          </a:xfrm>
          <a:prstGeom prst="chevron">
            <a:avLst>
              <a:gd name="adj" fmla="val 46981"/>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Нашивка 23"/>
          <p:cNvSpPr/>
          <p:nvPr/>
        </p:nvSpPr>
        <p:spPr>
          <a:xfrm rot="5400000">
            <a:off x="4214810" y="4286256"/>
            <a:ext cx="1357322" cy="1071570"/>
          </a:xfrm>
          <a:prstGeom prst="chevron">
            <a:avLst>
              <a:gd name="adj" fmla="val 46981"/>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Нашивка 24"/>
          <p:cNvSpPr/>
          <p:nvPr/>
        </p:nvSpPr>
        <p:spPr>
          <a:xfrm rot="5400000">
            <a:off x="4214810" y="5429264"/>
            <a:ext cx="1357322" cy="1071570"/>
          </a:xfrm>
          <a:prstGeom prst="chevron">
            <a:avLst>
              <a:gd name="adj" fmla="val 46981"/>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TextBox 25"/>
          <p:cNvSpPr txBox="1"/>
          <p:nvPr/>
        </p:nvSpPr>
        <p:spPr>
          <a:xfrm>
            <a:off x="4714876" y="2500306"/>
            <a:ext cx="312906" cy="369332"/>
          </a:xfrm>
          <a:prstGeom prst="rect">
            <a:avLst/>
          </a:prstGeom>
          <a:noFill/>
        </p:spPr>
        <p:txBody>
          <a:bodyPr wrap="none" rtlCol="0">
            <a:spAutoFit/>
          </a:bodyPr>
          <a:lstStyle/>
          <a:p>
            <a:r>
              <a:rPr lang="ru-RU" b="1" dirty="0" smtClean="0"/>
              <a:t>1</a:t>
            </a:r>
            <a:endParaRPr lang="ru-RU" b="1" dirty="0"/>
          </a:p>
        </p:txBody>
      </p:sp>
      <p:sp>
        <p:nvSpPr>
          <p:cNvPr id="27" name="TextBox 26"/>
          <p:cNvSpPr txBox="1"/>
          <p:nvPr/>
        </p:nvSpPr>
        <p:spPr>
          <a:xfrm>
            <a:off x="4714876" y="3643314"/>
            <a:ext cx="312906" cy="369332"/>
          </a:xfrm>
          <a:prstGeom prst="rect">
            <a:avLst/>
          </a:prstGeom>
          <a:noFill/>
        </p:spPr>
        <p:txBody>
          <a:bodyPr wrap="none" rtlCol="0">
            <a:spAutoFit/>
          </a:bodyPr>
          <a:lstStyle/>
          <a:p>
            <a:r>
              <a:rPr lang="ru-RU" b="1" dirty="0" smtClean="0"/>
              <a:t>2</a:t>
            </a:r>
            <a:endParaRPr lang="ru-RU" b="1" dirty="0"/>
          </a:p>
        </p:txBody>
      </p:sp>
      <p:sp>
        <p:nvSpPr>
          <p:cNvPr id="28" name="TextBox 27"/>
          <p:cNvSpPr txBox="1"/>
          <p:nvPr/>
        </p:nvSpPr>
        <p:spPr>
          <a:xfrm>
            <a:off x="4714876" y="4786322"/>
            <a:ext cx="312906" cy="369332"/>
          </a:xfrm>
          <a:prstGeom prst="rect">
            <a:avLst/>
          </a:prstGeom>
          <a:noFill/>
        </p:spPr>
        <p:txBody>
          <a:bodyPr wrap="none" rtlCol="0">
            <a:spAutoFit/>
          </a:bodyPr>
          <a:lstStyle/>
          <a:p>
            <a:r>
              <a:rPr lang="ru-RU" b="1" dirty="0" smtClean="0"/>
              <a:t>3</a:t>
            </a:r>
            <a:endParaRPr lang="ru-RU" b="1" dirty="0"/>
          </a:p>
        </p:txBody>
      </p:sp>
      <p:sp>
        <p:nvSpPr>
          <p:cNvPr id="29" name="TextBox 28"/>
          <p:cNvSpPr txBox="1"/>
          <p:nvPr/>
        </p:nvSpPr>
        <p:spPr>
          <a:xfrm>
            <a:off x="4714876" y="5929330"/>
            <a:ext cx="312906" cy="369332"/>
          </a:xfrm>
          <a:prstGeom prst="rect">
            <a:avLst/>
          </a:prstGeom>
          <a:noFill/>
        </p:spPr>
        <p:txBody>
          <a:bodyPr wrap="none" rtlCol="0">
            <a:spAutoFit/>
          </a:bodyPr>
          <a:lstStyle/>
          <a:p>
            <a:r>
              <a:rPr lang="ru-RU" dirty="0" smtClean="0"/>
              <a:t>4</a:t>
            </a:r>
            <a:endParaRPr lang="ru-RU" dirty="0"/>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a:t>
            </a:r>
            <a:r>
              <a:rPr lang="ru-RU" sz="1600" b="1" dirty="0" smtClean="0">
                <a:latin typeface="Calibri" pitchFamily="34" charset="0"/>
                <a:cs typeface="Calibri" pitchFamily="34" charset="0"/>
              </a:rPr>
              <a:t>Раздел 8 /                                </a:t>
            </a:r>
            <a:r>
              <a:rPr lang="ru-RU" sz="1600" dirty="0" smtClean="0">
                <a:latin typeface="Calibri" pitchFamily="34" charset="0"/>
                <a:cs typeface="Calibri" pitchFamily="34" charset="0"/>
              </a:rPr>
              <a:t>ПОДДЕРЖКА  МЕСТНЫХ  ИНИЦИАТИВ</a:t>
            </a:r>
          </a:p>
        </p:txBody>
      </p:sp>
      <p:pic>
        <p:nvPicPr>
          <p:cNvPr id="3" name="Рисунок 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50658"/>
          <a:stretch>
            <a:fillRect/>
          </a:stretch>
        </p:blipFill>
        <p:spPr bwMode="auto">
          <a:xfrm>
            <a:off x="7242678" y="0"/>
            <a:ext cx="1901322" cy="172700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Диаграмма 4"/>
          <p:cNvGraphicFramePr/>
          <p:nvPr/>
        </p:nvGraphicFramePr>
        <p:xfrm>
          <a:off x="214282" y="1357298"/>
          <a:ext cx="8358246" cy="2928958"/>
        </p:xfrm>
        <a:graphic>
          <a:graphicData uri="http://schemas.openxmlformats.org/drawingml/2006/chart">
            <c:chart xmlns:c="http://schemas.openxmlformats.org/drawingml/2006/chart" xmlns:r="http://schemas.openxmlformats.org/officeDocument/2006/relationships" r:id="rId9"/>
          </a:graphicData>
        </a:graphic>
      </p:graphicFrame>
      <p:sp>
        <p:nvSpPr>
          <p:cNvPr id="6" name="TextBox 5"/>
          <p:cNvSpPr txBox="1"/>
          <p:nvPr/>
        </p:nvSpPr>
        <p:spPr>
          <a:xfrm>
            <a:off x="142844" y="285728"/>
            <a:ext cx="7072362" cy="1015663"/>
          </a:xfrm>
          <a:prstGeom prst="rect">
            <a:avLst/>
          </a:prstGeom>
          <a:noFill/>
        </p:spPr>
        <p:txBody>
          <a:bodyPr wrap="square" rtlCol="0">
            <a:spAutoFit/>
          </a:bodyPr>
          <a:lstStyle/>
          <a:p>
            <a:pPr algn="just"/>
            <a:r>
              <a:rPr lang="ru-RU" sz="1000" dirty="0" smtClean="0"/>
              <a:t>   Старт проекту поддержки местных инициатив в Ставропольском крае был дан в 2007 году. В качестве </a:t>
            </a:r>
            <a:r>
              <a:rPr lang="ru-RU" sz="1000" dirty="0" err="1" smtClean="0"/>
              <a:t>пилотных</a:t>
            </a:r>
            <a:r>
              <a:rPr lang="ru-RU" sz="1000" dirty="0" smtClean="0"/>
              <a:t> регионов были выбраны восточные территории нашего края, т. е. и наш район тоже. </a:t>
            </a:r>
          </a:p>
          <a:p>
            <a:pPr algn="just"/>
            <a:r>
              <a:rPr lang="ru-RU" sz="1000" dirty="0" smtClean="0"/>
              <a:t>    Благодаря этому проекту люди получают возможность сами сказать, какая проблема на территории их населённого пункта является наиболее острой и наболевшей. Это достаточно небольшие вопросы, но очень важные, с ними люди сталкиваются каждый день. Это и благоустройства парковой зоны, и строительство спортивных площадок, и необходимость в освещении, отсутствие тротуаров и многое другое.</a:t>
            </a:r>
            <a:endParaRPr lang="ru-RU" sz="1000" dirty="0"/>
          </a:p>
        </p:txBody>
      </p:sp>
      <p:pic>
        <p:nvPicPr>
          <p:cNvPr id="7" name="Picture 2" descr="D:\Users\krdoas\Desktop\программы\Adobe Photoshop CS3 Lite\УФА photoshop\пазл копия.png"/>
          <p:cNvPicPr>
            <a:picLocks noChangeAspect="1" noChangeArrowheads="1"/>
          </p:cNvPicPr>
          <p:nvPr>
            <p:custDataLst>
              <p:tags r:id="rId1"/>
            </p:custDataLst>
          </p:nvPr>
        </p:nvPicPr>
        <p:blipFill>
          <a:blip r:embed="rId10" cstate="print"/>
          <a:srcRect/>
          <a:stretch>
            <a:fillRect/>
          </a:stretch>
        </p:blipFill>
        <p:spPr bwMode="auto">
          <a:xfrm flipH="1">
            <a:off x="5572132" y="4357694"/>
            <a:ext cx="2441228" cy="2202014"/>
          </a:xfrm>
          <a:prstGeom prst="rect">
            <a:avLst/>
          </a:prstGeom>
          <a:noFill/>
        </p:spPr>
      </p:pic>
      <p:sp>
        <p:nvSpPr>
          <p:cNvPr id="8" name="TextBox 7"/>
          <p:cNvSpPr txBox="1"/>
          <p:nvPr>
            <p:custDataLst>
              <p:tags r:id="rId2"/>
            </p:custDataLst>
          </p:nvPr>
        </p:nvSpPr>
        <p:spPr>
          <a:xfrm>
            <a:off x="4429124" y="4643446"/>
            <a:ext cx="1428760" cy="323165"/>
          </a:xfrm>
          <a:prstGeom prst="rect">
            <a:avLst/>
          </a:prstGeom>
          <a:noFill/>
          <a:effectLst/>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Бюджет края</a:t>
            </a:r>
            <a:endParaRPr lang="ru-RU" sz="1400" b="1" dirty="0">
              <a:solidFill>
                <a:schemeClr val="tx1"/>
              </a:solidFill>
              <a:latin typeface="Calibri" pitchFamily="34" charset="0"/>
              <a:cs typeface="Calibri" pitchFamily="34" charset="0"/>
            </a:endParaRPr>
          </a:p>
        </p:txBody>
      </p:sp>
      <p:sp>
        <p:nvSpPr>
          <p:cNvPr id="9" name="TextBox 8"/>
          <p:cNvSpPr txBox="1"/>
          <p:nvPr>
            <p:custDataLst>
              <p:tags r:id="rId3"/>
            </p:custDataLst>
          </p:nvPr>
        </p:nvSpPr>
        <p:spPr>
          <a:xfrm>
            <a:off x="4143372" y="6000768"/>
            <a:ext cx="1857388" cy="323165"/>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Бюджет поселения</a:t>
            </a:r>
            <a:endParaRPr lang="ru-RU" sz="1400" b="1" dirty="0">
              <a:solidFill>
                <a:schemeClr val="tx1"/>
              </a:solidFill>
              <a:latin typeface="Calibri" pitchFamily="34" charset="0"/>
              <a:cs typeface="Calibri" pitchFamily="34" charset="0"/>
            </a:endParaRPr>
          </a:p>
        </p:txBody>
      </p:sp>
      <p:sp>
        <p:nvSpPr>
          <p:cNvPr id="10" name="TextBox 9"/>
          <p:cNvSpPr txBox="1"/>
          <p:nvPr>
            <p:custDataLst>
              <p:tags r:id="rId4"/>
            </p:custDataLst>
          </p:nvPr>
        </p:nvSpPr>
        <p:spPr>
          <a:xfrm>
            <a:off x="7715272" y="4643446"/>
            <a:ext cx="1285884" cy="312843"/>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Население</a:t>
            </a:r>
            <a:endParaRPr lang="ru-RU" sz="1400" b="1" dirty="0">
              <a:solidFill>
                <a:schemeClr val="tx1"/>
              </a:solidFill>
              <a:latin typeface="Calibri" pitchFamily="34" charset="0"/>
              <a:cs typeface="Calibri" pitchFamily="34" charset="0"/>
            </a:endParaRPr>
          </a:p>
        </p:txBody>
      </p:sp>
      <p:sp>
        <p:nvSpPr>
          <p:cNvPr id="11" name="TextBox 10"/>
          <p:cNvSpPr txBox="1"/>
          <p:nvPr>
            <p:custDataLst>
              <p:tags r:id="rId5"/>
            </p:custDataLst>
          </p:nvPr>
        </p:nvSpPr>
        <p:spPr>
          <a:xfrm>
            <a:off x="7715272" y="6000768"/>
            <a:ext cx="1285884" cy="323165"/>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Организации</a:t>
            </a:r>
            <a:endParaRPr lang="ru-RU" sz="1400" b="1" dirty="0">
              <a:solidFill>
                <a:schemeClr val="tx1"/>
              </a:solidFill>
              <a:latin typeface="Calibri" pitchFamily="34" charset="0"/>
              <a:cs typeface="Calibri" pitchFamily="34" charset="0"/>
            </a:endParaRPr>
          </a:p>
        </p:txBody>
      </p:sp>
      <p:sp>
        <p:nvSpPr>
          <p:cNvPr id="12" name="Прямоугольник 11"/>
          <p:cNvSpPr/>
          <p:nvPr/>
        </p:nvSpPr>
        <p:spPr>
          <a:xfrm>
            <a:off x="214282" y="4357694"/>
            <a:ext cx="4286280" cy="738664"/>
          </a:xfrm>
          <a:prstGeom prst="rect">
            <a:avLst/>
          </a:prstGeom>
        </p:spPr>
        <p:txBody>
          <a:bodyPr wrap="square">
            <a:spAutoFit/>
          </a:bodyPr>
          <a:lstStyle/>
          <a:p>
            <a:r>
              <a:rPr lang="ru-RU" sz="1400" cap="all" dirty="0" smtClean="0"/>
              <a:t>ОСНОВНАЯ ИДЕОЛОГИЯ ПРОГРАММЫ ПОДДЕРЖКИ МЕСТНЫХ ИНИЦИАТИВ – ИНИЦИАТИВА САМИХ ГРАЖДАН</a:t>
            </a:r>
            <a:endParaRPr lang="ru-RU" sz="1400" dirty="0"/>
          </a:p>
        </p:txBody>
      </p:sp>
      <p:pic>
        <p:nvPicPr>
          <p:cNvPr id="14" name="Picture 4" descr="Картинки по запросу illustration png благоустройство"/>
          <p:cNvPicPr>
            <a:picLocks noChangeAspect="1" noChangeArrowheads="1"/>
          </p:cNvPicPr>
          <p:nvPr>
            <p:custDataLst>
              <p:tags r:id="rId6"/>
            </p:custDataLst>
          </p:nvPr>
        </p:nvPicPr>
        <p:blipFill>
          <a:blip r:embed="rId11" cstate="print"/>
          <a:srcRect/>
          <a:stretch>
            <a:fillRect/>
          </a:stretch>
        </p:blipFill>
        <p:spPr bwMode="auto">
          <a:xfrm>
            <a:off x="0" y="5074774"/>
            <a:ext cx="2214546" cy="1783226"/>
          </a:xfrm>
          <a:prstGeom prst="rect">
            <a:avLst/>
          </a:prstGeom>
          <a:noFill/>
        </p:spPr>
      </p:pic>
    </p:spTree>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642918"/>
          <a:ext cx="8643998" cy="3669363"/>
        </p:xfrm>
        <a:graphic>
          <a:graphicData uri="http://schemas.openxmlformats.org/drawingml/2006/table">
            <a:tbl>
              <a:tblPr/>
              <a:tblGrid>
                <a:gridCol w="4566642"/>
                <a:gridCol w="862646"/>
                <a:gridCol w="785818"/>
                <a:gridCol w="785818"/>
                <a:gridCol w="928694"/>
                <a:gridCol w="714380"/>
              </a:tblGrid>
              <a:tr h="189121">
                <a:tc rowSpan="2">
                  <a:txBody>
                    <a:bodyPr/>
                    <a:lstStyle/>
                    <a:p>
                      <a:pPr algn="ctr" fontAlgn="ctr"/>
                      <a:r>
                        <a:rPr lang="ru-RU" sz="1000" b="1" i="0" u="none" strike="noStrike" dirty="0" smtClean="0">
                          <a:latin typeface="Calibri" pitchFamily="34" charset="0"/>
                          <a:cs typeface="Calibri" pitchFamily="34" charset="0"/>
                        </a:rPr>
                        <a:t>2019</a:t>
                      </a:r>
                    </a:p>
                    <a:p>
                      <a:pPr algn="ctr" fontAlgn="ctr"/>
                      <a:r>
                        <a:rPr lang="ru-RU" sz="1000" b="1" i="0" u="none" strike="noStrike" dirty="0" smtClean="0">
                          <a:latin typeface="Calibri" pitchFamily="34" charset="0"/>
                          <a:cs typeface="Calibri" pitchFamily="34" charset="0"/>
                        </a:rPr>
                        <a:t> (факт)</a:t>
                      </a:r>
                      <a:endParaRPr lang="ru-RU" sz="1000" b="1"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endParaRPr lang="ru-RU" sz="1000" b="0" i="0" u="none" strike="noStrike" dirty="0" smtClean="0">
                        <a:latin typeface="Calibri" pitchFamily="34" charset="0"/>
                        <a:cs typeface="Calibri" pitchFamily="34" charset="0"/>
                      </a:endParaRPr>
                    </a:p>
                    <a:p>
                      <a:pPr algn="ctr" fontAlgn="t"/>
                      <a:r>
                        <a:rPr lang="ru-RU" sz="1000" b="1" i="0" u="none" strike="noStrike" dirty="0" smtClean="0">
                          <a:latin typeface="Calibri" pitchFamily="34" charset="0"/>
                          <a:cs typeface="Calibri" pitchFamily="34" charset="0"/>
                        </a:rPr>
                        <a:t>всего</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1000" b="0" i="0" u="none" strike="noStrike" dirty="0" smtClean="0">
                          <a:latin typeface="Calibri" pitchFamily="34" charset="0"/>
                          <a:cs typeface="Calibri" pitchFamily="34" charset="0"/>
                        </a:rPr>
                        <a:t>за счет краевого бюджета</a:t>
                      </a:r>
                      <a:endParaRPr lang="ru-RU" sz="10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1000" b="0" i="0" u="none" strike="noStrike" dirty="0" smtClean="0">
                          <a:latin typeface="Calibri" pitchFamily="34" charset="0"/>
                          <a:cs typeface="Calibri" pitchFamily="34" charset="0"/>
                        </a:rPr>
                        <a:t>за счет местного бюджета</a:t>
                      </a:r>
                      <a:endParaRPr lang="ru-RU" sz="10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ru-RU" sz="1000" b="0" i="0" u="none" strike="noStrike" dirty="0">
                          <a:latin typeface="Calibri" pitchFamily="34" charset="0"/>
                          <a:cs typeface="Calibri" pitchFamily="34" charset="0"/>
                        </a:rPr>
                        <a:t>в том числе</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335224">
                <a:tc vMerge="1">
                  <a:txBody>
                    <a:bodyPr/>
                    <a:lstStyle/>
                    <a:p>
                      <a:endParaRPr lang="ru-RU"/>
                    </a:p>
                  </a:txBody>
                  <a:tcPr/>
                </a:tc>
                <a:tc vMerge="1">
                  <a:txBody>
                    <a:bodyPr/>
                    <a:lstStyle/>
                    <a:p>
                      <a:endParaRPr lang="ru-RU"/>
                    </a:p>
                  </a:txBody>
                  <a:tcPr/>
                </a:tc>
                <a:tc vMerge="1">
                  <a:txBody>
                    <a:bodyPr/>
                    <a:lstStyle/>
                    <a:p>
                      <a:pPr algn="ctr" fontAlgn="t"/>
                      <a:endParaRPr lang="ru-RU" sz="900" b="0"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t"/>
                      <a:r>
                        <a:rPr lang="ru-RU" sz="1000" b="0" i="0" u="none" strike="noStrike" dirty="0">
                          <a:latin typeface="Calibri" pitchFamily="34" charset="0"/>
                          <a:cs typeface="Calibri" pitchFamily="34" charset="0"/>
                        </a:rPr>
                        <a:t>спонсорская помощь (населения, организации)</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бюджет</a:t>
                      </a:r>
                    </a:p>
                    <a:p>
                      <a:pPr algn="ctr" fontAlgn="t"/>
                      <a:r>
                        <a:rPr lang="ru-RU" sz="1000" b="0" i="0" u="none" strike="noStrike" dirty="0" smtClean="0">
                          <a:latin typeface="Calibri" pitchFamily="34" charset="0"/>
                          <a:cs typeface="Calibri" pitchFamily="34" charset="0"/>
                        </a:rPr>
                        <a:t> поселения</a:t>
                      </a:r>
                      <a:endParaRPr lang="ru-RU" sz="10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953">
                <a:tc>
                  <a:txBody>
                    <a:bodyPr/>
                    <a:lstStyle/>
                    <a:p>
                      <a:pPr algn="just" fontAlgn="ctr"/>
                      <a:r>
                        <a:rPr lang="ru-RU" sz="1000" b="0" i="0" u="none" strike="noStrike" dirty="0" smtClean="0">
                          <a:latin typeface="Calibri" pitchFamily="34" charset="0"/>
                          <a:cs typeface="Calibri" pitchFamily="34" charset="0"/>
                        </a:rPr>
                        <a:t>Устройство тротуарных дорожек в поселке Балтийский  Балтийского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1990,00</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1407,03</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582,97</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225,00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357,97</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271">
                <a:tc>
                  <a:txBody>
                    <a:bodyPr/>
                    <a:lstStyle/>
                    <a:p>
                      <a:pPr algn="just" fontAlgn="ctr"/>
                      <a:r>
                        <a:rPr lang="ru-RU" sz="1000" b="0" i="0" u="none" strike="noStrike" dirty="0" smtClean="0">
                          <a:latin typeface="Calibri" pitchFamily="34" charset="0"/>
                          <a:cs typeface="Calibri" pitchFamily="34" charset="0"/>
                        </a:rPr>
                        <a:t>Ремонт автодороги по ул. Моздокской от ул. Школьной  до ул. Красноармейской в станице </a:t>
                      </a:r>
                      <a:r>
                        <a:rPr lang="ru-RU" sz="1000" b="0" i="0" u="none" strike="noStrike" dirty="0" err="1" smtClean="0">
                          <a:latin typeface="Calibri" pitchFamily="34" charset="0"/>
                          <a:cs typeface="Calibri" pitchFamily="34" charset="0"/>
                        </a:rPr>
                        <a:t>Галюгаевской</a:t>
                      </a:r>
                      <a:r>
                        <a:rPr lang="ru-RU" sz="1000" b="0" i="0" u="none" strike="noStrike" dirty="0" smtClean="0">
                          <a:latin typeface="Calibri" pitchFamily="34" charset="0"/>
                          <a:cs typeface="Calibri" pitchFamily="34" charset="0"/>
                        </a:rPr>
                        <a:t> </a:t>
                      </a:r>
                      <a:r>
                        <a:rPr lang="ru-RU" sz="1000" b="0" i="0" u="none" strike="noStrike" dirty="0" err="1" smtClean="0">
                          <a:latin typeface="Calibri" pitchFamily="34" charset="0"/>
                          <a:cs typeface="Calibri" pitchFamily="34" charset="0"/>
                        </a:rPr>
                        <a:t>Галюгаевского</a:t>
                      </a:r>
                      <a:r>
                        <a:rPr lang="ru-RU" sz="1000" b="0" i="0" u="none" strike="noStrike" dirty="0" smtClean="0">
                          <a:latin typeface="Calibri" pitchFamily="34" charset="0"/>
                          <a:cs typeface="Calibri" pitchFamily="34" charset="0"/>
                        </a:rPr>
                        <a:t>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331,95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180,00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151,95</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55,30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96,64</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1">
                <a:tc>
                  <a:txBody>
                    <a:bodyPr/>
                    <a:lstStyle/>
                    <a:p>
                      <a:pPr algn="just" fontAlgn="ctr"/>
                      <a:r>
                        <a:rPr lang="ru-RU" sz="1000" b="0" i="0" u="none" strike="noStrike" dirty="0" smtClean="0">
                          <a:latin typeface="Calibri" pitchFamily="34" charset="0"/>
                          <a:cs typeface="Calibri" pitchFamily="34" charset="0"/>
                        </a:rPr>
                        <a:t>Обустройство территории у памятника «Родина-Мать» в х.Пролетарский </a:t>
                      </a:r>
                      <a:r>
                        <a:rPr lang="ru-RU" sz="1000" b="0" i="0" u="none" strike="noStrike" dirty="0" err="1" smtClean="0">
                          <a:latin typeface="Calibri" pitchFamily="34" charset="0"/>
                          <a:cs typeface="Calibri" pitchFamily="34" charset="0"/>
                        </a:rPr>
                        <a:t>Ростовановского</a:t>
                      </a:r>
                      <a:r>
                        <a:rPr lang="ru-RU" sz="1000" b="0" i="0" u="none" strike="noStrike" dirty="0" smtClean="0">
                          <a:latin typeface="Calibri" pitchFamily="34" charset="0"/>
                          <a:cs typeface="Calibri" pitchFamily="34" charset="0"/>
                        </a:rPr>
                        <a:t>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1968,67</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1566,88</a:t>
                      </a:r>
                      <a:r>
                        <a:rPr lang="ru-RU" sz="1000" b="1" i="0" u="none" strike="noStrike" dirty="0">
                          <a:latin typeface="Calibri" pitchFamily="34" charset="0"/>
                          <a:cs typeface="Calibri" pitchFamily="34" charset="0"/>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401,79</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125,20</a:t>
                      </a:r>
                      <a:r>
                        <a:rPr lang="ru-RU" sz="1000" b="0" i="0" u="none" strike="noStrike" dirty="0">
                          <a:latin typeface="Calibri" pitchFamily="34" charset="0"/>
                          <a:cs typeface="Calibri" pitchFamily="34" charset="0"/>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276,59</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just" fontAlgn="ctr"/>
                      <a:r>
                        <a:rPr lang="ru-RU" sz="1000" b="0" i="0" u="none" strike="noStrike" dirty="0" smtClean="0">
                          <a:latin typeface="Calibri" pitchFamily="34" charset="0"/>
                          <a:cs typeface="Calibri" pitchFamily="34" charset="0"/>
                        </a:rPr>
                        <a:t>Строительство комплексной спортивной площадки в поселке Рощино Рощинского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2451,19</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1797,88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653,31</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245,50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407,81</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just" fontAlgn="ctr"/>
                      <a:r>
                        <a:rPr lang="ru-RU" sz="1000" b="0" i="0" u="none" strike="noStrike" dirty="0" smtClean="0">
                          <a:latin typeface="Calibri" pitchFamily="34" charset="0"/>
                          <a:cs typeface="Calibri" pitchFamily="34" charset="0"/>
                        </a:rPr>
                        <a:t>Благоустройство территории прилегающей к зданию Русского СДК в селе Русском Русского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2700,73</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1944,16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756,57</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100,00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656,57</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56">
                <a:tc>
                  <a:txBody>
                    <a:bodyPr/>
                    <a:lstStyle/>
                    <a:p>
                      <a:pPr algn="l" fontAlgn="ctr"/>
                      <a:r>
                        <a:rPr lang="ru-RU" sz="1000" b="0" i="0" u="none" strike="noStrike" dirty="0" smtClean="0">
                          <a:latin typeface="Calibri" pitchFamily="34" charset="0"/>
                          <a:cs typeface="Calibri" pitchFamily="34" charset="0"/>
                        </a:rPr>
                        <a:t>Ремонт здания </a:t>
                      </a:r>
                      <a:r>
                        <a:rPr lang="ru-RU" sz="1000" b="0" i="0" u="none" strike="noStrike" dirty="0" err="1" smtClean="0">
                          <a:latin typeface="Calibri" pitchFamily="34" charset="0"/>
                          <a:cs typeface="Calibri" pitchFamily="34" charset="0"/>
                        </a:rPr>
                        <a:t>Уваровского</a:t>
                      </a:r>
                      <a:r>
                        <a:rPr lang="ru-RU" sz="1000" b="0" i="0" u="none" strike="noStrike" dirty="0" smtClean="0">
                          <a:latin typeface="Calibri" pitchFamily="34" charset="0"/>
                          <a:cs typeface="Calibri" pitchFamily="34" charset="0"/>
                        </a:rPr>
                        <a:t> СДК по ул. Колхозная, 8 (первый этап) в селе </a:t>
                      </a:r>
                      <a:r>
                        <a:rPr lang="ru-RU" sz="1000" b="0" i="0" u="none" strike="noStrike" dirty="0" err="1" smtClean="0">
                          <a:latin typeface="Calibri" pitchFamily="34" charset="0"/>
                          <a:cs typeface="Calibri" pitchFamily="34" charset="0"/>
                        </a:rPr>
                        <a:t>Уваровское</a:t>
                      </a:r>
                      <a:r>
                        <a:rPr lang="ru-RU" sz="1000" b="0" i="0" u="none" strike="noStrike" dirty="0" smtClean="0">
                          <a:latin typeface="Calibri" pitchFamily="34" charset="0"/>
                          <a:cs typeface="Calibri" pitchFamily="34" charset="0"/>
                        </a:rPr>
                        <a:t> Русского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2509,46</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1949,59</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559,87</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65,00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494,87</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56">
                <a:tc>
                  <a:txBody>
                    <a:bodyPr/>
                    <a:lstStyle/>
                    <a:p>
                      <a:pPr algn="l" fontAlgn="ctr"/>
                      <a:r>
                        <a:rPr lang="ru-RU" sz="1000" b="0" i="0" u="none" strike="noStrike" dirty="0" smtClean="0">
                          <a:latin typeface="Calibri" pitchFamily="34" charset="0"/>
                          <a:cs typeface="Calibri" pitchFamily="34" charset="0"/>
                        </a:rPr>
                        <a:t>Ремонт зрительного зала Дома культуры на хуторе Графский муниципального образования </a:t>
                      </a:r>
                      <a:r>
                        <a:rPr lang="ru-RU" sz="1000" b="0" i="0" u="none" strike="noStrike" dirty="0" err="1" smtClean="0">
                          <a:latin typeface="Calibri" pitchFamily="34" charset="0"/>
                          <a:cs typeface="Calibri" pitchFamily="34" charset="0"/>
                        </a:rPr>
                        <a:t>Серноводского</a:t>
                      </a:r>
                      <a:r>
                        <a:rPr lang="ru-RU" sz="1000" b="0" i="0" u="none" strike="noStrike" dirty="0" smtClean="0">
                          <a:latin typeface="Calibri" pitchFamily="34" charset="0"/>
                          <a:cs typeface="Calibri" pitchFamily="34" charset="0"/>
                        </a:rPr>
                        <a:t>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1822,01</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1205,24</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616,77</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181,4</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435,37</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56">
                <a:tc>
                  <a:txBody>
                    <a:bodyPr/>
                    <a:lstStyle/>
                    <a:p>
                      <a:pPr algn="l" fontAlgn="ctr"/>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Ремонт тротуаров по ул. Моздокская, ул. </a:t>
                      </a:r>
                      <a:r>
                        <a:rPr lang="ru-RU" sz="1000" b="0" i="0" u="none" strike="noStrike" dirty="0" err="1" smtClean="0">
                          <a:latin typeface="Calibri" pitchFamily="34" charset="0"/>
                          <a:cs typeface="Calibri" pitchFamily="34" charset="0"/>
                        </a:rPr>
                        <a:t>Исаакяна</a:t>
                      </a:r>
                      <a:r>
                        <a:rPr lang="ru-RU" sz="1000" b="0" i="0" u="none" strike="noStrike" dirty="0" smtClean="0">
                          <a:latin typeface="Calibri" pitchFamily="34" charset="0"/>
                          <a:cs typeface="Calibri" pitchFamily="34" charset="0"/>
                        </a:rPr>
                        <a:t>, ул. Советская и ул. Шаумяна в селе </a:t>
                      </a:r>
                      <a:r>
                        <a:rPr lang="ru-RU" sz="1000" b="0" i="0" u="none" strike="noStrike" dirty="0" err="1" smtClean="0">
                          <a:latin typeface="Calibri" pitchFamily="34" charset="0"/>
                          <a:cs typeface="Calibri" pitchFamily="34" charset="0"/>
                        </a:rPr>
                        <a:t>Эдиссии</a:t>
                      </a:r>
                      <a:r>
                        <a:rPr lang="ru-RU" sz="1000" b="0" i="0" u="none" strike="noStrike" dirty="0" smtClean="0">
                          <a:latin typeface="Calibri" pitchFamily="34" charset="0"/>
                          <a:cs typeface="Calibri" pitchFamily="34" charset="0"/>
                        </a:rPr>
                        <a:t> Курского района Ставропольского края  </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2345,33</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1652,62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692,71</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60,00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632,71</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47">
                <a:tc>
                  <a:txBody>
                    <a:bodyPr/>
                    <a:lstStyle/>
                    <a:p>
                      <a:pPr algn="ctr" fontAlgn="ctr"/>
                      <a:r>
                        <a:rPr lang="ru-RU" sz="1000" b="0" i="0" u="none" strike="noStrike">
                          <a:latin typeface="Calibri" pitchFamily="34" charset="0"/>
                          <a:cs typeface="Calibri" pitchFamily="34" charset="0"/>
                        </a:rPr>
                        <a:t> </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16119,34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11703,40</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4415,94</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1057,40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3358,54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Прямоугольник 2"/>
          <p:cNvSpPr/>
          <p:nvPr/>
        </p:nvSpPr>
        <p:spPr>
          <a:xfrm>
            <a:off x="142844" y="0"/>
            <a:ext cx="8643998" cy="584775"/>
          </a:xfrm>
          <a:prstGeom prst="rect">
            <a:avLst/>
          </a:prstGeom>
        </p:spPr>
        <p:txBody>
          <a:bodyPr wrap="square">
            <a:spAutoFit/>
          </a:bodyPr>
          <a:lstStyle/>
          <a:p>
            <a:pPr algn="ctr"/>
            <a:r>
              <a:rPr lang="ru-RU" sz="1600" dirty="0" smtClean="0">
                <a:latin typeface="Calibri" pitchFamily="34" charset="0"/>
                <a:cs typeface="Calibri" pitchFamily="34" charset="0"/>
              </a:rPr>
              <a:t>Реализация проектов развития территорий муниципальных образований, </a:t>
            </a:r>
          </a:p>
          <a:p>
            <a:pPr algn="ctr"/>
            <a:r>
              <a:rPr lang="ru-RU" sz="1600" dirty="0" smtClean="0">
                <a:latin typeface="Calibri" pitchFamily="34" charset="0"/>
                <a:cs typeface="Calibri" pitchFamily="34" charset="0"/>
              </a:rPr>
              <a:t>основанных на местных инициативах в 2019-2021 годах (тыс. рублей)</a:t>
            </a:r>
            <a:endParaRPr lang="ru-RU" sz="1600" dirty="0">
              <a:latin typeface="Calibri" pitchFamily="34" charset="0"/>
              <a:cs typeface="Calibri" pitchFamily="34" charset="0"/>
            </a:endParaRPr>
          </a:p>
        </p:txBody>
      </p:sp>
      <p:pic>
        <p:nvPicPr>
          <p:cNvPr id="4" name="Picture 3" descr="C:\Users\Кострицкая\Desktop\презентация\Рощинский\image1(1).jpeg"/>
          <p:cNvPicPr>
            <a:picLocks noChangeAspect="1" noChangeArrowheads="1"/>
          </p:cNvPicPr>
          <p:nvPr/>
        </p:nvPicPr>
        <p:blipFill>
          <a:blip r:embed="rId2" cstate="print"/>
          <a:srcRect/>
          <a:stretch>
            <a:fillRect/>
          </a:stretch>
        </p:blipFill>
        <p:spPr bwMode="auto">
          <a:xfrm>
            <a:off x="0" y="4357694"/>
            <a:ext cx="2285984" cy="1838316"/>
          </a:xfrm>
          <a:prstGeom prst="ellipse">
            <a:avLst/>
          </a:prstGeom>
          <a:ln>
            <a:noFill/>
          </a:ln>
          <a:effectLst>
            <a:softEdge rad="112500"/>
          </a:effectLst>
        </p:spPr>
      </p:pic>
      <p:pic>
        <p:nvPicPr>
          <p:cNvPr id="5" name="Picture 3" descr="C:\Users\Кострицкая\Desktop\презентация\Русский ДК\IMG_20190912_143515.jpg"/>
          <p:cNvPicPr>
            <a:picLocks noChangeAspect="1" noChangeArrowheads="1"/>
          </p:cNvPicPr>
          <p:nvPr/>
        </p:nvPicPr>
        <p:blipFill>
          <a:blip r:embed="rId3" cstate="print"/>
          <a:srcRect/>
          <a:stretch>
            <a:fillRect/>
          </a:stretch>
        </p:blipFill>
        <p:spPr bwMode="auto">
          <a:xfrm>
            <a:off x="2285984" y="5164417"/>
            <a:ext cx="2428892" cy="1693583"/>
          </a:xfrm>
          <a:prstGeom prst="ellipse">
            <a:avLst/>
          </a:prstGeom>
          <a:ln>
            <a:noFill/>
          </a:ln>
          <a:effectLst>
            <a:softEdge rad="112500"/>
          </a:effectLst>
        </p:spPr>
      </p:pic>
      <p:pic>
        <p:nvPicPr>
          <p:cNvPr id="6" name="Picture 4" descr="C:\Users\Кострицкая\Desktop\презентация\Серноводский\image-29-05-20-04-04.png"/>
          <p:cNvPicPr>
            <a:picLocks noChangeAspect="1" noChangeArrowheads="1"/>
          </p:cNvPicPr>
          <p:nvPr/>
        </p:nvPicPr>
        <p:blipFill>
          <a:blip r:embed="rId4" cstate="print"/>
          <a:srcRect/>
          <a:stretch>
            <a:fillRect/>
          </a:stretch>
        </p:blipFill>
        <p:spPr bwMode="auto">
          <a:xfrm>
            <a:off x="4714876" y="5143512"/>
            <a:ext cx="2219348" cy="1714488"/>
          </a:xfrm>
          <a:prstGeom prst="ellipse">
            <a:avLst/>
          </a:prstGeom>
          <a:ln>
            <a:noFill/>
          </a:ln>
          <a:effectLst>
            <a:softEdge rad="112500"/>
          </a:effectLst>
        </p:spPr>
      </p:pic>
      <p:pic>
        <p:nvPicPr>
          <p:cNvPr id="7" name="Picture 5" descr="C:\Users\Кострицкая\Desktop\презентация\Русский (уваровский СДК)\S2910001.JPG"/>
          <p:cNvPicPr preferRelativeResize="0">
            <a:picLocks noChangeArrowheads="1"/>
          </p:cNvPicPr>
          <p:nvPr/>
        </p:nvPicPr>
        <p:blipFill>
          <a:blip r:embed="rId5" cstate="print"/>
          <a:srcRect/>
          <a:stretch>
            <a:fillRect/>
          </a:stretch>
        </p:blipFill>
        <p:spPr bwMode="auto">
          <a:xfrm>
            <a:off x="7072330" y="4357694"/>
            <a:ext cx="2071670" cy="1714512"/>
          </a:xfrm>
          <a:prstGeom prst="ellipse">
            <a:avLst/>
          </a:prstGeom>
          <a:ln>
            <a:noFill/>
          </a:ln>
          <a:effectLst>
            <a:softEdge rad="112500"/>
          </a:effectLst>
        </p:spPr>
      </p:pic>
    </p:spTree>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2" y="357166"/>
          <a:ext cx="8715437" cy="3212994"/>
        </p:xfrm>
        <a:graphic>
          <a:graphicData uri="http://schemas.openxmlformats.org/drawingml/2006/table">
            <a:tbl>
              <a:tblPr/>
              <a:tblGrid>
                <a:gridCol w="4196930"/>
                <a:gridCol w="873186"/>
                <a:gridCol w="957690"/>
                <a:gridCol w="837977"/>
                <a:gridCol w="854409"/>
                <a:gridCol w="995245"/>
              </a:tblGrid>
              <a:tr h="214314">
                <a:tc rowSpan="2">
                  <a:txBody>
                    <a:bodyPr/>
                    <a:lstStyle/>
                    <a:p>
                      <a:pPr algn="ctr" fontAlgn="ctr"/>
                      <a:r>
                        <a:rPr lang="ru-RU" sz="900" b="1" i="0" u="none" strike="noStrike" dirty="0" smtClean="0">
                          <a:latin typeface="Calibri" pitchFamily="34" charset="0"/>
                          <a:cs typeface="Calibri" pitchFamily="34" charset="0"/>
                        </a:rPr>
                        <a:t>2020 </a:t>
                      </a:r>
                    </a:p>
                    <a:p>
                      <a:pPr algn="ctr" fontAlgn="ctr"/>
                      <a:r>
                        <a:rPr lang="ru-RU" sz="900" b="1" i="0" u="none" strike="noStrike" dirty="0" smtClean="0">
                          <a:latin typeface="Calibri" pitchFamily="34" charset="0"/>
                          <a:cs typeface="Calibri" pitchFamily="34" charset="0"/>
                        </a:rPr>
                        <a:t>(уточненный)</a:t>
                      </a:r>
                      <a:endParaRPr lang="ru-RU" sz="900" b="1"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t"/>
                      <a:r>
                        <a:rPr lang="ru-RU" sz="900" b="0" i="0" u="none" strike="noStrike" dirty="0">
                          <a:latin typeface="Calibri" pitchFamily="34" charset="0"/>
                          <a:cs typeface="Calibri" pitchFamily="34" charset="0"/>
                        </a:rPr>
                        <a:t>всего</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Calibri" pitchFamily="34" charset="0"/>
                          <a:cs typeface="Calibri" pitchFamily="34" charset="0"/>
                        </a:rPr>
                        <a:t>за счет краевого бюджета</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Calibri" pitchFamily="34" charset="0"/>
                          <a:cs typeface="Calibri" pitchFamily="34" charset="0"/>
                        </a:rPr>
                        <a:t>за счет местного бюджета</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ru-RU" sz="900" b="0" i="0" u="none" strike="noStrike" dirty="0">
                          <a:latin typeface="Calibri" pitchFamily="34" charset="0"/>
                          <a:cs typeface="Calibri" pitchFamily="34" charset="0"/>
                        </a:rPr>
                        <a:t>в том числе</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410010">
                <a:tc vMerge="1">
                  <a:txBody>
                    <a:bodyPr/>
                    <a:lstStyle/>
                    <a:p>
                      <a:endParaRPr lang="ru-RU"/>
                    </a:p>
                  </a:txBody>
                  <a:tcPr/>
                </a:tc>
                <a:tc vMerge="1">
                  <a:txBody>
                    <a:bodyPr/>
                    <a:lstStyle/>
                    <a:p>
                      <a:endParaRPr lang="ru-RU"/>
                    </a:p>
                  </a:txBody>
                  <a:tcPr/>
                </a:tc>
                <a:tc vMerge="1">
                  <a:txBody>
                    <a:bodyPr/>
                    <a:lstStyle/>
                    <a:p>
                      <a:pPr algn="ctr" fontAlgn="t"/>
                      <a:endParaRPr lang="ru-RU" sz="900" b="0" i="0" u="none" strike="noStrike" dirty="0">
                        <a:latin typeface="Times New Roman"/>
                      </a:endParaRPr>
                    </a:p>
                  </a:txBody>
                  <a:tcPr marL="4000" marR="4000" marT="4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900" b="0" i="0" u="none" strike="noStrike" dirty="0">
                          <a:latin typeface="Calibri" pitchFamily="34" charset="0"/>
                          <a:cs typeface="Calibri" pitchFamily="34" charset="0"/>
                        </a:rPr>
                        <a:t>спонсорская помощь (населения, организации)</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900" b="0" i="0" u="none" strike="noStrike" dirty="0" smtClean="0">
                          <a:latin typeface="Calibri" pitchFamily="34" charset="0"/>
                          <a:cs typeface="Calibri" pitchFamily="34" charset="0"/>
                        </a:rPr>
                        <a:t> бюджет</a:t>
                      </a:r>
                    </a:p>
                    <a:p>
                      <a:pPr algn="ctr" fontAlgn="t"/>
                      <a:r>
                        <a:rPr lang="ru-RU" sz="900" b="0" i="0" u="none" strike="noStrike" dirty="0" smtClean="0">
                          <a:latin typeface="Calibri" pitchFamily="34" charset="0"/>
                          <a:cs typeface="Calibri" pitchFamily="34" charset="0"/>
                        </a:rPr>
                        <a:t> поселения</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none" strike="noStrike" dirty="0" smtClean="0">
                          <a:latin typeface="Calibri" pitchFamily="34" charset="0"/>
                          <a:cs typeface="Calibri" pitchFamily="34" charset="0"/>
                        </a:rPr>
                        <a:t>Ремонт здания пожарной части в поселке Балтийский Балтийского 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1400,00</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873,53</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526,47</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300,00</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226,47</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486">
                <a:tc>
                  <a:txBody>
                    <a:bodyPr/>
                    <a:lstStyle/>
                    <a:p>
                      <a:pPr algn="l" fontAlgn="ctr"/>
                      <a:r>
                        <a:rPr lang="ru-RU" sz="900" b="0" i="0" u="none" strike="noStrike" dirty="0" smtClean="0">
                          <a:latin typeface="Calibri" pitchFamily="34" charset="0"/>
                          <a:cs typeface="Calibri" pitchFamily="34" charset="0"/>
                        </a:rPr>
                        <a:t>Благоустройство центрального парка (освещение и видеонаблюдение) в станице Курская Курского сельсовета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2084,01   </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1167,38   </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916,63</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289,93</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626,70</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2">
                <a:tc>
                  <a:txBody>
                    <a:bodyPr/>
                    <a:lstStyle/>
                    <a:p>
                      <a:pPr algn="l" fontAlgn="ctr"/>
                      <a:r>
                        <a:rPr lang="ru-RU" sz="900" b="0" i="0" u="none" strike="noStrike" dirty="0" smtClean="0">
                          <a:latin typeface="Calibri" pitchFamily="34" charset="0"/>
                          <a:cs typeface="Calibri" pitchFamily="34" charset="0"/>
                        </a:rPr>
                        <a:t>Благоустройство центрального парка (освещение и видеонаблюдение) в станице Курская Курского сельсовета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2023,16</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1414,60</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608,56</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131,19</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477,37</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none" strike="noStrike" dirty="0" smtClean="0">
                          <a:latin typeface="Calibri" pitchFamily="34" charset="0"/>
                          <a:cs typeface="Calibri" pitchFamily="34" charset="0"/>
                        </a:rPr>
                        <a:t>Ремонт малого зала Дома культуры в хуторе Графский </a:t>
                      </a:r>
                      <a:r>
                        <a:rPr lang="ru-RU" sz="900" b="0" i="0" u="none" strike="noStrike" dirty="0" err="1" smtClean="0">
                          <a:latin typeface="Calibri" pitchFamily="34" charset="0"/>
                          <a:cs typeface="Calibri" pitchFamily="34" charset="0"/>
                        </a:rPr>
                        <a:t>Серноводского</a:t>
                      </a:r>
                      <a:r>
                        <a:rPr lang="ru-RU" sz="900" b="0" i="0" u="none" strike="noStrike" dirty="0" smtClean="0">
                          <a:latin typeface="Calibri" pitchFamily="34" charset="0"/>
                          <a:cs typeface="Calibri" pitchFamily="34" charset="0"/>
                        </a:rPr>
                        <a:t> сельсовета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1196,00</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765,51</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430,49</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167,000</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263,49</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0">
                <a:tc>
                  <a:txBody>
                    <a:bodyPr/>
                    <a:lstStyle/>
                    <a:p>
                      <a:pPr algn="l" fontAlgn="ctr"/>
                      <a:r>
                        <a:rPr lang="ru-RU" sz="900" b="0" i="0" u="none" strike="noStrike" dirty="0" smtClean="0">
                          <a:latin typeface="Calibri" pitchFamily="34" charset="0"/>
                          <a:cs typeface="Calibri" pitchFamily="34" charset="0"/>
                        </a:rPr>
                        <a:t>Ремонт здания </a:t>
                      </a:r>
                      <a:r>
                        <a:rPr lang="ru-RU" sz="900" b="0" i="0" u="none" strike="noStrike" dirty="0" err="1" smtClean="0">
                          <a:latin typeface="Calibri" pitchFamily="34" charset="0"/>
                          <a:cs typeface="Calibri" pitchFamily="34" charset="0"/>
                        </a:rPr>
                        <a:t>Уваровского</a:t>
                      </a:r>
                      <a:r>
                        <a:rPr lang="ru-RU" sz="900" b="0" i="0" u="none" strike="noStrike" dirty="0" smtClean="0">
                          <a:latin typeface="Calibri" pitchFamily="34" charset="0"/>
                          <a:cs typeface="Calibri" pitchFamily="34" charset="0"/>
                        </a:rPr>
                        <a:t> СДК по улице Колхозная, 8 (второй этап) в селе </a:t>
                      </a:r>
                      <a:r>
                        <a:rPr lang="ru-RU" sz="900" b="0" i="0" u="none" strike="noStrike" dirty="0" err="1" smtClean="0">
                          <a:latin typeface="Calibri" pitchFamily="34" charset="0"/>
                          <a:cs typeface="Calibri" pitchFamily="34" charset="0"/>
                        </a:rPr>
                        <a:t>Уваровское</a:t>
                      </a:r>
                      <a:r>
                        <a:rPr lang="ru-RU" sz="900" b="0" i="0" u="none" strike="noStrike" dirty="0" smtClean="0">
                          <a:latin typeface="Calibri" pitchFamily="34" charset="0"/>
                          <a:cs typeface="Calibri" pitchFamily="34" charset="0"/>
                        </a:rPr>
                        <a:t> Русского сельсовета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2051,92</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1431,99</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619,93</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123,88</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496,05</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none" strike="noStrike" dirty="0" smtClean="0">
                          <a:latin typeface="Calibri" pitchFamily="34" charset="0"/>
                          <a:cs typeface="Calibri" pitchFamily="34" charset="0"/>
                        </a:rPr>
                        <a:t>Благоустройство территории возле здания МКУК «</a:t>
                      </a:r>
                      <a:r>
                        <a:rPr lang="ru-RU" sz="900" b="0" i="0" u="none" strike="noStrike" dirty="0" err="1" smtClean="0">
                          <a:latin typeface="Calibri" pitchFamily="34" charset="0"/>
                          <a:cs typeface="Calibri" pitchFamily="34" charset="0"/>
                        </a:rPr>
                        <a:t>Стодеревский</a:t>
                      </a:r>
                      <a:r>
                        <a:rPr lang="ru-RU" sz="900" b="0" i="0" u="none" strike="noStrike" dirty="0" smtClean="0">
                          <a:latin typeface="Calibri" pitchFamily="34" charset="0"/>
                          <a:cs typeface="Calibri" pitchFamily="34" charset="0"/>
                        </a:rPr>
                        <a:t> КДЦ» в станице </a:t>
                      </a:r>
                      <a:r>
                        <a:rPr lang="ru-RU" sz="900" b="0" i="0" u="none" strike="noStrike" dirty="0" err="1" smtClean="0">
                          <a:latin typeface="Calibri" pitchFamily="34" charset="0"/>
                          <a:cs typeface="Calibri" pitchFamily="34" charset="0"/>
                        </a:rPr>
                        <a:t>Стодеревская</a:t>
                      </a:r>
                      <a:r>
                        <a:rPr lang="ru-RU" sz="900" b="0" i="0" u="none" strike="noStrike" dirty="0" smtClean="0">
                          <a:latin typeface="Calibri" pitchFamily="34" charset="0"/>
                          <a:cs typeface="Calibri" pitchFamily="34" charset="0"/>
                        </a:rPr>
                        <a:t>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1883,84</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1200,00</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683,84</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278,84</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405,00</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22">
                <a:tc>
                  <a:txBody>
                    <a:bodyPr/>
                    <a:lstStyle/>
                    <a:p>
                      <a:pPr algn="l" fontAlgn="ctr"/>
                      <a:r>
                        <a:rPr lang="ru-RU" sz="900" b="0" i="0" u="none" strike="noStrike" dirty="0" smtClean="0">
                          <a:latin typeface="Calibri" pitchFamily="34" charset="0"/>
                          <a:cs typeface="Calibri" pitchFamily="34" charset="0"/>
                        </a:rPr>
                        <a:t>Устройство ограждения кладбища в селе </a:t>
                      </a:r>
                      <a:r>
                        <a:rPr lang="ru-RU" sz="900" b="0" i="0" u="none" strike="noStrike" dirty="0" err="1" smtClean="0">
                          <a:latin typeface="Calibri" pitchFamily="34" charset="0"/>
                          <a:cs typeface="Calibri" pitchFamily="34" charset="0"/>
                        </a:rPr>
                        <a:t>Эдиссия</a:t>
                      </a:r>
                      <a:r>
                        <a:rPr lang="ru-RU" sz="900" b="0" i="0" u="none" strike="noStrike" dirty="0" smtClean="0">
                          <a:latin typeface="Calibri" pitchFamily="34" charset="0"/>
                          <a:cs typeface="Calibri" pitchFamily="34" charset="0"/>
                        </a:rPr>
                        <a:t>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1000,00</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621,16</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378,84</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168,00</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210,84</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77">
                <a:tc>
                  <a:txBody>
                    <a:bodyPr/>
                    <a:lstStyle/>
                    <a:p>
                      <a:pPr algn="ctr" fontAlgn="ctr"/>
                      <a:r>
                        <a:rPr lang="ru-RU" sz="900" b="0" i="0" u="none" strike="noStrike" dirty="0">
                          <a:latin typeface="Calibri" pitchFamily="34" charset="0"/>
                          <a:cs typeface="Calibri" pitchFamily="34" charset="0"/>
                        </a:rPr>
                        <a:t> </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11638,93</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7474,17</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4164,76</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1458,84    </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2705,92   </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214283" y="3929066"/>
          <a:ext cx="8715437" cy="2467800"/>
        </p:xfrm>
        <a:graphic>
          <a:graphicData uri="http://schemas.openxmlformats.org/drawingml/2006/table">
            <a:tbl>
              <a:tblPr/>
              <a:tblGrid>
                <a:gridCol w="3756713"/>
                <a:gridCol w="1040807"/>
                <a:gridCol w="914648"/>
                <a:gridCol w="925162"/>
                <a:gridCol w="998752"/>
                <a:gridCol w="1079355"/>
              </a:tblGrid>
              <a:tr h="142876">
                <a:tc rowSpan="2">
                  <a:txBody>
                    <a:bodyPr/>
                    <a:lstStyle/>
                    <a:p>
                      <a:pPr algn="ctr" rtl="0" fontAlgn="ctr"/>
                      <a:r>
                        <a:rPr lang="ru-RU" sz="1000" b="1" i="0" u="none" strike="noStrike" dirty="0">
                          <a:solidFill>
                            <a:srgbClr val="000000"/>
                          </a:solidFill>
                          <a:latin typeface="Calibri" pitchFamily="34" charset="0"/>
                          <a:cs typeface="Calibri" pitchFamily="34" charset="0"/>
                        </a:rPr>
                        <a:t>2021</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rtl="0" fontAlgn="t"/>
                      <a:r>
                        <a:rPr lang="ru-RU" sz="1000" b="0" i="0" u="none" strike="noStrike" dirty="0">
                          <a:solidFill>
                            <a:srgbClr val="000000"/>
                          </a:solidFill>
                          <a:latin typeface="Calibri" pitchFamily="34" charset="0"/>
                          <a:cs typeface="Calibri" pitchFamily="34" charset="0"/>
                        </a:rPr>
                        <a:t>всего</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t"/>
                      <a:r>
                        <a:rPr lang="ru-RU" sz="1000" b="0" i="0" u="none" strike="noStrike">
                          <a:solidFill>
                            <a:srgbClr val="000000"/>
                          </a:solidFill>
                          <a:latin typeface="Calibri" pitchFamily="34" charset="0"/>
                          <a:cs typeface="Calibri" pitchFamily="34" charset="0"/>
                        </a:rPr>
                        <a:t>за счет краевого бюджета </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t"/>
                      <a:r>
                        <a:rPr lang="ru-RU" sz="1000" b="0" i="0" u="none" strike="noStrike">
                          <a:solidFill>
                            <a:srgbClr val="000000"/>
                          </a:solidFill>
                          <a:latin typeface="Calibri" pitchFamily="34" charset="0"/>
                          <a:cs typeface="Calibri" pitchFamily="34" charset="0"/>
                        </a:rPr>
                        <a:t>за счет местного бюджета </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latin typeface="Calibri" pitchFamily="34" charset="0"/>
                          <a:cs typeface="Calibri" pitchFamily="34" charset="0"/>
                        </a:rPr>
                        <a:t> </a:t>
                      </a:r>
                      <a:r>
                        <a:rPr lang="ru-RU" sz="1000" b="0" i="0" u="none" strike="noStrike" dirty="0" smtClean="0">
                          <a:latin typeface="Calibri" pitchFamily="34" charset="0"/>
                          <a:cs typeface="Calibri" pitchFamily="34" charset="0"/>
                        </a:rPr>
                        <a:t>в том числе</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6634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3">
                  <a:txBody>
                    <a:bodyPr/>
                    <a:lstStyle/>
                    <a:p>
                      <a:pPr algn="ctr" rtl="0" fontAlgn="t"/>
                      <a:r>
                        <a:rPr lang="ru-RU" sz="1000" b="0" i="0" u="none" strike="noStrike" dirty="0">
                          <a:solidFill>
                            <a:srgbClr val="000000"/>
                          </a:solidFill>
                          <a:latin typeface="Calibri" pitchFamily="34" charset="0"/>
                          <a:cs typeface="Calibri" pitchFamily="34" charset="0"/>
                        </a:rPr>
                        <a:t>спонсорская помощь (населения, организации)</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ru-RU" sz="1000" b="0" i="0" u="none" strike="noStrike" dirty="0" smtClean="0">
                          <a:solidFill>
                            <a:srgbClr val="000000"/>
                          </a:solidFill>
                          <a:latin typeface="Calibri" pitchFamily="34" charset="0"/>
                          <a:cs typeface="Calibri" pitchFamily="34" charset="0"/>
                        </a:rPr>
                        <a:t>бюджет округа</a:t>
                      </a:r>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9217">
                <a:tc>
                  <a:txBody>
                    <a:bodyPr/>
                    <a:lstStyle/>
                    <a:p>
                      <a:pPr algn="ctr" rtl="0" fontAlgn="ctr"/>
                      <a:r>
                        <a:rPr lang="ru-RU" sz="1000" b="1" i="0" u="none" strike="noStrike" dirty="0">
                          <a:solidFill>
                            <a:srgbClr val="000000"/>
                          </a:solidFill>
                          <a:latin typeface="Calibri" pitchFamily="34" charset="0"/>
                          <a:cs typeface="Calibri" pitchFamily="34" charset="0"/>
                        </a:rPr>
                        <a:t>(проект) </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rtl="0" fontAlgn="t"/>
                      <a:endParaRPr lang="ru-RU" sz="1050" b="0" i="0" u="none" strike="noStrike">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rtl="0" fontAlgn="t"/>
                      <a:endParaRPr lang="ru-RU" sz="1050" b="0" i="0" u="none" strike="noStrike">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9217">
                <a:tc>
                  <a:txBody>
                    <a:bodyPr/>
                    <a:lstStyle/>
                    <a:p>
                      <a:pPr algn="ctr" fontAlgn="ctr"/>
                      <a:r>
                        <a:rPr lang="ru-RU" sz="1000" b="0" i="0" u="none" strike="noStrike" dirty="0">
                          <a:solidFill>
                            <a:srgbClr val="000000"/>
                          </a:solidFill>
                          <a:latin typeface="Calibri" pitchFamily="34" charset="0"/>
                          <a:cs typeface="Calibri" pitchFamily="34" charset="0"/>
                        </a:rPr>
                        <a:t> </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t"/>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9217">
                <a:tc>
                  <a:txBody>
                    <a:bodyPr/>
                    <a:lstStyle/>
                    <a:p>
                      <a:pPr algn="l" rtl="0" fontAlgn="ctr"/>
                      <a:r>
                        <a:rPr lang="ru-RU" sz="1000" b="0" i="0" u="none" strike="noStrike" dirty="0">
                          <a:solidFill>
                            <a:srgbClr val="000000"/>
                          </a:solidFill>
                          <a:latin typeface="Calibri" pitchFamily="34" charset="0"/>
                          <a:cs typeface="Calibri" pitchFamily="34" charset="0"/>
                        </a:rPr>
                        <a:t>Ремонт здания пожарной части (2 этап) в поселке Балтийский Курского округа Ставропольского края</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2 000,00</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1 340,00</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smtClean="0">
                          <a:solidFill>
                            <a:srgbClr val="000000"/>
                          </a:solidFill>
                          <a:latin typeface="Calibri" pitchFamily="34" charset="0"/>
                          <a:cs typeface="Calibri" pitchFamily="34" charset="0"/>
                        </a:rPr>
                        <a:t>660,00</a:t>
                      </a:r>
                      <a:endParaRPr lang="ru-RU" sz="1000" b="1"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smtClean="0">
                          <a:solidFill>
                            <a:srgbClr val="000000"/>
                          </a:solidFill>
                          <a:latin typeface="Calibri" pitchFamily="34" charset="0"/>
                          <a:cs typeface="Calibri" pitchFamily="34" charset="0"/>
                        </a:rPr>
                        <a:t>310,00</a:t>
                      </a:r>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smtClean="0">
                          <a:solidFill>
                            <a:srgbClr val="000000"/>
                          </a:solidFill>
                          <a:latin typeface="Calibri" pitchFamily="34" charset="0"/>
                          <a:cs typeface="Calibri" pitchFamily="34" charset="0"/>
                        </a:rPr>
                        <a:t>350,00</a:t>
                      </a:r>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17">
                <a:tc>
                  <a:txBody>
                    <a:bodyPr/>
                    <a:lstStyle/>
                    <a:p>
                      <a:pPr algn="l" rtl="0" fontAlgn="ctr"/>
                      <a:r>
                        <a:rPr lang="ru-RU" sz="1000" b="0" i="0" u="none" strike="noStrike">
                          <a:solidFill>
                            <a:srgbClr val="000000"/>
                          </a:solidFill>
                          <a:latin typeface="Calibri" pitchFamily="34" charset="0"/>
                          <a:cs typeface="Calibri" pitchFamily="34" charset="0"/>
                        </a:rPr>
                        <a:t>Ремонт фасада здания Уваровского СДК по ул. Колхозная, 8 в селе Уваровское  Курского округа Ставропольского края</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1 075,62</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700,00</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375,62</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100,62</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smtClean="0">
                          <a:solidFill>
                            <a:srgbClr val="000000"/>
                          </a:solidFill>
                          <a:latin typeface="Calibri" pitchFamily="34" charset="0"/>
                          <a:cs typeface="Calibri" pitchFamily="34" charset="0"/>
                        </a:rPr>
                        <a:t>275,00</a:t>
                      </a:r>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015">
                <a:tc>
                  <a:txBody>
                    <a:bodyPr/>
                    <a:lstStyle/>
                    <a:p>
                      <a:pPr algn="l" rtl="0" fontAlgn="ctr"/>
                      <a:r>
                        <a:rPr lang="ru-RU" sz="1000" b="0" i="0" u="none" strike="noStrike" dirty="0">
                          <a:solidFill>
                            <a:srgbClr val="000000"/>
                          </a:solidFill>
                          <a:latin typeface="Calibri" pitchFamily="34" charset="0"/>
                          <a:cs typeface="Calibri" pitchFamily="34" charset="0"/>
                        </a:rPr>
                        <a:t>Благоустройство территории прилегающей к зданию СДК «Ремонтник» в селе Русское Курского округа Ставропольского края</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2 338,61</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a:solidFill>
                            <a:srgbClr val="000000"/>
                          </a:solidFill>
                          <a:latin typeface="Calibri" pitchFamily="34" charset="0"/>
                          <a:cs typeface="Calibri" pitchFamily="34" charset="0"/>
                        </a:rPr>
                        <a:t>1 595,00</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743,61</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143,61</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smtClean="0">
                          <a:solidFill>
                            <a:srgbClr val="000000"/>
                          </a:solidFill>
                          <a:latin typeface="Calibri" pitchFamily="34" charset="0"/>
                          <a:cs typeface="Calibri" pitchFamily="34" charset="0"/>
                        </a:rPr>
                        <a:t>600,00</a:t>
                      </a:r>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17">
                <a:tc>
                  <a:txBody>
                    <a:bodyPr/>
                    <a:lstStyle/>
                    <a:p>
                      <a:pPr algn="l" rtl="0" fontAlgn="ctr"/>
                      <a:r>
                        <a:rPr lang="ru-RU" sz="1000" b="0" i="0" u="none" strike="noStrike">
                          <a:solidFill>
                            <a:srgbClr val="000000"/>
                          </a:solidFill>
                          <a:latin typeface="Calibri" pitchFamily="34" charset="0"/>
                          <a:cs typeface="Calibri" pitchFamily="34" charset="0"/>
                        </a:rPr>
                        <a:t>Устройство детского игрового комплекса в парке в хуторе Графский Курского округа Ставропольского края</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641,09</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a:solidFill>
                            <a:srgbClr val="000000"/>
                          </a:solidFill>
                          <a:latin typeface="Calibri" pitchFamily="34" charset="0"/>
                          <a:cs typeface="Calibri" pitchFamily="34" charset="0"/>
                        </a:rPr>
                        <a:t>410,00</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1" i="0" u="none" strike="noStrike">
                          <a:solidFill>
                            <a:srgbClr val="000000"/>
                          </a:solidFill>
                          <a:latin typeface="Calibri" pitchFamily="34" charset="0"/>
                          <a:cs typeface="Calibri" pitchFamily="34" charset="0"/>
                        </a:rPr>
                        <a:t>231,09</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smtClean="0">
                          <a:solidFill>
                            <a:srgbClr val="000000"/>
                          </a:solidFill>
                          <a:latin typeface="Calibri" pitchFamily="34" charset="0"/>
                          <a:cs typeface="Calibri" pitchFamily="34" charset="0"/>
                        </a:rPr>
                        <a:t>70,00</a:t>
                      </a:r>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a:solidFill>
                            <a:srgbClr val="000000"/>
                          </a:solidFill>
                          <a:latin typeface="Calibri" pitchFamily="34" charset="0"/>
                          <a:cs typeface="Calibri" pitchFamily="34" charset="0"/>
                        </a:rPr>
                        <a:t>161,09</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983">
                <a:tc>
                  <a:txBody>
                    <a:bodyPr/>
                    <a:lstStyle/>
                    <a:p>
                      <a:pPr algn="l" fontAlgn="b"/>
                      <a:r>
                        <a:rPr lang="ru-RU" sz="1000" b="1" i="0" u="none" strike="noStrike" dirty="0">
                          <a:solidFill>
                            <a:srgbClr val="000000"/>
                          </a:solidFill>
                          <a:latin typeface="Calibri" pitchFamily="34" charset="0"/>
                          <a:cs typeface="Calibri"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latin typeface="Calibri" pitchFamily="34" charset="0"/>
                          <a:cs typeface="Calibri" pitchFamily="34" charset="0"/>
                        </a:rPr>
                        <a:t>6 055,32</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latin typeface="Calibri" pitchFamily="34" charset="0"/>
                          <a:cs typeface="Calibri" pitchFamily="34" charset="0"/>
                        </a:rPr>
                        <a:t>4 045,00</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latin typeface="Calibri" pitchFamily="34" charset="0"/>
                          <a:cs typeface="Calibri" pitchFamily="34" charset="0"/>
                        </a:rPr>
                        <a:t>2 010,32</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latin typeface="Calibri" pitchFamily="34" charset="0"/>
                          <a:cs typeface="Calibri" pitchFamily="34" charset="0"/>
                        </a:rPr>
                        <a:t>624,23</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a:solidFill>
                            <a:srgbClr val="000000"/>
                          </a:solidFill>
                          <a:latin typeface="Calibri" pitchFamily="34" charset="0"/>
                          <a:cs typeface="Calibri" pitchFamily="34" charset="0"/>
                        </a:rPr>
                        <a:t>1 386,09</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9 /                            </a:t>
            </a:r>
            <a:r>
              <a:rPr lang="ru-RU" sz="1600" dirty="0" smtClean="0">
                <a:latin typeface="Calibri" pitchFamily="34" charset="0"/>
                <a:cs typeface="Calibri" pitchFamily="34" charset="0"/>
              </a:rPr>
              <a:t>ОБЕСПЕЧЕНИЕ  ЖИЛЬЕМ  МОЛОДЫХ  СЕМЕЙ</a:t>
            </a:r>
          </a:p>
        </p:txBody>
      </p:sp>
      <p:graphicFrame>
        <p:nvGraphicFramePr>
          <p:cNvPr id="3" name="Таблица 2"/>
          <p:cNvGraphicFramePr>
            <a:graphicFrameLocks noGrp="1"/>
          </p:cNvGraphicFramePr>
          <p:nvPr/>
        </p:nvGraphicFramePr>
        <p:xfrm>
          <a:off x="142844" y="500042"/>
          <a:ext cx="3857651" cy="1307954"/>
        </p:xfrm>
        <a:graphic>
          <a:graphicData uri="http://schemas.openxmlformats.org/drawingml/2006/table">
            <a:tbl>
              <a:tblPr/>
              <a:tblGrid>
                <a:gridCol w="785818"/>
                <a:gridCol w="714380"/>
                <a:gridCol w="857256"/>
                <a:gridCol w="785818"/>
                <a:gridCol w="714379"/>
              </a:tblGrid>
              <a:tr h="226706">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2019 (</a:t>
                      </a:r>
                      <a:r>
                        <a:rPr lang="ru-RU" sz="1000" b="1"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005">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73">
                <a:tc>
                  <a:txBody>
                    <a:bodyPr/>
                    <a:lstStyle/>
                    <a:p>
                      <a:pPr algn="ctr" fontAlgn="b"/>
                      <a:r>
                        <a:rPr lang="ru-RU" sz="1000" b="1" i="0" u="none" strike="noStrike" dirty="0" smtClean="0">
                          <a:solidFill>
                            <a:srgbClr val="000000"/>
                          </a:solidFill>
                          <a:latin typeface="Calibri" pitchFamily="34" charset="0"/>
                          <a:cs typeface="Calibri" pitchFamily="34" charset="0"/>
                        </a:rPr>
                        <a:t>21</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18 019,91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993,47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16 210,71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815,73</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nvGraphicFramePr>
        <p:xfrm>
          <a:off x="142844" y="2143116"/>
          <a:ext cx="3857652" cy="1322632"/>
        </p:xfrm>
        <a:graphic>
          <a:graphicData uri="http://schemas.openxmlformats.org/drawingml/2006/table">
            <a:tbl>
              <a:tblPr/>
              <a:tblGrid>
                <a:gridCol w="785818"/>
                <a:gridCol w="649589"/>
                <a:gridCol w="850609"/>
                <a:gridCol w="853934"/>
                <a:gridCol w="717702"/>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2020 (уточненный)</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FF0000"/>
                          </a:solidFill>
                          <a:latin typeface="Calibri" pitchFamily="34" charset="0"/>
                          <a:cs typeface="Calibri" pitchFamily="34" charset="0"/>
                        </a:rPr>
                        <a:t>25</a:t>
                      </a:r>
                      <a:endParaRPr lang="ru-RU" sz="1000" b="1" i="0" u="none" strike="noStrike" dirty="0">
                        <a:solidFill>
                          <a:srgbClr val="FF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40428,24</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3255,39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35108,68</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2064,17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142844" y="3643314"/>
          <a:ext cx="3857651" cy="1634656"/>
        </p:xfrm>
        <a:graphic>
          <a:graphicData uri="http://schemas.openxmlformats.org/drawingml/2006/table">
            <a:tbl>
              <a:tblPr/>
              <a:tblGrid>
                <a:gridCol w="785818"/>
                <a:gridCol w="649586"/>
                <a:gridCol w="897129"/>
                <a:gridCol w="807416"/>
                <a:gridCol w="717702"/>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 (прогноз)</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2021</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6749,51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0,00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6 412,03</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337,48</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2022</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3816,26</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0,00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3625,45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190,81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2023</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3816,26</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0,00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3625,45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190,81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p:nvPr/>
        </p:nvGraphicFramePr>
        <p:xfrm>
          <a:off x="4429124" y="428604"/>
          <a:ext cx="4500594" cy="1357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nvGraphicFramePr>
        <p:xfrm>
          <a:off x="4429124" y="1928802"/>
          <a:ext cx="4643470" cy="1285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4786314" y="3643314"/>
          <a:ext cx="3857652" cy="1500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nvGraphicFramePr>
        <p:xfrm>
          <a:off x="4857752" y="5214950"/>
          <a:ext cx="3857652" cy="150019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3"/>
          <p:cNvSpPr txBox="1"/>
          <p:nvPr/>
        </p:nvSpPr>
        <p:spPr>
          <a:xfrm>
            <a:off x="7703820" y="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12" name="TextBox 3"/>
          <p:cNvSpPr txBox="1"/>
          <p:nvPr/>
        </p:nvSpPr>
        <p:spPr>
          <a:xfrm>
            <a:off x="4000496" y="4643446"/>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2021 год</a:t>
            </a:r>
            <a:endParaRPr lang="ru-RU" sz="1000" i="1" dirty="0">
              <a:cs typeface="Times New Roman" pitchFamily="18" charset="0"/>
            </a:endParaRPr>
          </a:p>
        </p:txBody>
      </p:sp>
      <p:sp>
        <p:nvSpPr>
          <p:cNvPr id="13" name="TextBox 3"/>
          <p:cNvSpPr txBox="1"/>
          <p:nvPr/>
        </p:nvSpPr>
        <p:spPr>
          <a:xfrm>
            <a:off x="3786182" y="614364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2022-2023 годы</a:t>
            </a:r>
            <a:endParaRPr lang="ru-RU" sz="1000" i="1" dirty="0">
              <a:cs typeface="Times New Roman" pitchFamily="18" charset="0"/>
            </a:endParaRPr>
          </a:p>
        </p:txBody>
      </p:sp>
      <p:pic>
        <p:nvPicPr>
          <p:cNvPr id="30722" name="Picture 2" descr="https://www.m.obninsk.name/UserFiles/Image/202005/obninsk__mnogodetnye.jpg"/>
          <p:cNvPicPr>
            <a:picLocks noChangeAspect="1" noChangeArrowheads="1"/>
          </p:cNvPicPr>
          <p:nvPr/>
        </p:nvPicPr>
        <p:blipFill>
          <a:blip r:embed="rId6" cstate="print"/>
          <a:srcRect/>
          <a:stretch>
            <a:fillRect/>
          </a:stretch>
        </p:blipFill>
        <p:spPr bwMode="auto">
          <a:xfrm>
            <a:off x="714348" y="5357826"/>
            <a:ext cx="2571768" cy="1406436"/>
          </a:xfrm>
          <a:prstGeom prst="rect">
            <a:avLst/>
          </a:prstGeom>
          <a:ln>
            <a:noFill/>
          </a:ln>
          <a:effectLst>
            <a:softEdge rad="112500"/>
          </a:effectLst>
        </p:spPr>
      </p:pic>
    </p:spTree>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10 /                               </a:t>
            </a:r>
            <a:r>
              <a:rPr lang="ru-RU" sz="1600" dirty="0" smtClean="0">
                <a:latin typeface="Calibri" pitchFamily="34" charset="0"/>
                <a:cs typeface="Calibri" pitchFamily="34" charset="0"/>
              </a:rPr>
              <a:t>ДОРОЖНЫЙ ФОНД (дорожное хозяйство)</a:t>
            </a:r>
          </a:p>
        </p:txBody>
      </p:sp>
      <p:graphicFrame>
        <p:nvGraphicFramePr>
          <p:cNvPr id="5" name="Диаграмма 4"/>
          <p:cNvGraphicFramePr/>
          <p:nvPr/>
        </p:nvGraphicFramePr>
        <p:xfrm>
          <a:off x="142844" y="428604"/>
          <a:ext cx="7429552" cy="3246446"/>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285720" y="4000504"/>
            <a:ext cx="5357850" cy="2308324"/>
          </a:xfrm>
          <a:prstGeom prst="rect">
            <a:avLst/>
          </a:prstGeom>
        </p:spPr>
        <p:txBody>
          <a:bodyPr wrap="square">
            <a:spAutoFit/>
          </a:bodyPr>
          <a:lstStyle/>
          <a:p>
            <a:pPr algn="just"/>
            <a:r>
              <a:rPr lang="ru-RU" sz="1200" dirty="0" smtClean="0"/>
              <a:t>     По отрасли «Дорожное хозяйство (дорожные фонды)» в бюджете Курского муниципального округа предусматриваются расходы на осуществление дорожной деятельности в рамках муниципальных дорожных фондов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lang="ru-RU" sz="1200" dirty="0" err="1" smtClean="0"/>
              <a:t>инжекторных</a:t>
            </a:r>
            <a:r>
              <a:rPr lang="ru-RU" sz="1200" dirty="0" smtClean="0"/>
              <a:t>) двигателей, производимые на территории Российской Федерации, подлежащих зачислению в бюджеты муниципальных образований, а также иных доходов, определенных нормативными правовыми актами муниципальных образований о создании муниципальных дорожных фондов.</a:t>
            </a:r>
            <a:endParaRPr lang="ru-RU" sz="1200" dirty="0"/>
          </a:p>
        </p:txBody>
      </p:sp>
      <p:pic>
        <p:nvPicPr>
          <p:cNvPr id="29698" name="Picture 2" descr="https://st.depositphotos.com/2714995/3153/i/950/depositphotos_31534141-stock-photo-road-traffic-cones-with-tree.jpg"/>
          <p:cNvPicPr>
            <a:picLocks noChangeAspect="1" noChangeArrowheads="1"/>
          </p:cNvPicPr>
          <p:nvPr/>
        </p:nvPicPr>
        <p:blipFill>
          <a:blip r:embed="rId3"/>
          <a:srcRect/>
          <a:stretch>
            <a:fillRect/>
          </a:stretch>
        </p:blipFill>
        <p:spPr bwMode="auto">
          <a:xfrm>
            <a:off x="5786445" y="3857628"/>
            <a:ext cx="3238523" cy="2428892"/>
          </a:xfrm>
          <a:prstGeom prst="rect">
            <a:avLst/>
          </a:prstGeom>
          <a:ln>
            <a:noFill/>
          </a:ln>
          <a:effectLst>
            <a:softEdge rad="112500"/>
          </a:effectLst>
        </p:spPr>
      </p:pic>
    </p:spTree>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 Раздел 11 /                                               </a:t>
            </a:r>
            <a:r>
              <a:rPr lang="ru-RU" sz="1600" dirty="0" smtClean="0">
                <a:latin typeface="Calibri" pitchFamily="34" charset="0"/>
                <a:cs typeface="Calibri" pitchFamily="34" charset="0"/>
              </a:rPr>
              <a:t>БЮДЖЕТНАЯ  УСТОЙЧИВОСТЬ</a:t>
            </a:r>
          </a:p>
        </p:txBody>
      </p:sp>
      <p:sp>
        <p:nvSpPr>
          <p:cNvPr id="3" name="TextBox 2"/>
          <p:cNvSpPr txBox="1"/>
          <p:nvPr/>
        </p:nvSpPr>
        <p:spPr>
          <a:xfrm>
            <a:off x="142844" y="357166"/>
            <a:ext cx="8786874" cy="938719"/>
          </a:xfrm>
          <a:prstGeom prst="rect">
            <a:avLst/>
          </a:prstGeom>
          <a:noFill/>
        </p:spPr>
        <p:txBody>
          <a:bodyPr wrap="square" rtlCol="0">
            <a:spAutoFit/>
          </a:bodyPr>
          <a:lstStyle/>
          <a:p>
            <a:pPr algn="just"/>
            <a:r>
              <a:rPr lang="ru-RU" sz="1100" dirty="0" smtClean="0"/>
              <a:t>   Одним из основных направлений совершенствования межбюджетных отношений и межбюджетного регулирования в Ставропольском крае является обеспечение сбалансированности местных бюджетов и финансовой самостоятельности муниципальных образований края.</a:t>
            </a:r>
          </a:p>
          <a:p>
            <a:pPr algn="just"/>
            <a:r>
              <a:rPr lang="ru-RU" sz="1100" dirty="0" smtClean="0"/>
              <a:t>     Безвозмездные поступления в местном бюджете на 2021 год предусмотрены в объеме 1 729 856,42 тыс. рублей, что выше уровня 2020 года на 30,8 процента или 407 807,04 тыс. рублей в абсолютной сумме.</a:t>
            </a:r>
            <a:endParaRPr lang="ru-RU" sz="1100" dirty="0"/>
          </a:p>
        </p:txBody>
      </p:sp>
      <p:graphicFrame>
        <p:nvGraphicFramePr>
          <p:cNvPr id="4" name="Диаграмма 3"/>
          <p:cNvGraphicFramePr/>
          <p:nvPr/>
        </p:nvGraphicFramePr>
        <p:xfrm>
          <a:off x="0" y="1643050"/>
          <a:ext cx="4714876"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072896"/>
            <a:ext cx="9144000" cy="1785104"/>
          </a:xfrm>
          <a:prstGeom prst="rect">
            <a:avLst/>
          </a:prstGeom>
          <a:noFill/>
        </p:spPr>
        <p:txBody>
          <a:bodyPr wrap="square" rtlCol="0">
            <a:spAutoFit/>
          </a:bodyPr>
          <a:lstStyle/>
          <a:p>
            <a:pPr algn="just"/>
            <a:r>
              <a:rPr lang="ru-RU" sz="1100" dirty="0" smtClean="0">
                <a:solidFill>
                  <a:schemeClr val="accent4"/>
                </a:solidFill>
              </a:rPr>
              <a:t>   Основную часть в структуре межбюджетных трансфертов бюджета Курского муниципального округа Ставропольского края на 2021 год составляют субвенции -   55,1%, дотации – 26,3%, субсидии – 16,3%, иные МБТ – 2,3%. Объем дотаций в 2021 году по сравнению с 2020 годом  увеличится на  14 956,00 тыс. рублей или на 3,4%.</a:t>
            </a:r>
          </a:p>
          <a:p>
            <a:pPr algn="just"/>
            <a:r>
              <a:rPr lang="ru-RU" sz="1100" dirty="0" smtClean="0">
                <a:solidFill>
                  <a:schemeClr val="accent4"/>
                </a:solidFill>
              </a:rPr>
              <a:t>    В связи с тем, что муниципальные образования края значительно различаются по уровню экономического развития, наличию промышленной инфраструктуры и, соответственно, налогового потенциала на своей территории, многие не обладают достаточным объемом бюджетных средств, необходимых для решения вопросов местного значения.   В связи с чем министерством финансов Ставропольского края  принят максимальный уровень, до которого возможно доведение расчетных доходов бюджетов муниципальных округов, по отношению к расчетному объему расходных обязательств муниципального округа: на 2021 год – 94,5%; на 2022 год – 89,5%; на 2023 год – 90,1%.</a:t>
            </a:r>
          </a:p>
          <a:p>
            <a:pPr algn="just"/>
            <a:endParaRPr lang="ru-RU" sz="1100" dirty="0"/>
          </a:p>
        </p:txBody>
      </p:sp>
      <p:sp>
        <p:nvSpPr>
          <p:cNvPr id="6" name="TextBox 5"/>
          <p:cNvSpPr txBox="1"/>
          <p:nvPr/>
        </p:nvSpPr>
        <p:spPr>
          <a:xfrm>
            <a:off x="0" y="1357298"/>
            <a:ext cx="4643438" cy="276999"/>
          </a:xfrm>
          <a:prstGeom prst="rect">
            <a:avLst/>
          </a:prstGeom>
          <a:noFill/>
        </p:spPr>
        <p:txBody>
          <a:bodyPr wrap="square" rtlCol="0">
            <a:spAutoFit/>
          </a:bodyPr>
          <a:lstStyle/>
          <a:p>
            <a:pPr algn="ctr"/>
            <a:r>
              <a:rPr lang="ru-RU" sz="1200" b="1" dirty="0" smtClean="0"/>
              <a:t>Объем финансовой помощи в 2018-2023 годах</a:t>
            </a:r>
            <a:endParaRPr lang="ru-RU" sz="1200" b="1" dirty="0"/>
          </a:p>
        </p:txBody>
      </p:sp>
      <p:sp>
        <p:nvSpPr>
          <p:cNvPr id="9" name="TextBox 8"/>
          <p:cNvSpPr txBox="1"/>
          <p:nvPr/>
        </p:nvSpPr>
        <p:spPr>
          <a:xfrm>
            <a:off x="4500562" y="1285860"/>
            <a:ext cx="4643438" cy="461665"/>
          </a:xfrm>
          <a:prstGeom prst="rect">
            <a:avLst/>
          </a:prstGeom>
          <a:noFill/>
        </p:spPr>
        <p:txBody>
          <a:bodyPr wrap="square" rtlCol="0">
            <a:spAutoFit/>
          </a:bodyPr>
          <a:lstStyle/>
          <a:p>
            <a:pPr algn="ctr"/>
            <a:r>
              <a:rPr lang="ru-RU" sz="1200" b="1" dirty="0" smtClean="0"/>
              <a:t>Уровень расчетной бюджетной обеспеченности муниципального округа в 2021 году </a:t>
            </a:r>
            <a:endParaRPr lang="ru-RU" sz="1200" b="1" dirty="0"/>
          </a:p>
        </p:txBody>
      </p:sp>
      <p:graphicFrame>
        <p:nvGraphicFramePr>
          <p:cNvPr id="10" name="Диаграмма 9"/>
          <p:cNvGraphicFramePr/>
          <p:nvPr/>
        </p:nvGraphicFramePr>
        <p:xfrm>
          <a:off x="4643438" y="1643050"/>
          <a:ext cx="4500562" cy="30718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0" y="142852"/>
            <a:ext cx="9144000" cy="50004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ОБЕСПЕЧЕНИЕ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УСТОЙЧИВОСТИ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БЮДЖЕТА </a:t>
            </a:r>
            <a: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t/>
            </a:r>
            <a:b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br>
            <a: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t/>
            </a:r>
            <a:b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br>
            <a:endPar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endParaRPr>
          </a:p>
        </p:txBody>
      </p:sp>
      <p:sp>
        <p:nvSpPr>
          <p:cNvPr id="28" name="Скругленный прямоугольник 27"/>
          <p:cNvSpPr/>
          <p:nvPr/>
        </p:nvSpPr>
        <p:spPr>
          <a:xfrm>
            <a:off x="642910"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выделение приоритетных расходов</a:t>
            </a:r>
            <a:endParaRPr lang="ru-RU" sz="1600" dirty="0" smtClean="0">
              <a:solidFill>
                <a:schemeClr val="tx1"/>
              </a:solidFill>
            </a:endParaRPr>
          </a:p>
        </p:txBody>
      </p:sp>
      <p:sp>
        <p:nvSpPr>
          <p:cNvPr id="29" name="Скругленный прямоугольник 28"/>
          <p:cNvSpPr/>
          <p:nvPr/>
        </p:nvSpPr>
        <p:spPr>
          <a:xfrm>
            <a:off x="2714612"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ужесточением </a:t>
            </a:r>
          </a:p>
          <a:p>
            <a:pPr algn="ctr"/>
            <a:r>
              <a:rPr lang="ru-RU" sz="1600" dirty="0" smtClean="0">
                <a:solidFill>
                  <a:schemeClr val="tx1"/>
                </a:solidFill>
                <a:cs typeface="Times New Roman" pitchFamily="18" charset="0"/>
              </a:rPr>
              <a:t>бюджетной дисциплины </a:t>
            </a:r>
          </a:p>
        </p:txBody>
      </p:sp>
      <p:sp>
        <p:nvSpPr>
          <p:cNvPr id="31" name="Скругленный прямоугольник 30"/>
          <p:cNvSpPr/>
          <p:nvPr/>
        </p:nvSpPr>
        <p:spPr>
          <a:xfrm>
            <a:off x="4786314"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контроль за </a:t>
            </a:r>
            <a:r>
              <a:rPr lang="ru-RU" sz="1600" dirty="0" err="1" smtClean="0">
                <a:solidFill>
                  <a:schemeClr val="tx1"/>
                </a:solidFill>
                <a:cs typeface="Times New Roman" pitchFamily="18" charset="0"/>
              </a:rPr>
              <a:t>использо-ванием</a:t>
            </a:r>
            <a:r>
              <a:rPr lang="ru-RU" sz="1600" dirty="0" smtClean="0">
                <a:solidFill>
                  <a:schemeClr val="tx1"/>
                </a:solidFill>
                <a:cs typeface="Times New Roman" pitchFamily="18" charset="0"/>
              </a:rPr>
              <a:t>  субсидий, </a:t>
            </a:r>
          </a:p>
          <a:p>
            <a:pPr algn="ctr"/>
            <a:r>
              <a:rPr lang="ru-RU" sz="1600" dirty="0" smtClean="0">
                <a:solidFill>
                  <a:schemeClr val="tx1"/>
                </a:solidFill>
                <a:cs typeface="Times New Roman" pitchFamily="18" charset="0"/>
              </a:rPr>
              <a:t>субвенций и иных МБТ</a:t>
            </a:r>
          </a:p>
        </p:txBody>
      </p:sp>
      <p:sp>
        <p:nvSpPr>
          <p:cNvPr id="32" name="Скругленный прямоугольник 31"/>
          <p:cNvSpPr/>
          <p:nvPr/>
        </p:nvSpPr>
        <p:spPr>
          <a:xfrm>
            <a:off x="6786578"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cs typeface="Times New Roman" pitchFamily="18" charset="0"/>
            </a:endParaRPr>
          </a:p>
          <a:p>
            <a:pPr algn="ctr"/>
            <a:endParaRPr lang="ru-RU" dirty="0" smtClean="0">
              <a:solidFill>
                <a:schemeClr val="tx1"/>
              </a:solidFill>
              <a:cs typeface="Times New Roman" pitchFamily="18" charset="0"/>
            </a:endParaRPr>
          </a:p>
          <a:p>
            <a:pPr algn="ctr"/>
            <a:r>
              <a:rPr lang="ru-RU" sz="1600" dirty="0" smtClean="0">
                <a:solidFill>
                  <a:schemeClr val="tx1"/>
                </a:solidFill>
                <a:cs typeface="Times New Roman" pitchFamily="18" charset="0"/>
              </a:rPr>
              <a:t>другие </a:t>
            </a:r>
          </a:p>
          <a:p>
            <a:pPr algn="ctr"/>
            <a:r>
              <a:rPr lang="ru-RU" sz="1600" dirty="0" smtClean="0">
                <a:solidFill>
                  <a:schemeClr val="tx1"/>
                </a:solidFill>
                <a:cs typeface="Times New Roman" pitchFamily="18" charset="0"/>
              </a:rPr>
              <a:t>меры по </a:t>
            </a:r>
            <a:r>
              <a:rPr lang="ru-RU" sz="1600" dirty="0" err="1" smtClean="0">
                <a:solidFill>
                  <a:schemeClr val="tx1"/>
                </a:solidFill>
                <a:cs typeface="Times New Roman" pitchFamily="18" charset="0"/>
              </a:rPr>
              <a:t>рацио-нальному</a:t>
            </a:r>
            <a:r>
              <a:rPr lang="ru-RU" sz="1600" dirty="0" smtClean="0">
                <a:solidFill>
                  <a:schemeClr val="tx1"/>
                </a:solidFill>
                <a:cs typeface="Times New Roman" pitchFamily="18" charset="0"/>
              </a:rPr>
              <a:t> распоряжению имеющимися </a:t>
            </a:r>
          </a:p>
          <a:p>
            <a:pPr algn="ctr"/>
            <a:r>
              <a:rPr lang="ru-RU" sz="1600" dirty="0" smtClean="0">
                <a:solidFill>
                  <a:schemeClr val="tx1"/>
                </a:solidFill>
                <a:cs typeface="Times New Roman" pitchFamily="18" charset="0"/>
              </a:rPr>
              <a:t>средствами бюджета</a:t>
            </a:r>
          </a:p>
          <a:p>
            <a:pPr algn="ctr">
              <a:lnSpc>
                <a:spcPts val="1700"/>
              </a:lnSpc>
            </a:pPr>
            <a:endParaRPr lang="ru-RU" sz="1400" b="1" dirty="0" smtClean="0">
              <a:solidFill>
                <a:schemeClr val="tx1"/>
              </a:solidFill>
              <a:cs typeface="Times New Roman" pitchFamily="18" charset="0"/>
            </a:endParaRPr>
          </a:p>
          <a:p>
            <a:pPr algn="ctr"/>
            <a:endParaRPr lang="ru-RU" sz="1400" b="1" dirty="0" smtClean="0"/>
          </a:p>
        </p:txBody>
      </p:sp>
      <p:sp>
        <p:nvSpPr>
          <p:cNvPr id="34" name="Равнобедренный треугольник 33"/>
          <p:cNvSpPr/>
          <p:nvPr/>
        </p:nvSpPr>
        <p:spPr>
          <a:xfrm>
            <a:off x="2143108" y="2714620"/>
            <a:ext cx="5000660" cy="1143008"/>
          </a:xfrm>
          <a:prstGeom prst="triangle">
            <a:avLst>
              <a:gd name="adj" fmla="val 495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descr="https://yt3.ggpht.com/a/AGF-l7_OXliFbSCKKzbgDBu5sE-AuyQBkd4czmFAJw=s900-c-k-c0xffffffff-no-rj-mo"/>
          <p:cNvPicPr>
            <a:picLocks noChangeAspect="1" noChangeArrowheads="1"/>
          </p:cNvPicPr>
          <p:nvPr/>
        </p:nvPicPr>
        <p:blipFill>
          <a:blip r:embed="rId2" cstate="print"/>
          <a:srcRect/>
          <a:stretch>
            <a:fillRect/>
          </a:stretch>
        </p:blipFill>
        <p:spPr bwMode="auto">
          <a:xfrm>
            <a:off x="1000100" y="1214422"/>
            <a:ext cx="1440000" cy="1440000"/>
          </a:xfrm>
          <a:prstGeom prst="ellipse">
            <a:avLst/>
          </a:prstGeom>
          <a:ln>
            <a:noFill/>
          </a:ln>
          <a:effectLst>
            <a:softEdge rad="112500"/>
          </a:effectLst>
        </p:spPr>
      </p:pic>
      <p:sp>
        <p:nvSpPr>
          <p:cNvPr id="37" name="Прямоугольник 36"/>
          <p:cNvSpPr/>
          <p:nvPr/>
        </p:nvSpPr>
        <p:spPr>
          <a:xfrm>
            <a:off x="3357554" y="2928934"/>
            <a:ext cx="2643206" cy="923330"/>
          </a:xfrm>
          <a:prstGeom prst="rect">
            <a:avLst/>
          </a:prstGeom>
        </p:spPr>
        <p:txBody>
          <a:bodyPr wrap="square">
            <a:spAutoFit/>
          </a:bodyPr>
          <a:lstStyle/>
          <a:p>
            <a:pPr algn="ctr"/>
            <a:r>
              <a:rPr lang="ru-RU" b="1" dirty="0" smtClean="0">
                <a:latin typeface="Times New Roman" pitchFamily="18" charset="0"/>
                <a:cs typeface="Times New Roman" pitchFamily="18" charset="0"/>
              </a:rPr>
              <a:t>инструменты обеспечения устойчивости бюджета</a:t>
            </a:r>
          </a:p>
        </p:txBody>
      </p:sp>
      <p:sp>
        <p:nvSpPr>
          <p:cNvPr id="40" name="Прямоугольник 39"/>
          <p:cNvSpPr/>
          <p:nvPr/>
        </p:nvSpPr>
        <p:spPr>
          <a:xfrm>
            <a:off x="1071538" y="2643182"/>
            <a:ext cx="7143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2" name="Picture 10" descr="https://www.psdgraphics.com/file/red-glossy-ball.jpg"/>
          <p:cNvPicPr>
            <a:picLocks noChangeAspect="1" noChangeArrowheads="1"/>
          </p:cNvPicPr>
          <p:nvPr/>
        </p:nvPicPr>
        <p:blipFill>
          <a:blip r:embed="rId3" cstate="print"/>
          <a:srcRect l="12632" r="11579" b="5263"/>
          <a:stretch>
            <a:fillRect/>
          </a:stretch>
        </p:blipFill>
        <p:spPr bwMode="auto">
          <a:xfrm>
            <a:off x="6858016" y="1214422"/>
            <a:ext cx="1440000" cy="1440000"/>
          </a:xfrm>
          <a:prstGeom prst="ellipse">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0042"/>
            <a:ext cx="9144000" cy="523220"/>
          </a:xfrm>
          <a:prstGeom prst="rect">
            <a:avLst/>
          </a:prstGeom>
          <a:noFill/>
        </p:spPr>
        <p:txBody>
          <a:bodyPr wrap="square" rtlCol="0">
            <a:spAutoFit/>
          </a:bodyPr>
          <a:lstStyle/>
          <a:p>
            <a:pPr algn="ctr"/>
            <a:r>
              <a:rPr lang="ru-RU" sz="1400" dirty="0" smtClean="0">
                <a:cs typeface="Times New Roman" pitchFamily="18" charset="0"/>
              </a:rPr>
              <a:t>Раздел 12 / Проект  бюджета  сформирован на основе  17 муниципальных программ Курского муниципального округа Ставропольского края. Всего на выполнение этих  программ предусмотрено:</a:t>
            </a:r>
          </a:p>
        </p:txBody>
      </p:sp>
      <p:graphicFrame>
        <p:nvGraphicFramePr>
          <p:cNvPr id="7" name="Диаграмма 6"/>
          <p:cNvGraphicFramePr/>
          <p:nvPr/>
        </p:nvGraphicFramePr>
        <p:xfrm>
          <a:off x="142844" y="1214422"/>
          <a:ext cx="8858312"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7703840" y="928670"/>
            <a:ext cx="1440160" cy="307777"/>
          </a:xfrm>
          <a:prstGeom prst="rect">
            <a:avLst/>
          </a:prstGeom>
          <a:noFill/>
        </p:spPr>
        <p:txBody>
          <a:bodyPr wrap="square" rtlCol="0">
            <a:spAutoFit/>
          </a:bodyPr>
          <a:lstStyle/>
          <a:p>
            <a:pPr algn="ctr"/>
            <a:r>
              <a:rPr lang="ru-RU" sz="1400" i="1" dirty="0" smtClean="0">
                <a:cs typeface="Times New Roman" pitchFamily="18" charset="0"/>
              </a:rPr>
              <a:t>тыс. руб.</a:t>
            </a:r>
            <a:endParaRPr lang="ru-RU" sz="1400" i="1" dirty="0">
              <a:cs typeface="Times New Roman" pitchFamily="18" charset="0"/>
            </a:endParaRPr>
          </a:p>
        </p:txBody>
      </p:sp>
      <p:sp>
        <p:nvSpPr>
          <p:cNvPr id="13" name="TextBox 12"/>
          <p:cNvSpPr txBox="1"/>
          <p:nvPr/>
        </p:nvSpPr>
        <p:spPr>
          <a:xfrm>
            <a:off x="0" y="0"/>
            <a:ext cx="9144000" cy="307777"/>
          </a:xfrm>
          <a:prstGeom prst="rect">
            <a:avLst/>
          </a:prstGeom>
          <a:noFill/>
        </p:spPr>
        <p:txBody>
          <a:bodyPr wrap="square" rtlCol="0">
            <a:spAutoFit/>
          </a:bodyPr>
          <a:lstStyle/>
          <a:p>
            <a:r>
              <a:rPr lang="ru-RU" sz="1400" b="1" dirty="0" smtClean="0">
                <a:cs typeface="Times New Roman" pitchFamily="18" charset="0"/>
              </a:rPr>
              <a:t>Раздел 12 /                                            </a:t>
            </a:r>
            <a:r>
              <a:rPr lang="ru-RU" sz="1400" dirty="0" smtClean="0">
                <a:cs typeface="Times New Roman" pitchFamily="18" charset="0"/>
              </a:rPr>
              <a:t>МУНИЦИПАЛЬНЫЕ ПРОГРАММЫ</a:t>
            </a:r>
          </a:p>
        </p:txBody>
      </p:sp>
      <p:sp>
        <p:nvSpPr>
          <p:cNvPr id="14" name="TextBox 13"/>
          <p:cNvSpPr txBox="1"/>
          <p:nvPr/>
        </p:nvSpPr>
        <p:spPr>
          <a:xfrm>
            <a:off x="0" y="6550223"/>
            <a:ext cx="9144000" cy="246221"/>
          </a:xfrm>
          <a:prstGeom prst="rect">
            <a:avLst/>
          </a:prstGeom>
          <a:noFill/>
        </p:spPr>
        <p:txBody>
          <a:bodyPr wrap="square" rtlCol="0">
            <a:spAutoFit/>
          </a:bodyPr>
          <a:lstStyle/>
          <a:p>
            <a:r>
              <a:rPr lang="ru-RU" sz="1000" dirty="0" smtClean="0">
                <a:cs typeface="Times New Roman" pitchFamily="18" charset="0"/>
              </a:rPr>
              <a:t>*в 2019 и 2020 годах только бюджет района был программным  </a:t>
            </a:r>
          </a:p>
        </p:txBody>
      </p:sp>
      <p:pic>
        <p:nvPicPr>
          <p:cNvPr id="8" name="Picture 6" descr="https://avatars.mds.yandex.net/get-zen_doc/3001030/pub_5ec13fbb3eb7d94ef263148c_5edce970e0d56115d6549db5/scale_1200"/>
          <p:cNvPicPr>
            <a:picLocks noChangeAspect="1" noChangeArrowheads="1"/>
          </p:cNvPicPr>
          <p:nvPr/>
        </p:nvPicPr>
        <p:blipFill>
          <a:blip r:embed="rId3"/>
          <a:srcRect/>
          <a:stretch>
            <a:fillRect/>
          </a:stretch>
        </p:blipFill>
        <p:spPr bwMode="auto">
          <a:xfrm>
            <a:off x="1571604" y="4429132"/>
            <a:ext cx="6306205" cy="2071678"/>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bwMode="auto">
          <a:xfrm>
            <a:off x="0" y="228600"/>
            <a:ext cx="91440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0" cap="none" spc="0" normalizeH="0" baseline="0" noProof="0" dirty="0" smtClean="0">
                <a:ln>
                  <a:noFill/>
                </a:ln>
                <a:uLnTx/>
                <a:uFillTx/>
                <a:latin typeface="Times New Roman" pitchFamily="18" charset="0"/>
                <a:ea typeface="+mj-ea"/>
                <a:cs typeface="+mj-cs"/>
              </a:rPr>
              <a:t>РАСХОДЫ ПРЕДУСМОТРЕННЫЕ</a:t>
            </a:r>
            <a:r>
              <a:rPr kumimoji="0" lang="ru-RU" sz="2400" b="1" i="0" u="none" strike="noStrike" kern="0" cap="none" spc="0" normalizeH="0" noProof="0" dirty="0" smtClean="0">
                <a:ln>
                  <a:noFill/>
                </a:ln>
                <a:uLnTx/>
                <a:uFillTx/>
                <a:latin typeface="Times New Roman" pitchFamily="18" charset="0"/>
                <a:ea typeface="+mj-ea"/>
                <a:cs typeface="+mj-cs"/>
              </a:rPr>
              <a:t> НА ВЫПОЛНЕНИЕ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0" cap="none" spc="0" normalizeH="0" noProof="0" dirty="0" smtClean="0">
                <a:ln>
                  <a:noFill/>
                </a:ln>
                <a:uLnTx/>
                <a:uFillTx/>
                <a:latin typeface="Times New Roman" pitchFamily="18" charset="0"/>
                <a:ea typeface="+mj-ea"/>
                <a:cs typeface="+mj-cs"/>
              </a:rPr>
              <a:t>17  МУНИЦИПАЛЬНЫХ ПРОГРАММ</a:t>
            </a:r>
            <a:endParaRPr kumimoji="0" lang="ru-RU" sz="2400" b="1" i="0" u="none" strike="noStrike" kern="0" cap="none" spc="0" normalizeH="0" baseline="0" noProof="0" dirty="0" smtClean="0">
              <a:ln>
                <a:noFill/>
              </a:ln>
              <a:uLnTx/>
              <a:uFillTx/>
              <a:latin typeface="Times New Roman" pitchFamily="18" charset="0"/>
              <a:ea typeface="+mj-ea"/>
              <a:cs typeface="+mj-cs"/>
            </a:endParaRPr>
          </a:p>
        </p:txBody>
      </p:sp>
      <p:sp>
        <p:nvSpPr>
          <p:cNvPr id="7" name="Прямоугольник 6"/>
          <p:cNvSpPr/>
          <p:nvPr/>
        </p:nvSpPr>
        <p:spPr>
          <a:xfrm>
            <a:off x="304800" y="4495800"/>
            <a:ext cx="144562" cy="142876"/>
          </a:xfrm>
          <a:prstGeom prst="rect">
            <a:avLst/>
          </a:prstGeom>
          <a:solidFill>
            <a:srgbClr val="92D05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3" descr="D:\Users\krdoas\Desktop\ДЛЯ ПРЕЗЕНТАЦИЙ\24.10.2018 приостановление\2.png"/>
          <p:cNvPicPr>
            <a:picLocks noChangeAspect="1" noChangeArrowheads="1"/>
          </p:cNvPicPr>
          <p:nvPr/>
        </p:nvPicPr>
        <p:blipFill>
          <a:blip r:embed="rId3" cstate="print">
            <a:biLevel thresh="50000"/>
            <a:extLst>
              <a:ext uri="{BEBA8EAE-BF5A-486C-A8C5-ECC9F3942E4B}">
                <a14:imgProps xmlns:lc="http://schemas.openxmlformats.org/drawingml/2006/lockedCanvas" xmlns:a14="http://schemas.microsoft.com/office/drawing/2010/main" xmlns="" xmlns:cdr="http://schemas.openxmlformats.org/drawingml/2006/chartDrawing" xmlns:c="http://schemas.openxmlformats.org/drawingml/2006/chart">
                  <a14:imgLayer r:embed="rId9">
                    <a14:imgEffect>
                      <a14:brightnessContrast bright="10000"/>
                    </a14:imgEffect>
                  </a14:imgLayer>
                </a14:imgProps>
              </a:ext>
              <a:ext uri="{28A0092B-C50C-407E-A947-70E740481C1C}">
                <a14:useLocalDpi xmlns:lc="http://schemas.openxmlformats.org/drawingml/2006/lockedCanvas" xmlns:a14="http://schemas.microsoft.com/office/drawing/2010/main" xmlns="" xmlns:cdr="http://schemas.openxmlformats.org/drawingml/2006/chartDrawing" xmlns:c="http://schemas.openxmlformats.org/drawingml/2006/chart" val="0"/>
              </a:ext>
            </a:extLst>
          </a:blip>
          <a:srcRect/>
          <a:stretch>
            <a:fillRect/>
          </a:stretch>
        </p:blipFill>
        <p:spPr bwMode="auto">
          <a:xfrm>
            <a:off x="6553200" y="1143000"/>
            <a:ext cx="618363" cy="535348"/>
          </a:xfrm>
          <a:prstGeom prst="rect">
            <a:avLst/>
          </a:prstGeom>
          <a:noFill/>
          <a:extLst>
            <a:ext uri="{909E8E84-426E-40DD-AFC4-6F175D3DCCD1}">
              <a14:hiddenFill xmlns:lc="http://schemas.openxmlformats.org/drawingml/2006/lockedCanvas" xmlns:a14="http://schemas.microsoft.com/office/drawing/2010/main" xmlns="" xmlns:cdr="http://schemas.openxmlformats.org/drawingml/2006/chartDrawing" xmlns:c="http://schemas.openxmlformats.org/drawingml/2006/chart">
                <a:solidFill>
                  <a:srgbClr val="FFFFFF"/>
                </a:solidFill>
              </a14:hiddenFill>
            </a:ext>
          </a:extLst>
        </p:spPr>
      </p:pic>
      <p:pic>
        <p:nvPicPr>
          <p:cNvPr id="10" name="Picture 2" descr="Картинки по запросу theatre icon"/>
          <p:cNvPicPr>
            <a:picLocks noChangeAspect="1" noChangeArrowheads="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xmlns="">
                  <a14:imgLayer r:embed="rId14">
                    <a14:imgEffect>
                      <a14:brightnessContrast contrast="-69000"/>
                    </a14:imgEffect>
                  </a14:imgLayer>
                </a14:imgProps>
              </a:ext>
              <a:ext uri="{28A0092B-C50C-407E-A947-70E740481C1C}">
                <a14:useLocalDpi xmlns:a14="http://schemas.microsoft.com/office/drawing/2010/main" xmlns="" val="0"/>
              </a:ext>
            </a:extLst>
          </a:blip>
          <a:srcRect/>
          <a:stretch>
            <a:fillRect/>
          </a:stretch>
        </p:blipFill>
        <p:spPr bwMode="auto">
          <a:xfrm>
            <a:off x="8077200" y="3048000"/>
            <a:ext cx="642942" cy="64294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7010400" y="4038600"/>
            <a:ext cx="774571" cy="369332"/>
          </a:xfrm>
          <a:prstGeom prst="rect">
            <a:avLst/>
          </a:prstGeom>
        </p:spPr>
        <p:txBody>
          <a:bodyPr wrap="none">
            <a:spAutoFit/>
          </a:bodyPr>
          <a:lstStyle/>
          <a:p>
            <a:r>
              <a:rPr lang="ru-RU" sz="1600" b="1" dirty="0" smtClean="0">
                <a:latin typeface="Times New Roman" pitchFamily="18" charset="0"/>
                <a:cs typeface="Times New Roman" pitchFamily="18" charset="0"/>
              </a:rPr>
              <a:t>4,34</a:t>
            </a:r>
            <a:r>
              <a:rPr lang="ru-RU" b="1" dirty="0" smtClean="0">
                <a:latin typeface="Times New Roman" pitchFamily="18" charset="0"/>
                <a:cs typeface="Times New Roman" pitchFamily="18" charset="0"/>
              </a:rPr>
              <a:t>%</a:t>
            </a:r>
            <a:endParaRPr lang="ru-RU" b="1" dirty="0"/>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bwMode="auto">
          <a:xfrm>
            <a:off x="0" y="1"/>
            <a:ext cx="9144000" cy="571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0" cap="none" spc="0" normalizeH="0" baseline="0" noProof="0" dirty="0" smtClean="0">
                <a:ln>
                  <a:noFill/>
                </a:ln>
                <a:uLnTx/>
                <a:uFillTx/>
                <a:ea typeface="+mj-ea"/>
                <a:cs typeface="+mj-cs"/>
              </a:rPr>
              <a:t>Сведения о расходной части </a:t>
            </a:r>
            <a:r>
              <a:rPr lang="ru-RU" sz="1000" kern="0" dirty="0" smtClean="0">
                <a:ea typeface="+mj-ea"/>
                <a:cs typeface="+mj-cs"/>
              </a:rPr>
              <a:t>проекта </a:t>
            </a:r>
            <a:r>
              <a:rPr kumimoji="0" lang="ru-RU" sz="1000" b="0" i="0" u="none" strike="noStrike" kern="0" cap="none" spc="0" normalizeH="0" baseline="0" noProof="0" dirty="0" smtClean="0">
                <a:ln>
                  <a:noFill/>
                </a:ln>
                <a:uLnTx/>
                <a:uFillTx/>
                <a:ea typeface="+mj-ea"/>
                <a:cs typeface="+mj-cs"/>
              </a:rPr>
              <a:t>бюджета Курского муниципального округа на 2021 год и плановый период 2022</a:t>
            </a:r>
            <a:r>
              <a:rPr kumimoji="0" lang="ru-RU" sz="1000" b="0" i="0" u="none" strike="noStrike" kern="0" cap="none" spc="0" normalizeH="0" noProof="0" dirty="0" smtClean="0">
                <a:ln>
                  <a:noFill/>
                </a:ln>
                <a:uLnTx/>
                <a:uFillTx/>
                <a:ea typeface="+mj-ea"/>
                <a:cs typeface="+mj-cs"/>
              </a:rPr>
              <a:t> и </a:t>
            </a:r>
            <a:r>
              <a:rPr kumimoji="0" lang="ru-RU" sz="1000" b="0" i="0" u="none" strike="noStrike" kern="0" cap="none" spc="0" normalizeH="0" baseline="0" noProof="0" dirty="0" smtClean="0">
                <a:ln>
                  <a:noFill/>
                </a:ln>
                <a:uLnTx/>
                <a:uFillTx/>
                <a:ea typeface="+mj-ea"/>
                <a:cs typeface="+mj-cs"/>
              </a:rPr>
              <a:t>2023 годов в сравнении с ожидаемым исполнением за 2020</a:t>
            </a:r>
            <a:r>
              <a:rPr kumimoji="0" lang="ru-RU" sz="1000" b="0" i="0" u="none" strike="noStrike" kern="0" cap="none" spc="0" normalizeH="0" noProof="0" dirty="0" smtClean="0">
                <a:ln>
                  <a:noFill/>
                </a:ln>
                <a:uLnTx/>
                <a:uFillTx/>
                <a:ea typeface="+mj-ea"/>
                <a:cs typeface="+mj-cs"/>
              </a:rPr>
              <a:t> </a:t>
            </a:r>
            <a:r>
              <a:rPr kumimoji="0" lang="ru-RU" sz="1000" b="0" i="0" u="none" strike="noStrike" kern="0" cap="none" spc="0" normalizeH="0" baseline="0" noProof="0" dirty="0" smtClean="0">
                <a:ln>
                  <a:noFill/>
                </a:ln>
                <a:uLnTx/>
                <a:uFillTx/>
                <a:ea typeface="+mj-ea"/>
                <a:cs typeface="+mj-cs"/>
              </a:rPr>
              <a:t>год (оценка) и</a:t>
            </a:r>
            <a:r>
              <a:rPr kumimoji="0" lang="ru-RU" sz="1000" b="0" i="0" u="none" strike="noStrike" kern="0" cap="none" spc="0" normalizeH="0" noProof="0" dirty="0" smtClean="0">
                <a:ln>
                  <a:noFill/>
                </a:ln>
                <a:uLnTx/>
                <a:uFillTx/>
                <a:ea typeface="+mj-ea"/>
                <a:cs typeface="+mj-cs"/>
              </a:rPr>
              <a:t> отчетом за 2019 год (отчетный финансовый год)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0" cap="none" spc="0" normalizeH="0" noProof="0" dirty="0" smtClean="0">
                <a:ln>
                  <a:noFill/>
                </a:ln>
                <a:uLnTx/>
                <a:uFillTx/>
                <a:ea typeface="+mj-ea"/>
                <a:cs typeface="+mj-cs"/>
              </a:rPr>
              <a:t>в разрезе муниципальных программ</a:t>
            </a:r>
            <a:endParaRPr kumimoji="0" lang="ru-RU" sz="1000" b="0" i="0" u="none" strike="noStrike" kern="0" cap="none" spc="0" normalizeH="0" baseline="0" noProof="0" dirty="0" smtClean="0">
              <a:ln>
                <a:noFill/>
              </a:ln>
              <a:uLnTx/>
              <a:uFillTx/>
              <a:ea typeface="+mj-ea"/>
              <a:cs typeface="+mj-cs"/>
            </a:endParaRPr>
          </a:p>
        </p:txBody>
      </p:sp>
      <p:graphicFrame>
        <p:nvGraphicFramePr>
          <p:cNvPr id="4" name="Таблица 3"/>
          <p:cNvGraphicFramePr>
            <a:graphicFrameLocks noGrp="1"/>
          </p:cNvGraphicFramePr>
          <p:nvPr/>
        </p:nvGraphicFramePr>
        <p:xfrm>
          <a:off x="142845" y="500042"/>
          <a:ext cx="8858311" cy="6261861"/>
        </p:xfrm>
        <a:graphic>
          <a:graphicData uri="http://schemas.openxmlformats.org/drawingml/2006/table">
            <a:tbl>
              <a:tblPr/>
              <a:tblGrid>
                <a:gridCol w="4290743"/>
                <a:gridCol w="553648"/>
                <a:gridCol w="582969"/>
                <a:gridCol w="524327"/>
                <a:gridCol w="553648"/>
                <a:gridCol w="547843"/>
                <a:gridCol w="490248"/>
                <a:gridCol w="415236"/>
                <a:gridCol w="484442"/>
                <a:gridCol w="415207"/>
              </a:tblGrid>
              <a:tr h="94011">
                <a:tc rowSpan="3">
                  <a:txBody>
                    <a:bodyPr/>
                    <a:lstStyle/>
                    <a:p>
                      <a:pPr algn="ctr" rtl="0" fontAlgn="b"/>
                      <a:r>
                        <a:rPr lang="ru-RU" sz="700" b="1" i="0" u="none" strike="noStrike" dirty="0">
                          <a:solidFill>
                            <a:srgbClr val="000000"/>
                          </a:solidFill>
                          <a:latin typeface="Calibri"/>
                        </a:rPr>
                        <a:t>Наименование муниципальной программы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700" b="1" i="0" u="none" strike="noStrike" dirty="0">
                          <a:solidFill>
                            <a:srgbClr val="000000"/>
                          </a:solidFill>
                          <a:latin typeface="Calibri"/>
                        </a:rPr>
                        <a:t>2019 (факт)</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700" b="1" i="0" u="none" strike="noStrike" dirty="0">
                          <a:solidFill>
                            <a:srgbClr val="000000"/>
                          </a:solidFill>
                          <a:latin typeface="Calibri"/>
                        </a:rPr>
                        <a:t>2020 </a:t>
                      </a:r>
                      <a:endParaRPr lang="ru-RU" sz="700" b="1" i="0" u="none" strike="noStrike" dirty="0" smtClean="0">
                        <a:solidFill>
                          <a:srgbClr val="000000"/>
                        </a:solidFill>
                        <a:latin typeface="Calibri"/>
                      </a:endParaRPr>
                    </a:p>
                    <a:p>
                      <a:pPr algn="ctr" rtl="0" fontAlgn="t"/>
                      <a:r>
                        <a:rPr lang="ru-RU" sz="700" b="1" i="0" u="none" strike="noStrike" dirty="0" smtClean="0">
                          <a:solidFill>
                            <a:srgbClr val="000000"/>
                          </a:solidFill>
                          <a:latin typeface="Calibri"/>
                        </a:rPr>
                        <a:t>(уточненный</a:t>
                      </a:r>
                      <a:r>
                        <a:rPr lang="ru-RU" sz="700" b="1" i="0" u="none" strike="noStrike" dirty="0">
                          <a:solidFill>
                            <a:srgbClr val="000000"/>
                          </a:solidFill>
                          <a:latin typeface="Calibri"/>
                        </a:rPr>
                        <a:t>)</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700" b="1" i="0" u="none" strike="noStrike" dirty="0">
                          <a:solidFill>
                            <a:srgbClr val="000000"/>
                          </a:solidFill>
                          <a:latin typeface="Calibri"/>
                        </a:rPr>
                        <a:t>2021 (проект) </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700" b="1" i="0" u="none" strike="noStrike" dirty="0">
                          <a:solidFill>
                            <a:srgbClr val="000000"/>
                          </a:solidFill>
                          <a:latin typeface="Calibri"/>
                        </a:rPr>
                        <a:t>2022 (проект) </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700" b="1" i="0" u="none" strike="noStrike" dirty="0">
                          <a:solidFill>
                            <a:srgbClr val="000000"/>
                          </a:solidFill>
                          <a:latin typeface="Calibri"/>
                        </a:rPr>
                        <a:t>2023 (проект) </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ru-RU" sz="700" b="1" i="0" u="none" strike="noStrike" dirty="0">
                          <a:solidFill>
                            <a:srgbClr val="000000"/>
                          </a:solidFill>
                          <a:latin typeface="Calibri"/>
                        </a:rPr>
                        <a:t>Отклонение 2021 год  </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rowSpan="2" gridSpan="2">
                  <a:txBody>
                    <a:bodyPr/>
                    <a:lstStyle/>
                    <a:p>
                      <a:pPr algn="ctr" rtl="0" fontAlgn="t"/>
                      <a:r>
                        <a:rPr lang="ru-RU" sz="700" b="1" i="0" u="none" strike="noStrike" dirty="0">
                          <a:solidFill>
                            <a:srgbClr val="000000"/>
                          </a:solidFill>
                          <a:latin typeface="Calibri"/>
                        </a:rPr>
                        <a:t>Отклонение 2021 год к 2020 году</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r>
              <a:tr h="940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rtl="0" fontAlgn="t"/>
                      <a:r>
                        <a:rPr lang="ru-RU" sz="700" b="1" i="0" u="none" strike="noStrike">
                          <a:solidFill>
                            <a:srgbClr val="000000"/>
                          </a:solidFill>
                          <a:latin typeface="Calibri"/>
                        </a:rPr>
                        <a:t>к 2019 году</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r>
              <a:tr h="940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t"/>
                      <a:r>
                        <a:rPr lang="ru-RU" sz="700" b="1" i="0" u="none" strike="noStrike">
                          <a:solidFill>
                            <a:srgbClr val="000000"/>
                          </a:solidFill>
                          <a:latin typeface="Calibri"/>
                        </a:rPr>
                        <a:t>(+/-)</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dirty="0">
                          <a:solidFill>
                            <a:srgbClr val="000000"/>
                          </a:solidFill>
                          <a:latin typeface="Calibri"/>
                        </a:rPr>
                        <a:t>%</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«Развитие образования»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720 </a:t>
                      </a:r>
                      <a:r>
                        <a:rPr lang="ru-RU" sz="700" b="0" i="0" u="none" strike="noStrike" dirty="0">
                          <a:solidFill>
                            <a:srgbClr val="000000"/>
                          </a:solidFill>
                          <a:latin typeface="Calibri"/>
                        </a:rPr>
                        <a:t>358,66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741 534,05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977 389,14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748 </a:t>
                      </a:r>
                      <a:r>
                        <a:rPr lang="ru-RU" sz="700" b="0" i="0" u="none" strike="noStrike" dirty="0">
                          <a:solidFill>
                            <a:srgbClr val="000000"/>
                          </a:solidFill>
                          <a:latin typeface="Calibri"/>
                        </a:rPr>
                        <a:t>680,78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759 016,51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257 030,48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135,68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235 </a:t>
                      </a:r>
                      <a:r>
                        <a:rPr lang="ru-RU" sz="700" b="0" i="0" u="none" strike="noStrike" dirty="0">
                          <a:solidFill>
                            <a:srgbClr val="000000"/>
                          </a:solidFill>
                          <a:latin typeface="Calibri"/>
                        </a:rPr>
                        <a:t>855,09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131,81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«Социальная поддержка граждан»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328 496,87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571 258,40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557 848,96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562 557,76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573 961,09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229 352,09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169,82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13 </a:t>
                      </a:r>
                      <a:r>
                        <a:rPr lang="ru-RU" sz="700" b="0" i="0" u="none" strike="noStrike" dirty="0">
                          <a:solidFill>
                            <a:srgbClr val="000000"/>
                          </a:solidFill>
                          <a:latin typeface="Calibri"/>
                        </a:rPr>
                        <a:t>409,44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97,65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«Сохранение и развитие культуры»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70 </a:t>
                      </a:r>
                      <a:r>
                        <a:rPr lang="ru-RU" sz="700" b="0" i="0" u="none" strike="noStrike" dirty="0">
                          <a:solidFill>
                            <a:srgbClr val="000000"/>
                          </a:solidFill>
                          <a:latin typeface="Calibri"/>
                        </a:rPr>
                        <a:t>489,66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67 </a:t>
                      </a:r>
                      <a:r>
                        <a:rPr lang="ru-RU" sz="700" b="0" i="0" u="none" strike="noStrike" dirty="0">
                          <a:solidFill>
                            <a:srgbClr val="000000"/>
                          </a:solidFill>
                          <a:latin typeface="Calibri"/>
                        </a:rPr>
                        <a:t>961,37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147 872,39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136 830,46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126 616,89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77 382,73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209,78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79 911,02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217,58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«Развитие физической культуры и спорта»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18 258,30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17 648,12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18 356,41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18 356,41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18 356,41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98,11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100,54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708,29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104,01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 Молодежная политика»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2 070,64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2 184,74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2 890,02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2 890,02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2 890,02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819,38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139,57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705,28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132,28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«Управление имуществом»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800,00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800,00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2 725,26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2 725,26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2 725,26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1 925,26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340,66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1 925,26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340,66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«Управление финансами»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119 891,82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163 645,00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56 284,95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43 655,70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42 928,51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63 </a:t>
                      </a:r>
                      <a:r>
                        <a:rPr lang="ru-RU" sz="700" b="0" i="0" u="none" strike="noStrike" dirty="0">
                          <a:solidFill>
                            <a:srgbClr val="000000"/>
                          </a:solidFill>
                          <a:latin typeface="Calibri"/>
                        </a:rPr>
                        <a:t>606,87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46,95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-107 360,05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34,39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243">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 Защита населения и территории Курского района Ставропольского края от чрезвычайных ситуаций»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3 398,94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3 598,15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3 862,45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3 862,45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3 862,45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463,51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113,64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264,30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107,35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243">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 Развитие малого и среднего бизнеса, потребительского рынка, снижение административных барьеров»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11 172,47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10 875,04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11 017,28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11 017,28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11 017,28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155,19   </a:t>
                      </a:r>
                      <a:endParaRPr lang="ru-RU" sz="700" b="0" i="0" u="none" strike="noStrike" dirty="0">
                        <a:solidFill>
                          <a:srgbClr val="000000"/>
                        </a:solidFill>
                        <a:latin typeface="Calibri"/>
                      </a:endParaRP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98,61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142,24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101,31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243">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«Развитие коммунального хозяйства, транспортной системы и обеспечение безопасности дорожного движения»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16 </a:t>
                      </a:r>
                      <a:r>
                        <a:rPr lang="ru-RU" sz="700" b="0" i="0" u="none" strike="noStrike" dirty="0">
                          <a:solidFill>
                            <a:srgbClr val="000000"/>
                          </a:solidFill>
                          <a:latin typeface="Calibri"/>
                        </a:rPr>
                        <a:t>140,98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46 046,13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87 091,95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88 741,75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88 730,14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70 950,97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539,57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41 045,82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189,14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«Развитие сельского хозяйства»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6 476,33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6 807,89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6 583,81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6 583,81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6 583,81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107,48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101,66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224,08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96,71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 Межнациональные отношения и поддержка казачества»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450,42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12 579,19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26 882,56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26 882,56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26 </a:t>
                      </a:r>
                      <a:r>
                        <a:rPr lang="ru-RU" sz="700" b="0" i="0" u="none" strike="noStrike" dirty="0">
                          <a:solidFill>
                            <a:srgbClr val="000000"/>
                          </a:solidFill>
                          <a:latin typeface="Calibri"/>
                        </a:rPr>
                        <a:t>882,56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26 </a:t>
                      </a:r>
                      <a:r>
                        <a:rPr lang="ru-RU" sz="700" b="0" i="0" u="none" strike="noStrike" dirty="0">
                          <a:solidFill>
                            <a:srgbClr val="000000"/>
                          </a:solidFill>
                          <a:latin typeface="Calibri"/>
                        </a:rPr>
                        <a:t>432,14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5 968,33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14 303,37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213,71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«Энергосбережение и повышение энергетической эффективности»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3 862,09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2 318,04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3 862,09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2 318,04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«Профилактика правонарушений в Курском районе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1 756,74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13,25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610,00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610,00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610,00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1 146,74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34,72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596,75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в 4,6 раза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«Противодействие коррупции»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55,70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55,70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55,70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55,70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55,70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«Обеспечение жильем отдельных категорий граждан»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6 749,51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3 816,26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3 816,26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6 749,51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6 749,51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00" b="0" i="0" u="none" strike="noStrike">
                          <a:solidFill>
                            <a:srgbClr val="000000"/>
                          </a:solidFill>
                          <a:latin typeface="Calibri"/>
                        </a:rPr>
                        <a:t> Муниципальная программа Курского муниципального округа Ставропольского края «Формирование современной городской среды»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6 519,53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6 519,53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6 519,53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011">
                <a:tc gridSpan="10">
                  <a:txBody>
                    <a:bodyPr/>
                    <a:lstStyle/>
                    <a:p>
                      <a:pPr algn="ctr" rtl="0" fontAlgn="b"/>
                      <a:r>
                        <a:rPr lang="ru-RU" sz="700" b="0" i="0" u="none" strike="noStrike">
                          <a:solidFill>
                            <a:srgbClr val="000000"/>
                          </a:solidFill>
                          <a:latin typeface="Calibri"/>
                        </a:rPr>
                        <a:t> Непрограмные расходы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9119">
                <a:tc>
                  <a:txBody>
                    <a:bodyPr/>
                    <a:lstStyle/>
                    <a:p>
                      <a:pPr algn="l" rtl="0" fontAlgn="b"/>
                      <a:r>
                        <a:rPr lang="ru-RU" sz="700" b="0" i="0" u="none" strike="noStrike" dirty="0">
                          <a:solidFill>
                            <a:srgbClr val="000000"/>
                          </a:solidFill>
                          <a:latin typeface="Calibri"/>
                        </a:rPr>
                        <a:t> Обеспечение деятельности совета Курского муниципального района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4 525,12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5 018,46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5 635,03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5 635,03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5 635,03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1 109,91   </a:t>
                      </a:r>
                      <a:endParaRPr lang="ru-RU" sz="700" b="0" i="0" u="none" strike="noStrike" dirty="0">
                        <a:solidFill>
                          <a:srgbClr val="000000"/>
                        </a:solidFill>
                        <a:latin typeface="Calibri"/>
                      </a:endParaRP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124,53   </a:t>
                      </a:r>
                      <a:endParaRPr lang="ru-RU" sz="700" b="0" i="0" u="none" strike="noStrike" dirty="0">
                        <a:solidFill>
                          <a:srgbClr val="000000"/>
                        </a:solidFill>
                        <a:latin typeface="Calibri"/>
                      </a:endParaRP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616,57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112,29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484">
                <a:tc>
                  <a:txBody>
                    <a:bodyPr/>
                    <a:lstStyle/>
                    <a:p>
                      <a:pPr algn="l" rtl="0" fontAlgn="b"/>
                      <a:r>
                        <a:rPr lang="ru-RU" sz="700" b="0" i="0" u="none" strike="noStrike">
                          <a:solidFill>
                            <a:srgbClr val="000000"/>
                          </a:solidFill>
                          <a:latin typeface="Calibri"/>
                        </a:rPr>
                        <a:t> Обеспечение деятельности администрации Курского муниципального района Ставропольского края и администраций поселений Курского района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   </a:t>
                      </a:r>
                      <a:r>
                        <a:rPr lang="ru-RU" sz="700" b="0" i="0" u="none" strike="noStrike" dirty="0">
                          <a:solidFill>
                            <a:srgbClr val="000000"/>
                          </a:solidFill>
                          <a:latin typeface="Calibri"/>
                        </a:rPr>
                        <a:t>60 585,69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65 999,59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137 </a:t>
                      </a:r>
                      <a:r>
                        <a:rPr lang="ru-RU" sz="700" b="0" i="0" u="none" strike="noStrike" dirty="0">
                          <a:solidFill>
                            <a:srgbClr val="000000"/>
                          </a:solidFill>
                          <a:latin typeface="Calibri"/>
                        </a:rPr>
                        <a:t>686,46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105 940,72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101 753,39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77 100,77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227,26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71 686,87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208,62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00" b="0" i="0" u="none" strike="noStrike">
                          <a:solidFill>
                            <a:srgbClr val="000000"/>
                          </a:solidFill>
                          <a:latin typeface="Calibri"/>
                        </a:rPr>
                        <a:t> Реализация функций, связанных с поддержкой жилищно-коммунального хозяйства в поселениях Курского района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183,65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390,46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1 765,57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1 000,00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1 000,00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1 581,92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961,38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smtClean="0">
                          <a:solidFill>
                            <a:srgbClr val="000000"/>
                          </a:solidFill>
                          <a:latin typeface="Calibri"/>
                        </a:rPr>
                        <a:t>    </a:t>
                      </a:r>
                      <a:r>
                        <a:rPr lang="ru-RU" sz="700" b="0" i="0" u="none" strike="noStrike" dirty="0">
                          <a:solidFill>
                            <a:srgbClr val="000000"/>
                          </a:solidFill>
                          <a:latin typeface="Calibri"/>
                        </a:rPr>
                        <a:t>1 375,11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452,18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304">
                <a:tc>
                  <a:txBody>
                    <a:bodyPr/>
                    <a:lstStyle/>
                    <a:p>
                      <a:pPr algn="l" rtl="0" fontAlgn="b"/>
                      <a:r>
                        <a:rPr lang="ru-RU" sz="700" b="0" i="0" u="none" strike="noStrike">
                          <a:solidFill>
                            <a:srgbClr val="000000"/>
                          </a:solidFill>
                          <a:latin typeface="Calibri"/>
                        </a:rPr>
                        <a:t> Обеспечение деятельности администрации Курского муниципального округа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97,62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dirty="0">
                          <a:solidFill>
                            <a:srgbClr val="000000"/>
                          </a:solidFill>
                          <a:latin typeface="Calibri"/>
                        </a:rPr>
                        <a:t>-         </a:t>
                      </a:r>
                      <a:r>
                        <a:rPr lang="ru-RU" sz="700" b="0" i="0" u="none" strike="noStrike" dirty="0" smtClean="0">
                          <a:solidFill>
                            <a:srgbClr val="000000"/>
                          </a:solidFill>
                          <a:latin typeface="Calibri"/>
                        </a:rPr>
                        <a:t>97,62   </a:t>
                      </a:r>
                      <a:endParaRPr lang="ru-RU" sz="700" b="0" i="0" u="none" strike="noStrike" dirty="0">
                        <a:solidFill>
                          <a:srgbClr val="000000"/>
                        </a:solidFill>
                        <a:latin typeface="Calibri"/>
                      </a:endParaRP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00" b="0" i="0" u="none" strike="noStrike">
                          <a:solidFill>
                            <a:srgbClr val="000000"/>
                          </a:solidFill>
                          <a:latin typeface="Calibri"/>
                        </a:rPr>
                        <a:t> Обеспечение деятельности Финансового управления администрации Курского муниципального округа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78,81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78,81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0" i="0" u="none" strike="noStrike">
                          <a:solidFill>
                            <a:srgbClr val="000000"/>
                          </a:solidFill>
                          <a:latin typeface="Calibri"/>
                        </a:rPr>
                        <a:t>                       -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011">
                <a:tc>
                  <a:txBody>
                    <a:bodyPr/>
                    <a:lstStyle/>
                    <a:p>
                      <a:pPr algn="l" rtl="0" fontAlgn="b"/>
                      <a:r>
                        <a:rPr lang="ru-RU" sz="700" b="1" i="0" u="none" strike="noStrike">
                          <a:solidFill>
                            <a:srgbClr val="000000"/>
                          </a:solidFill>
                          <a:latin typeface="Calibri"/>
                        </a:rPr>
                        <a:t> ИТОГО: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1" i="0" u="none" strike="noStrike" dirty="0" smtClean="0">
                          <a:solidFill>
                            <a:srgbClr val="000000"/>
                          </a:solidFill>
                          <a:latin typeface="Calibri"/>
                        </a:rPr>
                        <a:t> </a:t>
                      </a:r>
                      <a:r>
                        <a:rPr lang="ru-RU" sz="700" b="1" i="0" u="none" strike="noStrike" dirty="0">
                          <a:solidFill>
                            <a:srgbClr val="000000"/>
                          </a:solidFill>
                          <a:latin typeface="Calibri"/>
                        </a:rPr>
                        <a:t>1 368 918,38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1" i="0" u="none" strike="noStrike" dirty="0" smtClean="0">
                          <a:solidFill>
                            <a:srgbClr val="000000"/>
                          </a:solidFill>
                          <a:latin typeface="Calibri"/>
                        </a:rPr>
                        <a:t>1 </a:t>
                      </a:r>
                      <a:r>
                        <a:rPr lang="ru-RU" sz="700" b="1" i="0" u="none" strike="noStrike" dirty="0">
                          <a:solidFill>
                            <a:srgbClr val="000000"/>
                          </a:solidFill>
                          <a:latin typeface="Calibri"/>
                        </a:rPr>
                        <a:t>718 854,31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1" i="0" u="none" strike="noStrike" dirty="0" smtClean="0">
                          <a:solidFill>
                            <a:srgbClr val="000000"/>
                          </a:solidFill>
                          <a:latin typeface="Calibri"/>
                        </a:rPr>
                        <a:t> </a:t>
                      </a:r>
                      <a:r>
                        <a:rPr lang="ru-RU" sz="700" b="1" i="0" u="none" strike="noStrike" dirty="0">
                          <a:solidFill>
                            <a:srgbClr val="000000"/>
                          </a:solidFill>
                          <a:latin typeface="Calibri"/>
                        </a:rPr>
                        <a:t>2 057 826,98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1" i="0" u="none" strike="noStrike" dirty="0" smtClean="0">
                          <a:solidFill>
                            <a:srgbClr val="000000"/>
                          </a:solidFill>
                          <a:latin typeface="Calibri"/>
                        </a:rPr>
                        <a:t>  </a:t>
                      </a:r>
                      <a:r>
                        <a:rPr lang="ru-RU" sz="700" b="1" i="0" u="none" strike="noStrike" dirty="0">
                          <a:solidFill>
                            <a:srgbClr val="000000"/>
                          </a:solidFill>
                          <a:latin typeface="Calibri"/>
                        </a:rPr>
                        <a:t>1 769 841,95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1" i="0" u="none" strike="noStrike" dirty="0" smtClean="0">
                          <a:solidFill>
                            <a:srgbClr val="000000"/>
                          </a:solidFill>
                          <a:latin typeface="Calibri"/>
                        </a:rPr>
                        <a:t>   </a:t>
                      </a:r>
                      <a:r>
                        <a:rPr lang="ru-RU" sz="700" b="1" i="0" u="none" strike="noStrike" dirty="0">
                          <a:solidFill>
                            <a:srgbClr val="000000"/>
                          </a:solidFill>
                          <a:latin typeface="Calibri"/>
                        </a:rPr>
                        <a:t>1 776 441,31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1" i="0" u="none" strike="noStrike" dirty="0" smtClean="0">
                          <a:solidFill>
                            <a:srgbClr val="000000"/>
                          </a:solidFill>
                          <a:latin typeface="Calibri"/>
                        </a:rPr>
                        <a:t>   </a:t>
                      </a:r>
                      <a:r>
                        <a:rPr lang="ru-RU" sz="700" b="1" i="0" u="none" strike="noStrike" dirty="0">
                          <a:solidFill>
                            <a:srgbClr val="000000"/>
                          </a:solidFill>
                          <a:latin typeface="Calibri"/>
                        </a:rPr>
                        <a:t>688 908,60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1" i="0" u="none" strike="noStrike">
                          <a:solidFill>
                            <a:srgbClr val="000000"/>
                          </a:solidFill>
                          <a:latin typeface="Calibri"/>
                        </a:rPr>
                        <a:t>          150,33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1" i="0" u="none" strike="noStrike">
                          <a:solidFill>
                            <a:srgbClr val="000000"/>
                          </a:solidFill>
                          <a:latin typeface="Calibri"/>
                        </a:rPr>
                        <a:t>  339 149,10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00" b="1" i="0" u="none" strike="noStrike" dirty="0">
                          <a:solidFill>
                            <a:srgbClr val="000000"/>
                          </a:solidFill>
                          <a:latin typeface="Calibri"/>
                        </a:rPr>
                        <a:t>          119,72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9" name="Picture 3" descr="https://city-yaroslavl.ru/upload/iblock/4c8/publ_budg.jpg"/>
          <p:cNvPicPr>
            <a:picLocks noChangeAspect="1" noChangeArrowheads="1"/>
          </p:cNvPicPr>
          <p:nvPr/>
        </p:nvPicPr>
        <p:blipFill>
          <a:blip r:embed="rId2" cstate="print"/>
          <a:srcRect/>
          <a:stretch>
            <a:fillRect/>
          </a:stretch>
        </p:blipFill>
        <p:spPr bwMode="auto">
          <a:xfrm>
            <a:off x="609600" y="0"/>
            <a:ext cx="7924800" cy="3065929"/>
          </a:xfrm>
          <a:prstGeom prst="rect">
            <a:avLst/>
          </a:prstGeom>
          <a:ln>
            <a:noFill/>
          </a:ln>
          <a:effectLst>
            <a:softEdge rad="112500"/>
          </a:effectLst>
        </p:spPr>
      </p:pic>
      <p:sp>
        <p:nvSpPr>
          <p:cNvPr id="4" name="Rectangle 1"/>
          <p:cNvSpPr>
            <a:spLocks noChangeArrowheads="1"/>
          </p:cNvSpPr>
          <p:nvPr/>
        </p:nvSpPr>
        <p:spPr bwMode="auto">
          <a:xfrm>
            <a:off x="179512" y="3049215"/>
            <a:ext cx="87630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smtClean="0"/>
              <a:t>ПОВЕСТКА ПУБЛИЧНЫХ СЛУШАНИЙ</a:t>
            </a:r>
          </a:p>
          <a:p>
            <a:pPr algn="ctr"/>
            <a:endParaRPr lang="ru-RU" sz="1400" b="1" dirty="0" smtClean="0"/>
          </a:p>
          <a:p>
            <a:pPr algn="ctr"/>
            <a:endParaRPr lang="ru-RU" sz="1400" dirty="0" smtClean="0"/>
          </a:p>
          <a:p>
            <a:pPr algn="just"/>
            <a:r>
              <a:rPr lang="ru-RU" sz="1400" dirty="0" smtClean="0"/>
              <a:t>      </a:t>
            </a:r>
            <a:r>
              <a:rPr lang="ru-RU" sz="1200" dirty="0" smtClean="0">
                <a:latin typeface="Calibri" pitchFamily="34" charset="0"/>
                <a:cs typeface="Calibri" pitchFamily="34" charset="0"/>
              </a:rPr>
              <a:t>Начало</a:t>
            </a:r>
            <a:r>
              <a:rPr lang="ru-RU" sz="1200" b="1" dirty="0" smtClean="0">
                <a:latin typeface="Calibri" pitchFamily="34" charset="0"/>
                <a:cs typeface="Calibri" pitchFamily="34" charset="0"/>
              </a:rPr>
              <a:t>: 20.11.2020 в 12-00 часов</a:t>
            </a:r>
            <a:r>
              <a:rPr lang="ru-RU" sz="1200" dirty="0" smtClean="0">
                <a:latin typeface="Calibri" pitchFamily="34" charset="0"/>
                <a:cs typeface="Calibri" pitchFamily="34" charset="0"/>
              </a:rPr>
              <a:t>	</a:t>
            </a:r>
          </a:p>
          <a:p>
            <a:pPr algn="just"/>
            <a:r>
              <a:rPr lang="ru-RU" sz="1200" dirty="0" smtClean="0">
                <a:latin typeface="Calibri" pitchFamily="34" charset="0"/>
                <a:cs typeface="Calibri" pitchFamily="34" charset="0"/>
              </a:rPr>
              <a:t>      Место проведения:   зал  заседаний  администрации  Курского  муниципального района Ставропольского края</a:t>
            </a:r>
          </a:p>
          <a:p>
            <a:pPr algn="just">
              <a:buFont typeface="Wingdings" pitchFamily="2" charset="2"/>
              <a:buChar char="ü"/>
            </a:pPr>
            <a:r>
              <a:rPr lang="ru-RU" sz="1200" dirty="0" smtClean="0">
                <a:latin typeface="Calibri" pitchFamily="34" charset="0"/>
                <a:cs typeface="Calibri" pitchFamily="34" charset="0"/>
              </a:rPr>
              <a:t>      О назначении публичных слушаний по проекту решения Совета Курского муниципального округа Ставропольского края «</a:t>
            </a:r>
            <a:r>
              <a:rPr lang="ru-RU" sz="1200" dirty="0" smtClean="0">
                <a:latin typeface="Calibri" pitchFamily="34" charset="0"/>
                <a:ea typeface="Calibri" pitchFamily="34" charset="0"/>
                <a:cs typeface="Calibri" pitchFamily="34" charset="0"/>
              </a:rPr>
              <a:t>О бюджете Курского муниципального округа Ставропольского края на 2021 год и плановый период 2022 и 2023 годов</a:t>
            </a:r>
            <a:r>
              <a:rPr lang="ru-RU" sz="1200" dirty="0" smtClean="0">
                <a:latin typeface="Calibri" pitchFamily="34" charset="0"/>
                <a:cs typeface="Calibri" pitchFamily="34" charset="0"/>
              </a:rPr>
              <a:t>»</a:t>
            </a:r>
          </a:p>
          <a:p>
            <a:pPr algn="just"/>
            <a:r>
              <a:rPr lang="ru-RU" sz="1200" b="1" dirty="0" smtClean="0">
                <a:latin typeface="Calibri" pitchFamily="34" charset="0"/>
                <a:cs typeface="Calibri" pitchFamily="34" charset="0"/>
              </a:rPr>
              <a:t>Докладчик: Е.В. Мишина </a:t>
            </a:r>
            <a:r>
              <a:rPr lang="ru-RU" sz="1200" dirty="0" smtClean="0">
                <a:latin typeface="Calibri" pitchFamily="34" charset="0"/>
                <a:cs typeface="Calibri" pitchFamily="34" charset="0"/>
              </a:rPr>
              <a:t>– начальник   Финансового управления администрации Курского муниципального района Ставропольского края. </a:t>
            </a:r>
          </a:p>
          <a:p>
            <a:pPr algn="just"/>
            <a:endParaRPr lang="ru-RU" sz="1200" dirty="0" smtClean="0">
              <a:latin typeface="Calibri" pitchFamily="34" charset="0"/>
              <a:cs typeface="Calibri" pitchFamily="34" charset="0"/>
            </a:endParaRPr>
          </a:p>
          <a:p>
            <a:pPr algn="just"/>
            <a:r>
              <a:rPr lang="ru-RU" sz="1200" dirty="0" smtClean="0">
                <a:latin typeface="Calibri" pitchFamily="34" charset="0"/>
                <a:cs typeface="Calibri" pitchFamily="34" charset="0"/>
              </a:rPr>
              <a:t>      Начало</a:t>
            </a:r>
            <a:r>
              <a:rPr lang="ru-RU" sz="1200" b="1" dirty="0" smtClean="0">
                <a:latin typeface="Calibri" pitchFamily="34" charset="0"/>
                <a:cs typeface="Calibri" pitchFamily="34" charset="0"/>
              </a:rPr>
              <a:t>: 10.12.2020 в 10-30 часов</a:t>
            </a:r>
            <a:r>
              <a:rPr lang="ru-RU" sz="1200" dirty="0" smtClean="0">
                <a:latin typeface="Calibri" pitchFamily="34" charset="0"/>
                <a:cs typeface="Calibri" pitchFamily="34" charset="0"/>
              </a:rPr>
              <a:t>	</a:t>
            </a:r>
          </a:p>
          <a:p>
            <a:pPr algn="just"/>
            <a:r>
              <a:rPr lang="ru-RU" sz="1200" dirty="0" smtClean="0">
                <a:latin typeface="Calibri" pitchFamily="34" charset="0"/>
                <a:cs typeface="Calibri" pitchFamily="34" charset="0"/>
              </a:rPr>
              <a:t>      Место проведения:   зал  заседаний  администрации  Курского  муниципального района Ставропольского края</a:t>
            </a:r>
          </a:p>
          <a:p>
            <a:pPr algn="just">
              <a:buFont typeface="Wingdings" pitchFamily="2" charset="2"/>
              <a:buChar char="ü"/>
            </a:pPr>
            <a:r>
              <a:rPr lang="ru-RU" sz="1200" dirty="0" smtClean="0">
                <a:latin typeface="Calibri" pitchFamily="34" charset="0"/>
                <a:cs typeface="Calibri" pitchFamily="34" charset="0"/>
              </a:rPr>
              <a:t>      Публичные слушания по проекту решения Совета Курского муниципального округа Ставропольского края «</a:t>
            </a:r>
            <a:r>
              <a:rPr lang="ru-RU" sz="1200" dirty="0" smtClean="0">
                <a:latin typeface="Calibri" pitchFamily="34" charset="0"/>
                <a:ea typeface="Calibri" pitchFamily="34" charset="0"/>
                <a:cs typeface="Calibri" pitchFamily="34" charset="0"/>
              </a:rPr>
              <a:t>О бюджете Курского муниципального округа Ставропольского края на 2021 год и плановый период 2022 и 2023 годов</a:t>
            </a:r>
            <a:r>
              <a:rPr lang="ru-RU" sz="1200" dirty="0" smtClean="0">
                <a:latin typeface="Calibri" pitchFamily="34" charset="0"/>
                <a:cs typeface="Calibri" pitchFamily="34" charset="0"/>
              </a:rPr>
              <a:t>»</a:t>
            </a:r>
          </a:p>
          <a:p>
            <a:pPr algn="just"/>
            <a:r>
              <a:rPr lang="ru-RU" sz="1200" b="1" dirty="0" smtClean="0">
                <a:latin typeface="Calibri" pitchFamily="34" charset="0"/>
                <a:cs typeface="Calibri" pitchFamily="34" charset="0"/>
              </a:rPr>
              <a:t>Докладчик: Е.В. Мишина </a:t>
            </a:r>
            <a:r>
              <a:rPr lang="ru-RU" sz="1200" dirty="0" smtClean="0">
                <a:latin typeface="Calibri" pitchFamily="34" charset="0"/>
                <a:cs typeface="Calibri" pitchFamily="34" charset="0"/>
              </a:rPr>
              <a:t>– начальник   Финансового управления администрации Курского муниципального округа Ставропольского края. </a:t>
            </a:r>
          </a:p>
          <a:p>
            <a:pPr algn="just">
              <a:buFont typeface="Wingdings" pitchFamily="2" charset="2"/>
              <a:buChar char="ü"/>
            </a:pPr>
            <a:endParaRPr lang="ru-RU" sz="1400" dirty="0" smtClean="0">
              <a:cs typeface="Times New Roman" pitchFamily="18" charset="0"/>
            </a:endParaRPr>
          </a:p>
          <a:p>
            <a:pPr algn="just"/>
            <a:endParaRPr lang="ru-RU" sz="1400" dirty="0" smtClean="0"/>
          </a:p>
          <a:p>
            <a:pPr algn="just"/>
            <a:r>
              <a:rPr lang="ru-RU" sz="1400" dirty="0" smtClean="0"/>
              <a:t>         </a:t>
            </a:r>
          </a:p>
          <a:p>
            <a:pPr lvl="0" indent="227013" algn="ctr">
              <a:tabLst>
                <a:tab pos="3084513" algn="ctr"/>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ru-RU" sz="1600" b="1" dirty="0" smtClean="0">
                <a:latin typeface="Calibri" pitchFamily="34" charset="0"/>
                <a:cs typeface="Calibri" pitchFamily="34" charset="0"/>
              </a:rPr>
              <a:t>Раздел 13 /                                      </a:t>
            </a:r>
            <a:r>
              <a:rPr lang="ru-RU" sz="2000" dirty="0" smtClean="0">
                <a:latin typeface="Calibri" pitchFamily="34" charset="0"/>
                <a:cs typeface="Calibri" pitchFamily="34" charset="0"/>
              </a:rPr>
              <a:t>ДОПОЛНИТЕЛЬНЫЕ СВЕДЕНИЯ</a:t>
            </a:r>
          </a:p>
        </p:txBody>
      </p:sp>
      <p:sp>
        <p:nvSpPr>
          <p:cNvPr id="96257" name="Rectangle 1"/>
          <p:cNvSpPr>
            <a:spLocks noChangeArrowheads="1"/>
          </p:cNvSpPr>
          <p:nvPr/>
        </p:nvSpPr>
        <p:spPr bwMode="auto">
          <a:xfrm>
            <a:off x="357158" y="1428736"/>
            <a:ext cx="8458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На основании приказов министерства финансов Ставропольского края «О результатах оценки качества управления бюджетным процессом в муниципальных районах и городских округах Ставропольского края»:</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19.04.2016 №72 по итогам 2015 года Курскому муниципальному району присвоена 1 степень качества управления бюджетным процессом, с результатом 78,34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от 28.04.2017 №129 по итогам 2016 года Курскому муниципальному району присвоена 2 степень качества управления бюджетным процессом, с результатом 72,37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10.10.2018 №257 по итогам 2017 года Курский муниципальный район на 19 месте с результатом 62,61 балла. </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lang="ru-RU" sz="1600" dirty="0" smtClean="0">
              <a:latin typeface="Calibri" pitchFamily="34" charset="0"/>
              <a:cs typeface="Calibri" pitchFamily="34" charset="0"/>
            </a:endParaRPr>
          </a:p>
          <a:p>
            <a:pPr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31.05.2019 №142 по итогам 2018 года Курский муниципальный район на 30 месте с результатом 56,67 балла. </a:t>
            </a:r>
          </a:p>
          <a:p>
            <a:pPr indent="450850" algn="just" eaLnBrk="0" hangingPunct="0">
              <a:buFont typeface="Wingdings" pitchFamily="2" charset="2"/>
              <a:buChar char="Ø"/>
            </a:pPr>
            <a:endParaRPr lang="ru-RU" sz="1600" dirty="0" smtClean="0">
              <a:latin typeface="Calibri" pitchFamily="34" charset="0"/>
              <a:cs typeface="Calibri" pitchFamily="34" charset="0"/>
            </a:endParaRPr>
          </a:p>
          <a:p>
            <a:pPr lvl="0"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26.05.2020 №116 по итогам 2018 года Курский муниципальный район на 33 месте с результатом 73,81 балла</a:t>
            </a:r>
            <a:endParaRPr kumimoji="0" lang="ru-RU" sz="1600" b="0" i="0" u="none" strike="noStrike" cap="none" normalizeH="0" baseline="0" dirty="0" smtClean="0">
              <a:ln>
                <a:noFill/>
              </a:ln>
              <a:effectLst/>
              <a:latin typeface="Calibri" pitchFamily="34" charset="0"/>
              <a:cs typeface="Calibri" pitchFamily="34" charset="0"/>
            </a:endParaRPr>
          </a:p>
        </p:txBody>
      </p:sp>
      <p:sp>
        <p:nvSpPr>
          <p:cNvPr id="5" name="TextBox 4"/>
          <p:cNvSpPr txBox="1"/>
          <p:nvPr/>
        </p:nvSpPr>
        <p:spPr>
          <a:xfrm>
            <a:off x="0" y="642918"/>
            <a:ext cx="9144000" cy="646331"/>
          </a:xfrm>
          <a:prstGeom prst="rect">
            <a:avLst/>
          </a:prstGeom>
          <a:noFill/>
        </p:spPr>
        <p:txBody>
          <a:bodyPr wrap="square" rtlCol="0">
            <a:spAutoFit/>
          </a:bodyPr>
          <a:lstStyle/>
          <a:p>
            <a:pPr algn="ctr"/>
            <a:r>
              <a:rPr lang="ru-RU" dirty="0" smtClean="0">
                <a:latin typeface="Calibri" pitchFamily="34" charset="0"/>
                <a:cs typeface="Calibri" pitchFamily="34" charset="0"/>
              </a:rPr>
              <a:t>Рейтинг Курского муниципального района Ставропольского края </a:t>
            </a:r>
          </a:p>
          <a:p>
            <a:pPr algn="ctr"/>
            <a:r>
              <a:rPr lang="ru-RU" dirty="0" smtClean="0">
                <a:latin typeface="Calibri" pitchFamily="34" charset="0"/>
                <a:cs typeface="Calibri" pitchFamily="34" charset="0"/>
              </a:rPr>
              <a:t>по качеству управления бюджетным процессом  </a:t>
            </a:r>
          </a:p>
        </p:txBody>
      </p:sp>
    </p:spTree>
  </p:cSld>
  <p:clrMapOvr>
    <a:masterClrMapping/>
  </p:clrMapOvr>
  <p:transition>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Подушевые показатели доходов и расходов бюджета и показатели характеризующих результаты использования бюджетных ассигнований в  Курском муниципальном округе</a:t>
            </a:r>
          </a:p>
        </p:txBody>
      </p:sp>
      <p:graphicFrame>
        <p:nvGraphicFramePr>
          <p:cNvPr id="3" name="Таблица 2"/>
          <p:cNvGraphicFramePr>
            <a:graphicFrameLocks noGrp="1"/>
          </p:cNvGraphicFramePr>
          <p:nvPr/>
        </p:nvGraphicFramePr>
        <p:xfrm>
          <a:off x="214281" y="714067"/>
          <a:ext cx="8786874" cy="4975943"/>
        </p:xfrm>
        <a:graphic>
          <a:graphicData uri="http://schemas.openxmlformats.org/drawingml/2006/table">
            <a:tbl>
              <a:tblPr firstRow="1" bandRow="1">
                <a:tableStyleId>{5C22544A-7EE6-4342-B048-85BDC9FD1C3A}</a:tableStyleId>
              </a:tblPr>
              <a:tblGrid>
                <a:gridCol w="371277"/>
                <a:gridCol w="3915004"/>
                <a:gridCol w="973469"/>
                <a:gridCol w="1175708"/>
                <a:gridCol w="1175708"/>
                <a:gridCol w="1175708"/>
              </a:tblGrid>
              <a:tr h="678263">
                <a:tc>
                  <a:txBody>
                    <a:bodyPr/>
                    <a:lstStyle/>
                    <a:p>
                      <a:pPr algn="ctr"/>
                      <a:r>
                        <a:rPr lang="ru-RU" sz="1200" dirty="0" smtClean="0">
                          <a:latin typeface="Calibri" pitchFamily="34" charset="0"/>
                          <a:cs typeface="Calibri" pitchFamily="34" charset="0"/>
                        </a:rPr>
                        <a:t>№ </a:t>
                      </a:r>
                      <a:r>
                        <a:rPr lang="ru-RU" sz="1200" dirty="0" err="1" smtClean="0">
                          <a:latin typeface="Calibri" pitchFamily="34" charset="0"/>
                          <a:cs typeface="Calibri" pitchFamily="34" charset="0"/>
                        </a:rPr>
                        <a:t>п</a:t>
                      </a:r>
                      <a:r>
                        <a:rPr lang="ru-RU" sz="1200" dirty="0" smtClean="0">
                          <a:latin typeface="Calibri" pitchFamily="34" charset="0"/>
                          <a:cs typeface="Calibri" pitchFamily="34" charset="0"/>
                        </a:rPr>
                        <a:t>/</a:t>
                      </a:r>
                      <a:r>
                        <a:rPr lang="ru-RU" sz="1200" dirty="0" err="1" smtClean="0">
                          <a:latin typeface="Calibri" pitchFamily="34" charset="0"/>
                          <a:cs typeface="Calibri" pitchFamily="34" charset="0"/>
                        </a:rPr>
                        <a:t>п</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Наименование показателя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Показатель за 2019 год</a:t>
                      </a:r>
                      <a:endParaRPr lang="ru-RU" sz="12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Показатель на 2020год</a:t>
                      </a:r>
                    </a:p>
                    <a:p>
                      <a:pPr algn="ctr"/>
                      <a:endParaRPr lang="ru-RU" sz="1200" dirty="0">
                        <a:latin typeface="Calibri" pitchFamily="34" charset="0"/>
                        <a:cs typeface="Calibri" pitchFamily="34" charset="0"/>
                      </a:endParaRPr>
                    </a:p>
                  </a:txBody>
                  <a:tcPr/>
                </a:tc>
                <a:tc>
                  <a:txBody>
                    <a:bodyPr/>
                    <a:lstStyle/>
                    <a:p>
                      <a:pPr algn="ctr" rtl="0" fontAlgn="t"/>
                      <a:r>
                        <a:rPr lang="ru-RU" sz="1200" b="1" i="0" u="none" strike="noStrike" dirty="0">
                          <a:solidFill>
                            <a:srgbClr val="FFFFFF"/>
                          </a:solidFill>
                          <a:latin typeface="Calibri"/>
                        </a:rPr>
                        <a:t>Показатель на </a:t>
                      </a:r>
                      <a:r>
                        <a:rPr lang="ru-RU" sz="1200" b="1" i="0" u="none" strike="noStrike" dirty="0" smtClean="0">
                          <a:solidFill>
                            <a:srgbClr val="FFFFFF"/>
                          </a:solidFill>
                          <a:latin typeface="Calibri"/>
                        </a:rPr>
                        <a:t>2021 </a:t>
                      </a:r>
                      <a:r>
                        <a:rPr lang="ru-RU" sz="1200" b="1" i="0" u="none" strike="noStrike" dirty="0">
                          <a:solidFill>
                            <a:srgbClr val="FFFFFF"/>
                          </a:solidFill>
                          <a:latin typeface="Calibri"/>
                        </a:rPr>
                        <a:t>год </a:t>
                      </a:r>
                    </a:p>
                  </a:txBody>
                  <a:tcPr marL="9525" marR="9525" marT="9525" marB="0"/>
                </a:tc>
              </a:tr>
              <a:tr h="392962">
                <a:tc>
                  <a:txBody>
                    <a:bodyPr/>
                    <a:lstStyle/>
                    <a:p>
                      <a:pPr algn="ctr"/>
                      <a:r>
                        <a:rPr lang="ru-RU" sz="1200" dirty="0" smtClean="0">
                          <a:latin typeface="Calibri" pitchFamily="34" charset="0"/>
                          <a:cs typeface="Calibri" pitchFamily="34" charset="0"/>
                        </a:rPr>
                        <a:t>1</a:t>
                      </a:r>
                      <a:endParaRPr lang="ru-RU" sz="1200" dirty="0">
                        <a:latin typeface="Calibri" pitchFamily="34" charset="0"/>
                        <a:cs typeface="Calibri" pitchFamily="34" charset="0"/>
                      </a:endParaRPr>
                    </a:p>
                  </a:txBody>
                  <a:tcPr/>
                </a:tc>
                <a:tc>
                  <a:txBody>
                    <a:bodyPr/>
                    <a:lstStyle/>
                    <a:p>
                      <a:r>
                        <a:rPr lang="ru-RU" sz="1200" dirty="0" smtClean="0">
                          <a:latin typeface="Calibri" pitchFamily="34" charset="0"/>
                          <a:cs typeface="Calibri" pitchFamily="34" charset="0"/>
                        </a:rPr>
                        <a:t>Объем доходов местного бюджета всего в расчете на 1 жителя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29,11</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37,44</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38,10</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2</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налоговых и неналоговых доходов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6,34</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5,64</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6,07</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3</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безвозмездных поступлений  в местный бюджет в расчете на 1 жителя</a:t>
                      </a:r>
                    </a:p>
                    <a:p>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22,76</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31,80</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32,03</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4</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28,52</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40,10</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38,10</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5</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образование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13,31</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14,28</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18,83</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6</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жилищно-коммунальное хозяйство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0,48</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1,21</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0,89</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7</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культуру и кинематографию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2,66</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2,89</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2,43</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8</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социальную</a:t>
                      </a:r>
                      <a:r>
                        <a:rPr lang="ru-RU" sz="1200" baseline="0" dirty="0" smtClean="0">
                          <a:latin typeface="Calibri" pitchFamily="34" charset="0"/>
                          <a:cs typeface="Calibri" pitchFamily="34" charset="0"/>
                        </a:rPr>
                        <a:t> политику</a:t>
                      </a:r>
                      <a:r>
                        <a:rPr lang="ru-RU" sz="1200" dirty="0" smtClean="0">
                          <a:latin typeface="Calibri" pitchFamily="34" charset="0"/>
                          <a:cs typeface="Calibri" pitchFamily="34" charset="0"/>
                        </a:rPr>
                        <a:t>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7,24</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12,49</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10,70</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9</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физическую культуру и спорт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0,24</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0,24</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0,19</a:t>
                      </a:r>
                      <a:endParaRPr lang="ru-RU" sz="1200" b="0" i="0" u="none" strike="noStrike" dirty="0">
                        <a:solidFill>
                          <a:schemeClr val="tx1"/>
                        </a:solidFill>
                        <a:latin typeface="Calibri"/>
                      </a:endParaRPr>
                    </a:p>
                  </a:txBody>
                  <a:tcPr marL="9525" marR="9525" marT="9525" marB="0"/>
                </a:tc>
              </a:tr>
            </a:tbl>
          </a:graphicData>
        </a:graphic>
      </p:graphicFrame>
    </p:spTree>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auto">
          <a:xfrm>
            <a:off x="0" y="1"/>
            <a:ext cx="9144000"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baseline="0" noProof="0" dirty="0" smtClean="0">
                <a:ln>
                  <a:noFill/>
                </a:ln>
                <a:uLnTx/>
                <a:uFillTx/>
                <a:ea typeface="+mj-ea"/>
                <a:cs typeface="+mj-cs"/>
              </a:rPr>
              <a:t>Сведения о расходной части </a:t>
            </a:r>
            <a:r>
              <a:rPr lang="ru-RU" sz="1200" kern="0" dirty="0" smtClean="0">
                <a:ea typeface="+mj-ea"/>
                <a:cs typeface="+mj-cs"/>
              </a:rPr>
              <a:t>проекта </a:t>
            </a:r>
            <a:r>
              <a:rPr kumimoji="0" lang="ru-RU" sz="1200" b="0" i="0" u="none" strike="noStrike" kern="0" cap="none" spc="0" normalizeH="0" baseline="0" noProof="0" dirty="0" smtClean="0">
                <a:ln>
                  <a:noFill/>
                </a:ln>
                <a:uLnTx/>
                <a:uFillTx/>
                <a:ea typeface="+mj-ea"/>
                <a:cs typeface="+mj-cs"/>
              </a:rPr>
              <a:t>бюджета Курского муниципального района на 2021 год и плановый период 2022-2023 годов в сравнении с ожидаемым исполнением за 2020 год (оценка) и</a:t>
            </a:r>
            <a:r>
              <a:rPr kumimoji="0" lang="ru-RU" sz="1200" b="0" i="0" u="none" strike="noStrike" kern="0" cap="none" spc="0" normalizeH="0" noProof="0" dirty="0" smtClean="0">
                <a:ln>
                  <a:noFill/>
                </a:ln>
                <a:uLnTx/>
                <a:uFillTx/>
                <a:ea typeface="+mj-ea"/>
                <a:cs typeface="+mj-cs"/>
              </a:rPr>
              <a:t> отчетом за 2019 год (отчетный финансовый год)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noProof="0" dirty="0" smtClean="0">
                <a:ln>
                  <a:noFill/>
                </a:ln>
                <a:uLnTx/>
                <a:uFillTx/>
                <a:ea typeface="+mj-ea"/>
                <a:cs typeface="+mj-cs"/>
              </a:rPr>
              <a:t>в разрезе разделов и подразделов</a:t>
            </a:r>
            <a:r>
              <a:rPr kumimoji="0" lang="ru-RU" sz="1200" b="0" i="0" u="none" strike="noStrike" kern="0" cap="none" spc="0" normalizeH="0" baseline="0" noProof="0" dirty="0" smtClean="0">
                <a:ln>
                  <a:noFill/>
                </a:ln>
                <a:uLnTx/>
                <a:uFillTx/>
                <a:ea typeface="+mj-ea"/>
                <a:cs typeface="+mj-cs"/>
              </a:rPr>
              <a:t> </a:t>
            </a:r>
          </a:p>
        </p:txBody>
      </p:sp>
      <p:graphicFrame>
        <p:nvGraphicFramePr>
          <p:cNvPr id="4" name="Таблица 3"/>
          <p:cNvGraphicFramePr>
            <a:graphicFrameLocks noGrp="1"/>
          </p:cNvGraphicFramePr>
          <p:nvPr/>
        </p:nvGraphicFramePr>
        <p:xfrm>
          <a:off x="214282" y="714356"/>
          <a:ext cx="8715437" cy="5735837"/>
        </p:xfrm>
        <a:graphic>
          <a:graphicData uri="http://schemas.openxmlformats.org/drawingml/2006/table">
            <a:tbl>
              <a:tblPr/>
              <a:tblGrid>
                <a:gridCol w="3071834"/>
                <a:gridCol w="428628"/>
                <a:gridCol w="571504"/>
                <a:gridCol w="642942"/>
                <a:gridCol w="642942"/>
                <a:gridCol w="642942"/>
                <a:gridCol w="714380"/>
                <a:gridCol w="571504"/>
                <a:gridCol w="357190"/>
                <a:gridCol w="571504"/>
                <a:gridCol w="500067"/>
              </a:tblGrid>
              <a:tr h="215758">
                <a:tc rowSpan="2">
                  <a:txBody>
                    <a:bodyPr/>
                    <a:lstStyle/>
                    <a:p>
                      <a:pPr algn="ctr" rtl="0" fontAlgn="t"/>
                      <a:r>
                        <a:rPr lang="ru-RU" sz="800" b="1" i="0" u="none" strike="noStrike" dirty="0">
                          <a:solidFill>
                            <a:srgbClr val="000000"/>
                          </a:solidFill>
                          <a:latin typeface="Calibri"/>
                        </a:rPr>
                        <a:t>Наименование</a:t>
                      </a:r>
                    </a:p>
                  </a:txBody>
                  <a:tcPr marL="5207" marR="5207" marT="5207"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t"/>
                      <a:r>
                        <a:rPr lang="ru-RU" sz="800" b="1" i="0" u="none" strike="noStrike" dirty="0" smtClean="0">
                          <a:solidFill>
                            <a:srgbClr val="000000"/>
                          </a:solidFill>
                          <a:latin typeface="Calibri"/>
                        </a:rPr>
                        <a:t>РЗ/ПР</a:t>
                      </a:r>
                      <a:endParaRPr lang="ru-RU" sz="800" b="1" i="0" u="none" strike="noStrike" dirty="0">
                        <a:solidFill>
                          <a:srgbClr val="000000"/>
                        </a:solidFill>
                        <a:latin typeface="Calibri"/>
                      </a:endParaRP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ru-RU" sz="800" b="1" i="0" u="none" strike="noStrike">
                          <a:solidFill>
                            <a:srgbClr val="000000"/>
                          </a:solidFill>
                          <a:latin typeface="Calibri"/>
                        </a:rPr>
                        <a:t> (отчет)</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t"/>
                      <a:r>
                        <a:rPr lang="ru-RU" sz="800" b="1" i="0" u="none" strike="noStrike">
                          <a:solidFill>
                            <a:srgbClr val="000000"/>
                          </a:solidFill>
                          <a:latin typeface="Calibri"/>
                        </a:rPr>
                        <a:t>(оценка)</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ru-RU" sz="800" b="1" i="0" u="none" strike="noStrike">
                          <a:solidFill>
                            <a:srgbClr val="000000"/>
                          </a:solidFill>
                          <a:latin typeface="Calibri"/>
                        </a:rPr>
                        <a:t>2021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rowSpan="2">
                  <a:txBody>
                    <a:bodyPr/>
                    <a:lstStyle/>
                    <a:p>
                      <a:pPr algn="ctr" rtl="0" fontAlgn="t"/>
                      <a:r>
                        <a:rPr lang="ru-RU" sz="800" b="1" i="0" u="none" strike="noStrike">
                          <a:solidFill>
                            <a:srgbClr val="000000"/>
                          </a:solidFill>
                          <a:latin typeface="Calibri"/>
                        </a:rPr>
                        <a:t>2022</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t"/>
                      <a:r>
                        <a:rPr lang="ru-RU" sz="800" b="1" i="0" u="none" strike="noStrike">
                          <a:solidFill>
                            <a:srgbClr val="000000"/>
                          </a:solidFill>
                          <a:latin typeface="Calibri"/>
                        </a:rPr>
                        <a:t>2023</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r>
                        <a:rPr lang="ru-RU" sz="800" b="1" i="0" u="none" strike="noStrike">
                          <a:solidFill>
                            <a:srgbClr val="000000"/>
                          </a:solidFill>
                          <a:latin typeface="Calibri"/>
                        </a:rPr>
                        <a:t>Отклонение 2021 год к 2019 году</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gridSpan="2">
                  <a:txBody>
                    <a:bodyPr/>
                    <a:lstStyle/>
                    <a:p>
                      <a:pPr algn="ctr" rtl="0" fontAlgn="t"/>
                      <a:r>
                        <a:rPr lang="ru-RU" sz="800" b="1" i="0" u="none" strike="noStrike">
                          <a:solidFill>
                            <a:srgbClr val="000000"/>
                          </a:solidFill>
                          <a:latin typeface="Calibri"/>
                        </a:rPr>
                        <a:t>Отклонение 2021 год к 2020году </a:t>
                      </a:r>
                    </a:p>
                  </a:txBody>
                  <a:tcPr marL="5207" marR="5207" marT="5207"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r>
              <a:tr h="159821">
                <a:tc vMerge="1">
                  <a:txBody>
                    <a:bodyPr/>
                    <a:lstStyle/>
                    <a:p>
                      <a:endParaRPr lang="ru-RU"/>
                    </a:p>
                  </a:txBody>
                  <a:tcPr/>
                </a:tc>
                <a:tc vMerge="1">
                  <a:txBody>
                    <a:bodyPr/>
                    <a:lstStyle/>
                    <a:p>
                      <a:endParaRPr lang="ru-RU"/>
                    </a:p>
                  </a:txBody>
                  <a:tcPr/>
                </a:tc>
                <a:tc>
                  <a:txBody>
                    <a:bodyPr/>
                    <a:lstStyle/>
                    <a:p>
                      <a:pPr algn="ctr" rtl="0" fontAlgn="b"/>
                      <a:r>
                        <a:rPr lang="ru-RU" sz="800" b="1" i="0" u="none" strike="noStrike" dirty="0">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ru-RU" sz="800" b="1" i="0" u="none" strike="noStrike" dirty="0">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Calibri"/>
                        </a:rPr>
                        <a:t> </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rtl="0" fontAlgn="b"/>
                      <a:r>
                        <a:rPr lang="ru-RU" sz="800" b="1" i="0" u="none" strike="noStrike" dirty="0">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
                      <a:r>
                        <a:rPr lang="ru-RU" sz="800" b="1" i="0" u="none" strike="noStrike" dirty="0">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
                      <a:r>
                        <a:rPr lang="ru-RU" sz="800" b="1" i="0" u="none" strike="noStrike" dirty="0">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
                      <a:r>
                        <a:rPr lang="ru-RU" sz="800" b="1" i="0" u="none" strike="noStrike" dirty="0">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59821">
                <a:tc>
                  <a:txBody>
                    <a:bodyPr/>
                    <a:lstStyle/>
                    <a:p>
                      <a:pPr algn="l" rtl="0" fontAlgn="b"/>
                      <a:r>
                        <a:rPr lang="ru-RU" sz="800" b="1" i="0" u="none" strike="noStrike">
                          <a:solidFill>
                            <a:srgbClr val="000000"/>
                          </a:solidFill>
                          <a:latin typeface="Calibri"/>
                        </a:rPr>
                        <a:t>Всего расходы</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1 540 621,16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2 165 940,24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2 057 827,00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1 788 181,41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1 813 480,22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467 492,35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130,3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-157 826,73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92,7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Условно утвержденные расходы</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18 385,21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37 184,65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0" i="0" u="none" strike="noStrike">
                          <a:solidFill>
                            <a:srgbClr val="000000"/>
                          </a:solidFill>
                          <a:latin typeface="Calibri"/>
                        </a:rPr>
                        <a:t>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1" i="0" u="none" strike="noStrike">
                          <a:solidFill>
                            <a:srgbClr val="000000"/>
                          </a:solidFill>
                          <a:latin typeface="Calibri"/>
                        </a:rPr>
                        <a:t>ОБЩЕГОСУДАРСТВЕННЫЕ ВОПРОСЫ</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0100</a:t>
                      </a:r>
                      <a:endParaRPr lang="ru-RU" sz="800" b="1"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166 617,37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193 790,92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211 798,00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166 588,65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161 485,18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38 778,03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123,3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11 604,48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106,0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26115">
                <a:tc>
                  <a:txBody>
                    <a:bodyPr/>
                    <a:lstStyle/>
                    <a:p>
                      <a:pPr algn="l" rtl="0" fontAlgn="b"/>
                      <a:r>
                        <a:rPr lang="ru-RU" sz="800" b="0" i="0" u="none" strike="noStrike">
                          <a:solidFill>
                            <a:srgbClr val="000000"/>
                          </a:solidFill>
                          <a:latin typeface="Calibri"/>
                        </a:rPr>
                        <a:t>Функционирование высшего должностного лица субъекта Российской Федерации и муниципального образования</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0102</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6 946,64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7 862,96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87156">
                <a:tc>
                  <a:txBody>
                    <a:bodyPr/>
                    <a:lstStyle/>
                    <a:p>
                      <a:pPr algn="l" rtl="0" fontAlgn="b"/>
                      <a:r>
                        <a:rPr lang="ru-RU" sz="800" b="0" i="0" u="none" strike="noStrike">
                          <a:solidFill>
                            <a:srgbClr val="000000"/>
                          </a:solidFill>
                          <a:latin typeface="Calibri"/>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0103</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2 273,01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2 523,16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3 399,31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3 399,31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3 299,31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1 126,30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149,6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876,15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134,7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99768">
                <a:tc>
                  <a:txBody>
                    <a:bodyPr/>
                    <a:lstStyle/>
                    <a:p>
                      <a:pPr algn="l" rtl="0" fontAlgn="b"/>
                      <a:r>
                        <a:rPr lang="ru-RU" sz="800" b="0" i="0" u="none" strike="noStrike">
                          <a:solidFill>
                            <a:srgbClr val="000000"/>
                          </a:solidFill>
                          <a:latin typeface="Calibri"/>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0104</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83 265,79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92 747,14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97 171,80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96 999,01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93 999,01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13 906,01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116,7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4 424,66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104,8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Судебная система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0105</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20,48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24,6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116,41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6,02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129,4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1,90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107,7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67587">
                <a:tc>
                  <a:txBody>
                    <a:bodyPr/>
                    <a:lstStyle/>
                    <a:p>
                      <a:pPr algn="l" rtl="0" fontAlgn="b"/>
                      <a:r>
                        <a:rPr lang="ru-RU" sz="800" b="0" i="0" u="none" strike="noStrike">
                          <a:solidFill>
                            <a:srgbClr val="000000"/>
                          </a:solidFill>
                          <a:latin typeface="Calibri"/>
                        </a:rPr>
                        <a:t>Обеспечение деятельности финансовых, налоговых и таможенных органов и органов финансового (финансово-бюджетного) надзора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0106</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13 991,02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15 579,06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16 261,38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16 261,38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16 261,38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2 270,36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682,32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104,4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Обеспечение проведения выборов и референдумов</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0107</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326,01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4 158,86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-326,01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-4 158,86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0111</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1 000,00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1 000,00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Другие общегосударственные вопросы</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0113</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59794,42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70895,14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93 946,22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48 812,54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46 917,47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27 741,99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146,4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16 641,27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123,5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1" i="0" u="none" strike="noStrike">
                          <a:solidFill>
                            <a:srgbClr val="000000"/>
                          </a:solidFill>
                          <a:latin typeface="Calibri"/>
                        </a:rPr>
                        <a:t>НАЦИОНАЛЬНАЯ ОБОРОНА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0200</a:t>
                      </a:r>
                      <a:endParaRPr lang="ru-RU" sz="800" b="1"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2 205,80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2 888,96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2 428,23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2 451,28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2 540,23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2 617,62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218,7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1 934,46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167,0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Мобилизационная и вневойсковая подготовка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0203</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2 205,80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2 888,96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2 428,23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2 451,28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2 540,23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2 615,62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218,6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1 932,46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166,9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7722">
                <a:tc>
                  <a:txBody>
                    <a:bodyPr/>
                    <a:lstStyle/>
                    <a:p>
                      <a:pPr algn="l" rtl="0" fontAlgn="b"/>
                      <a:r>
                        <a:rPr lang="ru-RU" sz="800" b="1" i="0" u="none" strike="noStrike">
                          <a:solidFill>
                            <a:srgbClr val="000000"/>
                          </a:solidFill>
                          <a:latin typeface="Calibri"/>
                        </a:rPr>
                        <a:t>НАЦИОНАЛЬНАЯ БЕЗОПАСНОСТЬ И ПРАВООХРАНИТЕЛЬНАЯ ДЕЯТЕЛЬНОСТЬ</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0300</a:t>
                      </a:r>
                      <a:endParaRPr lang="ru-RU" sz="800" b="1"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4 169,53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5 537,17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6 465,25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4 422,45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4 422,45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2 295,72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155,1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928,08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116,8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67587">
                <a:tc>
                  <a:txBody>
                    <a:bodyPr/>
                    <a:lstStyle/>
                    <a:p>
                      <a:pPr algn="l" rtl="0" fontAlgn="b"/>
                      <a:r>
                        <a:rPr lang="ru-RU" sz="800" b="0" i="0" u="none" strike="noStrike">
                          <a:solidFill>
                            <a:srgbClr val="000000"/>
                          </a:solidFill>
                          <a:latin typeface="Calibri"/>
                        </a:rPr>
                        <a:t>Защита населения и территории от чрезвычайных ситуаций природного и техногенного характера, гражданская оборона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0309</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3 440,58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5 537,17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5 905,25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3 862,45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3 862,45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2 464,67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171,6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368,08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106,6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7722">
                <a:tc>
                  <a:txBody>
                    <a:bodyPr/>
                    <a:lstStyle/>
                    <a:p>
                      <a:pPr algn="l" rtl="0" fontAlgn="b"/>
                      <a:r>
                        <a:rPr lang="ru-RU" sz="800" b="0" i="0" u="none" strike="noStrike">
                          <a:solidFill>
                            <a:srgbClr val="000000"/>
                          </a:solidFill>
                          <a:latin typeface="Calibri"/>
                        </a:rPr>
                        <a:t>Другие вопросы в области национальной безопасности и правоохранительной деятельности</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0314</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728,95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5 172,34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-168,95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76,8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-4 612,34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1" i="0" u="none" strike="noStrike">
                          <a:solidFill>
                            <a:srgbClr val="000000"/>
                          </a:solidFill>
                          <a:latin typeface="Calibri"/>
                        </a:rPr>
                        <a:t>НАЦИОНАЛЬНАЯ ЭКОНОМИКА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0400</a:t>
                      </a:r>
                      <a:endParaRPr lang="ru-RU" sz="800" b="1"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105422,7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283738,37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52 643,57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54 600,02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54 558,41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-52 779,13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49,9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-231 094,80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18,6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Сельское хозяйство и рыболовство</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0405</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6 307,62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6 807,89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7 222,13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7 222,13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7 222,13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914,51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114,5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414,24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106,1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Транспорт</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0408</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1 099,71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1 440,00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1 440,00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1 440,00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1 440,00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340,29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130,9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Дорожное хозяйство (дорожные фонды)</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0409</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93 943,82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271 494,79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41 156,18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43 112,63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43 071,02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-52 787,64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43,8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-230 338,61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15,2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Другие вопросы в области национальной экономики</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0412</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4 071,55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3 995,69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2 825,26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2 825,26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2 825,26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-1 246,29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69,4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-1 170,43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70,7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1" i="0" u="none" strike="noStrike">
                          <a:solidFill>
                            <a:srgbClr val="000000"/>
                          </a:solidFill>
                          <a:latin typeface="Times New Roman"/>
                        </a:rPr>
                        <a:t>Жилищно-коммунальное хозяйство</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0500</a:t>
                      </a:r>
                      <a:endParaRPr lang="ru-RU" sz="800" b="1"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25 827,56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65 538,36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47 873,86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44 189,12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44 219,12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19 971,30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177,3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-19 739,50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69,9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Times New Roman"/>
                        </a:rPr>
                        <a:t>Жилищно-коммунальное хозяйство</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0502</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44,52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70,00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-44,52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Times New Roman"/>
                        </a:rPr>
                        <a:t>Благоустройство</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0503</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25 600,31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65 077,90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47 873,86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44 189,12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44 219,12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20 198,55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178,9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-19 279,04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70,4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63705">
                <a:tc>
                  <a:txBody>
                    <a:bodyPr/>
                    <a:lstStyle/>
                    <a:p>
                      <a:pPr algn="l" rtl="0" fontAlgn="b"/>
                      <a:r>
                        <a:rPr lang="ru-RU" sz="800" b="0" i="0" u="none" strike="noStrike">
                          <a:solidFill>
                            <a:srgbClr val="000000"/>
                          </a:solidFill>
                          <a:latin typeface="Times New Roman"/>
                        </a:rPr>
                        <a:t>Другие вопросы в области жилищно-коммунального хозяйства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0505</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182,73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390,46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-182,73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-390,46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dirty="0">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44" y="285728"/>
          <a:ext cx="8858312" cy="5238102"/>
        </p:xfrm>
        <a:graphic>
          <a:graphicData uri="http://schemas.openxmlformats.org/drawingml/2006/table">
            <a:tbl>
              <a:tblPr/>
              <a:tblGrid>
                <a:gridCol w="2214578"/>
                <a:gridCol w="500066"/>
                <a:gridCol w="714380"/>
                <a:gridCol w="785818"/>
                <a:gridCol w="857256"/>
                <a:gridCol w="714380"/>
                <a:gridCol w="642942"/>
                <a:gridCol w="714380"/>
                <a:gridCol w="500066"/>
                <a:gridCol w="714380"/>
                <a:gridCol w="500066"/>
              </a:tblGrid>
              <a:tr h="134897">
                <a:tc rowSpan="2">
                  <a:txBody>
                    <a:bodyPr/>
                    <a:lstStyle/>
                    <a:p>
                      <a:pPr algn="ctr" fontAlgn="t"/>
                      <a:r>
                        <a:rPr lang="ru-RU" sz="800" b="1" i="0" u="none" strike="noStrike" dirty="0">
                          <a:solidFill>
                            <a:srgbClr val="000000"/>
                          </a:solidFill>
                          <a:latin typeface="Calibri" pitchFamily="34" charset="0"/>
                          <a:cs typeface="Calibri" pitchFamily="34" charset="0"/>
                        </a:rPr>
                        <a:t>Наименование</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РЗ/ПР</a:t>
                      </a:r>
                      <a:endParaRPr lang="ru-RU" sz="800" b="1" i="0" u="none" strike="noStrike" dirty="0">
                        <a:solidFill>
                          <a:srgbClr val="000000"/>
                        </a:solidFill>
                        <a:latin typeface="Calibri" pitchFamily="34" charset="0"/>
                        <a:cs typeface="Calibri" pitchFamily="34" charset="0"/>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2019</a:t>
                      </a:r>
                    </a:p>
                    <a:p>
                      <a:pPr algn="ctr" fontAlgn="t"/>
                      <a:r>
                        <a:rPr lang="ru-RU" sz="800" b="1" i="0" u="none" strike="noStrike" dirty="0" smtClean="0">
                          <a:solidFill>
                            <a:srgbClr val="000000"/>
                          </a:solidFill>
                          <a:latin typeface="Calibri" pitchFamily="34" charset="0"/>
                          <a:cs typeface="Calibri" pitchFamily="34" charset="0"/>
                        </a:rPr>
                        <a:t> </a:t>
                      </a:r>
                      <a:r>
                        <a:rPr lang="ru-RU" sz="800" b="1" i="0" u="none" strike="noStrike" dirty="0">
                          <a:solidFill>
                            <a:srgbClr val="000000"/>
                          </a:solidFill>
                          <a:latin typeface="Calibri" pitchFamily="34" charset="0"/>
                          <a:cs typeface="Calibri" pitchFamily="34" charset="0"/>
                        </a:rPr>
                        <a:t>(отчет)</a:t>
                      </a:r>
                    </a:p>
                    <a:p>
                      <a:pPr algn="ctr" fontAlgn="b"/>
                      <a:r>
                        <a:rPr lang="ru-RU" sz="800" b="1" i="0" u="none" strike="noStrike" dirty="0">
                          <a:solidFill>
                            <a:srgbClr val="000000"/>
                          </a:solidFill>
                          <a:latin typeface="Calibri" pitchFamily="34" charset="0"/>
                          <a:cs typeface="Calibri" pitchFamily="34" charset="0"/>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2020</a:t>
                      </a:r>
                    </a:p>
                    <a:p>
                      <a:pPr algn="ctr" fontAlgn="t"/>
                      <a:r>
                        <a:rPr lang="ru-RU" sz="800" b="1" i="0" u="none" strike="noStrike" dirty="0" smtClean="0">
                          <a:solidFill>
                            <a:srgbClr val="000000"/>
                          </a:solidFill>
                          <a:latin typeface="Calibri" pitchFamily="34" charset="0"/>
                          <a:cs typeface="Calibri" pitchFamily="34" charset="0"/>
                        </a:rPr>
                        <a:t>(</a:t>
                      </a:r>
                      <a:r>
                        <a:rPr lang="ru-RU" sz="800" b="1" i="0" u="none" strike="noStrike" dirty="0">
                          <a:solidFill>
                            <a:srgbClr val="000000"/>
                          </a:solidFill>
                          <a:latin typeface="Calibri" pitchFamily="34" charset="0"/>
                          <a:cs typeface="Calibri" pitchFamily="34" charset="0"/>
                        </a:rPr>
                        <a:t>оценка)</a:t>
                      </a:r>
                    </a:p>
                    <a:p>
                      <a:pPr algn="ctr" fontAlgn="b"/>
                      <a:r>
                        <a:rPr lang="ru-RU" sz="800" b="1" i="0" u="none" strike="noStrike" dirty="0">
                          <a:solidFill>
                            <a:srgbClr val="000000"/>
                          </a:solidFill>
                          <a:latin typeface="Calibri" pitchFamily="34" charset="0"/>
                          <a:cs typeface="Calibri" pitchFamily="34" charset="0"/>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2021</a:t>
                      </a:r>
                      <a:endParaRPr lang="ru-RU" sz="800" b="1" i="0" u="none" strike="noStrike" dirty="0">
                        <a:solidFill>
                          <a:srgbClr val="000000"/>
                        </a:solidFill>
                        <a:latin typeface="Calibri" pitchFamily="34" charset="0"/>
                        <a:cs typeface="Calibri" pitchFamily="34" charset="0"/>
                      </a:endParaRPr>
                    </a:p>
                    <a:p>
                      <a:pPr algn="ctr" fontAlgn="b"/>
                      <a:r>
                        <a:rPr lang="ru-RU" sz="800" b="1" i="0" u="none" strike="noStrike" dirty="0" smtClean="0">
                          <a:solidFill>
                            <a:srgbClr val="000000"/>
                          </a:solidFill>
                          <a:latin typeface="Calibri" pitchFamily="34" charset="0"/>
                          <a:cs typeface="Calibri" pitchFamily="34" charset="0"/>
                        </a:rPr>
                        <a:t>  </a:t>
                      </a:r>
                      <a:endParaRPr lang="ru-RU" sz="800" b="1" i="0" u="none" strike="noStrike" dirty="0">
                        <a:solidFill>
                          <a:srgbClr val="000000"/>
                        </a:solidFill>
                        <a:latin typeface="Calibri" pitchFamily="34" charset="0"/>
                        <a:cs typeface="Calibri" pitchFamily="34" charset="0"/>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2022</a:t>
                      </a:r>
                      <a:endParaRPr lang="ru-RU" sz="800" b="1" i="0" u="none" strike="noStrike" dirty="0">
                        <a:solidFill>
                          <a:srgbClr val="000000"/>
                        </a:solidFill>
                        <a:latin typeface="Calibri" pitchFamily="34" charset="0"/>
                        <a:cs typeface="Calibri" pitchFamily="34" charset="0"/>
                      </a:endParaRPr>
                    </a:p>
                    <a:p>
                      <a:pPr algn="ctr" fontAlgn="b"/>
                      <a:r>
                        <a:rPr lang="ru-RU" sz="800" b="1" i="0" u="none" strike="noStrike" dirty="0">
                          <a:solidFill>
                            <a:srgbClr val="000000"/>
                          </a:solidFill>
                          <a:latin typeface="Calibri" pitchFamily="34" charset="0"/>
                          <a:cs typeface="Calibri" pitchFamily="34" charset="0"/>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2023</a:t>
                      </a:r>
                      <a:endParaRPr lang="ru-RU" sz="800" b="1" i="0" u="none" strike="noStrike" dirty="0">
                        <a:solidFill>
                          <a:srgbClr val="000000"/>
                        </a:solidFill>
                        <a:latin typeface="Calibri" pitchFamily="34" charset="0"/>
                        <a:cs typeface="Calibri" pitchFamily="34" charset="0"/>
                      </a:endParaRPr>
                    </a:p>
                    <a:p>
                      <a:pPr algn="ctr" fontAlgn="b"/>
                      <a:r>
                        <a:rPr lang="ru-RU" sz="800" b="1" i="0" u="none" strike="noStrike" dirty="0">
                          <a:solidFill>
                            <a:srgbClr val="000000"/>
                          </a:solidFill>
                          <a:latin typeface="Calibri" pitchFamily="34" charset="0"/>
                          <a:cs typeface="Calibri" pitchFamily="34" charset="0"/>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800" b="1" i="0" u="none" strike="noStrike" dirty="0">
                          <a:solidFill>
                            <a:srgbClr val="000000"/>
                          </a:solidFill>
                          <a:latin typeface="Calibri" pitchFamily="34" charset="0"/>
                          <a:cs typeface="Calibri" pitchFamily="34" charset="0"/>
                        </a:rPr>
                        <a:t>Отклонение </a:t>
                      </a:r>
                      <a:r>
                        <a:rPr lang="ru-RU" sz="800" b="1" i="0" u="none" strike="noStrike" dirty="0" smtClean="0">
                          <a:solidFill>
                            <a:srgbClr val="000000"/>
                          </a:solidFill>
                          <a:latin typeface="Calibri" pitchFamily="34" charset="0"/>
                          <a:cs typeface="Calibri" pitchFamily="34" charset="0"/>
                        </a:rPr>
                        <a:t>2021 </a:t>
                      </a:r>
                      <a:r>
                        <a:rPr lang="ru-RU" sz="800" b="1" i="0" u="none" strike="noStrike" dirty="0">
                          <a:solidFill>
                            <a:srgbClr val="000000"/>
                          </a:solidFill>
                          <a:latin typeface="Calibri" pitchFamily="34" charset="0"/>
                          <a:cs typeface="Calibri" pitchFamily="34" charset="0"/>
                        </a:rPr>
                        <a:t>года к </a:t>
                      </a:r>
                      <a:r>
                        <a:rPr lang="ru-RU" sz="800" b="1" i="0" u="none" strike="noStrike" dirty="0" smtClean="0">
                          <a:solidFill>
                            <a:srgbClr val="000000"/>
                          </a:solidFill>
                          <a:latin typeface="Calibri" pitchFamily="34" charset="0"/>
                          <a:cs typeface="Calibri" pitchFamily="34" charset="0"/>
                        </a:rPr>
                        <a:t>2019 </a:t>
                      </a:r>
                      <a:r>
                        <a:rPr lang="ru-RU" sz="800" b="1" i="0" u="none" strike="noStrike" dirty="0">
                          <a:solidFill>
                            <a:srgbClr val="000000"/>
                          </a:solidFill>
                          <a:latin typeface="Calibri" pitchFamily="34" charset="0"/>
                          <a:cs typeface="Calibri" pitchFamily="34" charset="0"/>
                        </a:rPr>
                        <a:t>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gridSpan="2">
                  <a:txBody>
                    <a:bodyPr/>
                    <a:lstStyle/>
                    <a:p>
                      <a:pPr algn="ctr" fontAlgn="t"/>
                      <a:r>
                        <a:rPr lang="ru-RU" sz="800" b="1" i="0" u="none" strike="noStrike" dirty="0">
                          <a:solidFill>
                            <a:srgbClr val="000000"/>
                          </a:solidFill>
                          <a:latin typeface="Calibri" pitchFamily="34" charset="0"/>
                          <a:cs typeface="Calibri" pitchFamily="34" charset="0"/>
                        </a:rPr>
                        <a:t>Отклонение </a:t>
                      </a:r>
                      <a:r>
                        <a:rPr lang="ru-RU" sz="800" b="1" i="0" u="none" strike="noStrike" dirty="0" smtClean="0">
                          <a:solidFill>
                            <a:srgbClr val="000000"/>
                          </a:solidFill>
                          <a:latin typeface="Calibri" pitchFamily="34" charset="0"/>
                          <a:cs typeface="Calibri" pitchFamily="34" charset="0"/>
                        </a:rPr>
                        <a:t>2021 </a:t>
                      </a:r>
                      <a:r>
                        <a:rPr lang="ru-RU" sz="800" b="1" i="0" u="none" strike="noStrike" dirty="0">
                          <a:solidFill>
                            <a:srgbClr val="000000"/>
                          </a:solidFill>
                          <a:latin typeface="Calibri" pitchFamily="34" charset="0"/>
                          <a:cs typeface="Calibri" pitchFamily="34" charset="0"/>
                        </a:rPr>
                        <a:t>года к </a:t>
                      </a:r>
                      <a:r>
                        <a:rPr lang="ru-RU" sz="800" b="1" i="0" u="none" strike="noStrike" dirty="0" smtClean="0">
                          <a:solidFill>
                            <a:srgbClr val="000000"/>
                          </a:solidFill>
                          <a:latin typeface="Calibri" pitchFamily="34" charset="0"/>
                          <a:cs typeface="Calibri" pitchFamily="34" charset="0"/>
                        </a:rPr>
                        <a:t>2020 </a:t>
                      </a:r>
                      <a:r>
                        <a:rPr lang="ru-RU" sz="800" b="1" i="0" u="none" strike="noStrike" dirty="0">
                          <a:solidFill>
                            <a:srgbClr val="000000"/>
                          </a:solidFill>
                          <a:latin typeface="Calibri" pitchFamily="34" charset="0"/>
                          <a:cs typeface="Calibri" pitchFamily="34" charset="0"/>
                        </a:rPr>
                        <a:t>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r>
              <a:tr h="73634">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Calibri" pitchFamily="34" charset="0"/>
                          <a:cs typeface="Calibri" pitchFamily="34" charset="0"/>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800" b="1" i="0" u="none" strike="noStrike">
                          <a:solidFill>
                            <a:srgbClr val="000000"/>
                          </a:solidFill>
                          <a:latin typeface="Calibri" pitchFamily="34" charset="0"/>
                          <a:cs typeface="Calibri" pitchFamily="34" charset="0"/>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800" b="1" i="0" u="none" strike="noStrike" dirty="0">
                          <a:solidFill>
                            <a:srgbClr val="000000"/>
                          </a:solidFill>
                          <a:latin typeface="Calibri" pitchFamily="34" charset="0"/>
                          <a:cs typeface="Calibri" pitchFamily="34" charset="0"/>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800" b="1" i="0" u="none" strike="noStrike" dirty="0">
                          <a:solidFill>
                            <a:srgbClr val="000000"/>
                          </a:solidFill>
                          <a:latin typeface="Calibri" pitchFamily="34" charset="0"/>
                          <a:cs typeface="Calibri" pitchFamily="34" charset="0"/>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1" i="0" u="none" strike="noStrike" dirty="0">
                          <a:solidFill>
                            <a:srgbClr val="000000"/>
                          </a:solidFill>
                          <a:latin typeface="Calibri"/>
                        </a:rPr>
                        <a:t>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0700</a:t>
                      </a:r>
                      <a:endParaRPr lang="ru-RU" sz="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719 042,36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771 018,40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1 016 965,13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787 946,41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797 985,77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301 384,20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249 408,16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Дошкольное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0701</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173 512,53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187 414,24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411 418,44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186 163,17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192 661,25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237 905,91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237,1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224 004,20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Общее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0702</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424 583,66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468 520,23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477 347,70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487 926,46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500 197,47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56 225,47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12 288,90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Дополнительное образование детей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0703</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41 717,80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45 595,31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45 039,23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45 039,23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45 039,23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3 321,43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-556,08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Молодежная политика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0707</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15 670,85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6 283,38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13 619,41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13 619,42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13 619,41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-2 051,44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7 336,03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Другие вопросы в области образования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0709</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63 557,52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63 205,24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69 540,35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55 198,13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46 468,41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5 982,83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6 335,11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1" i="0" u="none" strike="noStrike">
                          <a:solidFill>
                            <a:srgbClr val="000000"/>
                          </a:solidFill>
                          <a:latin typeface="Calibri"/>
                        </a:rPr>
                        <a:t>КУЛЬТУРА, КИНЕМАТОГРАФИЯ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0800</a:t>
                      </a:r>
                      <a:endParaRPr lang="ru-RU" sz="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143 588,19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155 971,85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131 394,49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119 253,92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109 040,35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-18 113,15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-30 496,81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0801</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130 123,52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141 647,60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104 848,62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92 708,05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82 494,48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-31 194,35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-42 718,43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69,8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Кинематография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0802</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4 427,63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5 435,72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4 189,87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4 189,87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4 189,87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-237,76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-1 245,85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Другие вопросы в области культуры, кинематографии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0804</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9 037,04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8 888,53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22 356,00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22 356,00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22 356,00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13 318,96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13 467,47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1" i="0" u="none" strike="noStrike">
                          <a:solidFill>
                            <a:srgbClr val="000000"/>
                          </a:solidFill>
                          <a:latin typeface="Calibri"/>
                        </a:rPr>
                        <a:t>СОЦИАЛЬНАЯ ПОЛИТИКА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360 904,58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674 394,59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578 006,30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580 092,18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591 791,89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175 928,66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-137 561,35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Социальное обеспечение населения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117 820,55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123 990,22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127 980,66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119 882,23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120 753,89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-1 591,93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-7 761,60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Охрана семьи и детства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227 572,26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531 650,00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431 029,88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441 177,64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452 006,43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174 084,55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-129 993,19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Другие вопросы в области социальной политики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15 511,77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18 754,37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18 995,76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19 032,31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19 031,57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3 436,04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193,44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1" i="0" u="none" strike="noStrike">
                          <a:solidFill>
                            <a:srgbClr val="000000"/>
                          </a:solidFill>
                          <a:latin typeface="Calibri"/>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12 843,07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13 010,10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10 252,17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10 252,17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10 252,17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-2 590,90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-2 757,93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12 299,32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9 603,87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5 632,63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5 632,63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5 632,63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-6 666,69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-3 971,24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Массовый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543,75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3 406,23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89,25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-2 773,23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Другие вопросы в области физической культуры и спорта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3 986,54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3 986,54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3 986,54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3 986,54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3 986,54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1" i="0" u="none" strike="noStrike">
                          <a:solidFill>
                            <a:srgbClr val="000000"/>
                          </a:solidFill>
                          <a:latin typeface="Calibri"/>
                        </a:rPr>
                        <a:t>МЕЖБЮДЖЕТНЫЕ ТРАНСФЕРТЫ ОБЩЕГО ХАРАКТЕРА БЮДЖЕТАМ БЮДЖЕТНОЙ СИСТЕМЫ РОССИЙСКОЙ ФЕДЕРАЦИИ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Дотации на выравнивание бюджетной обеспеченности субъектов Российской Федерации и муниципальных образований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142844" y="286970"/>
            <a:ext cx="8839200" cy="6571030"/>
          </a:xfrm>
          <a:prstGeom prst="rect">
            <a:avLst/>
          </a:prstGeom>
          <a:noFill/>
          <a:ln w="9525">
            <a:noFill/>
            <a:miter lim="800000"/>
            <a:headEnd/>
            <a:tailEnd/>
          </a:ln>
        </p:spPr>
        <p:txBody>
          <a:bodyPr wrap="square">
            <a:spAutoFit/>
          </a:bodyPr>
          <a:lstStyle/>
          <a:p>
            <a:pPr algn="just"/>
            <a:r>
              <a:rPr lang="ru-RU" sz="1300" b="1" dirty="0">
                <a:latin typeface="Calibri" pitchFamily="34" charset="0"/>
                <a:cs typeface="Calibri" pitchFamily="34" charset="0"/>
              </a:rPr>
              <a:t>     </a:t>
            </a:r>
            <a:endParaRPr lang="ru-RU" sz="1300" b="1" dirty="0" smtClean="0">
              <a:latin typeface="Calibri" pitchFamily="34" charset="0"/>
              <a:cs typeface="Calibri" pitchFamily="34" charset="0"/>
            </a:endParaRPr>
          </a:p>
          <a:p>
            <a:pPr algn="just"/>
            <a:r>
              <a:rPr lang="ru-RU" sz="1400" dirty="0" err="1" smtClean="0"/>
              <a:t>Ку́рский</a:t>
            </a:r>
            <a:r>
              <a:rPr lang="ru-RU" sz="1400" dirty="0" smtClean="0"/>
              <a:t> район — территориальная единица в Ставропольском крае России. В границах района образован Курский муниципальный округ. Законом Ставропольского края от 31 января 2020 года, все муниципальные образования Курского муниципального района с 16 марта 2020 года были преобразованы путём их объединения в единое муниципальное образование Курский муниципальный округ.</a:t>
            </a:r>
            <a:endParaRPr lang="ru-RU" sz="1300" dirty="0">
              <a:latin typeface="Calibri" pitchFamily="34" charset="0"/>
              <a:cs typeface="Calibri" pitchFamily="34" charset="0"/>
            </a:endParaRPr>
          </a:p>
          <a:p>
            <a:pPr algn="just"/>
            <a:r>
              <a:rPr lang="ru-RU" sz="1300" dirty="0">
                <a:latin typeface="Calibri" pitchFamily="34" charset="0"/>
                <a:cs typeface="Calibri" pitchFamily="34" charset="0"/>
              </a:rPr>
              <a:t>     Административный центр — станица Курская.</a:t>
            </a:r>
          </a:p>
          <a:p>
            <a:pPr algn="just"/>
            <a:r>
              <a:rPr lang="ru-RU" sz="1300" dirty="0">
                <a:latin typeface="Calibri" pitchFamily="34" charset="0"/>
                <a:cs typeface="Calibri" pitchFamily="34" charset="0"/>
              </a:rPr>
              <a:t>     Расположен в юго-восточной части Ставропольского края.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Граничит </a:t>
            </a:r>
            <a:r>
              <a:rPr lang="ru-RU" sz="1300" dirty="0">
                <a:latin typeface="Calibri" pitchFamily="34" charset="0"/>
                <a:cs typeface="Calibri" pitchFamily="34" charset="0"/>
              </a:rPr>
              <a:t>с Кабардино-Балкарией, Северной Осетией, Чеченской Республикой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и</a:t>
            </a:r>
            <a:r>
              <a:rPr lang="ru-RU" sz="1300" dirty="0">
                <a:latin typeface="Calibri" pitchFamily="34" charset="0"/>
                <a:cs typeface="Calibri" pitchFamily="34" charset="0"/>
              </a:rPr>
              <a:t> </a:t>
            </a:r>
            <a:r>
              <a:rPr lang="ru-RU" sz="1300" dirty="0" smtClean="0">
                <a:latin typeface="Calibri" pitchFamily="34" charset="0"/>
                <a:cs typeface="Calibri" pitchFamily="34" charset="0"/>
              </a:rPr>
              <a:t>Дагестаном.</a:t>
            </a:r>
            <a:endParaRPr lang="ru-RU" sz="1300" dirty="0">
              <a:latin typeface="Calibri" pitchFamily="34" charset="0"/>
              <a:cs typeface="Calibri" pitchFamily="34" charset="0"/>
            </a:endParaRPr>
          </a:p>
          <a:p>
            <a:pPr algn="just"/>
            <a:r>
              <a:rPr lang="ru-RU" sz="1300" dirty="0">
                <a:latin typeface="Calibri" pitchFamily="34" charset="0"/>
                <a:cs typeface="Calibri" pitchFamily="34" charset="0"/>
              </a:rPr>
              <a:t>    Реки: Кура, Терек. Терско-Кумский канал.</a:t>
            </a:r>
          </a:p>
          <a:p>
            <a:pPr algn="just"/>
            <a:r>
              <a:rPr lang="ru-RU" sz="1300" dirty="0">
                <a:latin typeface="Calibri" pitchFamily="34" charset="0"/>
                <a:cs typeface="Calibri" pitchFamily="34" charset="0"/>
              </a:rPr>
              <a:t>    В восточной части района — песчаная Ногайская степь</a:t>
            </a:r>
          </a:p>
          <a:p>
            <a:pPr algn="just"/>
            <a:r>
              <a:rPr lang="ru-RU" sz="1300" dirty="0">
                <a:latin typeface="Calibri" pitchFamily="34" charset="0"/>
                <a:cs typeface="Calibri" pitchFamily="34" charset="0"/>
              </a:rPr>
              <a:t>    Район образован 2 января 1935 года. </a:t>
            </a:r>
          </a:p>
          <a:p>
            <a:pPr algn="just"/>
            <a:r>
              <a:rPr lang="ru-RU" sz="1300" dirty="0">
                <a:latin typeface="Calibri" pitchFamily="34" charset="0"/>
                <a:cs typeface="Calibri" pitchFamily="34" charset="0"/>
              </a:rPr>
              <a:t>    В Курском районе 47 населённых пунктов</a:t>
            </a:r>
            <a:r>
              <a:rPr lang="ru-RU" sz="1300" dirty="0" smtClean="0">
                <a:latin typeface="Calibri" pitchFamily="34" charset="0"/>
                <a:cs typeface="Calibri" pitchFamily="34" charset="0"/>
              </a:rPr>
              <a:t>.</a:t>
            </a:r>
          </a:p>
          <a:p>
            <a:pPr algn="just"/>
            <a:r>
              <a:rPr lang="ru-RU" sz="1300" dirty="0" smtClean="0">
                <a:latin typeface="Calibri" pitchFamily="34" charset="0"/>
                <a:cs typeface="Calibri" pitchFamily="34" charset="0"/>
              </a:rPr>
              <a:t>    Численность населения на 01.01.2020 г. – 54012 человек.</a:t>
            </a:r>
            <a:endParaRPr lang="ru-RU" sz="1300" dirty="0">
              <a:latin typeface="Calibri" pitchFamily="34" charset="0"/>
              <a:cs typeface="Calibri" pitchFamily="34" charset="0"/>
            </a:endParaRPr>
          </a:p>
          <a:p>
            <a:pPr algn="just"/>
            <a:r>
              <a:rPr lang="ru-RU" sz="1300" dirty="0">
                <a:latin typeface="Calibri" pitchFamily="34" charset="0"/>
                <a:cs typeface="Calibri" pitchFamily="34" charset="0"/>
              </a:rPr>
              <a:t>    Курский район относится к зоне рискового земледелия.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На </a:t>
            </a:r>
            <a:r>
              <a:rPr lang="ru-RU" sz="1300" dirty="0">
                <a:latin typeface="Calibri" pitchFamily="34" charset="0"/>
                <a:cs typeface="Calibri" pitchFamily="34" charset="0"/>
              </a:rPr>
              <a:t>его территории выпадает в среднем 330 мм </a:t>
            </a:r>
            <a:r>
              <a:rPr lang="ru-RU" sz="1300" dirty="0" smtClean="0">
                <a:latin typeface="Calibri" pitchFamily="34" charset="0"/>
                <a:cs typeface="Calibri" pitchFamily="34" charset="0"/>
              </a:rPr>
              <a:t>осадков</a:t>
            </a:r>
          </a:p>
          <a:p>
            <a:pPr algn="just"/>
            <a:r>
              <a:rPr lang="ru-RU" sz="1300" dirty="0" smtClean="0">
                <a:latin typeface="Calibri" pitchFamily="34" charset="0"/>
                <a:cs typeface="Calibri" pitchFamily="34" charset="0"/>
              </a:rPr>
              <a:t> </a:t>
            </a:r>
            <a:r>
              <a:rPr lang="ru-RU" sz="1300" dirty="0">
                <a:latin typeface="Calibri" pitchFamily="34" charset="0"/>
                <a:cs typeface="Calibri" pitchFamily="34" charset="0"/>
              </a:rPr>
              <a:t>в год. </a:t>
            </a:r>
            <a:r>
              <a:rPr lang="ru-RU" sz="1300" dirty="0" smtClean="0">
                <a:latin typeface="Calibri" pitchFamily="34" charset="0"/>
                <a:cs typeface="Calibri" pitchFamily="34" charset="0"/>
              </a:rPr>
              <a:t>Засуха </a:t>
            </a:r>
            <a:r>
              <a:rPr lang="ru-RU" sz="1300" dirty="0">
                <a:latin typeface="Calibri" pitchFamily="34" charset="0"/>
                <a:cs typeface="Calibri" pitchFamily="34" charset="0"/>
              </a:rPr>
              <a:t>бывает в среднем 1 раз в 3-5 лет.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На </a:t>
            </a:r>
            <a:r>
              <a:rPr lang="ru-RU" sz="1300" dirty="0">
                <a:latin typeface="Calibri" pitchFamily="34" charset="0"/>
                <a:cs typeface="Calibri" pitchFamily="34" charset="0"/>
              </a:rPr>
              <a:t>1 января </a:t>
            </a:r>
            <a:r>
              <a:rPr lang="ru-RU" sz="1300" dirty="0" smtClean="0">
                <a:latin typeface="Calibri" pitchFamily="34" charset="0"/>
                <a:cs typeface="Calibri" pitchFamily="34" charset="0"/>
              </a:rPr>
              <a:t>2020 </a:t>
            </a:r>
            <a:r>
              <a:rPr lang="ru-RU" sz="1300" dirty="0">
                <a:latin typeface="Calibri" pitchFamily="34" charset="0"/>
                <a:cs typeface="Calibri" pitchFamily="34" charset="0"/>
              </a:rPr>
              <a:t>года в АПК входит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18 </a:t>
            </a:r>
            <a:r>
              <a:rPr lang="ru-RU" sz="1300" dirty="0">
                <a:latin typeface="Calibri" pitchFamily="34" charset="0"/>
                <a:cs typeface="Calibri" pitchFamily="34" charset="0"/>
              </a:rPr>
              <a:t>сельскохозяйственных предприятий и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95 </a:t>
            </a:r>
            <a:r>
              <a:rPr lang="ru-RU" sz="1300" dirty="0">
                <a:latin typeface="Calibri" pitchFamily="34" charset="0"/>
                <a:cs typeface="Calibri" pitchFamily="34" charset="0"/>
              </a:rPr>
              <a:t>крестьянско-фермерских хозяйств, которые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являются </a:t>
            </a:r>
            <a:r>
              <a:rPr lang="ru-RU" sz="1300" dirty="0">
                <a:latin typeface="Calibri" pitchFamily="34" charset="0"/>
                <a:cs typeface="Calibri" pitchFamily="34" charset="0"/>
              </a:rPr>
              <a:t>основными производителями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сельскохозяйственной </a:t>
            </a:r>
            <a:r>
              <a:rPr lang="ru-RU" sz="1300" dirty="0">
                <a:latin typeface="Calibri" pitchFamily="34" charset="0"/>
                <a:cs typeface="Calibri" pitchFamily="34" charset="0"/>
              </a:rPr>
              <a:t>продукции района.</a:t>
            </a:r>
          </a:p>
          <a:p>
            <a:pPr algn="just"/>
            <a:r>
              <a:rPr lang="ru-RU" sz="1300" dirty="0">
                <a:latin typeface="Calibri" pitchFamily="34" charset="0"/>
                <a:cs typeface="Calibri" pitchFamily="34" charset="0"/>
              </a:rPr>
              <a:t>     Район располагает сырьевыми ресурсами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для </a:t>
            </a:r>
            <a:r>
              <a:rPr lang="ru-RU" sz="1300" dirty="0">
                <a:latin typeface="Calibri" pitchFamily="34" charset="0"/>
                <a:cs typeface="Calibri" pitchFamily="34" charset="0"/>
              </a:rPr>
              <a:t>производства строительных материалов —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в </a:t>
            </a:r>
            <a:r>
              <a:rPr lang="ru-RU" sz="1300" dirty="0">
                <a:latin typeface="Calibri" pitchFamily="34" charset="0"/>
                <a:cs typeface="Calibri" pitchFamily="34" charset="0"/>
              </a:rPr>
              <a:t>пойме реки Терек, ведется разработка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строительного </a:t>
            </a:r>
            <a:r>
              <a:rPr lang="ru-RU" sz="1300" dirty="0">
                <a:latin typeface="Calibri" pitchFamily="34" charset="0"/>
                <a:cs typeface="Calibri" pitchFamily="34" charset="0"/>
              </a:rPr>
              <a:t>песка — запасы до 60 млн м³.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Для </a:t>
            </a:r>
            <a:r>
              <a:rPr lang="ru-RU" sz="1300" dirty="0">
                <a:latin typeface="Calibri" pitchFamily="34" charset="0"/>
                <a:cs typeface="Calibri" pitchFamily="34" charset="0"/>
              </a:rPr>
              <a:t>изготовления кирпича и самана используются суглинки.</a:t>
            </a:r>
          </a:p>
          <a:p>
            <a:pPr algn="just"/>
            <a:r>
              <a:rPr lang="ru-RU" sz="1300" dirty="0">
                <a:latin typeface="Calibri" pitchFamily="34" charset="0"/>
                <a:cs typeface="Calibri" pitchFamily="34" charset="0"/>
              </a:rPr>
              <a:t>      Район располагает запасами целебной минеральной воды в объёме 18 млн м³</a:t>
            </a:r>
          </a:p>
          <a:p>
            <a:pPr algn="just"/>
            <a:endParaRPr lang="ru-RU" sz="1300" dirty="0">
              <a:latin typeface="Calibri" pitchFamily="34" charset="0"/>
              <a:cs typeface="Calibri" pitchFamily="34" charset="0"/>
            </a:endParaRPr>
          </a:p>
          <a:p>
            <a:r>
              <a:rPr lang="ru-RU" sz="1300" dirty="0">
                <a:latin typeface="Calibri" pitchFamily="34" charset="0"/>
                <a:cs typeface="Calibri" pitchFamily="34" charset="0"/>
              </a:rPr>
              <a:t/>
            </a:r>
            <a:br>
              <a:rPr lang="ru-RU" sz="1300" dirty="0">
                <a:latin typeface="Calibri" pitchFamily="34" charset="0"/>
                <a:cs typeface="Calibri" pitchFamily="34" charset="0"/>
              </a:rPr>
            </a:br>
            <a:endParaRPr lang="ru-RU" sz="1300" dirty="0">
              <a:latin typeface="Calibri" pitchFamily="34" charset="0"/>
              <a:cs typeface="Calibri" pitchFamily="34" charset="0"/>
            </a:endParaRPr>
          </a:p>
        </p:txBody>
      </p:sp>
      <p:pic>
        <p:nvPicPr>
          <p:cNvPr id="9" name="Picture 2" descr="1.png"/>
          <p:cNvPicPr>
            <a:picLocks noChangeAspect="1" noChangeArrowheads="1"/>
          </p:cNvPicPr>
          <p:nvPr/>
        </p:nvPicPr>
        <p:blipFill>
          <a:blip r:embed="rId2"/>
          <a:srcRect/>
          <a:stretch>
            <a:fillRect/>
          </a:stretch>
        </p:blipFill>
        <p:spPr bwMode="auto">
          <a:xfrm>
            <a:off x="4357686" y="2071678"/>
            <a:ext cx="4786314" cy="3461590"/>
          </a:xfrm>
          <a:prstGeom prst="rect">
            <a:avLst/>
          </a:prstGeom>
          <a:ln>
            <a:noFill/>
          </a:ln>
          <a:effectLst>
            <a:softEdge rad="112500"/>
          </a:effectLst>
        </p:spPr>
      </p:pic>
      <p:sp>
        <p:nvSpPr>
          <p:cNvPr id="11267" name="AutoShape 2" descr="https://cdn.pixabay.com/photo/2017/09/01/23/01/field-2705799_128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8" name="AutoShape 4" descr="https://im0-tub-ru.yandex.net/i?id=2c6cc8e782a01b5a9d468ae5119cd078-l&amp;n=1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9" name="AutoShape 7" descr="C:\Users\%D0%9A%D0%BE%D1%81%D1%82%D1%80%D0%B8%D1%86%D0%BA%D0%B0%D1%8F%D0%95%D0%92\Desktop\i.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7" name="Прямоугольник 6"/>
          <p:cNvSpPr/>
          <p:nvPr/>
        </p:nvSpPr>
        <p:spPr>
          <a:xfrm>
            <a:off x="2857488" y="1571612"/>
            <a:ext cx="4572000" cy="369332"/>
          </a:xfrm>
          <a:prstGeom prst="rect">
            <a:avLst/>
          </a:prstGeom>
        </p:spPr>
        <p:txBody>
          <a:bodyPr>
            <a:spAutoFit/>
          </a:bodyPr>
          <a:lstStyle/>
          <a:p>
            <a:r>
              <a:rPr lang="ru-RU" dirty="0" smtClean="0"/>
              <a:t>.</a:t>
            </a:r>
            <a:endParaRPr lang="ru-RU" dirty="0"/>
          </a:p>
        </p:txBody>
      </p:sp>
      <p:sp>
        <p:nvSpPr>
          <p:cNvPr id="10" name="TextBox 9"/>
          <p:cNvSpPr txBox="1"/>
          <p:nvPr/>
        </p:nvSpPr>
        <p:spPr>
          <a:xfrm rot="20517125">
            <a:off x="7649238" y="4822136"/>
            <a:ext cx="943150" cy="200055"/>
          </a:xfrm>
          <a:prstGeom prst="rect">
            <a:avLst/>
          </a:prstGeom>
          <a:solidFill>
            <a:srgbClr val="CCFFCC"/>
          </a:solidFill>
        </p:spPr>
        <p:txBody>
          <a:bodyPr wrap="square" rtlCol="0">
            <a:spAutoFit/>
          </a:bodyPr>
          <a:lstStyle/>
          <a:p>
            <a:r>
              <a:rPr lang="ru-RU" sz="700" b="1" dirty="0" smtClean="0">
                <a:solidFill>
                  <a:srgbClr val="FF0000"/>
                </a:solidFill>
              </a:rPr>
              <a:t>КУРСКИЙ РАЙОН</a:t>
            </a:r>
            <a:endParaRPr lang="ru-RU" sz="700" b="1" dirty="0">
              <a:solidFill>
                <a:srgbClr val="FF0000"/>
              </a:solidFill>
            </a:endParaRPr>
          </a:p>
        </p:txBody>
      </p:sp>
      <p:sp>
        <p:nvSpPr>
          <p:cNvPr id="11" name="Rectangle 2"/>
          <p:cNvSpPr>
            <a:spLocks noChangeArrowheads="1"/>
          </p:cNvSpPr>
          <p:nvPr/>
        </p:nvSpPr>
        <p:spPr bwMode="auto">
          <a:xfrm>
            <a:off x="0" y="0"/>
            <a:ext cx="9144000" cy="285728"/>
          </a:xfrm>
          <a:prstGeom prst="rect">
            <a:avLst/>
          </a:prstGeom>
          <a:noFill/>
          <a:ln w="9525">
            <a:noFill/>
            <a:miter lim="800000"/>
            <a:headEnd/>
            <a:tailEnd/>
          </a:ln>
        </p:spPr>
        <p:txBody>
          <a:bodyPr anchor="ctr"/>
          <a:lstStyle/>
          <a:p>
            <a:pPr algn="ctr"/>
            <a:r>
              <a:rPr lang="ru-RU" sz="2300" b="1" dirty="0" smtClean="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АДМИНИСТРАТИВНО-ТЕРРИТОРИАЛЬНОЕ  ДЕЛЕНИЕ </a:t>
            </a:r>
            <a:endParaRPr lang="ru-RU" sz="2100" dirty="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itd0.mycdn.me/image?id=856306068765&amp;t=20&amp;plc=WEB&amp;tkn=*voSScq4LfN6WkR5HsMuhkanY0zw"/>
          <p:cNvPicPr>
            <a:picLocks noChangeAspect="1" noChangeArrowheads="1"/>
          </p:cNvPicPr>
          <p:nvPr/>
        </p:nvPicPr>
        <p:blipFill>
          <a:blip r:embed="rId2" cstate="print"/>
          <a:srcRect l="17969" t="41207" r="11827" b="4166"/>
          <a:stretch>
            <a:fillRect/>
          </a:stretch>
        </p:blipFill>
        <p:spPr bwMode="auto">
          <a:xfrm>
            <a:off x="3143176" y="3929066"/>
            <a:ext cx="6000824" cy="2928934"/>
          </a:xfrm>
          <a:prstGeom prst="rect">
            <a:avLst/>
          </a:prstGeom>
          <a:noFill/>
        </p:spPr>
      </p:pic>
      <p:graphicFrame>
        <p:nvGraphicFramePr>
          <p:cNvPr id="3" name="Таблица 2"/>
          <p:cNvGraphicFramePr>
            <a:graphicFrameLocks noGrp="1"/>
          </p:cNvGraphicFramePr>
          <p:nvPr/>
        </p:nvGraphicFramePr>
        <p:xfrm>
          <a:off x="142844" y="678500"/>
          <a:ext cx="8858313" cy="3125560"/>
        </p:xfrm>
        <a:graphic>
          <a:graphicData uri="http://schemas.openxmlformats.org/drawingml/2006/table">
            <a:tbl>
              <a:tblPr/>
              <a:tblGrid>
                <a:gridCol w="1000132"/>
                <a:gridCol w="2928958"/>
                <a:gridCol w="1357322"/>
                <a:gridCol w="1000132"/>
                <a:gridCol w="2571769"/>
              </a:tblGrid>
              <a:tr h="812590">
                <a:tc>
                  <a:txBody>
                    <a:bodyPr/>
                    <a:lstStyle/>
                    <a:p>
                      <a:pPr algn="ctr">
                        <a:spcAft>
                          <a:spcPts val="0"/>
                        </a:spcAft>
                      </a:pPr>
                      <a:r>
                        <a:rPr lang="ru-RU" sz="1100" dirty="0" smtClean="0">
                          <a:latin typeface="Calibri" pitchFamily="34" charset="0"/>
                          <a:ea typeface="Times New Roman"/>
                          <a:cs typeface="Calibri" pitchFamily="34" charset="0"/>
                        </a:rPr>
                        <a:t>КОД ГЛАВНОГО АДМИНИСТ-РАТОРА</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НАИМЕНОВАНИЕ МУНИЦИПАЛЬНОГО ОБРАЗОВАНИЯ  КУРСКОГО РАЙОНА СТАВРОПОЛЬСКОГО</a:t>
                      </a:r>
                      <a:r>
                        <a:rPr lang="ru-RU" sz="1100" baseline="0" dirty="0" smtClean="0">
                          <a:latin typeface="Calibri" pitchFamily="34" charset="0"/>
                          <a:ea typeface="Times New Roman"/>
                          <a:cs typeface="Calibri" pitchFamily="34" charset="0"/>
                        </a:rPr>
                        <a:t> КРАЯ </a:t>
                      </a:r>
                      <a:r>
                        <a:rPr lang="ru-RU" sz="1100" dirty="0" smtClean="0">
                          <a:latin typeface="Calibri" pitchFamily="34" charset="0"/>
                          <a:ea typeface="Times New Roman"/>
                          <a:cs typeface="Calibri" pitchFamily="34" charset="0"/>
                        </a:rPr>
                        <a:t>ДО 2020 ГОДА</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КОД ГЛАВНОГО АДМИНИСТ-РАТОРА</a:t>
                      </a:r>
                    </a:p>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НАИМЕНОВАНИЕ ТЕРРИТОРИАЛЬНОГО ОТДЕЛА АДМИНИСТРАЦИИ КУРСКОГО МУНИЦИПАЛЬНОГО ОКРУГА</a:t>
                      </a:r>
                      <a:r>
                        <a:rPr lang="ru-RU" sz="1100" baseline="0" dirty="0" smtClean="0">
                          <a:latin typeface="Calibri" pitchFamily="34" charset="0"/>
                          <a:ea typeface="Times New Roman"/>
                          <a:cs typeface="Calibri" pitchFamily="34" charset="0"/>
                        </a:rPr>
                        <a:t> СТАВРОПОЛЬСКОГО КРАЯ </a:t>
                      </a:r>
                      <a:r>
                        <a:rPr lang="ru-RU" sz="1100" dirty="0" smtClean="0">
                          <a:latin typeface="Calibri" pitchFamily="34" charset="0"/>
                          <a:ea typeface="Times New Roman"/>
                          <a:cs typeface="Calibri" pitchFamily="34" charset="0"/>
                        </a:rPr>
                        <a:t>С 2021 ГОДА </a:t>
                      </a:r>
                    </a:p>
                    <a:p>
                      <a:pPr algn="ctr">
                        <a:spcAft>
                          <a:spcPts val="0"/>
                        </a:spcAft>
                      </a:pPr>
                      <a:r>
                        <a:rPr lang="ru-RU" sz="1100" dirty="0" smtClean="0">
                          <a:latin typeface="Calibri" pitchFamily="34" charset="0"/>
                          <a:ea typeface="Times New Roman"/>
                          <a:cs typeface="Calibri" pitchFamily="34" charset="0"/>
                        </a:rPr>
                        <a:t>(после</a:t>
                      </a:r>
                      <a:r>
                        <a:rPr lang="ru-RU" sz="1100" baseline="0" dirty="0" smtClean="0">
                          <a:latin typeface="Calibri" pitchFamily="34" charset="0"/>
                          <a:ea typeface="Times New Roman"/>
                          <a:cs typeface="Calibri" pitchFamily="34" charset="0"/>
                        </a:rPr>
                        <a:t> преобразования)</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0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smtClean="0">
                          <a:latin typeface="Calibri" pitchFamily="34" charset="0"/>
                          <a:ea typeface="Times New Roman"/>
                          <a:cs typeface="Calibri" pitchFamily="34" charset="0"/>
                        </a:rPr>
                        <a:t>Балтийский сельсовет</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770</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smtClean="0">
                          <a:latin typeface="Calibri" pitchFamily="34" charset="0"/>
                          <a:ea typeface="Times New Roman"/>
                          <a:cs typeface="Calibri" pitchFamily="34" charset="0"/>
                        </a:rPr>
                        <a:t>Балтийский</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0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Галюгаевский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Галюгаевский</a:t>
                      </a:r>
                      <a:endParaRPr lang="ru-RU" sz="1100" dirty="0" smtClean="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1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Кановский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772</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Кановский</a:t>
                      </a:r>
                      <a:r>
                        <a:rPr lang="ru-RU" sz="1100" dirty="0" smtClean="0">
                          <a:latin typeface="Calibri" pitchFamily="34" charset="0"/>
                          <a:ea typeface="Times New Roman"/>
                          <a:cs typeface="Calibri" pitchFamily="34" charset="0"/>
                        </a:rPr>
                        <a:t>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0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Курский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0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Мирненский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773</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Мирненский</a:t>
                      </a:r>
                      <a:endParaRPr lang="ru-RU" sz="1100" dirty="0" smtClean="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0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Полтавский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774</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Полтавский</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1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Ростовановский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775</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Ростовановский</a:t>
                      </a:r>
                      <a:endParaRPr lang="ru-RU" sz="1100" dirty="0" smtClean="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0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Рощинский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776</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Рощинский</a:t>
                      </a:r>
                      <a:endParaRPr lang="ru-RU" sz="1100" dirty="0" smtClean="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0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Русский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778</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Русский с</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0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Серноводский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779</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Серноводский</a:t>
                      </a:r>
                      <a:r>
                        <a:rPr lang="ru-RU" sz="1100" dirty="0" smtClean="0">
                          <a:latin typeface="Calibri" pitchFamily="34" charset="0"/>
                          <a:ea typeface="Times New Roman"/>
                          <a:cs typeface="Calibri" pitchFamily="34" charset="0"/>
                        </a:rPr>
                        <a:t>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0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smtClean="0">
                          <a:latin typeface="Calibri" pitchFamily="34" charset="0"/>
                          <a:ea typeface="Times New Roman"/>
                          <a:cs typeface="Calibri" pitchFamily="34" charset="0"/>
                        </a:rPr>
                        <a:t>станица </a:t>
                      </a:r>
                      <a:r>
                        <a:rPr lang="ru-RU" sz="1100" dirty="0" err="1">
                          <a:latin typeface="Calibri" pitchFamily="34" charset="0"/>
                          <a:ea typeface="Times New Roman"/>
                          <a:cs typeface="Calibri" pitchFamily="34" charset="0"/>
                        </a:rPr>
                        <a:t>Стодеревская</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780</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err="1" smtClean="0">
                          <a:latin typeface="Calibri" pitchFamily="34" charset="0"/>
                          <a:ea typeface="Times New Roman"/>
                          <a:cs typeface="Calibri" pitchFamily="34" charset="0"/>
                        </a:rPr>
                        <a:t>Стодеревский</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08">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alibri" pitchFamily="34" charset="0"/>
                          <a:ea typeface="Times New Roman"/>
                          <a:cs typeface="Calibri" pitchFamily="34" charset="0"/>
                        </a:rPr>
                        <a:t>с</a:t>
                      </a:r>
                      <a:r>
                        <a:rPr lang="ru-RU" sz="1100" dirty="0" smtClean="0">
                          <a:latin typeface="Calibri" pitchFamily="34" charset="0"/>
                          <a:ea typeface="Times New Roman"/>
                          <a:cs typeface="Calibri" pitchFamily="34" charset="0"/>
                        </a:rPr>
                        <a:t>ело </a:t>
                      </a:r>
                      <a:r>
                        <a:rPr lang="ru-RU" sz="1100" dirty="0" err="1">
                          <a:latin typeface="Calibri" pitchFamily="34" charset="0"/>
                          <a:ea typeface="Times New Roman"/>
                          <a:cs typeface="Calibri" pitchFamily="34" charset="0"/>
                        </a:rPr>
                        <a:t>Эдиссия</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781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err="1" smtClean="0">
                          <a:latin typeface="Calibri" pitchFamily="34" charset="0"/>
                          <a:ea typeface="Times New Roman"/>
                          <a:cs typeface="Calibri" pitchFamily="34" charset="0"/>
                        </a:rPr>
                        <a:t>Эдиссийский</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Стрелка вправо 4"/>
          <p:cNvSpPr/>
          <p:nvPr/>
        </p:nvSpPr>
        <p:spPr>
          <a:xfrm>
            <a:off x="4286248" y="1071546"/>
            <a:ext cx="1000132" cy="2357454"/>
          </a:xfrm>
          <a:prstGeom prst="rightArrow">
            <a:avLst>
              <a:gd name="adj1" fmla="val 50000"/>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212121"/>
                </a:solidFill>
                <a:effectLst/>
                <a:latin typeface="RobotoLight"/>
                <a:cs typeface="Arial" pitchFamily="34" charset="0"/>
              </a:rPr>
              <a:t>Административным центром Ставропольского края является город Ставрополь.</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rgbClr val="212121"/>
                </a:solidFill>
                <a:effectLst/>
                <a:latin typeface="RobotoLight"/>
                <a:cs typeface="Arial" pitchFamily="34"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1200" b="0" i="0" u="none" strike="noStrike" cap="none" normalizeH="0" baseline="0" smtClean="0">
                <a:ln>
                  <a:noFill/>
                </a:ln>
                <a:solidFill>
                  <a:srgbClr val="212121"/>
                </a:solidFill>
                <a:effectLst/>
                <a:latin typeface="RobotoLight"/>
                <a:cs typeface="Arial" pitchFamily="34" charset="0"/>
              </a:rPr>
              <a:t/>
            </a:r>
            <a:br>
              <a:rPr kumimoji="0" lang="ru-RU" sz="31200" b="0" i="0" u="none" strike="noStrike" cap="none" normalizeH="0" baseline="0" smtClean="0">
                <a:ln>
                  <a:noFill/>
                </a:ln>
                <a:solidFill>
                  <a:srgbClr val="212121"/>
                </a:solidFill>
                <a:effectLst/>
                <a:latin typeface="RobotoLight"/>
                <a:cs typeface="Arial" pitchFamily="34" charset="0"/>
              </a:rPr>
            </a:br>
            <a:endParaRPr kumimoji="0" lang="ru-RU" sz="31200" b="0" i="0" u="none" strike="noStrike" cap="none" normalizeH="0" baseline="0" smtClean="0">
              <a:ln>
                <a:noFill/>
              </a:ln>
              <a:solidFill>
                <a:srgbClr val="212121"/>
              </a:solidFill>
              <a:effectLst/>
              <a:latin typeface="RobotoLight"/>
              <a:cs typeface="Arial" pitchFamily="34" charset="0"/>
            </a:endParaRPr>
          </a:p>
        </p:txBody>
      </p:sp>
      <p:pic>
        <p:nvPicPr>
          <p:cNvPr id="8" name="Picture 2" descr="Курский район Курский муниципальный округ на карте"/>
          <p:cNvPicPr>
            <a:picLocks noChangeAspect="1" noChangeArrowheads="1"/>
          </p:cNvPicPr>
          <p:nvPr/>
        </p:nvPicPr>
        <p:blipFill>
          <a:blip r:embed="rId3"/>
          <a:srcRect/>
          <a:stretch>
            <a:fillRect/>
          </a:stretch>
        </p:blipFill>
        <p:spPr bwMode="auto">
          <a:xfrm>
            <a:off x="0" y="3929066"/>
            <a:ext cx="3177258" cy="2786082"/>
          </a:xfrm>
          <a:prstGeom prst="rect">
            <a:avLst/>
          </a:prstGeom>
          <a:ln>
            <a:noFill/>
          </a:ln>
          <a:effectLst>
            <a:softEdge rad="112500"/>
          </a:effectLst>
        </p:spPr>
      </p:pic>
      <p:sp>
        <p:nvSpPr>
          <p:cNvPr id="9" name="Прямоугольник 8"/>
          <p:cNvSpPr/>
          <p:nvPr/>
        </p:nvSpPr>
        <p:spPr>
          <a:xfrm>
            <a:off x="142844" y="0"/>
            <a:ext cx="8858312" cy="646331"/>
          </a:xfrm>
          <a:prstGeom prst="rect">
            <a:avLst/>
          </a:prstGeom>
        </p:spPr>
        <p:txBody>
          <a:bodyPr wrap="square">
            <a:spAutoFit/>
          </a:bodyPr>
          <a:lstStyle/>
          <a:p>
            <a:pPr algn="just"/>
            <a:r>
              <a:rPr lang="ru-RU" sz="1200" dirty="0" smtClean="0">
                <a:latin typeface="Calibri" pitchFamily="34" charset="0"/>
                <a:cs typeface="Calibri" pitchFamily="34" charset="0"/>
              </a:rPr>
              <a:t>      Закон Ставропольского края «О преобразовании муниципальных образований, входящих в состав Курского муниципального района Ставропольского края, и об организации местного самоуправления на территории Курского района Ставропольского края» от 31 января 2020 г. № 9-кз</a:t>
            </a:r>
            <a:endParaRPr lang="ru-RU" sz="1200" dirty="0"/>
          </a:p>
        </p:txBody>
      </p:sp>
    </p:spTree>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
        <p:nvSpPr>
          <p:cNvPr id="7" name="Прямоугольник 6"/>
          <p:cNvSpPr/>
          <p:nvPr/>
        </p:nvSpPr>
        <p:spPr>
          <a:xfrm>
            <a:off x="214282" y="425470"/>
            <a:ext cx="8715404" cy="5693866"/>
          </a:xfrm>
          <a:prstGeom prst="rect">
            <a:avLst/>
          </a:prstGeom>
        </p:spPr>
        <p:txBody>
          <a:bodyPr wrap="square">
            <a:spAutoFit/>
          </a:bodyPr>
          <a:lstStyle/>
          <a:p>
            <a:pPr algn="just"/>
            <a:r>
              <a:rPr lang="ru-RU" sz="1400" b="1" i="1" dirty="0" smtClean="0">
                <a:latin typeface="Times New Roman" pitchFamily="18" charset="0"/>
                <a:cs typeface="Times New Roman" pitchFamily="18" charset="0"/>
              </a:rPr>
              <a:t>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Администраторы доходов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органы государственной власти и местного самоуправления, осуществляющие в соответствии с законодательством РФ контроль за правильностью исчисления, полнотой и своевременностью уплаты, начисление, учет, взыскание платежей в бюджет, а также имеющие в своем ведении бюджетные учреждения, которым предоставлено право получать доходы от предпринимательской деятельности.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Бюджетная система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юридических нормах совокупность всех видов бюджетов в стране, имеющих между собой установленные законом взаимоотношения. Единство бюджетной системы основано на взаимодействии бюджетов всех уровней, осуществляемом через использование регулирующих доходных источников, создание целевых и региональных бюджетных фондов, их частичное перераспределение. Это единство реализуется через единую социально-экономическую, включая налоговую, политику.</a:t>
            </a:r>
          </a:p>
          <a:p>
            <a:pPr algn="just"/>
            <a:r>
              <a:rPr lang="ru-RU" sz="1400" b="1" i="1" dirty="0" smtClean="0">
                <a:solidFill>
                  <a:srgbClr val="FF0000"/>
                </a:solidFill>
                <a:latin typeface="Times New Roman" pitchFamily="18" charset="0"/>
                <a:cs typeface="Times New Roman" pitchFamily="18" charset="0"/>
              </a:rPr>
              <a:t>     Бюджетная система Российской Федерации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нормами права совокупность федерального бюджета, бюджетов субъектов Российской Федерации, местных бюджетов и бюджетов государственных внебюджетных фондов.</a:t>
            </a:r>
          </a:p>
          <a:p>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Бюджетные ассигнования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бюджетные средства, предусмотренные бюджетной росписью получателю или распорядителю бюджетных средств.</a:t>
            </a:r>
          </a:p>
          <a:p>
            <a:r>
              <a:rPr lang="ru-RU" sz="1400" b="1" i="1" dirty="0" smtClean="0">
                <a:solidFill>
                  <a:srgbClr val="FF0000"/>
                </a:solidFill>
                <a:latin typeface="Times New Roman" pitchFamily="18" charset="0"/>
                <a:cs typeface="Times New Roman" pitchFamily="18" charset="0"/>
              </a:rPr>
              <a:t>     Бюджетная</a:t>
            </a:r>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роспись</a:t>
            </a:r>
            <a:r>
              <a:rPr lang="ru-RU" sz="1400" dirty="0" smtClean="0">
                <a:latin typeface="Times New Roman" pitchFamily="18" charset="0"/>
                <a:cs typeface="Times New Roman" pitchFamily="18" charset="0"/>
              </a:rPr>
              <a:t>— </a:t>
            </a:r>
            <a:r>
              <a:rPr lang="ru-RU" sz="1400" dirty="0" smtClean="0"/>
              <a:t> </a:t>
            </a:r>
            <a:r>
              <a:rPr lang="ru-RU" sz="1400" dirty="0" smtClean="0">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p>
          <a:p>
            <a:endParaRPr lang="ru-RU" sz="14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642918"/>
            <a:ext cx="8715436" cy="5693866"/>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Бюджетный процесс </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регламентируемая нормами права деятельность органов государст­венной власти, органов местного самоуправления и участников бюджетного процесса по составлению и рассмотрению проектов бюджетов, проектов бюджетов государственных внебюджетных фондов, утверждению и исполнению бюджетов и бюджетов государственных внебюджетных фондов, а также по контролю за их исполнением.</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Деньги</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особый товар, стихийно выделившийся из товарного мира и выполняющий роль всеобщего эквивалента. Их сущность выражается в функциях меры стоимости, средства обращения, средства накопления и сбережения, средства платежа, мировых денег. </a:t>
            </a:r>
            <a:br>
              <a:rPr lang="ru-RU" sz="1400" dirty="0" smtClean="0">
                <a:solidFill>
                  <a:schemeClr val="tx2"/>
                </a:solidFill>
                <a:latin typeface="Times New Roman" pitchFamily="18" charset="0"/>
                <a:cs typeface="Times New Roman" pitchFamily="18" charset="0"/>
              </a:rPr>
            </a:br>
            <a:r>
              <a:rPr lang="ru-RU" sz="1400" i="1" dirty="0" smtClean="0">
                <a:solidFill>
                  <a:srgbClr val="FF0000"/>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Дефицит бюджет</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превышение расходов бюджета над его доходами. </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Дотации</a:t>
            </a:r>
            <a:r>
              <a:rPr lang="ru-RU" sz="1400" dirty="0" smtClean="0">
                <a:solidFill>
                  <a:schemeClr val="tx2"/>
                </a:solidFill>
                <a:latin typeface="Times New Roman" pitchFamily="18" charset="0"/>
                <a:cs typeface="Times New Roman" pitchFamily="18" charset="0"/>
              </a:rPr>
              <a:t> — бюджетные средства,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Доходы бюджета</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денежные средства, поступающие в безвозмездном и безвозвратном порядке в соответствии с законодательством РФ в распоряжение органов государственной власти РФ, органов государственной власти субъектов РФ и органов местного самоуправления.</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бюджета </a:t>
            </a:r>
            <a:r>
              <a:rPr lang="ru-RU" sz="1400" dirty="0" smtClean="0">
                <a:solidFill>
                  <a:schemeClr val="tx2"/>
                </a:solidFill>
                <a:latin typeface="Times New Roman" pitchFamily="18" charset="0"/>
                <a:cs typeface="Times New Roman" pitchFamily="18" charset="0"/>
              </a:rPr>
              <a:t>— стадия бюджетного процесса, на которой осуществляется формирование и использование бюджетных средств.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сметы доходов и расходов </a:t>
            </a:r>
            <a:r>
              <a:rPr lang="ru-RU" sz="1400" dirty="0" smtClean="0">
                <a:solidFill>
                  <a:schemeClr val="tx2"/>
                </a:solidFill>
                <a:latin typeface="Times New Roman" pitchFamily="18" charset="0"/>
                <a:cs typeface="Times New Roman" pitchFamily="18" charset="0"/>
              </a:rPr>
              <a:t>— комплекс мер, обеспечивающих выполнение плана поступления и расходования денежных средств.</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Консолидированный бюджет </a:t>
            </a:r>
            <a:r>
              <a:rPr lang="ru-RU" sz="1400" dirty="0" smtClean="0">
                <a:solidFill>
                  <a:schemeClr val="tx2"/>
                </a:solidFill>
                <a:latin typeface="Times New Roman" pitchFamily="18" charset="0"/>
                <a:cs typeface="Times New Roman" pitchFamily="18" charset="0"/>
              </a:rPr>
              <a:t>— свод бюджетов всех уровней бюджетной системы Российской Федерации на соответствующей территории.</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Местный</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бюджет — </a:t>
            </a:r>
            <a:r>
              <a:rPr lang="ru-RU" sz="1400" dirty="0" err="1" smtClean="0">
                <a:solidFill>
                  <a:schemeClr val="tx2"/>
                </a:solidFill>
                <a:latin typeface="Times New Roman" pitchFamily="18" charset="0"/>
                <a:cs typeface="Times New Roman" pitchFamily="18" charset="0"/>
              </a:rPr>
              <a:t>бюджет</a:t>
            </a:r>
            <a:r>
              <a:rPr lang="ru-RU" sz="1400" dirty="0" smtClean="0">
                <a:solidFill>
                  <a:schemeClr val="tx2"/>
                </a:solidFill>
                <a:latin typeface="Times New Roman" pitchFamily="18" charset="0"/>
                <a:cs typeface="Times New Roman" pitchFamily="18" charset="0"/>
              </a:rPr>
              <a:t> муниципального образования, формирование, утверждение и исполнение которого осуществляют органы местного управления.</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Налог</a:t>
            </a:r>
            <a:r>
              <a:rPr lang="ru-RU" sz="1400" b="1"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 Признаки налога: принудительный характер; безвозмездность.</a:t>
            </a:r>
            <a:endParaRPr lang="ru-RU" sz="1400" dirty="0" smtClean="0">
              <a:solidFill>
                <a:schemeClr val="tx2"/>
              </a:solidFill>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715436" cy="4616648"/>
          </a:xfrm>
          <a:prstGeom prst="rect">
            <a:avLst/>
          </a:prstGeom>
          <a:noFill/>
        </p:spPr>
        <p:txBody>
          <a:bodyPr wrap="square" rtlCol="0">
            <a:spAutoFit/>
          </a:bodyPr>
          <a:lstStyle/>
          <a:p>
            <a:pPr algn="just"/>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Профицит</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бюджета — превышение доходов бюджета над его расходами.</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Расходные обязательства </a:t>
            </a:r>
            <a:r>
              <a:rPr lang="ru-RU" sz="1400" dirty="0" smtClean="0">
                <a:latin typeface="Times New Roman" pitchFamily="18" charset="0"/>
                <a:cs typeface="Times New Roman" pitchFamily="18" charset="0"/>
              </a:rPr>
              <a:t>— обусловленные законом, иным нормативно-правовым актом, договором или соглашением обязанности Российской Федерации, субъекта Российской Федерации, муниципального образования предоставить физическим и юридическим лицам, органам государственной власти (органам местного самоуправления) средства соответствующего бюджета (государственного внебюджетного фонда, территориального государственного внебюджетного фонда).</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a:t>
            </a:r>
            <a:r>
              <a:rPr lang="ru-RU" sz="1400" dirty="0" smtClean="0">
                <a:latin typeface="Times New Roman" pitchFamily="18" charset="0"/>
                <a:cs typeface="Times New Roman" pitchFamily="18" charset="0"/>
              </a:rPr>
              <a:t>— затраты организации, приводящие к уменьшению ее средств или увеличению ее обязательств. </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это затраты, формирующиеся в связи с выполнением государством и органами местного самоуправления своих конституционных и уставных функций.</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Реестр расходных обязательств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свод указанных законов, нормативных правовых актов и договоров, соглашений и/или их отдельных положений, которые должны вести органы исполнительной власти.</a:t>
            </a:r>
          </a:p>
          <a:p>
            <a:pPr algn="just"/>
            <a:r>
              <a:rPr lang="ru-RU" sz="1400" b="1" i="1" dirty="0" smtClean="0">
                <a:solidFill>
                  <a:srgbClr val="FF0000"/>
                </a:solidFill>
                <a:latin typeface="Times New Roman" pitchFamily="18" charset="0"/>
                <a:cs typeface="Times New Roman" pitchFamily="18" charset="0"/>
              </a:rPr>
              <a:t>     Сбалансированность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принцип формирования и исполнения бюджета, состоящий в количественном соответствии бюджетных доходов источникам их финансирования.</a:t>
            </a:r>
          </a:p>
          <a:p>
            <a:pPr algn="just"/>
            <a:r>
              <a:rPr lang="ru-RU" sz="1400" b="1" i="1" dirty="0" smtClean="0">
                <a:solidFill>
                  <a:srgbClr val="FF0000"/>
                </a:solidFill>
                <a:latin typeface="Times New Roman" pitchFamily="18" charset="0"/>
                <a:cs typeface="Times New Roman" pitchFamily="18" charset="0"/>
              </a:rPr>
              <a:t>     Смета</a:t>
            </a:r>
            <a:r>
              <a:rPr lang="ru-RU" sz="1400" dirty="0" smtClean="0">
                <a:latin typeface="Times New Roman" pitchFamily="18" charset="0"/>
                <a:cs typeface="Times New Roman" pitchFamily="18" charset="0"/>
              </a:rPr>
              <a:t> — финансовый документ, содержащий информацию об образовании и расходовании денежных средств в соответствии с </a:t>
            </a:r>
            <a:r>
              <a:rPr lang="ru-RU" sz="1400" i="1" dirty="0" smtClean="0">
                <a:latin typeface="Times New Roman" pitchFamily="18" charset="0"/>
                <a:cs typeface="Times New Roman" pitchFamily="18" charset="0"/>
              </a:rPr>
              <a:t>их </a:t>
            </a:r>
            <a:r>
              <a:rPr lang="ru-RU" sz="1400" dirty="0" smtClean="0">
                <a:latin typeface="Times New Roman" pitchFamily="18" charset="0"/>
                <a:cs typeface="Times New Roman" pitchFamily="18" charset="0"/>
              </a:rPr>
              <a:t>целевым назначением. </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Смета расходов и доходов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финансовый план учреждения (организации), осуществляющего некоммерческую деятельность.</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b="1" i="1" dirty="0" smtClean="0">
              <a:solidFill>
                <a:srgbClr val="FF0000"/>
              </a:solidFill>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p:txBody>
      </p:sp>
      <p:sp>
        <p:nvSpPr>
          <p:cNvPr id="5"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pic>
        <p:nvPicPr>
          <p:cNvPr id="6" name="Picture 2" descr="https://avatars.mds.yandex.net/get-pdb/750514/6a779865-dc4a-46a1-8610-57a252f7612c/s1200"/>
          <p:cNvPicPr>
            <a:picLocks noChangeAspect="1" noChangeArrowheads="1"/>
          </p:cNvPicPr>
          <p:nvPr/>
        </p:nvPicPr>
        <p:blipFill>
          <a:blip r:embed="rId2" cstate="print"/>
          <a:srcRect/>
          <a:stretch>
            <a:fillRect/>
          </a:stretch>
        </p:blipFill>
        <p:spPr bwMode="auto">
          <a:xfrm>
            <a:off x="3714744" y="4071942"/>
            <a:ext cx="5143536" cy="264320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500174"/>
            <a:ext cx="8715436"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Бюджет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для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граждан</a:t>
            </a:r>
            <a:r>
              <a:rPr lang="ru-RU" dirty="0" smtClean="0">
                <a:latin typeface="Times New Roman" pitchFamily="18" charset="0"/>
                <a:cs typeface="Times New Roman" pitchFamily="18"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endParaRPr lang="ru-RU" dirty="0">
              <a:latin typeface="Times New Roman" pitchFamily="18" charset="0"/>
              <a:cs typeface="Times New Roman" pitchFamily="18" charset="0"/>
            </a:endParaRPr>
          </a:p>
        </p:txBody>
      </p:sp>
      <p:sp>
        <p:nvSpPr>
          <p:cNvPr id="63489"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 ДЛЯ ГРАЖДАН»?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8" name="Picture 2" descr="https://pimg.mycdn.me/getImage?url=http%3A%2F%2Fi.mycdn.me%2Fimage%3Fid%3D869921562962%26ts%3D0003000000000003200190%26plc%3DUNKNOWN%26tkn%3D*ynGyQ5hFGntg-tGjzbsiQ8lLd4s%26fn%3Dtopic_link_1080&amp;type=TOPIC_LINK_WIDE_548&amp;signatureToken=EylM5f1P9_IvHRxr6nWgOg"/>
          <p:cNvPicPr>
            <a:picLocks noChangeAspect="1" noChangeArrowheads="1"/>
          </p:cNvPicPr>
          <p:nvPr/>
        </p:nvPicPr>
        <p:blipFill>
          <a:blip r:embed="rId2" cstate="print"/>
          <a:srcRect/>
          <a:stretch>
            <a:fillRect/>
          </a:stretch>
        </p:blipFill>
        <p:spPr bwMode="auto">
          <a:xfrm>
            <a:off x="571472" y="3000372"/>
            <a:ext cx="7786742" cy="367905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2209800" y="304800"/>
            <a:ext cx="6934200" cy="6553200"/>
          </a:xfrm>
          <a:prstGeom prst="triangle">
            <a:avLst>
              <a:gd name="adj" fmla="val 49729"/>
            </a:avLst>
          </a:prstGeom>
          <a:solidFill>
            <a:srgbClr val="FFCC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5" name="Скругленный прямоугольник 4"/>
          <p:cNvSpPr>
            <a:spLocks noChangeAspect="1"/>
          </p:cNvSpPr>
          <p:nvPr/>
        </p:nvSpPr>
        <p:spPr>
          <a:xfrm>
            <a:off x="304800" y="5257800"/>
            <a:ext cx="6264000" cy="716164"/>
          </a:xfrm>
          <a:prstGeom prst="roundRect">
            <a:avLst>
              <a:gd name="adj" fmla="val 50000"/>
            </a:avLst>
          </a:prstGeom>
          <a:solidFill>
            <a:srgbClr val="FFFF99"/>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latin typeface="Times New Roman" pitchFamily="18" charset="0"/>
                <a:cs typeface="Times New Roman" pitchFamily="18" charset="0"/>
              </a:rPr>
              <a:t>   Прогноз социально-экономического развития Курского муниципального округа Ставропольского края на 2021 год и на период до 2022-2023 годы, утвержденным постановлением администрации Курского муниципального района Ставропольского края от 11 ноября 2020 года № 670</a:t>
            </a:r>
            <a:endParaRPr lang="ru-RU" sz="1200" b="1" dirty="0" smtClean="0">
              <a:solidFill>
                <a:schemeClr val="tx1"/>
              </a:solidFill>
              <a:latin typeface="Times New Roman" pitchFamily="18" charset="0"/>
              <a:cs typeface="Times New Roman" pitchFamily="18" charset="0"/>
            </a:endParaRPr>
          </a:p>
        </p:txBody>
      </p:sp>
      <p:sp>
        <p:nvSpPr>
          <p:cNvPr id="6" name="Скругленный прямоугольник 5"/>
          <p:cNvSpPr>
            <a:spLocks noChangeAspect="1"/>
          </p:cNvSpPr>
          <p:nvPr/>
        </p:nvSpPr>
        <p:spPr>
          <a:xfrm>
            <a:off x="990600" y="1295400"/>
            <a:ext cx="6264000" cy="806724"/>
          </a:xfrm>
          <a:prstGeom prst="roundRect">
            <a:avLst>
              <a:gd name="adj" fmla="val 46369"/>
            </a:avLst>
          </a:prstGeom>
          <a:solidFill>
            <a:srgbClr val="FFCC99">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a:t>
            </a:r>
            <a:r>
              <a:rPr lang="ru-RU" sz="1200" dirty="0" smtClean="0">
                <a:solidFill>
                  <a:schemeClr val="tx1"/>
                </a:solidFill>
                <a:latin typeface="Times New Roman" pitchFamily="18" charset="0"/>
                <a:cs typeface="Times New Roman" pitchFamily="18" charset="0"/>
              </a:rPr>
              <a:t>Положение о бюджетном процессе в Курском муниципальном округе Ставропольского края, утвержденный решением Совета Курского муниципального округа Ставропольского края от 22 октября 2020 г. № 19</a:t>
            </a:r>
          </a:p>
        </p:txBody>
      </p:sp>
      <p:sp>
        <p:nvSpPr>
          <p:cNvPr id="7" name="Скругленный прямоугольник 6"/>
          <p:cNvSpPr>
            <a:spLocks noChangeAspect="1"/>
          </p:cNvSpPr>
          <p:nvPr/>
        </p:nvSpPr>
        <p:spPr>
          <a:xfrm>
            <a:off x="1066800" y="685800"/>
            <a:ext cx="6264000" cy="609600"/>
          </a:xfrm>
          <a:prstGeom prst="roundRect">
            <a:avLst>
              <a:gd name="adj" fmla="val 50000"/>
            </a:avLst>
          </a:prstGeom>
          <a:solidFill>
            <a:srgbClr val="FF5050">
              <a:alpha val="68627"/>
            </a:srgb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ctr">
              <a:lnSpc>
                <a:spcPts val="1700"/>
              </a:lnSpc>
            </a:pPr>
            <a:r>
              <a:rPr lang="ru-RU" sz="1200" dirty="0" smtClean="0">
                <a:solidFill>
                  <a:schemeClr val="tx1"/>
                </a:solidFill>
                <a:latin typeface="Times New Roman" pitchFamily="18" charset="0"/>
                <a:cs typeface="Times New Roman" pitchFamily="18" charset="0"/>
              </a:rPr>
              <a:t>Бюджетный кодекс Российской Федерации</a:t>
            </a:r>
          </a:p>
        </p:txBody>
      </p:sp>
      <p:sp>
        <p:nvSpPr>
          <p:cNvPr id="9" name="TextBox 8"/>
          <p:cNvSpPr txBox="1"/>
          <p:nvPr/>
        </p:nvSpPr>
        <p:spPr>
          <a:xfrm>
            <a:off x="990600" y="0"/>
            <a:ext cx="7056784" cy="400110"/>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ОСНОВЫ СОСТАВЛЕНИЯ ПРОЕКТА БЮДЖЕТА</a:t>
            </a:r>
          </a:p>
        </p:txBody>
      </p:sp>
      <p:sp>
        <p:nvSpPr>
          <p:cNvPr id="10" name="Скругленный прямоугольник 9"/>
          <p:cNvSpPr>
            <a:spLocks noChangeAspect="1"/>
          </p:cNvSpPr>
          <p:nvPr/>
        </p:nvSpPr>
        <p:spPr>
          <a:xfrm>
            <a:off x="685800" y="2971800"/>
            <a:ext cx="6264000" cy="720000"/>
          </a:xfrm>
          <a:prstGeom prst="roundRect">
            <a:avLst>
              <a:gd name="adj" fmla="val 44065"/>
            </a:avLst>
          </a:prstGeom>
          <a:solidFill>
            <a:schemeClr val="accent5">
              <a:lumMod val="9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nSpc>
                <a:spcPts val="1000"/>
              </a:lnSpc>
            </a:pPr>
            <a:endParaRPr lang="ru-RU" sz="1200" dirty="0" smtClean="0">
              <a:solidFill>
                <a:sysClr val="windowText" lastClr="000000"/>
              </a:solidFill>
              <a:cs typeface="Times New Roman" pitchFamily="18" charset="0"/>
            </a:endParaRPr>
          </a:p>
          <a:p>
            <a:pPr algn="just">
              <a:lnSpc>
                <a:spcPts val="1200"/>
              </a:lnSpc>
            </a:pPr>
            <a:r>
              <a:rPr lang="ru-RU" sz="1200" dirty="0" smtClean="0">
                <a:solidFill>
                  <a:sysClr val="windowText" lastClr="000000"/>
                </a:solidFill>
                <a:latin typeface="Times New Roman" pitchFamily="18" charset="0"/>
                <a:cs typeface="Times New Roman" pitchFamily="18" charset="0"/>
              </a:rPr>
              <a:t>   Основные направления бюджетной и налоговой политики Курского муниципального округа Ставропольского края на 2021 год и плановый период 2022 и 2023 годов, утвержденные распоряжением администрации Курского муниципального района   от 30 сентября  2020 г. № 221-р</a:t>
            </a:r>
          </a:p>
          <a:p>
            <a:pPr>
              <a:lnSpc>
                <a:spcPts val="1000"/>
              </a:lnSpc>
            </a:pPr>
            <a:endParaRPr lang="ru-RU" sz="1200" b="1" dirty="0" smtClean="0">
              <a:solidFill>
                <a:schemeClr val="tx1">
                  <a:lumMod val="75000"/>
                  <a:lumOff val="25000"/>
                </a:schemeClr>
              </a:solidFill>
            </a:endParaRPr>
          </a:p>
        </p:txBody>
      </p:sp>
      <p:sp>
        <p:nvSpPr>
          <p:cNvPr id="11" name="Скругленный прямоугольник 10"/>
          <p:cNvSpPr>
            <a:spLocks noChangeAspect="1"/>
          </p:cNvSpPr>
          <p:nvPr/>
        </p:nvSpPr>
        <p:spPr>
          <a:xfrm>
            <a:off x="533400" y="3733800"/>
            <a:ext cx="6264000" cy="736940"/>
          </a:xfrm>
          <a:prstGeom prst="roundRect">
            <a:avLst>
              <a:gd name="adj" fmla="val 44065"/>
            </a:avLst>
          </a:prstGeom>
          <a:solidFill>
            <a:srgbClr val="99FFCC"/>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ysClr val="windowText" lastClr="000000"/>
                </a:solidFill>
                <a:cs typeface="Times New Roman" pitchFamily="18" charset="0"/>
              </a:rPr>
              <a:t>   </a:t>
            </a:r>
            <a:r>
              <a:rPr lang="ru-RU" sz="1200" dirty="0" smtClean="0">
                <a:solidFill>
                  <a:sysClr val="windowText" lastClr="000000"/>
                </a:solidFill>
                <a:latin typeface="Times New Roman" pitchFamily="18" charset="0"/>
                <a:cs typeface="Times New Roman" pitchFamily="18" charset="0"/>
              </a:rPr>
              <a:t>Основные направления долговой политики  Курского муниципального округа Ставропольского края на 2021 год и плановый период 2022 и 2023  годов,  утвержденные распоряжением администрации Курского муниципального района  от 30 сентября  2019 г. № 222-р</a:t>
            </a:r>
            <a:endParaRPr lang="ru-RU" sz="1200" b="1" dirty="0" smtClean="0">
              <a:solidFill>
                <a:schemeClr val="tx1">
                  <a:lumMod val="75000"/>
                  <a:lumOff val="25000"/>
                </a:schemeClr>
              </a:solidFill>
              <a:latin typeface="Times New Roman" pitchFamily="18" charset="0"/>
              <a:cs typeface="Times New Roman" pitchFamily="18" charset="0"/>
            </a:endParaRPr>
          </a:p>
        </p:txBody>
      </p:sp>
      <p:sp>
        <p:nvSpPr>
          <p:cNvPr id="12" name="Скругленный прямоугольник 11"/>
          <p:cNvSpPr>
            <a:spLocks noChangeAspect="1"/>
          </p:cNvSpPr>
          <p:nvPr/>
        </p:nvSpPr>
        <p:spPr>
          <a:xfrm>
            <a:off x="457200" y="4495800"/>
            <a:ext cx="6264000" cy="720000"/>
          </a:xfrm>
          <a:prstGeom prst="roundRect">
            <a:avLst>
              <a:gd name="adj" fmla="val 44065"/>
            </a:avLst>
          </a:prstGeom>
          <a:solidFill>
            <a:schemeClr val="bg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latin typeface="Times New Roman" pitchFamily="18" charset="0"/>
                <a:cs typeface="Times New Roman" pitchFamily="18" charset="0"/>
              </a:rPr>
              <a:t>   Программа оздоровление муниципальных финансов Курского района Ставропольского края на 2018 - 2021 годы, утвержденная постановлением администрации Курского муниципального района  26 февраля 2019 г. № 120</a:t>
            </a:r>
            <a:endParaRPr lang="ru-RU" sz="1200" b="1" dirty="0" smtClean="0">
              <a:solidFill>
                <a:schemeClr val="tx1"/>
              </a:solidFill>
              <a:latin typeface="Times New Roman" pitchFamily="18" charset="0"/>
              <a:cs typeface="Times New Roman" pitchFamily="18" charset="0"/>
            </a:endParaRPr>
          </a:p>
        </p:txBody>
      </p:sp>
      <p:sp>
        <p:nvSpPr>
          <p:cNvPr id="13" name="Скругленный прямоугольник 12"/>
          <p:cNvSpPr>
            <a:spLocks noChangeAspect="1"/>
          </p:cNvSpPr>
          <p:nvPr/>
        </p:nvSpPr>
        <p:spPr>
          <a:xfrm>
            <a:off x="838200" y="2133600"/>
            <a:ext cx="6264000" cy="806724"/>
          </a:xfrm>
          <a:prstGeom prst="roundRect">
            <a:avLst>
              <a:gd name="adj" fmla="val 46369"/>
            </a:avLst>
          </a:prstGeom>
          <a:solidFill>
            <a:srgbClr val="6699FF">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latin typeface="Times New Roman" pitchFamily="18" charset="0"/>
                <a:cs typeface="Times New Roman" pitchFamily="18" charset="0"/>
              </a:rPr>
              <a:t>План мероприятий по подготовке и составлению проекта бюджета Курского муниципального округа Ставропольского края на 2021 год и плановый период 2022 и  2023 годов, утвержденный постановлением администрации Курского муниципального района Ставропольского края от 10 июля 2020 г. № 399</a:t>
            </a:r>
          </a:p>
        </p:txBody>
      </p:sp>
      <p:sp>
        <p:nvSpPr>
          <p:cNvPr id="14" name="Скругленный прямоугольник 13"/>
          <p:cNvSpPr>
            <a:spLocks noChangeAspect="1"/>
          </p:cNvSpPr>
          <p:nvPr/>
        </p:nvSpPr>
        <p:spPr>
          <a:xfrm>
            <a:off x="152400" y="6019800"/>
            <a:ext cx="6264000" cy="716164"/>
          </a:xfrm>
          <a:prstGeom prst="roundRect">
            <a:avLst>
              <a:gd name="adj" fmla="val 50000"/>
            </a:avLst>
          </a:prstGeom>
          <a:solidFill>
            <a:schemeClr val="accent5">
              <a:lumMod val="40000"/>
              <a:lumOff val="60000"/>
            </a:scheme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a:t>
            </a:r>
            <a:r>
              <a:rPr lang="ru-RU" sz="1200" dirty="0" smtClean="0">
                <a:solidFill>
                  <a:schemeClr val="tx1"/>
                </a:solidFill>
                <a:latin typeface="Times New Roman" pitchFamily="18" charset="0"/>
                <a:cs typeface="Times New Roman" pitchFamily="18" charset="0"/>
              </a:rPr>
              <a:t>Прогноз социально-экономического развития Курского муниципального округа Ставропольского края на долгосрочный период до 2035 года, утвержденным постановлением администрации Курского муниципального района Ставропольского края от 11 ноября 2020 года № 671</a:t>
            </a:r>
            <a:endParaRPr lang="ru-RU" sz="1200" b="1" dirty="0" smtClean="0">
              <a:solidFill>
                <a:schemeClr val="tx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85918" y="428604"/>
            <a:ext cx="5643602" cy="928694"/>
          </a:xfrm>
          <a:prstGeom prst="roundRect">
            <a:avLst/>
          </a:prstGeom>
          <a:solidFill>
            <a:srgbClr val="FF9999"/>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БЮДЖЕТНАЯ  СИСТЕМА </a:t>
            </a:r>
          </a:p>
          <a:p>
            <a:pPr algn="ctr"/>
            <a:r>
              <a:rPr lang="ru-RU" b="1" dirty="0" smtClean="0">
                <a:solidFill>
                  <a:schemeClr val="tx1"/>
                </a:solidFill>
              </a:rPr>
              <a:t>РОССИЙСКОЙ ФЕДЕРАЦИИ </a:t>
            </a:r>
            <a:endParaRPr lang="ru-RU" b="1" dirty="0">
              <a:solidFill>
                <a:schemeClr val="tx1"/>
              </a:solidFill>
            </a:endParaRPr>
          </a:p>
        </p:txBody>
      </p:sp>
      <p:sp>
        <p:nvSpPr>
          <p:cNvPr id="3" name="Скругленный прямоугольник 2"/>
          <p:cNvSpPr/>
          <p:nvPr/>
        </p:nvSpPr>
        <p:spPr>
          <a:xfrm>
            <a:off x="142844"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chemeClr val="tx1"/>
                </a:solidFill>
              </a:rPr>
              <a:t>федераль</a:t>
            </a:r>
            <a:r>
              <a:rPr lang="ru-RU" sz="1600" dirty="0" smtClean="0">
                <a:solidFill>
                  <a:schemeClr val="tx1"/>
                </a:solidFill>
              </a:rPr>
              <a:t>-</a:t>
            </a:r>
          </a:p>
          <a:p>
            <a:pPr algn="ctr"/>
            <a:r>
              <a:rPr lang="ru-RU" sz="1600" dirty="0" err="1" smtClean="0">
                <a:solidFill>
                  <a:schemeClr val="tx1"/>
                </a:solidFill>
              </a:rPr>
              <a:t>ный</a:t>
            </a:r>
            <a:r>
              <a:rPr lang="ru-RU" sz="1600" dirty="0" smtClean="0">
                <a:solidFill>
                  <a:schemeClr val="tx1"/>
                </a:solidFill>
              </a:rPr>
              <a:t> бюджет</a:t>
            </a:r>
            <a:endParaRPr lang="ru-RU" sz="1600" dirty="0"/>
          </a:p>
        </p:txBody>
      </p:sp>
      <p:sp>
        <p:nvSpPr>
          <p:cNvPr id="4" name="Скругленный прямоугольник 3"/>
          <p:cNvSpPr/>
          <p:nvPr/>
        </p:nvSpPr>
        <p:spPr>
          <a:xfrm>
            <a:off x="1714480" y="2071678"/>
            <a:ext cx="2000264"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государственных внебюджетных фондов</a:t>
            </a:r>
            <a:endParaRPr lang="ru-RU" sz="1600" dirty="0"/>
          </a:p>
        </p:txBody>
      </p:sp>
      <p:sp>
        <p:nvSpPr>
          <p:cNvPr id="5" name="Скругленный прямоугольник 4"/>
          <p:cNvSpPr/>
          <p:nvPr/>
        </p:nvSpPr>
        <p:spPr>
          <a:xfrm>
            <a:off x="3786182" y="2071678"/>
            <a:ext cx="142876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субъектов</a:t>
            </a:r>
            <a:endParaRPr lang="ru-RU" sz="1600" dirty="0"/>
          </a:p>
        </p:txBody>
      </p:sp>
      <p:sp>
        <p:nvSpPr>
          <p:cNvPr id="7" name="Скругленный прямоугольник 6"/>
          <p:cNvSpPr/>
          <p:nvPr/>
        </p:nvSpPr>
        <p:spPr>
          <a:xfrm>
            <a:off x="5286380" y="2071678"/>
            <a:ext cx="214314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территориальных государственных внебюджетных фондов</a:t>
            </a:r>
            <a:endParaRPr lang="ru-RU" sz="1600" dirty="0"/>
          </a:p>
        </p:txBody>
      </p:sp>
      <p:sp>
        <p:nvSpPr>
          <p:cNvPr id="8" name="Скругленный прямоугольник 7"/>
          <p:cNvSpPr/>
          <p:nvPr/>
        </p:nvSpPr>
        <p:spPr>
          <a:xfrm>
            <a:off x="7500958"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местные бюджеты</a:t>
            </a:r>
            <a:endParaRPr lang="ru-RU" sz="1600" dirty="0"/>
          </a:p>
        </p:txBody>
      </p:sp>
      <p:cxnSp>
        <p:nvCxnSpPr>
          <p:cNvPr id="10" name="Прямая со стрелкой 9"/>
          <p:cNvCxnSpPr/>
          <p:nvPr/>
        </p:nvCxnSpPr>
        <p:spPr>
          <a:xfrm rot="16200000" flipH="1">
            <a:off x="5125644" y="875092"/>
            <a:ext cx="642942" cy="16073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2"/>
          </p:cNvCxnSpPr>
          <p:nvPr/>
        </p:nvCxnSpPr>
        <p:spPr>
          <a:xfrm rot="5400000">
            <a:off x="4304107" y="1625192"/>
            <a:ext cx="571506" cy="357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2"/>
          </p:cNvCxnSpPr>
          <p:nvPr/>
        </p:nvCxnSpPr>
        <p:spPr>
          <a:xfrm rot="5400000">
            <a:off x="2553876" y="-125039"/>
            <a:ext cx="571506" cy="35361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p:cNvCxnSpPr>
          <p:nvPr/>
        </p:nvCxnSpPr>
        <p:spPr>
          <a:xfrm rot="5400000">
            <a:off x="3446851" y="839374"/>
            <a:ext cx="642944" cy="16787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2" idx="2"/>
          </p:cNvCxnSpPr>
          <p:nvPr/>
        </p:nvCxnSpPr>
        <p:spPr>
          <a:xfrm rot="16200000" flipH="1">
            <a:off x="5982900" y="-17884"/>
            <a:ext cx="571504" cy="3321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2571736"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 </a:t>
            </a:r>
          </a:p>
          <a:p>
            <a:pPr algn="ctr"/>
            <a:r>
              <a:rPr lang="ru-RU" dirty="0" smtClean="0">
                <a:solidFill>
                  <a:schemeClr val="tx1"/>
                </a:solidFill>
              </a:rPr>
              <a:t>муниципального района</a:t>
            </a:r>
            <a:endParaRPr lang="ru-RU" dirty="0">
              <a:solidFill>
                <a:schemeClr val="tx1"/>
              </a:solidFill>
            </a:endParaRPr>
          </a:p>
        </p:txBody>
      </p:sp>
      <p:sp>
        <p:nvSpPr>
          <p:cNvPr id="36" name="Скругленный прямоугольник 35"/>
          <p:cNvSpPr/>
          <p:nvPr/>
        </p:nvSpPr>
        <p:spPr>
          <a:xfrm>
            <a:off x="5857884"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a:t>
            </a:r>
          </a:p>
          <a:p>
            <a:pPr algn="ctr"/>
            <a:r>
              <a:rPr lang="ru-RU" dirty="0" smtClean="0">
                <a:solidFill>
                  <a:schemeClr val="tx1"/>
                </a:solidFill>
              </a:rPr>
              <a:t>сельских поселений</a:t>
            </a:r>
            <a:endParaRPr lang="ru-RU" dirty="0">
              <a:solidFill>
                <a:schemeClr val="tx1"/>
              </a:solidFill>
            </a:endParaRPr>
          </a:p>
        </p:txBody>
      </p:sp>
      <p:cxnSp>
        <p:nvCxnSpPr>
          <p:cNvPr id="37" name="Прямая со стрелкой 36"/>
          <p:cNvCxnSpPr/>
          <p:nvPr/>
        </p:nvCxnSpPr>
        <p:spPr>
          <a:xfrm rot="10800000" flipV="1">
            <a:off x="4500562" y="3643314"/>
            <a:ext cx="3643338" cy="785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a:off x="7536680" y="3893350"/>
            <a:ext cx="857255" cy="357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5780782"/>
            <a:ext cx="9144000" cy="1077218"/>
          </a:xfrm>
          <a:prstGeom prst="rect">
            <a:avLst/>
          </a:prstGeom>
          <a:noFill/>
        </p:spPr>
        <p:txBody>
          <a:bodyPr wrap="square" rtlCol="0">
            <a:spAutoFit/>
          </a:bodyPr>
          <a:lstStyle/>
          <a:p>
            <a:pPr algn="just"/>
            <a:r>
              <a:rPr lang="ru-RU" sz="1600" b="1" dirty="0" smtClean="0">
                <a:latin typeface="Times New Roman" pitchFamily="18" charset="0"/>
                <a:cs typeface="Times New Roman" pitchFamily="18" charset="0"/>
              </a:rPr>
              <a:t>     Местный бюджет </a:t>
            </a:r>
            <a:r>
              <a:rPr lang="ru-RU" sz="1600" dirty="0" smtClean="0">
                <a:latin typeface="Times New Roman" pitchFamily="18" charset="0"/>
                <a:cs typeface="Times New Roman" pitchFamily="18" charset="0"/>
              </a:rPr>
              <a:t>– одна из составных частей бюджетной системы РФ. Он является  финансовой основой деятельности  органов местного самоуправления. В бюджете органа местного самоуправления показываются  полученные доходы и расходы, осуществляемые  им для реализации функций.</a:t>
            </a:r>
            <a:endParaRPr lang="ru-RU" sz="16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avatars.mds.yandex.net/get-pdb/1626167/27b86de6-5491-4c52-b6e1-456716c76d4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2" name="Rectangle 2"/>
          <p:cNvSpPr>
            <a:spLocks noChangeArrowheads="1"/>
          </p:cNvSpPr>
          <p:nvPr/>
        </p:nvSpPr>
        <p:spPr bwMode="auto">
          <a:xfrm>
            <a:off x="1143000" y="0"/>
            <a:ext cx="7531100" cy="549275"/>
          </a:xfrm>
          <a:prstGeom prst="rect">
            <a:avLst/>
          </a:prstGeom>
          <a:noFill/>
          <a:ln w="9525">
            <a:noFill/>
            <a:miter lim="800000"/>
            <a:headEnd/>
            <a:tailEnd/>
          </a:ln>
        </p:spPr>
        <p:txBody>
          <a:bodyPr tIns="0" bIns="0"/>
          <a:lstStyle/>
          <a:p>
            <a:pPr algn="just" eaLnBrk="0" hangingPunct="0"/>
            <a:endParaRPr lang="en-GB" sz="3600">
              <a:solidFill>
                <a:schemeClr val="tx2"/>
              </a:solidFill>
              <a:latin typeface="Times New Roman" pitchFamily="18" charset="0"/>
            </a:endParaRPr>
          </a:p>
        </p:txBody>
      </p:sp>
      <p:sp>
        <p:nvSpPr>
          <p:cNvPr id="25603" name="Rectangle 3"/>
          <p:cNvSpPr>
            <a:spLocks noChangeArrowheads="1"/>
          </p:cNvSpPr>
          <p:nvPr/>
        </p:nvSpPr>
        <p:spPr bwMode="auto">
          <a:xfrm>
            <a:off x="538163" y="4835525"/>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4" name="Text Box 10"/>
          <p:cNvSpPr txBox="1">
            <a:spLocks noChangeArrowheads="1"/>
          </p:cNvSpPr>
          <p:nvPr/>
        </p:nvSpPr>
        <p:spPr bwMode="hidden">
          <a:xfrm>
            <a:off x="3062288" y="4335463"/>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05" name="Text Box 11"/>
          <p:cNvSpPr txBox="1">
            <a:spLocks noChangeArrowheads="1"/>
          </p:cNvSpPr>
          <p:nvPr/>
        </p:nvSpPr>
        <p:spPr bwMode="hidden">
          <a:xfrm>
            <a:off x="7235825" y="3328988"/>
            <a:ext cx="1512888"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sp>
        <p:nvSpPr>
          <p:cNvPr id="25606" name="AutoShape 13"/>
          <p:cNvSpPr>
            <a:spLocks noChangeArrowheads="1"/>
          </p:cNvSpPr>
          <p:nvPr/>
        </p:nvSpPr>
        <p:spPr bwMode="auto">
          <a:xfrm rot="-5400000">
            <a:off x="4448969" y="4175919"/>
            <a:ext cx="617538" cy="501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7" name="AutoShape 14"/>
          <p:cNvSpPr>
            <a:spLocks noChangeArrowheads="1"/>
          </p:cNvSpPr>
          <p:nvPr/>
        </p:nvSpPr>
        <p:spPr bwMode="auto">
          <a:xfrm rot="-5400000">
            <a:off x="267176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8" name="Rectangle 15"/>
          <p:cNvSpPr>
            <a:spLocks noChangeArrowheads="1"/>
          </p:cNvSpPr>
          <p:nvPr/>
        </p:nvSpPr>
        <p:spPr bwMode="auto">
          <a:xfrm>
            <a:off x="2125663" y="3194050"/>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9" name="Rectangle 16"/>
          <p:cNvSpPr>
            <a:spLocks noChangeArrowheads="1"/>
          </p:cNvSpPr>
          <p:nvPr/>
        </p:nvSpPr>
        <p:spPr bwMode="auto">
          <a:xfrm>
            <a:off x="3873500" y="1527175"/>
            <a:ext cx="1795463"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10" name="Text Box 17"/>
          <p:cNvSpPr txBox="1">
            <a:spLocks noChangeArrowheads="1"/>
          </p:cNvSpPr>
          <p:nvPr/>
        </p:nvSpPr>
        <p:spPr bwMode="hidden">
          <a:xfrm>
            <a:off x="4621213" y="2693988"/>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11" name="AutoShape 18"/>
          <p:cNvSpPr>
            <a:spLocks noChangeArrowheads="1"/>
          </p:cNvSpPr>
          <p:nvPr/>
        </p:nvSpPr>
        <p:spPr bwMode="auto">
          <a:xfrm rot="-5400000">
            <a:off x="6007100" y="2533650"/>
            <a:ext cx="6175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2" name="AutoShape 19"/>
          <p:cNvSpPr>
            <a:spLocks noChangeArrowheads="1"/>
          </p:cNvSpPr>
          <p:nvPr/>
        </p:nvSpPr>
        <p:spPr bwMode="auto">
          <a:xfrm rot="-5400000">
            <a:off x="4231482" y="2532856"/>
            <a:ext cx="617538"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3" name="AutoShape 20"/>
          <p:cNvSpPr>
            <a:spLocks noChangeArrowheads="1"/>
          </p:cNvSpPr>
          <p:nvPr/>
        </p:nvSpPr>
        <p:spPr bwMode="auto">
          <a:xfrm rot="-5400000">
            <a:off x="7700963" y="2533650"/>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4" name="AutoShape 21"/>
          <p:cNvSpPr>
            <a:spLocks noChangeArrowheads="1"/>
          </p:cNvSpPr>
          <p:nvPr/>
        </p:nvSpPr>
        <p:spPr bwMode="auto">
          <a:xfrm rot="-5400000">
            <a:off x="595471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5" name="Text Box 22"/>
          <p:cNvSpPr txBox="1">
            <a:spLocks noChangeArrowheads="1"/>
          </p:cNvSpPr>
          <p:nvPr/>
        </p:nvSpPr>
        <p:spPr bwMode="hidden">
          <a:xfrm>
            <a:off x="5580063" y="5084763"/>
            <a:ext cx="1420812"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grpSp>
        <p:nvGrpSpPr>
          <p:cNvPr id="2" name="Group 23"/>
          <p:cNvGrpSpPr>
            <a:grpSpLocks/>
          </p:cNvGrpSpPr>
          <p:nvPr/>
        </p:nvGrpSpPr>
        <p:grpSpPr bwMode="auto">
          <a:xfrm>
            <a:off x="323850" y="692150"/>
            <a:ext cx="8613775" cy="33338"/>
            <a:chOff x="280" y="601"/>
            <a:chExt cx="5426" cy="21"/>
          </a:xfrm>
        </p:grpSpPr>
        <p:sp>
          <p:nvSpPr>
            <p:cNvPr id="25621" name="Line 24"/>
            <p:cNvSpPr>
              <a:spLocks noChangeShapeType="1"/>
            </p:cNvSpPr>
            <p:nvPr/>
          </p:nvSpPr>
          <p:spPr bwMode="auto">
            <a:xfrm>
              <a:off x="281" y="622"/>
              <a:ext cx="2997" cy="0"/>
            </a:xfrm>
            <a:prstGeom prst="line">
              <a:avLst/>
            </a:prstGeom>
            <a:noFill/>
            <a:ln w="76200">
              <a:solidFill>
                <a:srgbClr val="FF6600"/>
              </a:solidFill>
              <a:round/>
              <a:headEnd/>
              <a:tailEnd/>
            </a:ln>
          </p:spPr>
          <p:txBody>
            <a:bodyPr/>
            <a:lstStyle/>
            <a:p>
              <a:endParaRPr lang="ru-RU"/>
            </a:p>
          </p:txBody>
        </p:sp>
        <p:sp>
          <p:nvSpPr>
            <p:cNvPr id="25622" name="Line 25"/>
            <p:cNvSpPr>
              <a:spLocks noChangeShapeType="1"/>
            </p:cNvSpPr>
            <p:nvPr/>
          </p:nvSpPr>
          <p:spPr bwMode="auto">
            <a:xfrm>
              <a:off x="280" y="601"/>
              <a:ext cx="5426" cy="0"/>
            </a:xfrm>
            <a:prstGeom prst="line">
              <a:avLst/>
            </a:prstGeom>
            <a:noFill/>
            <a:ln w="28575">
              <a:solidFill>
                <a:srgbClr val="FF6600"/>
              </a:solidFill>
              <a:round/>
              <a:headEnd/>
              <a:tailEnd/>
            </a:ln>
          </p:spPr>
          <p:txBody>
            <a:bodyPr/>
            <a:lstStyle/>
            <a:p>
              <a:endParaRPr lang="ru-RU"/>
            </a:p>
          </p:txBody>
        </p:sp>
      </p:grpSp>
      <p:sp>
        <p:nvSpPr>
          <p:cNvPr id="25617" name="Rectangle 26"/>
          <p:cNvSpPr>
            <a:spLocks noChangeArrowheads="1"/>
          </p:cNvSpPr>
          <p:nvPr/>
        </p:nvSpPr>
        <p:spPr bwMode="auto">
          <a:xfrm>
            <a:off x="468313" y="188913"/>
            <a:ext cx="8229600" cy="360362"/>
          </a:xfrm>
          <a:prstGeom prst="rect">
            <a:avLst/>
          </a:prstGeom>
          <a:noFill/>
          <a:ln w="9525">
            <a:noFill/>
            <a:miter lim="800000"/>
            <a:headEnd/>
            <a:tailEnd/>
          </a:ln>
        </p:spPr>
        <p:txBody>
          <a:bodyPr anchor="ctr"/>
          <a:lstStyle/>
          <a:p>
            <a:r>
              <a:rPr lang="ru-RU" sz="2400" b="1">
                <a:solidFill>
                  <a:srgbClr val="000000"/>
                </a:solidFill>
                <a:latin typeface="Times New Roman" pitchFamily="18" charset="0"/>
              </a:rPr>
              <a:t>Трехлетнее планирование бюджета</a:t>
            </a:r>
          </a:p>
        </p:txBody>
      </p:sp>
      <p:sp>
        <p:nvSpPr>
          <p:cNvPr id="25618" name="Rectangle 27"/>
          <p:cNvSpPr>
            <a:spLocks noChangeArrowheads="1"/>
          </p:cNvSpPr>
          <p:nvPr/>
        </p:nvSpPr>
        <p:spPr bwMode="auto">
          <a:xfrm>
            <a:off x="2324100" y="483552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19" name="Rectangle 28"/>
          <p:cNvSpPr>
            <a:spLocks noChangeArrowheads="1"/>
          </p:cNvSpPr>
          <p:nvPr/>
        </p:nvSpPr>
        <p:spPr bwMode="auto">
          <a:xfrm>
            <a:off x="3911600" y="3194050"/>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20" name="Rectangle 29"/>
          <p:cNvSpPr>
            <a:spLocks noChangeArrowheads="1"/>
          </p:cNvSpPr>
          <p:nvPr/>
        </p:nvSpPr>
        <p:spPr bwMode="auto">
          <a:xfrm>
            <a:off x="5659438" y="152717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p:cNvCxnSpPr/>
          <p:nvPr/>
        </p:nvCxnSpPr>
        <p:spPr>
          <a:xfrm rot="5400000">
            <a:off x="789466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10871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5132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46537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035819" y="2250273"/>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282" y="0"/>
            <a:ext cx="8643998" cy="1015663"/>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Бюджетный процесс </a:t>
            </a:r>
            <a:r>
              <a:rPr lang="ru-RU" sz="2000" dirty="0" smtClean="0">
                <a:latin typeface="Times New Roman" pitchFamily="18" charset="0"/>
                <a:cs typeface="Times New Roman" pitchFamily="18" charset="0"/>
              </a:rPr>
              <a:t>– это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sz="2000" dirty="0">
              <a:latin typeface="Times New Roman" pitchFamily="18" charset="0"/>
              <a:cs typeface="Times New Roman" pitchFamily="18" charset="0"/>
            </a:endParaRPr>
          </a:p>
        </p:txBody>
      </p:sp>
      <p:sp>
        <p:nvSpPr>
          <p:cNvPr id="3" name="Скругленный прямоугольник 2"/>
          <p:cNvSpPr/>
          <p:nvPr/>
        </p:nvSpPr>
        <p:spPr>
          <a:xfrm>
            <a:off x="1714480" y="1285860"/>
            <a:ext cx="6072230" cy="50006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СТАДИИ  БЮДЖЕТНОГО  ПРОЦЕССА</a:t>
            </a:r>
            <a:endParaRPr lang="ru-RU" dirty="0"/>
          </a:p>
        </p:txBody>
      </p:sp>
      <p:sp>
        <p:nvSpPr>
          <p:cNvPr id="5" name="Прямоугольник 4"/>
          <p:cNvSpPr/>
          <p:nvPr/>
        </p:nvSpPr>
        <p:spPr>
          <a:xfrm>
            <a:off x="142844" y="2428868"/>
            <a:ext cx="1571636"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 Разработка проекта бюджета  </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1785918"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Рассмотрение проекта бюджета  </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364330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Утверж-дение</a:t>
            </a:r>
            <a:r>
              <a:rPr lang="ru-RU" dirty="0" smtClean="0">
                <a:solidFill>
                  <a:schemeClr val="tx1"/>
                </a:solidFill>
                <a:latin typeface="Times New Roman" pitchFamily="18" charset="0"/>
                <a:cs typeface="Times New Roman" pitchFamily="18" charset="0"/>
              </a:rPr>
              <a:t> проекта бюджета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42925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4. Исполнение бюджета  </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7215206"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5. Рассмотрение и утверждение отчета об исполнении  бюджета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5429256" y="4714884"/>
            <a:ext cx="1785950" cy="571504"/>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бюджетный год</a:t>
            </a:r>
            <a:endParaRPr lang="ru-RU" dirty="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714348" y="6215082"/>
            <a:ext cx="7715304" cy="428628"/>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latin typeface="Times New Roman" pitchFamily="18" charset="0"/>
                <a:cs typeface="Times New Roman" pitchFamily="18" charset="0"/>
              </a:rPr>
              <a:t>бюджетный период</a:t>
            </a:r>
            <a:endParaRPr lang="ru-RU" sz="2400" dirty="0">
              <a:solidFill>
                <a:schemeClr val="bg1"/>
              </a:solidFill>
              <a:latin typeface="Times New Roman" pitchFamily="18" charset="0"/>
              <a:cs typeface="Times New Roman" pitchFamily="18" charset="0"/>
            </a:endParaRPr>
          </a:p>
        </p:txBody>
      </p:sp>
      <p:sp>
        <p:nvSpPr>
          <p:cNvPr id="19" name="Правая фигурная скобка 18"/>
          <p:cNvSpPr/>
          <p:nvPr/>
        </p:nvSpPr>
        <p:spPr>
          <a:xfrm rot="5400000">
            <a:off x="6161495" y="3554017"/>
            <a:ext cx="250034" cy="171451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4429124" y="1500174"/>
            <a:ext cx="357190" cy="878687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1214414" y="2071678"/>
            <a:ext cx="685804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251323" y="1963727"/>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14282" y="0"/>
            <a:ext cx="8929718" cy="428604"/>
          </a:xfrm>
          <a:prstGeom prst="rect">
            <a:avLst/>
          </a:prstGeom>
        </p:spPr>
        <p:txBody>
          <a:bodyPr/>
          <a:lstStyle/>
          <a:p>
            <a:pPr marL="342900" indent="-342900" algn="ctr" eaLnBrk="0" hangingPunct="0">
              <a:spcBef>
                <a:spcPct val="20000"/>
              </a:spcBef>
              <a:defRPr/>
            </a:pPr>
            <a:r>
              <a:rPr lang="ru-RU" sz="2800" kern="0" dirty="0" smtClean="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Какие бывают </a:t>
            </a:r>
            <a:r>
              <a:rPr lang="ru-RU" sz="2400" b="1" i="1" kern="0" dirty="0" smtClean="0">
                <a:latin typeface="Times New Roman" pitchFamily="18" charset="0"/>
                <a:cs typeface="Times New Roman" pitchFamily="18" charset="0"/>
              </a:rPr>
              <a:t>бюджеты</a:t>
            </a:r>
            <a:r>
              <a:rPr lang="ru-RU" sz="2400" kern="0" dirty="0" smtClean="0">
                <a:latin typeface="Times New Roman" pitchFamily="18" charset="0"/>
                <a:cs typeface="Times New Roman" pitchFamily="18" charset="0"/>
              </a:rPr>
              <a:t>?</a:t>
            </a:r>
            <a:endParaRPr lang="ru-RU" sz="2400" kern="0" dirty="0">
              <a:latin typeface="Times New Roman" pitchFamily="18" charset="0"/>
              <a:cs typeface="Times New Roman" pitchFamily="18" charset="0"/>
            </a:endParaRP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pic>
        <p:nvPicPr>
          <p:cNvPr id="1030" name="Picture 6" descr="https://im2-tub-ru.yandex.net/i?id=0126215b62536e68d83d072d5015cd98&amp;n=33&amp;h=215&amp;w=363"/>
          <p:cNvPicPr>
            <a:picLocks noChangeAspect="1" noChangeArrowheads="1"/>
          </p:cNvPicPr>
          <p:nvPr/>
        </p:nvPicPr>
        <p:blipFill>
          <a:blip r:embed="rId2" cstate="print"/>
          <a:srcRect/>
          <a:stretch>
            <a:fillRect/>
          </a:stretch>
        </p:blipFill>
        <p:spPr bwMode="auto">
          <a:xfrm>
            <a:off x="0" y="3824190"/>
            <a:ext cx="3071802" cy="1819388"/>
          </a:xfrm>
          <a:prstGeom prst="rect">
            <a:avLst/>
          </a:prstGeom>
          <a:noFill/>
        </p:spPr>
      </p:pic>
      <p:pic>
        <p:nvPicPr>
          <p:cNvPr id="1034" name="Picture 10" descr="http://narzur.ru/uploads/articles/2016/07/25/57965310f286a8.57333102.jpg"/>
          <p:cNvPicPr>
            <a:picLocks noChangeAspect="1" noChangeArrowheads="1"/>
          </p:cNvPicPr>
          <p:nvPr/>
        </p:nvPicPr>
        <p:blipFill>
          <a:blip r:embed="rId3" cstate="print"/>
          <a:srcRect/>
          <a:stretch>
            <a:fillRect/>
          </a:stretch>
        </p:blipFill>
        <p:spPr bwMode="auto">
          <a:xfrm>
            <a:off x="3214678" y="3929066"/>
            <a:ext cx="3000396" cy="1714512"/>
          </a:xfrm>
          <a:prstGeom prst="rect">
            <a:avLst/>
          </a:prstGeom>
          <a:noFill/>
        </p:spPr>
      </p:pic>
      <p:sp>
        <p:nvSpPr>
          <p:cNvPr id="1044" name="AutoShape 20"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9" name="Picture 25" descr="C:\Documents and Settings\Home\Рабочий стол\Презентации\Презентации\580f7df50c8a2.jpg.gif"/>
          <p:cNvPicPr>
            <a:picLocks noChangeAspect="1" noChangeArrowheads="1"/>
          </p:cNvPicPr>
          <p:nvPr/>
        </p:nvPicPr>
        <p:blipFill>
          <a:blip r:embed="rId4" cstate="print"/>
          <a:srcRect/>
          <a:stretch>
            <a:fillRect/>
          </a:stretch>
        </p:blipFill>
        <p:spPr bwMode="auto">
          <a:xfrm>
            <a:off x="6236458" y="3643314"/>
            <a:ext cx="2907542" cy="2000264"/>
          </a:xfrm>
          <a:prstGeom prst="rect">
            <a:avLst/>
          </a:prstGeom>
          <a:noFill/>
        </p:spPr>
      </p:pic>
      <p:sp>
        <p:nvSpPr>
          <p:cNvPr id="17" name="TextBox 16"/>
          <p:cNvSpPr txBox="1"/>
          <p:nvPr/>
        </p:nvSpPr>
        <p:spPr>
          <a:xfrm>
            <a:off x="6286512" y="714356"/>
            <a:ext cx="2643206" cy="369332"/>
          </a:xfrm>
          <a:prstGeom prst="rect">
            <a:avLst/>
          </a:prstGeom>
          <a:noFill/>
        </p:spPr>
        <p:txBody>
          <a:bodyPr wrap="square" rtlCol="0">
            <a:spAutoFit/>
          </a:bodyPr>
          <a:lstStyle/>
          <a:p>
            <a:r>
              <a:rPr lang="ru-RU" b="1" dirty="0" smtClean="0"/>
              <a:t>бюджет организаций</a:t>
            </a:r>
            <a:endParaRPr lang="ru-RU" b="1" dirty="0"/>
          </a:p>
        </p:txBody>
      </p:sp>
      <p:sp>
        <p:nvSpPr>
          <p:cNvPr id="18" name="TextBox 17"/>
          <p:cNvSpPr txBox="1"/>
          <p:nvPr/>
        </p:nvSpPr>
        <p:spPr>
          <a:xfrm>
            <a:off x="0" y="5643578"/>
            <a:ext cx="3071802" cy="954107"/>
          </a:xfrm>
          <a:prstGeom prst="rect">
            <a:avLst/>
          </a:prstGeom>
          <a:noFill/>
        </p:spPr>
        <p:txBody>
          <a:bodyPr wrap="square" rtlCol="0">
            <a:spAutoFit/>
          </a:bodyPr>
          <a:lstStyle/>
          <a:p>
            <a:pPr algn="ctr"/>
            <a:r>
              <a:rPr lang="ru-RU" sz="1400" b="1" dirty="0" smtClean="0"/>
              <a:t>Российской Федерации </a:t>
            </a:r>
            <a:r>
              <a:rPr lang="ru-RU" sz="1400" dirty="0" smtClean="0"/>
              <a:t>(федеральный бюджет, бюджеты государственных внебюджетных фондов РФ)</a:t>
            </a:r>
            <a:endParaRPr lang="ru-RU" sz="1400" dirty="0"/>
          </a:p>
        </p:txBody>
      </p:sp>
      <p:sp>
        <p:nvSpPr>
          <p:cNvPr id="19" name="TextBox 18"/>
          <p:cNvSpPr txBox="1"/>
          <p:nvPr/>
        </p:nvSpPr>
        <p:spPr>
          <a:xfrm>
            <a:off x="3286116" y="5643578"/>
            <a:ext cx="2928958" cy="1169551"/>
          </a:xfrm>
          <a:prstGeom prst="rect">
            <a:avLst/>
          </a:prstGeom>
          <a:noFill/>
        </p:spPr>
        <p:txBody>
          <a:bodyPr wrap="square" rtlCol="0">
            <a:spAutoFit/>
          </a:bodyPr>
          <a:lstStyle/>
          <a:p>
            <a:pPr algn="ctr"/>
            <a:r>
              <a:rPr lang="ru-RU" sz="1400" b="1" dirty="0" smtClean="0"/>
              <a:t>субъектов Российской Федерации </a:t>
            </a:r>
          </a:p>
          <a:p>
            <a:pPr algn="ctr"/>
            <a:r>
              <a:rPr lang="ru-RU" sz="1400" dirty="0" smtClean="0"/>
              <a:t>(региональные  бюджеты, бюджеты территориальных фондов ОМС)</a:t>
            </a:r>
            <a:endParaRPr lang="ru-RU" sz="1400" dirty="0"/>
          </a:p>
        </p:txBody>
      </p:sp>
      <p:sp>
        <p:nvSpPr>
          <p:cNvPr id="20" name="TextBox 19"/>
          <p:cNvSpPr txBox="1"/>
          <p:nvPr/>
        </p:nvSpPr>
        <p:spPr>
          <a:xfrm>
            <a:off x="6429388" y="5643578"/>
            <a:ext cx="2714612" cy="738664"/>
          </a:xfrm>
          <a:prstGeom prst="rect">
            <a:avLst/>
          </a:prstGeom>
          <a:noFill/>
        </p:spPr>
        <p:txBody>
          <a:bodyPr wrap="square" rtlCol="0">
            <a:spAutoFit/>
          </a:bodyPr>
          <a:lstStyle/>
          <a:p>
            <a:pPr algn="ctr"/>
            <a:r>
              <a:rPr lang="ru-RU" sz="1400" b="1" dirty="0" smtClean="0"/>
              <a:t>муниципальных</a:t>
            </a:r>
          </a:p>
          <a:p>
            <a:pPr algn="ctr"/>
            <a:r>
              <a:rPr lang="ru-RU" sz="1400" b="1" dirty="0" smtClean="0"/>
              <a:t> образований</a:t>
            </a:r>
          </a:p>
          <a:p>
            <a:pPr algn="ctr"/>
            <a:r>
              <a:rPr lang="ru-RU" sz="1400" dirty="0" smtClean="0"/>
              <a:t>(местные бюджеты)</a:t>
            </a:r>
            <a:endParaRPr lang="ru-RU" sz="1400" dirty="0"/>
          </a:p>
        </p:txBody>
      </p:sp>
      <p:cxnSp>
        <p:nvCxnSpPr>
          <p:cNvPr id="25" name="Прямая со стрелкой 24"/>
          <p:cNvCxnSpPr/>
          <p:nvPr/>
        </p:nvCxnSpPr>
        <p:spPr>
          <a:xfrm>
            <a:off x="4714876"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883372"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01224" y="1785926"/>
            <a:ext cx="1856594" cy="79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0364" y="2857496"/>
            <a:ext cx="3000396" cy="646331"/>
          </a:xfrm>
          <a:prstGeom prst="rect">
            <a:avLst/>
          </a:prstGeom>
          <a:noFill/>
        </p:spPr>
        <p:txBody>
          <a:bodyPr wrap="square" rtlCol="0">
            <a:spAutoFit/>
          </a:bodyPr>
          <a:lstStyle/>
          <a:p>
            <a:pPr algn="ctr"/>
            <a:r>
              <a:rPr lang="ru-RU" b="1" dirty="0" smtClean="0"/>
              <a:t>бюджеты публично-правовых организаций</a:t>
            </a:r>
            <a:endParaRPr lang="ru-RU" b="1" dirty="0"/>
          </a:p>
        </p:txBody>
      </p:sp>
      <p:cxnSp>
        <p:nvCxnSpPr>
          <p:cNvPr id="35" name="Прямая со стрелкой 34"/>
          <p:cNvCxnSpPr/>
          <p:nvPr/>
        </p:nvCxnSpPr>
        <p:spPr>
          <a:xfrm rot="10800000" flipV="1">
            <a:off x="2357422" y="3429000"/>
            <a:ext cx="785818" cy="35719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4215603" y="3785397"/>
            <a:ext cx="42863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86446" y="3429000"/>
            <a:ext cx="1071570"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43010" name="Picture 2" descr="https://ds04.infourok.ru/uploads/ex/0df9/000da288-c50c6799/hello_html_m52501858.jpg"/>
          <p:cNvPicPr>
            <a:picLocks noChangeAspect="1" noChangeArrowheads="1"/>
          </p:cNvPicPr>
          <p:nvPr/>
        </p:nvPicPr>
        <p:blipFill>
          <a:blip r:embed="rId5" cstate="print"/>
          <a:srcRect/>
          <a:stretch>
            <a:fillRect/>
          </a:stretch>
        </p:blipFill>
        <p:spPr bwMode="auto">
          <a:xfrm>
            <a:off x="357158" y="712768"/>
            <a:ext cx="2274901" cy="2716232"/>
          </a:xfrm>
          <a:prstGeom prst="rect">
            <a:avLst/>
          </a:prstGeom>
          <a:noFill/>
        </p:spPr>
      </p:pic>
      <p:pic>
        <p:nvPicPr>
          <p:cNvPr id="43012" name="Picture 4" descr="https://im0-tub-ru.yandex.net/i?id=0ccfeca603f9fa2f32b258bc49d58a59&amp;n=13&amp;exp=1"/>
          <p:cNvPicPr>
            <a:picLocks noChangeAspect="1" noChangeArrowheads="1"/>
          </p:cNvPicPr>
          <p:nvPr/>
        </p:nvPicPr>
        <p:blipFill>
          <a:blip r:embed="rId6" cstate="print"/>
          <a:srcRect/>
          <a:stretch>
            <a:fillRect/>
          </a:stretch>
        </p:blipFill>
        <p:spPr bwMode="auto">
          <a:xfrm>
            <a:off x="6072198" y="1214422"/>
            <a:ext cx="2871788" cy="1914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ozgalev.ru/storage/c/2015/11/12/1447342173_797387_19.jpg"/>
          <p:cNvPicPr>
            <a:picLocks noChangeAspect="1" noChangeArrowheads="1"/>
          </p:cNvPicPr>
          <p:nvPr/>
        </p:nvPicPr>
        <p:blipFill>
          <a:blip r:embed="rId2" cstate="print"/>
          <a:srcRect/>
          <a:stretch>
            <a:fillRect/>
          </a:stretch>
        </p:blipFill>
        <p:spPr bwMode="auto">
          <a:xfrm>
            <a:off x="3071802" y="2000240"/>
            <a:ext cx="2857520" cy="3518322"/>
          </a:xfrm>
          <a:prstGeom prst="rect">
            <a:avLst/>
          </a:prstGeom>
          <a:noFill/>
          <a:ln w="9525">
            <a:noFill/>
            <a:miter lim="800000"/>
            <a:headEnd/>
            <a:tailEnd/>
          </a:ln>
        </p:spPr>
      </p:pic>
      <p:sp>
        <p:nvSpPr>
          <p:cNvPr id="15" name="Скругленный прямоугольник 14"/>
          <p:cNvSpPr/>
          <p:nvPr/>
        </p:nvSpPr>
        <p:spPr>
          <a:xfrm>
            <a:off x="5929322" y="2000240"/>
            <a:ext cx="3000396"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14282" y="2000240"/>
            <a:ext cx="2857520"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2"/>
          <p:cNvSpPr txBox="1">
            <a:spLocks/>
          </p:cNvSpPr>
          <p:nvPr/>
        </p:nvSpPr>
        <p:spPr>
          <a:xfrm>
            <a:off x="214282" y="0"/>
            <a:ext cx="8929718" cy="642918"/>
          </a:xfrm>
          <a:prstGeom prst="rect">
            <a:avLst/>
          </a:prstGeom>
        </p:spPr>
        <p:txBody>
          <a:bodyPr/>
          <a:lstStyle/>
          <a:p>
            <a:pPr marL="342900" indent="-342900" algn="ctr" eaLnBrk="0" hangingPunct="0">
              <a:spcBef>
                <a:spcPct val="20000"/>
              </a:spcBef>
              <a:defRPr/>
            </a:pPr>
            <a:r>
              <a:rPr lang="ru-RU" sz="2800" kern="0" dirty="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Что такое </a:t>
            </a:r>
            <a:r>
              <a:rPr lang="ru-RU" sz="2400" b="1" i="1" kern="0" dirty="0" smtClean="0">
                <a:latin typeface="Times New Roman" pitchFamily="18" charset="0"/>
                <a:cs typeface="Times New Roman" pitchFamily="18" charset="0"/>
              </a:rPr>
              <a:t>бюджет? </a:t>
            </a:r>
          </a:p>
          <a:p>
            <a:pPr marL="342900" indent="-342900" algn="ctr" eaLnBrk="0" hangingPunct="0">
              <a:spcBef>
                <a:spcPct val="20000"/>
              </a:spcBef>
              <a:defRPr/>
            </a:pPr>
            <a:r>
              <a:rPr lang="ru-RU" sz="2400" kern="0" dirty="0" smtClean="0">
                <a:latin typeface="Times New Roman" pitchFamily="18" charset="0"/>
                <a:cs typeface="Times New Roman" pitchFamily="18" charset="0"/>
              </a:rPr>
              <a:t>– это </a:t>
            </a:r>
            <a:r>
              <a:rPr lang="ru-RU" sz="2400" kern="0" dirty="0">
                <a:latin typeface="Times New Roman" pitchFamily="18" charset="0"/>
                <a:cs typeface="Times New Roman" pitchFamily="18" charset="0"/>
              </a:rPr>
              <a:t>план доходов и </a:t>
            </a:r>
            <a:r>
              <a:rPr lang="ru-RU" sz="2400" kern="0" dirty="0" smtClean="0">
                <a:latin typeface="Times New Roman" pitchFamily="18" charset="0"/>
                <a:cs typeface="Times New Roman" pitchFamily="18" charset="0"/>
              </a:rPr>
              <a:t>расходов  на </a:t>
            </a:r>
            <a:r>
              <a:rPr lang="ru-RU" sz="2400" kern="0" dirty="0">
                <a:latin typeface="Times New Roman" pitchFamily="18" charset="0"/>
                <a:cs typeface="Times New Roman" pitchFamily="18" charset="0"/>
              </a:rPr>
              <a:t>определенный период</a:t>
            </a: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sp>
        <p:nvSpPr>
          <p:cNvPr id="5" name="TextBox 4"/>
          <p:cNvSpPr txBox="1"/>
          <p:nvPr/>
        </p:nvSpPr>
        <p:spPr>
          <a:xfrm>
            <a:off x="5786446" y="1928802"/>
            <a:ext cx="3143240" cy="3028521"/>
          </a:xfrm>
          <a:prstGeom prst="rect">
            <a:avLst/>
          </a:prstGeom>
          <a:noFill/>
        </p:spPr>
        <p:txBody>
          <a:bodyPr wrap="square">
            <a:spAutoFit/>
          </a:bodyPr>
          <a:lstStyle/>
          <a:p>
            <a:pPr marL="342900" indent="-342900" algn="ctr" eaLnBrk="0" hangingPunct="0">
              <a:spcBef>
                <a:spcPct val="20000"/>
              </a:spcBef>
              <a:defRPr/>
            </a:pPr>
            <a:r>
              <a:rPr lang="ru-RU" b="1" i="1" u="sng" kern="0" dirty="0">
                <a:latin typeface="Times New Roman" pitchFamily="18" charset="0"/>
                <a:cs typeface="Times New Roman" pitchFamily="18" charset="0"/>
              </a:rPr>
              <a:t>Расходы </a:t>
            </a:r>
            <a:r>
              <a:rPr lang="ru-RU" b="1" i="1" u="sng" kern="0" dirty="0" smtClean="0">
                <a:latin typeface="Times New Roman" pitchFamily="18" charset="0"/>
                <a:cs typeface="Times New Roman" pitchFamily="18" charset="0"/>
              </a:rPr>
              <a:t>– </a:t>
            </a:r>
          </a:p>
          <a:p>
            <a:pPr marL="342900" indent="-342900" algn="ctr" eaLnBrk="0" hangingPunct="0">
              <a:spcBef>
                <a:spcPct val="20000"/>
              </a:spcBef>
              <a:defRPr/>
            </a:pPr>
            <a:r>
              <a:rPr lang="ru-RU" i="1" kern="0" dirty="0" smtClean="0">
                <a:latin typeface="Times New Roman" pitchFamily="18" charset="0"/>
                <a:cs typeface="Times New Roman" pitchFamily="18" charset="0"/>
              </a:rPr>
              <a:t>выплачиваемые </a:t>
            </a:r>
          </a:p>
          <a:p>
            <a:pPr marL="342900" indent="-342900" algn="ctr" eaLnBrk="0" hangingPunct="0">
              <a:spcBef>
                <a:spcPct val="20000"/>
              </a:spcBef>
              <a:defRPr/>
            </a:pPr>
            <a:r>
              <a:rPr lang="ru-RU" i="1" kern="0" dirty="0" smtClean="0">
                <a:latin typeface="Times New Roman" pitchFamily="18" charset="0"/>
                <a:cs typeface="Times New Roman" pitchFamily="18" charset="0"/>
              </a:rPr>
              <a:t>из бюджета </a:t>
            </a:r>
            <a:r>
              <a:rPr lang="ru-RU" i="1" kern="0" dirty="0">
                <a:latin typeface="Times New Roman" pitchFamily="18" charset="0"/>
                <a:cs typeface="Times New Roman" pitchFamily="18" charset="0"/>
              </a:rPr>
              <a:t>денежные </a:t>
            </a:r>
            <a:r>
              <a:rPr lang="ru-RU" i="1" kern="0" dirty="0" smtClean="0">
                <a:latin typeface="Times New Roman" pitchFamily="18" charset="0"/>
                <a:cs typeface="Times New Roman" pitchFamily="18" charset="0"/>
              </a:rPr>
              <a:t>средства (социальные выплаты населению,</a:t>
            </a:r>
          </a:p>
          <a:p>
            <a:pPr marL="342900" indent="-342900" algn="ctr" eaLnBrk="0" hangingPunct="0">
              <a:spcBef>
                <a:spcPct val="20000"/>
              </a:spcBef>
              <a:defRPr/>
            </a:pPr>
            <a:r>
              <a:rPr lang="ru-RU" i="1" kern="0" dirty="0" smtClean="0">
                <a:latin typeface="Times New Roman" pitchFamily="18" charset="0"/>
                <a:cs typeface="Times New Roman" pitchFamily="18" charset="0"/>
              </a:rPr>
              <a:t>содержание муниципальных учреждений (образование, ЖКХ, культура и др.) капитальное строительство и др.)</a:t>
            </a:r>
            <a:endParaRPr lang="ru-RU" i="1" kern="0" dirty="0">
              <a:latin typeface="Times New Roman" pitchFamily="18" charset="0"/>
              <a:cs typeface="Times New Roman" pitchFamily="18" charset="0"/>
            </a:endParaRPr>
          </a:p>
        </p:txBody>
      </p:sp>
      <p:sp>
        <p:nvSpPr>
          <p:cNvPr id="6" name="TextBox 5"/>
          <p:cNvSpPr txBox="1"/>
          <p:nvPr/>
        </p:nvSpPr>
        <p:spPr>
          <a:xfrm>
            <a:off x="285720" y="2000240"/>
            <a:ext cx="2643187" cy="2862322"/>
          </a:xfrm>
          <a:prstGeom prst="rect">
            <a:avLst/>
          </a:prstGeom>
          <a:noFill/>
        </p:spPr>
        <p:txBody>
          <a:bodyPr wrap="square">
            <a:spAutoFit/>
          </a:bodyPr>
          <a:lstStyle/>
          <a:p>
            <a:pPr algn="ctr">
              <a:defRPr/>
            </a:pPr>
            <a:r>
              <a:rPr lang="ru-RU" b="1" i="1" u="sng" kern="0" dirty="0">
                <a:latin typeface="Times New Roman" pitchFamily="18" charset="0"/>
                <a:cs typeface="Times New Roman" pitchFamily="18" charset="0"/>
              </a:rPr>
              <a:t>Доходы </a:t>
            </a:r>
            <a:r>
              <a:rPr lang="ru-RU" b="1" i="1" u="sng" kern="0" dirty="0" smtClean="0">
                <a:latin typeface="Times New Roman" pitchFamily="18" charset="0"/>
                <a:cs typeface="Times New Roman" pitchFamily="18" charset="0"/>
              </a:rPr>
              <a:t>–</a:t>
            </a:r>
            <a:r>
              <a:rPr lang="ru-RU" b="1" i="1" kern="0" dirty="0" smtClean="0">
                <a:latin typeface="Times New Roman" pitchFamily="18" charset="0"/>
                <a:cs typeface="Times New Roman" pitchFamily="18" charset="0"/>
              </a:rPr>
              <a:t> </a:t>
            </a:r>
          </a:p>
          <a:p>
            <a:pPr algn="ctr">
              <a:defRPr/>
            </a:pPr>
            <a:r>
              <a:rPr lang="ru-RU" i="1" kern="0" dirty="0" smtClean="0">
                <a:latin typeface="Times New Roman" pitchFamily="18" charset="0"/>
                <a:cs typeface="Times New Roman" pitchFamily="18" charset="0"/>
              </a:rPr>
              <a:t>поступающие </a:t>
            </a:r>
            <a:r>
              <a:rPr lang="ru-RU" i="1" kern="0" dirty="0">
                <a:latin typeface="Times New Roman" pitchFamily="18" charset="0"/>
                <a:cs typeface="Times New Roman" pitchFamily="18" charset="0"/>
              </a:rPr>
              <a:t>в </a:t>
            </a:r>
            <a:r>
              <a:rPr lang="ru-RU" i="1" kern="0" dirty="0" smtClean="0">
                <a:latin typeface="Times New Roman" pitchFamily="18" charset="0"/>
                <a:cs typeface="Times New Roman" pitchFamily="18" charset="0"/>
              </a:rPr>
              <a:t> </a:t>
            </a:r>
            <a:r>
              <a:rPr lang="ru-RU" i="1" kern="0" dirty="0">
                <a:latin typeface="Times New Roman" pitchFamily="18" charset="0"/>
                <a:cs typeface="Times New Roman" pitchFamily="18" charset="0"/>
              </a:rPr>
              <a:t>бюджет денежные </a:t>
            </a:r>
            <a:r>
              <a:rPr lang="ru-RU" i="1" kern="0" dirty="0" smtClean="0">
                <a:latin typeface="Times New Roman" pitchFamily="18" charset="0"/>
                <a:cs typeface="Times New Roman" pitchFamily="18" charset="0"/>
              </a:rPr>
              <a:t>средства (налоги юридических и физических лиц, административные платежи и сборы, безвозмездные поступления </a:t>
            </a:r>
            <a:endParaRPr lang="ru-RU" i="1" kern="0" dirty="0">
              <a:latin typeface="Times New Roman" pitchFamily="18" charset="0"/>
              <a:cs typeface="Times New Roman" pitchFamily="18" charset="0"/>
            </a:endParaRPr>
          </a:p>
        </p:txBody>
      </p:sp>
      <p:sp>
        <p:nvSpPr>
          <p:cNvPr id="19465" name="TextBox 9"/>
          <p:cNvSpPr txBox="1">
            <a:spLocks noChangeArrowheads="1"/>
          </p:cNvSpPr>
          <p:nvPr/>
        </p:nvSpPr>
        <p:spPr bwMode="auto">
          <a:xfrm>
            <a:off x="6000760" y="5143512"/>
            <a:ext cx="2857521" cy="738664"/>
          </a:xfrm>
          <a:prstGeom prst="rect">
            <a:avLst/>
          </a:prstGeom>
          <a:noFill/>
          <a:ln w="9525">
            <a:noFill/>
            <a:miter lim="800000"/>
            <a:headEnd/>
            <a:tailEnd/>
          </a:ln>
        </p:spPr>
        <p:txBody>
          <a:bodyPr wrap="square">
            <a:spAutoFit/>
          </a:bodyPr>
          <a:lstStyle/>
          <a:p>
            <a:pPr algn="ctr"/>
            <a:r>
              <a:rPr lang="ru-RU" sz="1400" b="1" i="1" u="sng" dirty="0"/>
              <a:t>Дефицит бюджета </a:t>
            </a:r>
            <a:r>
              <a:rPr lang="ru-RU" sz="1400" i="1" dirty="0"/>
              <a:t>– превышение расходов бюджета над его доходами</a:t>
            </a:r>
          </a:p>
        </p:txBody>
      </p:sp>
      <p:sp>
        <p:nvSpPr>
          <p:cNvPr id="19466" name="TextBox 10"/>
          <p:cNvSpPr txBox="1">
            <a:spLocks noChangeArrowheads="1"/>
          </p:cNvSpPr>
          <p:nvPr/>
        </p:nvSpPr>
        <p:spPr bwMode="auto">
          <a:xfrm>
            <a:off x="214282" y="5143512"/>
            <a:ext cx="2786082" cy="738664"/>
          </a:xfrm>
          <a:prstGeom prst="rect">
            <a:avLst/>
          </a:prstGeom>
          <a:noFill/>
          <a:ln w="9525">
            <a:noFill/>
            <a:miter lim="800000"/>
            <a:headEnd/>
            <a:tailEnd/>
          </a:ln>
        </p:spPr>
        <p:txBody>
          <a:bodyPr wrap="square">
            <a:spAutoFit/>
          </a:bodyPr>
          <a:lstStyle/>
          <a:p>
            <a:pPr algn="ctr"/>
            <a:r>
              <a:rPr lang="ru-RU" sz="1400" b="1" i="1" u="sng" dirty="0"/>
              <a:t>Профицит бюджета </a:t>
            </a:r>
            <a:r>
              <a:rPr lang="ru-RU" sz="1400" i="1" dirty="0"/>
              <a:t>– превышение доходов бюджета над его расходами</a:t>
            </a:r>
            <a:endParaRPr lang="ru-RU" sz="1400" dirty="0"/>
          </a:p>
        </p:txBody>
      </p:sp>
      <p:sp>
        <p:nvSpPr>
          <p:cNvPr id="13" name="Содержимое 2"/>
          <p:cNvSpPr txBox="1">
            <a:spLocks/>
          </p:cNvSpPr>
          <p:nvPr/>
        </p:nvSpPr>
        <p:spPr>
          <a:xfrm>
            <a:off x="0" y="1000108"/>
            <a:ext cx="9144000" cy="928670"/>
          </a:xfrm>
          <a:prstGeom prst="rect">
            <a:avLst/>
          </a:prstGeom>
        </p:spPr>
        <p:txBody>
          <a:bodyPr/>
          <a:lstStyle/>
          <a:p>
            <a:pPr marL="342900" indent="-342900" algn="just" eaLnBrk="0" hangingPunct="0">
              <a:spcBef>
                <a:spcPct val="20000"/>
              </a:spcBef>
              <a:defRPr/>
            </a:pPr>
            <a:r>
              <a:rPr lang="ru-RU" kern="0" dirty="0" smtClean="0">
                <a:latin typeface="Times New Roman" pitchFamily="18" charset="0"/>
                <a:cs typeface="Times New Roman" pitchFamily="18" charset="0"/>
              </a:rPr>
              <a:t>    </a:t>
            </a:r>
            <a:r>
              <a:rPr lang="ru-RU" b="1" kern="0" dirty="0" smtClean="0">
                <a:latin typeface="Times New Roman" pitchFamily="18" charset="0"/>
                <a:cs typeface="Times New Roman" pitchFamily="18" charset="0"/>
              </a:rPr>
              <a:t>Бюджет </a:t>
            </a:r>
            <a:r>
              <a:rPr lang="ru-RU" b="1"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(от </a:t>
            </a:r>
            <a:r>
              <a:rPr lang="ru-RU" i="1" kern="0" dirty="0" err="1" smtClean="0">
                <a:latin typeface="Times New Roman" pitchFamily="18" charset="0"/>
                <a:cs typeface="Times New Roman" pitchFamily="18" charset="0"/>
              </a:rPr>
              <a:t>старонормандского</a:t>
            </a:r>
            <a:r>
              <a:rPr lang="ru-RU" i="1" kern="0" dirty="0" smtClean="0">
                <a:latin typeface="Times New Roman" pitchFamily="18" charset="0"/>
                <a:cs typeface="Times New Roman" pitchFamily="18" charset="0"/>
              </a:rPr>
              <a:t> </a:t>
            </a:r>
            <a:r>
              <a:rPr lang="en-US" i="1" u="sng" kern="0" dirty="0" err="1" smtClean="0">
                <a:latin typeface="Times New Roman" pitchFamily="18" charset="0"/>
                <a:cs typeface="Times New Roman" pitchFamily="18" charset="0"/>
              </a:rPr>
              <a:t>bougette</a:t>
            </a:r>
            <a:r>
              <a:rPr lang="en-US" i="1" u="sng" kern="0" dirty="0" smtClean="0">
                <a:latin typeface="Times New Roman" pitchFamily="18" charset="0"/>
                <a:cs typeface="Times New Roman" pitchFamily="18" charset="0"/>
              </a:rPr>
              <a:t> </a:t>
            </a:r>
            <a:r>
              <a:rPr lang="en-US"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342900" indent="-342900" eaLnBrk="0" hangingPunct="0">
              <a:spcBef>
                <a:spcPct val="20000"/>
              </a:spcBef>
              <a:defRPr/>
            </a:pPr>
            <a:endParaRPr lang="ru-RU" kern="0" dirty="0" smtClean="0">
              <a:latin typeface="Times New Roman" pitchFamily="18" charset="0"/>
              <a:cs typeface="Times New Roman" pitchFamily="18" charset="0"/>
            </a:endParaRPr>
          </a:p>
        </p:txBody>
      </p:sp>
      <p:sp>
        <p:nvSpPr>
          <p:cNvPr id="16" name="Скругленный прямоугольник 15"/>
          <p:cNvSpPr/>
          <p:nvPr/>
        </p:nvSpPr>
        <p:spPr>
          <a:xfrm>
            <a:off x="214282" y="6000768"/>
            <a:ext cx="8786813" cy="64294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dirty="0" smtClean="0">
                <a:solidFill>
                  <a:schemeClr val="tx1"/>
                </a:solidFill>
                <a:latin typeface="Times New Roman" pitchFamily="18" charset="0"/>
                <a:cs typeface="Times New Roman"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dirty="0">
              <a:solidFill>
                <a:schemeClr val="tx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400" b="1" kern="0" dirty="0">
                <a:latin typeface="Calibri" pitchFamily="34" charset="0"/>
                <a:ea typeface="+mj-ea"/>
                <a:cs typeface="Calibri" pitchFamily="34" charset="0"/>
              </a:rPr>
              <a:t>ДОХОДЫ 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fontAlgn="auto">
              <a:spcBef>
                <a:spcPts val="0"/>
              </a:spcBef>
              <a:spcAft>
                <a:spcPts val="0"/>
              </a:spcAft>
              <a:defRPr/>
            </a:pPr>
            <a:r>
              <a:rPr lang="ru-RU" kern="0" dirty="0">
                <a:latin typeface="Calibri" pitchFamily="34" charset="0"/>
                <a:ea typeface="+mj-ea"/>
                <a:cs typeface="Calibri" pitchFamily="34" charset="0"/>
              </a:rPr>
              <a:t>Доходы бюджета – поступающие в бюджет денежные средства, за исключением средств, являющихся источниками финансирования дефицита бюджета </a:t>
            </a:r>
          </a:p>
        </p:txBody>
      </p:sp>
      <p:sp>
        <p:nvSpPr>
          <p:cNvPr id="15" name="Прямоугольник 14"/>
          <p:cNvSpPr/>
          <p:nvPr/>
        </p:nvSpPr>
        <p:spPr>
          <a:xfrm>
            <a:off x="2786063" y="1000125"/>
            <a:ext cx="3786187"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Calibri" pitchFamily="34" charset="0"/>
                <a:cs typeface="Calibri" pitchFamily="34" charset="0"/>
              </a:rPr>
              <a:t>ТИПЫ ДОХОДОВ</a:t>
            </a:r>
          </a:p>
        </p:txBody>
      </p:sp>
      <p:sp>
        <p:nvSpPr>
          <p:cNvPr id="16" name="TextBox 15"/>
          <p:cNvSpPr txBox="1"/>
          <p:nvPr/>
        </p:nvSpPr>
        <p:spPr>
          <a:xfrm>
            <a:off x="0" y="1500188"/>
            <a:ext cx="5143500" cy="2062103"/>
          </a:xfrm>
          <a:prstGeom prst="rect">
            <a:avLst/>
          </a:prstGeom>
          <a:noFill/>
        </p:spPr>
        <p:txBody>
          <a:bodyPr>
            <a:spAutoFit/>
          </a:bodyPr>
          <a:lstStyle/>
          <a:p>
            <a:pPr algn="ctr" fontAlgn="auto">
              <a:spcBef>
                <a:spcPts val="0"/>
              </a:spcBef>
              <a:spcAft>
                <a:spcPts val="0"/>
              </a:spcAft>
              <a:defRPr/>
            </a:pPr>
            <a:r>
              <a:rPr lang="ru-RU" sz="1600" b="1" dirty="0">
                <a:latin typeface="Calibri" pitchFamily="34" charset="0"/>
                <a:cs typeface="Calibri" pitchFamily="34" charset="0"/>
              </a:rPr>
              <a:t>Налоговые (собственные)</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налог на доход физических лиц (НДФЛ);</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единый налог на вмененный доход (ЕНВД);</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единый сельскохозяйственный налог  (ЕСХН);</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акцизы;</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государственная пошлина;</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Налог, взимаемый в связи с применением патентной системы налогообложения.</a:t>
            </a:r>
          </a:p>
        </p:txBody>
      </p:sp>
      <p:sp>
        <p:nvSpPr>
          <p:cNvPr id="17" name="TextBox 16"/>
          <p:cNvSpPr txBox="1"/>
          <p:nvPr/>
        </p:nvSpPr>
        <p:spPr>
          <a:xfrm>
            <a:off x="5214938" y="1500188"/>
            <a:ext cx="3929062" cy="1569660"/>
          </a:xfrm>
          <a:prstGeom prst="rect">
            <a:avLst/>
          </a:prstGeom>
          <a:noFill/>
        </p:spPr>
        <p:txBody>
          <a:bodyPr>
            <a:spAutoFit/>
          </a:bodyPr>
          <a:lstStyle/>
          <a:p>
            <a:pPr marL="342900" indent="-342900" algn="ctr" fontAlgn="auto">
              <a:spcBef>
                <a:spcPts val="0"/>
              </a:spcBef>
              <a:spcAft>
                <a:spcPts val="0"/>
              </a:spcAft>
              <a:defRPr/>
            </a:pPr>
            <a:r>
              <a:rPr lang="ru-RU" sz="1600" b="1" dirty="0">
                <a:latin typeface="Calibri" pitchFamily="34" charset="0"/>
                <a:cs typeface="Calibri" pitchFamily="34" charset="0"/>
              </a:rPr>
              <a:t>Безвозмездные поступления</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дотации;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субвенции;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субсидии;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иные межбюджетные трансферты.</a:t>
            </a:r>
          </a:p>
          <a:p>
            <a:pPr fontAlgn="auto">
              <a:spcBef>
                <a:spcPts val="0"/>
              </a:spcBef>
              <a:spcAft>
                <a:spcPts val="0"/>
              </a:spcAft>
              <a:defRPr/>
            </a:pPr>
            <a:endParaRPr lang="ru-RU" sz="1600" dirty="0">
              <a:latin typeface="Calibri" pitchFamily="34" charset="0"/>
              <a:cs typeface="Calibri" pitchFamily="34" charset="0"/>
            </a:endParaRPr>
          </a:p>
        </p:txBody>
      </p:sp>
      <p:sp>
        <p:nvSpPr>
          <p:cNvPr id="18" name="TextBox 17"/>
          <p:cNvSpPr txBox="1"/>
          <p:nvPr/>
        </p:nvSpPr>
        <p:spPr>
          <a:xfrm>
            <a:off x="1600200" y="3657600"/>
            <a:ext cx="4500562" cy="2554545"/>
          </a:xfrm>
          <a:prstGeom prst="rect">
            <a:avLst/>
          </a:prstGeom>
          <a:noFill/>
        </p:spPr>
        <p:txBody>
          <a:bodyPr>
            <a:spAutoFit/>
          </a:bodyPr>
          <a:lstStyle/>
          <a:p>
            <a:pPr algn="ctr" fontAlgn="auto">
              <a:spcBef>
                <a:spcPts val="0"/>
              </a:spcBef>
              <a:spcAft>
                <a:spcPts val="0"/>
              </a:spcAft>
              <a:defRPr/>
            </a:pPr>
            <a:r>
              <a:rPr lang="ru-RU" sz="1600" b="1" dirty="0">
                <a:latin typeface="Calibri" pitchFamily="34" charset="0"/>
                <a:cs typeface="Calibri" pitchFamily="34" charset="0"/>
              </a:rPr>
              <a:t>Неналоговые (собственные)</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арендная плата за земельные участки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продажа земельных участков;</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доходы от сдачи в аренду имущества;</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платежи от муниципальных унитарных предприятий;</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плата за негативное воздействие на окружающую среду;</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доходы от оказания платных услуг; </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штрафы, санкции, возмещение ущерба</a:t>
            </a:r>
          </a:p>
        </p:txBody>
      </p:sp>
      <p:pic>
        <p:nvPicPr>
          <p:cNvPr id="83972" name="Picture 4" descr="http://bianchiaccountants.co.uk/money.jpg"/>
          <p:cNvPicPr>
            <a:picLocks noChangeAspect="1" noChangeArrowheads="1"/>
          </p:cNvPicPr>
          <p:nvPr/>
        </p:nvPicPr>
        <p:blipFill>
          <a:blip r:embed="rId3" cstate="print"/>
          <a:srcRect l="17073" r="17073"/>
          <a:stretch>
            <a:fillRect/>
          </a:stretch>
        </p:blipFill>
        <p:spPr bwMode="auto">
          <a:xfrm>
            <a:off x="6248400" y="3276600"/>
            <a:ext cx="2057400" cy="327660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eaLnBrk="1" fontAlgn="auto" hangingPunct="1">
              <a:spcAft>
                <a:spcPts val="0"/>
              </a:spcAft>
              <a:defRPr/>
            </a:pPr>
            <a:r>
              <a:rPr lang="ru-RU" dirty="0" smtClean="0">
                <a:cs typeface="Times New Roman" pitchFamily="18" charset="0"/>
              </a:rPr>
              <a:t>Безвозмездные поступления</a:t>
            </a:r>
            <a:endParaRPr lang="ru-RU" dirty="0">
              <a:cs typeface="Times New Roman" pitchFamily="18" charset="0"/>
            </a:endParaRPr>
          </a:p>
        </p:txBody>
      </p:sp>
      <p:sp>
        <p:nvSpPr>
          <p:cNvPr id="8" name="Блок-схема: альтернативный процесс 7"/>
          <p:cNvSpPr/>
          <p:nvPr/>
        </p:nvSpPr>
        <p:spPr>
          <a:xfrm>
            <a:off x="152400" y="3429000"/>
            <a:ext cx="19812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Дотации</a:t>
            </a:r>
            <a:r>
              <a:rPr lang="ru-RU" sz="1200" b="1" dirty="0">
                <a:solidFill>
                  <a:schemeClr val="tx1"/>
                </a:solidFill>
                <a:cs typeface="Times New Roman" pitchFamily="18" charset="0"/>
              </a:rPr>
              <a:t> </a:t>
            </a: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Dotatio</a:t>
            </a:r>
            <a:r>
              <a:rPr lang="ru-RU" sz="1200" dirty="0">
                <a:solidFill>
                  <a:schemeClr val="tx1"/>
                </a:solidFill>
                <a:cs typeface="Times New Roman" pitchFamily="18" charset="0"/>
              </a:rPr>
              <a:t>» – дар, пожертвование) </a:t>
            </a:r>
            <a:r>
              <a:rPr lang="ru-RU" sz="1600" dirty="0">
                <a:solidFill>
                  <a:schemeClr val="tx1"/>
                </a:solidFill>
                <a:cs typeface="Times New Roman" pitchFamily="18" charset="0"/>
              </a:rPr>
              <a:t>трансферты без определения конкретной цели использования средств</a:t>
            </a:r>
          </a:p>
          <a:p>
            <a:pPr algn="ctr" fontAlgn="auto">
              <a:spcBef>
                <a:spcPts val="0"/>
              </a:spcBef>
              <a:spcAft>
                <a:spcPts val="0"/>
              </a:spcAft>
              <a:defRPr/>
            </a:pPr>
            <a:r>
              <a:rPr lang="ru-RU" sz="1200" i="1" dirty="0">
                <a:solidFill>
                  <a:schemeClr val="tx1"/>
                </a:solidFill>
                <a:cs typeface="Times New Roman" pitchFamily="18" charset="0"/>
              </a:rPr>
              <a:t>(карманные деньги ребенка)</a:t>
            </a:r>
          </a:p>
        </p:txBody>
      </p:sp>
      <p:sp>
        <p:nvSpPr>
          <p:cNvPr id="9" name="Блок-схема: альтернативный процесс 8"/>
          <p:cNvSpPr/>
          <p:nvPr/>
        </p:nvSpPr>
        <p:spPr>
          <a:xfrm>
            <a:off x="2362200" y="3429000"/>
            <a:ext cx="19050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Субвенции</a:t>
            </a:r>
            <a:r>
              <a:rPr lang="ru-RU" sz="1200" b="1" dirty="0">
                <a:solidFill>
                  <a:schemeClr val="tx1"/>
                </a:solidFill>
                <a:cs typeface="Times New Roman" pitchFamily="18" charset="0"/>
              </a:rPr>
              <a:t> </a:t>
            </a: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Subvenire</a:t>
            </a:r>
            <a:r>
              <a:rPr lang="ru-RU" sz="1200" dirty="0">
                <a:solidFill>
                  <a:schemeClr val="tx1"/>
                </a:solidFill>
                <a:cs typeface="Times New Roman" pitchFamily="18" charset="0"/>
              </a:rPr>
              <a:t>» – приходить на помощь) </a:t>
            </a:r>
            <a:r>
              <a:rPr lang="ru-RU" sz="1600" dirty="0">
                <a:solidFill>
                  <a:schemeClr val="tx1"/>
                </a:solidFill>
                <a:cs typeface="Times New Roman" pitchFamily="18" charset="0"/>
              </a:rPr>
              <a:t>трансферты на финансирование переданных полномочий</a:t>
            </a:r>
          </a:p>
          <a:p>
            <a:pPr algn="ctr" fontAlgn="auto">
              <a:spcBef>
                <a:spcPts val="0"/>
              </a:spcBef>
              <a:spcAft>
                <a:spcPts val="0"/>
              </a:spcAft>
              <a:defRPr/>
            </a:pPr>
            <a:r>
              <a:rPr lang="ru-RU" sz="1200" i="1" dirty="0">
                <a:solidFill>
                  <a:schemeClr val="tx1"/>
                </a:solidFill>
                <a:cs typeface="Times New Roman" pitchFamily="18" charset="0"/>
              </a:rPr>
              <a:t>(деньги ребенку на покупки по списку)</a:t>
            </a:r>
          </a:p>
          <a:p>
            <a:pPr algn="ctr" fontAlgn="auto">
              <a:spcBef>
                <a:spcPts val="0"/>
              </a:spcBef>
              <a:spcAft>
                <a:spcPts val="0"/>
              </a:spcAft>
              <a:defRPr/>
            </a:pPr>
            <a:endParaRPr lang="ru-RU" sz="1200" dirty="0">
              <a:cs typeface="Times New Roman" pitchFamily="18" charset="0"/>
            </a:endParaRPr>
          </a:p>
        </p:txBody>
      </p:sp>
      <p:sp>
        <p:nvSpPr>
          <p:cNvPr id="10" name="Блок-схема: альтернативный процесс 9"/>
          <p:cNvSpPr/>
          <p:nvPr/>
        </p:nvSpPr>
        <p:spPr>
          <a:xfrm>
            <a:off x="4572000" y="3429000"/>
            <a:ext cx="20574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Субсидии</a:t>
            </a:r>
            <a:r>
              <a:rPr lang="en-US" sz="1600" b="1" dirty="0">
                <a:solidFill>
                  <a:schemeClr val="tx1"/>
                </a:solidFill>
                <a:cs typeface="Times New Roman" pitchFamily="18" charset="0"/>
              </a:rPr>
              <a:t> </a:t>
            </a:r>
            <a:endParaRPr lang="ru-RU" sz="1600" b="1" dirty="0">
              <a:solidFill>
                <a:schemeClr val="tx1"/>
              </a:solidFill>
              <a:cs typeface="Times New Roman" pitchFamily="18" charset="0"/>
            </a:endParaRP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Subsidium</a:t>
            </a:r>
            <a:r>
              <a:rPr lang="ru-RU" sz="1200" dirty="0">
                <a:solidFill>
                  <a:schemeClr val="tx1"/>
                </a:solidFill>
                <a:cs typeface="Times New Roman" pitchFamily="18" charset="0"/>
              </a:rPr>
              <a:t>» – поддержка) </a:t>
            </a:r>
            <a:r>
              <a:rPr lang="ru-RU" sz="1600" b="1" dirty="0">
                <a:solidFill>
                  <a:schemeClr val="tx1"/>
                </a:solidFill>
                <a:cs typeface="Times New Roman" pitchFamily="18" charset="0"/>
              </a:rPr>
              <a:t> </a:t>
            </a:r>
            <a:r>
              <a:rPr lang="ru-RU" sz="1600" dirty="0">
                <a:solidFill>
                  <a:schemeClr val="tx1"/>
                </a:solidFill>
                <a:cs typeface="Times New Roman" pitchFamily="18" charset="0"/>
              </a:rPr>
              <a:t>трансферты на условиях долевого софинансирования расходов</a:t>
            </a:r>
          </a:p>
          <a:p>
            <a:pPr algn="ctr" fontAlgn="auto">
              <a:spcBef>
                <a:spcPts val="0"/>
              </a:spcBef>
              <a:spcAft>
                <a:spcPts val="0"/>
              </a:spcAft>
              <a:defRPr/>
            </a:pPr>
            <a:r>
              <a:rPr lang="ru-RU" sz="1200" i="1" dirty="0">
                <a:solidFill>
                  <a:schemeClr val="tx1"/>
                </a:solidFill>
                <a:cs typeface="Times New Roman" pitchFamily="18" charset="0"/>
              </a:rPr>
              <a:t>(добавить деньги ребенку на его покупку)</a:t>
            </a:r>
          </a:p>
          <a:p>
            <a:pPr algn="ctr" fontAlgn="auto">
              <a:spcBef>
                <a:spcPts val="0"/>
              </a:spcBef>
              <a:spcAft>
                <a:spcPts val="0"/>
              </a:spcAft>
              <a:defRPr/>
            </a:pPr>
            <a:endParaRPr lang="ru-RU" sz="1200" dirty="0">
              <a:solidFill>
                <a:schemeClr val="tx1"/>
              </a:solidFill>
            </a:endParaRPr>
          </a:p>
        </p:txBody>
      </p:sp>
      <p:cxnSp>
        <p:nvCxnSpPr>
          <p:cNvPr id="12" name="Прямая со стрелкой 11"/>
          <p:cNvCxnSpPr/>
          <p:nvPr/>
        </p:nvCxnSpPr>
        <p:spPr>
          <a:xfrm rot="10800000" flipV="1">
            <a:off x="1428750" y="2643188"/>
            <a:ext cx="785813"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786563" y="2643188"/>
            <a:ext cx="785812"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00188" y="1143000"/>
            <a:ext cx="6143625" cy="1785938"/>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cs typeface="Times New Roman" pitchFamily="18" charset="0"/>
              </a:rPr>
              <a:t>Межбюджетные трансферты – это денежные средства, перечисляемые из одного уровня бюджета другому</a:t>
            </a:r>
          </a:p>
        </p:txBody>
      </p:sp>
      <p:sp>
        <p:nvSpPr>
          <p:cNvPr id="11" name="Блок-схема: альтернативный процесс 10"/>
          <p:cNvSpPr/>
          <p:nvPr/>
        </p:nvSpPr>
        <p:spPr>
          <a:xfrm>
            <a:off x="6934200" y="3429000"/>
            <a:ext cx="2016125"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Иные межбюджетные трансферты</a:t>
            </a:r>
            <a:endParaRPr lang="ru-RU" sz="1600" dirty="0">
              <a:solidFill>
                <a:schemeClr val="tx1"/>
              </a:solidFill>
              <a:cs typeface="Times New Roman" pitchFamily="18" charset="0"/>
            </a:endParaRPr>
          </a:p>
          <a:p>
            <a:pPr algn="ctr" fontAlgn="auto">
              <a:spcBef>
                <a:spcPts val="0"/>
              </a:spcBef>
              <a:spcAft>
                <a:spcPts val="0"/>
              </a:spcAft>
              <a:defRPr/>
            </a:pPr>
            <a:r>
              <a:rPr lang="ru-RU" sz="1600" dirty="0">
                <a:solidFill>
                  <a:schemeClr val="tx1"/>
                </a:solidFill>
                <a:cs typeface="Times New Roman" pitchFamily="18" charset="0"/>
              </a:rPr>
              <a:t>носят безвозвратный характер</a:t>
            </a:r>
          </a:p>
          <a:p>
            <a:pPr algn="ctr" fontAlgn="auto">
              <a:spcBef>
                <a:spcPts val="0"/>
              </a:spcBef>
              <a:spcAft>
                <a:spcPts val="0"/>
              </a:spcAft>
              <a:defRPr/>
            </a:pPr>
            <a:endParaRPr lang="ru-RU" sz="1600" dirty="0">
              <a:solidFill>
                <a:schemeClr val="tx1"/>
              </a:solidFill>
            </a:endParaRPr>
          </a:p>
        </p:txBody>
      </p:sp>
      <p:cxnSp>
        <p:nvCxnSpPr>
          <p:cNvPr id="15" name="Прямая со стрелкой 14"/>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5274468" y="3107532"/>
            <a:ext cx="423863" cy="1524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a:defRPr/>
            </a:pPr>
            <a:r>
              <a:rPr lang="ru-RU" sz="2600" kern="0" dirty="0" smtClean="0">
                <a:solidFill>
                  <a:schemeClr val="tx2"/>
                </a:solidFill>
                <a:latin typeface="Times New Roman" pitchFamily="18" charset="0"/>
                <a:ea typeface="+mj-ea"/>
                <a:cs typeface="+mj-cs"/>
              </a:rPr>
              <a:t>РАСХОДЫ </a:t>
            </a:r>
            <a:r>
              <a:rPr lang="ru-RU" sz="2600" kern="0" dirty="0">
                <a:solidFill>
                  <a:schemeClr val="tx2"/>
                </a:solidFill>
                <a:latin typeface="Times New Roman" pitchFamily="18" charset="0"/>
                <a:ea typeface="+mj-ea"/>
                <a:cs typeface="+mj-cs"/>
              </a:rPr>
              <a:t>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a:defRPr/>
            </a:pPr>
            <a:r>
              <a:rPr lang="ru-RU" kern="0" dirty="0" smtClean="0">
                <a:solidFill>
                  <a:schemeClr val="tx2"/>
                </a:solidFill>
                <a:latin typeface="Times New Roman" pitchFamily="18" charset="0"/>
                <a:ea typeface="+mj-ea"/>
                <a:cs typeface="+mj-cs"/>
              </a:rPr>
              <a:t>Расходы </a:t>
            </a:r>
            <a:r>
              <a:rPr lang="ru-RU" kern="0" dirty="0">
                <a:solidFill>
                  <a:schemeClr val="tx2"/>
                </a:solidFill>
                <a:latin typeface="Times New Roman" pitchFamily="18" charset="0"/>
                <a:ea typeface="+mj-ea"/>
                <a:cs typeface="+mj-cs"/>
              </a:rPr>
              <a:t>бюджета </a:t>
            </a:r>
            <a:r>
              <a:rPr lang="ru-RU" kern="0" dirty="0" smtClean="0">
                <a:solidFill>
                  <a:schemeClr val="tx2"/>
                </a:solidFill>
                <a:latin typeface="Times New Roman" pitchFamily="18" charset="0"/>
                <a:ea typeface="+mj-ea"/>
                <a:cs typeface="+mj-cs"/>
              </a:rPr>
              <a:t>–денежные </a:t>
            </a:r>
            <a:r>
              <a:rPr lang="ru-RU" kern="0" dirty="0">
                <a:solidFill>
                  <a:schemeClr val="tx2"/>
                </a:solidFill>
                <a:latin typeface="Times New Roman" pitchFamily="18" charset="0"/>
                <a:ea typeface="+mj-ea"/>
                <a:cs typeface="+mj-cs"/>
              </a:rPr>
              <a:t>средства, </a:t>
            </a:r>
            <a:r>
              <a:rPr lang="ru-RU" kern="0" dirty="0" smtClean="0">
                <a:solidFill>
                  <a:schemeClr val="tx2"/>
                </a:solidFill>
                <a:latin typeface="Times New Roman" pitchFamily="18" charset="0"/>
                <a:ea typeface="+mj-ea"/>
                <a:cs typeface="+mj-cs"/>
              </a:rPr>
              <a:t>направляемые на финансовое обеспечение задач и функций государства и местного самоуправления.</a:t>
            </a:r>
            <a:endParaRPr lang="ru-RU" kern="0" dirty="0">
              <a:solidFill>
                <a:schemeClr val="tx2"/>
              </a:solidFill>
              <a:latin typeface="Times New Roman" pitchFamily="18" charset="0"/>
              <a:ea typeface="+mj-ea"/>
              <a:cs typeface="+mj-cs"/>
            </a:endParaRPr>
          </a:p>
        </p:txBody>
      </p:sp>
      <p:sp>
        <p:nvSpPr>
          <p:cNvPr id="15" name="Прямоугольник 14"/>
          <p:cNvSpPr/>
          <p:nvPr/>
        </p:nvSpPr>
        <p:spPr>
          <a:xfrm>
            <a:off x="2643174" y="1000108"/>
            <a:ext cx="3786187" cy="57148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КЛАССИФИКАЦИЯ  РАСХОДОВ ПО ПРИЗНАКАМ</a:t>
            </a:r>
            <a:endParaRPr lang="ru-RU" dirty="0">
              <a:solidFill>
                <a:schemeClr val="tx1"/>
              </a:solidFill>
            </a:endParaRPr>
          </a:p>
        </p:txBody>
      </p:sp>
      <p:sp>
        <p:nvSpPr>
          <p:cNvPr id="17" name="Скругленный прямоугольник 16"/>
          <p:cNvSpPr/>
          <p:nvPr/>
        </p:nvSpPr>
        <p:spPr>
          <a:xfrm>
            <a:off x="214282" y="1928802"/>
            <a:ext cx="2700000" cy="471431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Функциональная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отражает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направление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выполнение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основных функций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государства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(муниципалитета) (раздел→</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подраздел→ целевые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статьи→ виды расходов)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71802" y="1928802"/>
            <a:ext cx="2842876" cy="471431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Ведомственная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непосредственно</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связана со структурой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управления, отображает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распределение бюджетных</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средств по главным</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распорядителям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(органы МСУ,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органы администрации)</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6072198" y="1928802"/>
            <a:ext cx="2842876" cy="471431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Экономическая </a:t>
            </a:r>
            <a:r>
              <a:rPr lang="ru-RU" dirty="0" smtClean="0">
                <a:solidFill>
                  <a:schemeClr val="tx1"/>
                </a:solidFill>
                <a:latin typeface="Times New Roman" pitchFamily="18" charset="0"/>
                <a:cs typeface="Times New Roman" pitchFamily="18" charset="0"/>
              </a:rPr>
              <a:t>классификация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показывает деление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текущие и</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капитальные, а также на выплату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заработной платы,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материальные затраты,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приобретение товаров и услуг</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(категория расходов→ группы→</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предметные статьи→ подстатьи)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5" name="Стрелка углом 24"/>
          <p:cNvSpPr/>
          <p:nvPr/>
        </p:nvSpPr>
        <p:spPr>
          <a:xfrm rot="5400000">
            <a:off x="6585206" y="1161546"/>
            <a:ext cx="720000" cy="540000"/>
          </a:xfrm>
          <a:prstGeom prst="bentArrow">
            <a:avLst>
              <a:gd name="adj1" fmla="val 32164"/>
              <a:gd name="adj2" fmla="val 25000"/>
              <a:gd name="adj3" fmla="val 48880"/>
              <a:gd name="adj4" fmla="val 4375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Стрелка углом 25"/>
          <p:cNvSpPr/>
          <p:nvPr/>
        </p:nvSpPr>
        <p:spPr>
          <a:xfrm rot="5400000" flipV="1">
            <a:off x="1767356" y="1161546"/>
            <a:ext cx="720000" cy="540000"/>
          </a:xfrm>
          <a:prstGeom prst="bentArrow">
            <a:avLst>
              <a:gd name="adj1" fmla="val 32164"/>
              <a:gd name="adj2" fmla="val 25000"/>
              <a:gd name="adj3" fmla="val 48880"/>
              <a:gd name="adj4" fmla="val 437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вниз 26"/>
          <p:cNvSpPr/>
          <p:nvPr/>
        </p:nvSpPr>
        <p:spPr>
          <a:xfrm>
            <a:off x="4286248" y="1643050"/>
            <a:ext cx="285752" cy="214314"/>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get-pdb/1626167/27b86de6-5491-4c52-b6e1-456716c76d47/s1200"/>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5299" name="Содержимое 2"/>
          <p:cNvSpPr>
            <a:spLocks noGrp="1"/>
          </p:cNvSpPr>
          <p:nvPr>
            <p:ph idx="1"/>
          </p:nvPr>
        </p:nvSpPr>
        <p:spPr>
          <a:xfrm>
            <a:off x="250825" y="333375"/>
            <a:ext cx="8588375" cy="6191250"/>
          </a:xfrm>
        </p:spPr>
        <p:txBody>
          <a:bodyPr/>
          <a:lstStyle/>
          <a:p>
            <a:pPr algn="ctr">
              <a:buFontTx/>
              <a:buNone/>
              <a:defRPr/>
            </a:pPr>
            <a:r>
              <a:rPr lang="ru-RU" sz="2000" dirty="0" smtClean="0">
                <a:latin typeface="Calibri" pitchFamily="34" charset="0"/>
                <a:cs typeface="Calibri" pitchFamily="34" charset="0"/>
              </a:rPr>
              <a:t>Контактная информация:</a:t>
            </a:r>
          </a:p>
          <a:p>
            <a:pPr algn="ctr">
              <a:buFontTx/>
              <a:buNone/>
              <a:defRPr/>
            </a:pPr>
            <a:endParaRPr lang="ru-RU" sz="1800" dirty="0" smtClean="0">
              <a:latin typeface="Calibri" pitchFamily="34" charset="0"/>
              <a:cs typeface="Calibri" pitchFamily="34" charset="0"/>
            </a:endParaRPr>
          </a:p>
          <a:p>
            <a:pPr marL="0" algn="ctr">
              <a:spcBef>
                <a:spcPts val="0"/>
              </a:spcBef>
              <a:buFontTx/>
              <a:buNone/>
              <a:defRPr/>
            </a:pPr>
            <a:r>
              <a:rPr lang="ru-RU" sz="1800" dirty="0" smtClean="0">
                <a:latin typeface="Calibri" pitchFamily="34" charset="0"/>
                <a:cs typeface="Calibri" pitchFamily="34" charset="0"/>
              </a:rPr>
              <a:t>      </a:t>
            </a:r>
            <a:r>
              <a:rPr lang="ru-RU" sz="2400" b="1" dirty="0" smtClean="0">
                <a:latin typeface="Calibri" pitchFamily="34" charset="0"/>
                <a:cs typeface="Calibri" pitchFamily="34" charset="0"/>
              </a:rPr>
              <a:t>Финансовое управление </a:t>
            </a:r>
          </a:p>
          <a:p>
            <a:pPr marL="0" algn="ctr">
              <a:spcBef>
                <a:spcPts val="0"/>
              </a:spcBef>
              <a:buFontTx/>
              <a:buNone/>
              <a:defRPr/>
            </a:pPr>
            <a:r>
              <a:rPr lang="ru-RU" sz="2400" b="1" dirty="0" smtClean="0">
                <a:latin typeface="Calibri" pitchFamily="34" charset="0"/>
                <a:cs typeface="Calibri" pitchFamily="34" charset="0"/>
              </a:rPr>
              <a:t>администрации Курского муниципального округа Ставропольского края</a:t>
            </a:r>
            <a:br>
              <a:rPr lang="ru-RU" sz="2400" b="1" dirty="0" smtClean="0">
                <a:latin typeface="Calibri" pitchFamily="34" charset="0"/>
                <a:cs typeface="Calibri" pitchFamily="34" charset="0"/>
              </a:rPr>
            </a:br>
            <a:endParaRPr lang="ru-RU" sz="2400" b="1" dirty="0" smtClean="0">
              <a:latin typeface="Calibri" pitchFamily="34" charset="0"/>
              <a:cs typeface="Calibri" pitchFamily="34" charset="0"/>
            </a:endParaRPr>
          </a:p>
          <a:p>
            <a:pPr>
              <a:buFontTx/>
              <a:buNone/>
              <a:defRPr/>
            </a:pPr>
            <a:r>
              <a:rPr lang="ru-RU" sz="1800" dirty="0" smtClean="0">
                <a:latin typeface="Calibri" pitchFamily="34" charset="0"/>
                <a:cs typeface="Calibri" pitchFamily="34" charset="0"/>
              </a:rPr>
              <a:t>     </a:t>
            </a:r>
            <a:r>
              <a:rPr lang="ru-RU" sz="1800" b="1" dirty="0" smtClean="0">
                <a:latin typeface="Calibri" pitchFamily="34" charset="0"/>
                <a:cs typeface="Calibri" pitchFamily="34" charset="0"/>
              </a:rPr>
              <a:t>Начальник Финансового управления - Елена Владимировна Мишина</a:t>
            </a:r>
          </a:p>
          <a:p>
            <a:pPr algn="ctr">
              <a:buFontTx/>
              <a:buNone/>
              <a:defRPr/>
            </a:pPr>
            <a:endParaRPr lang="ru-RU" sz="1800" b="1"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Адрес: </a:t>
            </a:r>
            <a:r>
              <a:rPr lang="ru-RU" sz="1800" dirty="0" smtClean="0">
                <a:latin typeface="Calibri" pitchFamily="34" charset="0"/>
                <a:cs typeface="Calibri" pitchFamily="34" charset="0"/>
              </a:rPr>
              <a:t>357850,</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Ставропольский край,</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Курский район,</a:t>
            </a:r>
            <a:r>
              <a:rPr lang="ru-RU" sz="1800" b="1" dirty="0" smtClean="0">
                <a:latin typeface="Calibri" pitchFamily="34" charset="0"/>
                <a:cs typeface="Calibri" pitchFamily="34" charset="0"/>
              </a:rPr>
              <a:t> </a:t>
            </a:r>
          </a:p>
          <a:p>
            <a:pPr algn="ctr">
              <a:buFontTx/>
              <a:buNone/>
              <a:defRPr/>
            </a:pPr>
            <a:r>
              <a:rPr lang="ru-RU" sz="1800" dirty="0" smtClean="0">
                <a:latin typeface="Calibri" pitchFamily="34" charset="0"/>
                <a:cs typeface="Calibri" pitchFamily="34" charset="0"/>
              </a:rPr>
              <a:t>станица</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Курская,</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пер. Октябрьский, 16 </a:t>
            </a:r>
          </a:p>
          <a:p>
            <a:pPr algn="ctr">
              <a:buFontTx/>
              <a:buNone/>
              <a:defRPr/>
            </a:pPr>
            <a:endParaRPr lang="ru-RU" sz="1800"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Телефон для обращения граждан</a:t>
            </a:r>
            <a:r>
              <a:rPr lang="ru-RU" sz="1800" dirty="0" smtClean="0">
                <a:latin typeface="Calibri" pitchFamily="34" charset="0"/>
                <a:cs typeface="Calibri" pitchFamily="34" charset="0"/>
              </a:rPr>
              <a:t>: 8(879-64) 6-27-99, 6-55-54; </a:t>
            </a:r>
          </a:p>
          <a:p>
            <a:pPr algn="ctr">
              <a:buFontTx/>
              <a:buNone/>
              <a:defRPr/>
            </a:pPr>
            <a:r>
              <a:rPr lang="ru-RU" sz="1800" dirty="0" smtClean="0">
                <a:latin typeface="Calibri" pitchFamily="34" charset="0"/>
                <a:cs typeface="Calibri" pitchFamily="34" charset="0"/>
              </a:rPr>
              <a:t>факс: 8(879-64) 6-27-99. </a:t>
            </a:r>
          </a:p>
          <a:p>
            <a:pPr algn="ctr">
              <a:buFontTx/>
              <a:buNone/>
              <a:defRPr/>
            </a:pPr>
            <a:r>
              <a:rPr lang="ru-RU" sz="1800" b="1" dirty="0" smtClean="0">
                <a:latin typeface="Calibri" pitchFamily="34" charset="0"/>
                <a:cs typeface="Calibri" pitchFamily="34" charset="0"/>
              </a:rPr>
              <a:t>Электронная почта : </a:t>
            </a:r>
            <a:r>
              <a:rPr lang="ru-RU" sz="1800" dirty="0" err="1" smtClean="0">
                <a:latin typeface="Calibri" pitchFamily="34" charset="0"/>
                <a:cs typeface="Calibri" pitchFamily="34" charset="0"/>
              </a:rPr>
              <a:t>fukursk@mail.ru</a:t>
            </a:r>
            <a:r>
              <a:rPr lang="ru-RU" sz="1800" dirty="0" smtClean="0">
                <a:latin typeface="Calibri" pitchFamily="34" charset="0"/>
                <a:cs typeface="Calibri" pitchFamily="34" charset="0"/>
              </a:rPr>
              <a:t> </a:t>
            </a:r>
          </a:p>
          <a:p>
            <a:pPr algn="ctr">
              <a:buFontTx/>
              <a:buNone/>
              <a:defRPr/>
            </a:pPr>
            <a:r>
              <a:rPr lang="ru-RU" sz="1800" b="1" dirty="0" smtClean="0">
                <a:latin typeface="Calibri" pitchFamily="34" charset="0"/>
                <a:cs typeface="Calibri" pitchFamily="34" charset="0"/>
              </a:rPr>
              <a:t>График работы</a:t>
            </a:r>
            <a:r>
              <a:rPr lang="ru-RU" sz="1800" dirty="0" smtClean="0">
                <a:latin typeface="Calibri" pitchFamily="34" charset="0"/>
                <a:cs typeface="Calibri" pitchFamily="34" charset="0"/>
              </a:rPr>
              <a:t>: понедельник -  пятница</a:t>
            </a:r>
          </a:p>
          <a:p>
            <a:pPr algn="ctr">
              <a:buFontTx/>
              <a:buNone/>
              <a:defRPr/>
            </a:pPr>
            <a:r>
              <a:rPr lang="ru-RU" sz="1800" dirty="0" smtClean="0">
                <a:latin typeface="Calibri" pitchFamily="34" charset="0"/>
                <a:cs typeface="Calibri" pitchFamily="34" charset="0"/>
              </a:rPr>
              <a:t> с 8:00 до 17:00, перерыв с 12:00 до 14:00</a:t>
            </a:r>
          </a:p>
          <a:p>
            <a:pPr algn="ctr">
              <a:buFontTx/>
              <a:buNone/>
              <a:defRPr/>
            </a:pPr>
            <a:endParaRPr lang="ru-RU" sz="1800" dirty="0" smtClean="0">
              <a:latin typeface="Calibri" pitchFamily="34" charset="0"/>
              <a:cs typeface="Calibri" pitchFamily="34" charset="0"/>
            </a:endParaRPr>
          </a:p>
        </p:txBody>
      </p:sp>
      <p:pic>
        <p:nvPicPr>
          <p:cNvPr id="219138" name="Picture 2" descr="https://avatars.mds.yandex.net/get-pdb/1527424/db61d4da-af8e-460d-8a04-0f961c01126a/s1200"/>
          <p:cNvPicPr>
            <a:picLocks noChangeAspect="1" noChangeArrowheads="1"/>
          </p:cNvPicPr>
          <p:nvPr/>
        </p:nvPicPr>
        <p:blipFill>
          <a:blip r:embed="rId3" cstate="print"/>
          <a:srcRect/>
          <a:stretch>
            <a:fillRect/>
          </a:stretch>
        </p:blipFill>
        <p:spPr bwMode="auto">
          <a:xfrm>
            <a:off x="6553200" y="5105400"/>
            <a:ext cx="2590800" cy="1609130"/>
          </a:xfrm>
          <a:prstGeom prst="rect">
            <a:avLst/>
          </a:prstGeom>
          <a:noFill/>
        </p:spPr>
      </p:pic>
      <p:pic>
        <p:nvPicPr>
          <p:cNvPr id="219146" name="Picture 10" descr="https://maxcdn.icons8.com/Share/icon/nolan/User_Interface/email1600.png"/>
          <p:cNvPicPr>
            <a:picLocks noChangeAspect="1" noChangeArrowheads="1"/>
          </p:cNvPicPr>
          <p:nvPr/>
        </p:nvPicPr>
        <p:blipFill>
          <a:blip r:embed="rId4" cstate="print"/>
          <a:srcRect/>
          <a:stretch>
            <a:fillRect/>
          </a:stretch>
        </p:blipFill>
        <p:spPr bwMode="auto">
          <a:xfrm>
            <a:off x="152400" y="4572000"/>
            <a:ext cx="2209800" cy="24277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present5.com/presentation/1/-43985185_384760473.pdf-img/-43985185_384760473.pdf-20.jpg"/>
          <p:cNvPicPr>
            <a:picLocks noChangeAspect="1" noChangeArrowheads="1"/>
          </p:cNvPicPr>
          <p:nvPr/>
        </p:nvPicPr>
        <p:blipFill>
          <a:blip r:embed="rId2" cstate="print"/>
          <a:srcRect l="25001" t="39024" r="16462"/>
          <a:stretch>
            <a:fillRect/>
          </a:stretch>
        </p:blipFill>
        <p:spPr bwMode="auto">
          <a:xfrm>
            <a:off x="7358082" y="214291"/>
            <a:ext cx="1785918" cy="1395249"/>
          </a:xfrm>
          <a:prstGeom prst="rect">
            <a:avLst/>
          </a:prstGeom>
          <a:ln>
            <a:noFill/>
          </a:ln>
          <a:effectLst>
            <a:softEdge rad="112500"/>
          </a:effectLst>
        </p:spPr>
      </p:pic>
      <p:pic>
        <p:nvPicPr>
          <p:cNvPr id="67588" name="Picture 4" descr="https://slide-share.ru/slide/1972990.jpeg"/>
          <p:cNvPicPr>
            <a:picLocks noChangeAspect="1" noChangeArrowheads="1"/>
          </p:cNvPicPr>
          <p:nvPr/>
        </p:nvPicPr>
        <p:blipFill>
          <a:blip r:embed="rId3" cstate="print"/>
          <a:srcRect l="35553" t="46492" r="20303"/>
          <a:stretch>
            <a:fillRect/>
          </a:stretch>
        </p:blipFill>
        <p:spPr bwMode="auto">
          <a:xfrm>
            <a:off x="6286512" y="1604084"/>
            <a:ext cx="1928826" cy="1753479"/>
          </a:xfrm>
          <a:prstGeom prst="rect">
            <a:avLst/>
          </a:prstGeom>
          <a:ln>
            <a:noFill/>
          </a:ln>
          <a:effectLst>
            <a:softEdge rad="112500"/>
          </a:effectLst>
        </p:spPr>
      </p:pic>
      <p:sp>
        <p:nvSpPr>
          <p:cNvPr id="2" name="Прямоугольник 1"/>
          <p:cNvSpPr/>
          <p:nvPr/>
        </p:nvSpPr>
        <p:spPr>
          <a:xfrm>
            <a:off x="214282" y="142852"/>
            <a:ext cx="8839200" cy="6494085"/>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400" b="1" dirty="0" smtClean="0">
                <a:latin typeface="Calibri" pitchFamily="34" charset="0"/>
                <a:cs typeface="Calibri" pitchFamily="34" charset="0"/>
              </a:rPr>
              <a:t>Основные направления налоговой политики</a:t>
            </a:r>
          </a:p>
          <a:p>
            <a:pPr algn="just">
              <a:buFont typeface="Wingdings" pitchFamily="2" charset="2"/>
              <a:buChar char="ü"/>
            </a:pPr>
            <a:r>
              <a:rPr lang="ru-RU" sz="1400" b="1" dirty="0" smtClean="0">
                <a:latin typeface="Calibri" pitchFamily="34" charset="0"/>
                <a:cs typeface="Calibri" pitchFamily="34" charset="0"/>
              </a:rPr>
              <a:t>  </a:t>
            </a:r>
            <a:r>
              <a:rPr lang="ru-RU" sz="1400" dirty="0" smtClean="0">
                <a:latin typeface="Calibri" pitchFamily="34" charset="0"/>
                <a:cs typeface="Calibri" pitchFamily="34" charset="0"/>
              </a:rPr>
              <a:t>обеспечение сбалансированности бюджета Курского муниципального округа</a:t>
            </a:r>
          </a:p>
          <a:p>
            <a:pPr algn="just"/>
            <a:r>
              <a:rPr lang="ru-RU" sz="1400" dirty="0" smtClean="0">
                <a:latin typeface="Calibri" pitchFamily="34" charset="0"/>
                <a:cs typeface="Calibri" pitchFamily="34" charset="0"/>
              </a:rPr>
              <a:t> посредством получения необходимого объема бюджетных доходов;</a:t>
            </a:r>
          </a:p>
          <a:p>
            <a:pPr algn="just">
              <a:buFont typeface="Wingdings" pitchFamily="2" charset="2"/>
              <a:buChar char="ü"/>
            </a:pPr>
            <a:r>
              <a:rPr lang="ru-RU" sz="1400" dirty="0" smtClean="0">
                <a:latin typeface="Calibri" pitchFamily="34" charset="0"/>
                <a:cs typeface="Calibri" pitchFamily="34" charset="0"/>
              </a:rPr>
              <a:t>  поддержка инвестиционной активности хозяйствующих субъектов, осуществляющих </a:t>
            </a:r>
          </a:p>
          <a:p>
            <a:pPr algn="just"/>
            <a:r>
              <a:rPr lang="ru-RU" sz="1400" dirty="0" smtClean="0">
                <a:latin typeface="Calibri" pitchFamily="34" charset="0"/>
                <a:cs typeface="Calibri" pitchFamily="34" charset="0"/>
              </a:rPr>
              <a:t>деятельность на территории Курского района. </a:t>
            </a: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r>
              <a:rPr lang="ru-RU" sz="1400" b="1" dirty="0" smtClean="0">
                <a:latin typeface="Calibri" pitchFamily="34" charset="0"/>
                <a:cs typeface="Calibri" pitchFamily="34" charset="0"/>
              </a:rPr>
              <a:t>Основные направления бюджетной политики</a:t>
            </a:r>
            <a:endParaRPr lang="ru-RU" sz="1400" dirty="0" smtClean="0">
              <a:latin typeface="Calibri" pitchFamily="34" charset="0"/>
              <a:cs typeface="Calibri" pitchFamily="34" charset="0"/>
            </a:endParaRPr>
          </a:p>
          <a:p>
            <a:pPr>
              <a:buFont typeface="Wingdings" pitchFamily="2" charset="2"/>
              <a:buChar char="ü"/>
            </a:pPr>
            <a:r>
              <a:rPr lang="ru-RU" sz="1400" dirty="0" smtClean="0">
                <a:latin typeface="Calibri" pitchFamily="34" charset="0"/>
                <a:cs typeface="Calibri" pitchFamily="34" charset="0"/>
              </a:rPr>
              <a:t>     улучшение качества жизни людей; </a:t>
            </a:r>
          </a:p>
          <a:p>
            <a:pPr>
              <a:buFont typeface="Wingdings" pitchFamily="2" charset="2"/>
              <a:buChar char="ü"/>
            </a:pPr>
            <a:r>
              <a:rPr lang="ru-RU" sz="1400" dirty="0" smtClean="0">
                <a:latin typeface="Calibri" pitchFamily="34" charset="0"/>
                <a:cs typeface="Calibri" pitchFamily="34" charset="0"/>
              </a:rPr>
              <a:t>     адресное решение социальных проблем; </a:t>
            </a:r>
          </a:p>
          <a:p>
            <a:pPr>
              <a:buFont typeface="Wingdings" pitchFamily="2" charset="2"/>
              <a:buChar char="ü"/>
            </a:pPr>
            <a:r>
              <a:rPr lang="ru-RU" sz="1400" dirty="0" smtClean="0">
                <a:latin typeface="Calibri" pitchFamily="34" charset="0"/>
                <a:cs typeface="Calibri" pitchFamily="34" charset="0"/>
              </a:rPr>
              <a:t>     повышение качества государственных и муниципальных услуг; </a:t>
            </a:r>
          </a:p>
          <a:p>
            <a:pPr>
              <a:buFont typeface="Wingdings" pitchFamily="2" charset="2"/>
              <a:buChar char="ü"/>
            </a:pPr>
            <a:r>
              <a:rPr lang="ru-RU" sz="1400" dirty="0" smtClean="0">
                <a:latin typeface="Calibri" pitchFamily="34" charset="0"/>
                <a:cs typeface="Calibri" pitchFamily="34" charset="0"/>
              </a:rPr>
              <a:t>      создание условий для модернизации экономики и повышения ее конкурентоспособности. </a:t>
            </a:r>
          </a:p>
          <a:p>
            <a:pPr>
              <a:buFont typeface="Wingdings" pitchFamily="2" charset="2"/>
              <a:buChar char="Ø"/>
            </a:pPr>
            <a:endParaRPr lang="ru-RU" sz="1400" dirty="0" smtClean="0">
              <a:latin typeface="Calibri" pitchFamily="34" charset="0"/>
              <a:cs typeface="Calibri" pitchFamily="34" charset="0"/>
            </a:endParaRPr>
          </a:p>
          <a:p>
            <a:pPr>
              <a:buFont typeface="Wingdings" pitchFamily="2" charset="2"/>
              <a:buChar char="Ø"/>
            </a:pPr>
            <a:endParaRPr lang="ru-RU" sz="1400" dirty="0" smtClean="0">
              <a:latin typeface="Calibri" pitchFamily="34" charset="0"/>
              <a:cs typeface="Calibri" pitchFamily="34" charset="0"/>
            </a:endParaRPr>
          </a:p>
          <a:p>
            <a:endParaRPr lang="ru-RU" sz="1400" dirty="0" smtClean="0">
              <a:latin typeface="Calibri" pitchFamily="34" charset="0"/>
              <a:cs typeface="Calibri" pitchFamily="34" charset="0"/>
            </a:endParaRPr>
          </a:p>
          <a:p>
            <a:r>
              <a:rPr lang="ru-RU" sz="1400" b="1" dirty="0" smtClean="0">
                <a:latin typeface="Calibri" pitchFamily="34" charset="0"/>
                <a:cs typeface="Calibri" pitchFamily="34" charset="0"/>
              </a:rPr>
              <a:t>Основные направления долговой  политики</a:t>
            </a:r>
            <a:endParaRPr lang="ru-RU" sz="1400" dirty="0" smtClean="0">
              <a:latin typeface="Calibri" pitchFamily="34" charset="0"/>
              <a:cs typeface="Calibri" pitchFamily="34" charset="0"/>
            </a:endParaRPr>
          </a:p>
          <a:p>
            <a:pPr lvl="0" indent="450850" algn="just"/>
            <a:r>
              <a:rPr lang="ru-RU" sz="1400" dirty="0" smtClean="0">
                <a:latin typeface="Calibri" pitchFamily="34" charset="0"/>
                <a:ea typeface="Times New Roman" pitchFamily="18" charset="0"/>
                <a:cs typeface="Calibri" pitchFamily="34" charset="0"/>
              </a:rPr>
              <a:t>Долговая политика направлена на обеспечение сбалансированности</a:t>
            </a:r>
          </a:p>
          <a:p>
            <a:pPr lvl="0" indent="450850" algn="just"/>
            <a:r>
              <a:rPr lang="ru-RU" sz="1400" dirty="0" smtClean="0">
                <a:latin typeface="Calibri" pitchFamily="34" charset="0"/>
                <a:ea typeface="Times New Roman" pitchFamily="18" charset="0"/>
                <a:cs typeface="Calibri" pitchFamily="34" charset="0"/>
              </a:rPr>
              <a:t> и долговой устойчивости бюджета Курского муниципального округа</a:t>
            </a:r>
          </a:p>
          <a:p>
            <a:pPr lvl="0" indent="450850" algn="just"/>
            <a:r>
              <a:rPr lang="ru-RU" sz="1400" dirty="0" smtClean="0">
                <a:latin typeface="Calibri" pitchFamily="34" charset="0"/>
                <a:ea typeface="Times New Roman" pitchFamily="18" charset="0"/>
                <a:cs typeface="Calibri" pitchFamily="34" charset="0"/>
              </a:rPr>
              <a:t>Ставропольского края путем поддержания объема </a:t>
            </a:r>
          </a:p>
          <a:p>
            <a:pPr lvl="0" indent="450850" algn="just"/>
            <a:r>
              <a:rPr lang="ru-RU" sz="1400" dirty="0" smtClean="0">
                <a:latin typeface="Calibri" pitchFamily="34" charset="0"/>
                <a:ea typeface="Times New Roman" pitchFamily="18" charset="0"/>
                <a:cs typeface="Calibri" pitchFamily="34" charset="0"/>
              </a:rPr>
              <a:t>муниципального долга Курского муниципального округа </a:t>
            </a:r>
          </a:p>
          <a:p>
            <a:pPr lvl="0" indent="450850" algn="just"/>
            <a:r>
              <a:rPr lang="ru-RU" sz="1400" dirty="0" smtClean="0">
                <a:latin typeface="Calibri" pitchFamily="34" charset="0"/>
                <a:ea typeface="Times New Roman" pitchFamily="18" charset="0"/>
                <a:cs typeface="Calibri" pitchFamily="34" charset="0"/>
              </a:rPr>
              <a:t>Ставропольского края (далее - муниципальный долг) равного 0,00 рублям.</a:t>
            </a:r>
          </a:p>
          <a:p>
            <a:pPr algn="just"/>
            <a:r>
              <a:rPr lang="ru-RU" sz="1400" dirty="0" smtClean="0">
                <a:latin typeface="Calibri" pitchFamily="34" charset="0"/>
                <a:cs typeface="Calibri" pitchFamily="34" charset="0"/>
              </a:rPr>
              <a:t>       Основной целью и задачей долговой политики являются:</a:t>
            </a:r>
          </a:p>
          <a:p>
            <a:pPr algn="just">
              <a:buFont typeface="Wingdings" pitchFamily="2" charset="2"/>
              <a:buChar char="ü"/>
            </a:pPr>
            <a:r>
              <a:rPr lang="ru-RU" sz="1400" dirty="0" smtClean="0">
                <a:latin typeface="Calibri" pitchFamily="34" charset="0"/>
                <a:cs typeface="Calibri" pitchFamily="34" charset="0"/>
              </a:rPr>
              <a:t>     поддержание объема муниципального долга в 2020 году и плановом периоде 2021 и 2022 годов равного 0,00 рублям;</a:t>
            </a:r>
          </a:p>
          <a:p>
            <a:pPr algn="just">
              <a:buFont typeface="Wingdings" pitchFamily="2" charset="2"/>
              <a:buChar char="ü"/>
            </a:pPr>
            <a:r>
              <a:rPr lang="ru-RU" sz="1400" dirty="0" smtClean="0">
                <a:latin typeface="Calibri" pitchFamily="34" charset="0"/>
                <a:cs typeface="Calibri" pitchFamily="34" charset="0"/>
              </a:rPr>
              <a:t>     обеспечение объема расходов местного бюджета, не превышающего объема доходов местного бюджета.</a:t>
            </a:r>
            <a:endParaRPr lang="ru-RU" sz="1200" dirty="0" smtClean="0">
              <a:latin typeface="Calibri" pitchFamily="34" charset="0"/>
              <a:cs typeface="Calibri" pitchFamily="34" charset="0"/>
            </a:endParaRPr>
          </a:p>
          <a:p>
            <a:endParaRPr lang="ru-RU" sz="1200" dirty="0" smtClean="0">
              <a:latin typeface="Calibri" pitchFamily="34" charset="0"/>
              <a:cs typeface="Calibri" pitchFamily="34" charset="0"/>
            </a:endParaRPr>
          </a:p>
        </p:txBody>
      </p:sp>
      <p:pic>
        <p:nvPicPr>
          <p:cNvPr id="67590" name="Picture 6" descr="http://www.k4gorod.ru/upload/iblock/a9a/353014.jpeg"/>
          <p:cNvPicPr>
            <a:picLocks noChangeAspect="1" noChangeArrowheads="1"/>
          </p:cNvPicPr>
          <p:nvPr/>
        </p:nvPicPr>
        <p:blipFill>
          <a:blip r:embed="rId4" cstate="print"/>
          <a:srcRect/>
          <a:stretch>
            <a:fillRect/>
          </a:stretch>
        </p:blipFill>
        <p:spPr bwMode="auto">
          <a:xfrm>
            <a:off x="6643702" y="4071942"/>
            <a:ext cx="1857388" cy="1235163"/>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1" name="Picture 7" descr="http://www.lexiconcontentmarketing.com/webres/Image/strat-head.png"/>
          <p:cNvPicPr>
            <a:picLocks noChangeAspect="1" noChangeArrowheads="1"/>
          </p:cNvPicPr>
          <p:nvPr/>
        </p:nvPicPr>
        <p:blipFill>
          <a:blip r:embed="rId2" cstate="print"/>
          <a:srcRect/>
          <a:stretch>
            <a:fillRect/>
          </a:stretch>
        </p:blipFill>
        <p:spPr bwMode="auto">
          <a:xfrm>
            <a:off x="838200" y="4038600"/>
            <a:ext cx="7620000" cy="2819400"/>
          </a:xfrm>
          <a:prstGeom prst="rect">
            <a:avLst/>
          </a:prstGeom>
          <a:ln>
            <a:noFill/>
          </a:ln>
          <a:effectLst>
            <a:softEdge rad="112500"/>
          </a:effectLst>
        </p:spPr>
      </p:pic>
      <p:sp>
        <p:nvSpPr>
          <p:cNvPr id="2" name="Прямоугольник 1"/>
          <p:cNvSpPr/>
          <p:nvPr/>
        </p:nvSpPr>
        <p:spPr>
          <a:xfrm>
            <a:off x="0" y="0"/>
            <a:ext cx="9144000" cy="400110"/>
          </a:xfrm>
          <a:prstGeom prst="rect">
            <a:avLst/>
          </a:prstGeom>
        </p:spPr>
        <p:txBody>
          <a:bodyPr wrap="square">
            <a:spAutoFit/>
          </a:bodyPr>
          <a:lstStyle/>
          <a:p>
            <a:pPr algn="ctr"/>
            <a:r>
              <a:rPr lang="ru-RU" sz="2000" b="1" dirty="0" smtClean="0">
                <a:latin typeface="Calibri" pitchFamily="34" charset="0"/>
                <a:cs typeface="Calibri" pitchFamily="34" charset="0"/>
              </a:rPr>
              <a:t>Этапы бюджетного процесса Курского муниципального района</a:t>
            </a:r>
            <a:endParaRPr lang="ru-RU" sz="2000" b="1" dirty="0">
              <a:latin typeface="Calibri" pitchFamily="34" charset="0"/>
              <a:cs typeface="Calibri" pitchFamily="34" charset="0"/>
            </a:endParaRPr>
          </a:p>
        </p:txBody>
      </p:sp>
      <p:sp>
        <p:nvSpPr>
          <p:cNvPr id="3" name="Прямоугольник 2"/>
          <p:cNvSpPr/>
          <p:nvPr/>
        </p:nvSpPr>
        <p:spPr>
          <a:xfrm>
            <a:off x="457200" y="457200"/>
            <a:ext cx="8305800" cy="3970318"/>
          </a:xfrm>
          <a:prstGeom prst="rect">
            <a:avLst/>
          </a:prstGeom>
        </p:spPr>
        <p:txBody>
          <a:bodyPr wrap="square">
            <a:spAutoFit/>
          </a:bodyPr>
          <a:lstStyle/>
          <a:p>
            <a:pPr algn="just">
              <a:buFont typeface="Wingdings" pitchFamily="2" charset="2"/>
              <a:buChar char="ü"/>
            </a:pPr>
            <a:r>
              <a:rPr lang="ru-RU" sz="1400" b="1" dirty="0" smtClean="0">
                <a:latin typeface="Calibri" pitchFamily="34" charset="0"/>
                <a:cs typeface="Calibri" pitchFamily="34" charset="0"/>
              </a:rPr>
              <a:t>    Первый этап бюджетного процесса</a:t>
            </a:r>
            <a:r>
              <a:rPr lang="ru-RU" sz="1400" dirty="0" smtClean="0">
                <a:latin typeface="Calibri" pitchFamily="34" charset="0"/>
                <a:cs typeface="Calibri" pitchFamily="34" charset="0"/>
              </a:rPr>
              <a:t> - разработка и утверждение прогноза социально-экономического развития Курского муниципального округа Ставропольского края на очередной финансовый год и плановый период.</a:t>
            </a:r>
          </a:p>
          <a:p>
            <a:pPr algn="just">
              <a:buFont typeface="Wingdings" pitchFamily="2" charset="2"/>
              <a:buChar char="ü"/>
            </a:pPr>
            <a:r>
              <a:rPr lang="ru-RU" sz="1400" b="1" dirty="0" smtClean="0">
                <a:latin typeface="Calibri" pitchFamily="34" charset="0"/>
                <a:cs typeface="Calibri" pitchFamily="34" charset="0"/>
              </a:rPr>
              <a:t>    Второй этап бюджетного процесса</a:t>
            </a:r>
            <a:r>
              <a:rPr lang="ru-RU" sz="1400" dirty="0" smtClean="0">
                <a:latin typeface="Calibri" pitchFamily="34" charset="0"/>
                <a:cs typeface="Calibri" pitchFamily="34" charset="0"/>
              </a:rPr>
              <a:t> - разработка и утверждение основных направлений бюджетной, налоговой и долговой политики Курского муниципального округа Ставропольского края на очередной финансовый год и плановый период </a:t>
            </a:r>
          </a:p>
          <a:p>
            <a:pPr algn="just">
              <a:buFont typeface="Wingdings" pitchFamily="2" charset="2"/>
              <a:buChar char="ü"/>
            </a:pPr>
            <a:r>
              <a:rPr lang="ru-RU" sz="1400" b="1" dirty="0" smtClean="0">
                <a:latin typeface="Calibri" pitchFamily="34" charset="0"/>
                <a:cs typeface="Calibri" pitchFamily="34" charset="0"/>
              </a:rPr>
              <a:t>    Третий этап бюджетного процесса</a:t>
            </a:r>
            <a:r>
              <a:rPr lang="ru-RU" sz="1400" dirty="0" smtClean="0">
                <a:latin typeface="Calibri" pitchFamily="34" charset="0"/>
                <a:cs typeface="Calibri" pitchFamily="34" charset="0"/>
              </a:rPr>
              <a:t> - составление проекта решения Совета о бюджете Курского муниципального округа Ставропольского края (далее - местный бюджет) на очередной финансовый год и плановый период, и внесение его администрацией на рассмотрение в Совет не позднее 15 ноября текущего года.</a:t>
            </a:r>
          </a:p>
          <a:p>
            <a:pPr algn="just">
              <a:buFont typeface="Wingdings" pitchFamily="2" charset="2"/>
              <a:buChar char="ü"/>
            </a:pPr>
            <a:r>
              <a:rPr lang="ru-RU" sz="1400" b="1" dirty="0" smtClean="0">
                <a:latin typeface="Calibri" pitchFamily="34" charset="0"/>
                <a:cs typeface="Calibri" pitchFamily="34" charset="0"/>
              </a:rPr>
              <a:t>    Четвертый этап бюджетного процесса</a:t>
            </a:r>
            <a:r>
              <a:rPr lang="ru-RU" sz="1400" dirty="0" smtClean="0">
                <a:latin typeface="Calibri" pitchFamily="34" charset="0"/>
                <a:cs typeface="Calibri" pitchFamily="34" charset="0"/>
              </a:rPr>
              <a:t> - рассмотрение и утверждение проекта решения Совета о местном бюджете на очередной финансовый год и плановый период до начала очередного финансового года.</a:t>
            </a:r>
            <a:r>
              <a:rPr lang="ru-RU" sz="1400" b="1" dirty="0" smtClean="0">
                <a:latin typeface="Calibri" pitchFamily="34" charset="0"/>
                <a:cs typeface="Calibri" pitchFamily="34" charset="0"/>
              </a:rPr>
              <a:t> </a:t>
            </a:r>
          </a:p>
          <a:p>
            <a:pPr algn="just">
              <a:buFont typeface="Wingdings" pitchFamily="2" charset="2"/>
              <a:buChar char="ü"/>
            </a:pPr>
            <a:r>
              <a:rPr lang="ru-RU" sz="1400" b="1" dirty="0" smtClean="0">
                <a:latin typeface="Calibri" pitchFamily="34" charset="0"/>
                <a:cs typeface="Calibri" pitchFamily="34" charset="0"/>
              </a:rPr>
              <a:t>    Пятый этап бюджетного процесса</a:t>
            </a:r>
            <a:r>
              <a:rPr lang="ru-RU" sz="1400" dirty="0" smtClean="0">
                <a:latin typeface="Calibri" pitchFamily="34" charset="0"/>
                <a:cs typeface="Calibri" pitchFamily="34" charset="0"/>
              </a:rPr>
              <a:t> - исполнение местного бюджета (январь - декабрь текущего года).</a:t>
            </a:r>
          </a:p>
          <a:p>
            <a:pPr algn="just">
              <a:buFont typeface="Wingdings" pitchFamily="2" charset="2"/>
              <a:buChar char="ü"/>
            </a:pPr>
            <a:r>
              <a:rPr lang="ru-RU" sz="1400" b="1" dirty="0" smtClean="0">
                <a:latin typeface="Calibri" pitchFamily="34" charset="0"/>
                <a:cs typeface="Calibri" pitchFamily="34" charset="0"/>
              </a:rPr>
              <a:t>    Шестой этап бюджетного процесса</a:t>
            </a:r>
            <a:r>
              <a:rPr lang="ru-RU" sz="1400" dirty="0" smtClean="0">
                <a:latin typeface="Calibri" pitchFamily="34" charset="0"/>
                <a:cs typeface="Calibri" pitchFamily="34" charset="0"/>
              </a:rPr>
              <a:t> – завершение операций по исполнению бюджета муниципального округа, составление, рассмотрение и утверждение годового отчета об исполнении бюджета муниципального округа (январь - май года, следующего за отчетным).</a:t>
            </a:r>
          </a:p>
          <a:p>
            <a:pPr algn="just"/>
            <a:endParaRPr lang="ru-RU" sz="1400" dirty="0">
              <a:latin typeface="Calibri" pitchFamily="34" charset="0"/>
              <a:cs typeface="Calibri" pitchFamily="34" charset="0"/>
            </a:endParaRP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o-smr.ru/wp-content/uploads/2019/03/depositphotos_7755211_original-881x1024-881x1024.jpg"/>
          <p:cNvPicPr>
            <a:picLocks noChangeAspect="1" noChangeArrowheads="1"/>
          </p:cNvPicPr>
          <p:nvPr/>
        </p:nvPicPr>
        <p:blipFill>
          <a:blip r:embed="rId2" cstate="print"/>
          <a:srcRect b="7173"/>
          <a:stretch>
            <a:fillRect/>
          </a:stretch>
        </p:blipFill>
        <p:spPr bwMode="auto">
          <a:xfrm>
            <a:off x="2071670" y="571480"/>
            <a:ext cx="5154527" cy="5290172"/>
          </a:xfrm>
          <a:prstGeom prst="ellipse">
            <a:avLst/>
          </a:prstGeom>
          <a:ln>
            <a:noFill/>
          </a:ln>
          <a:effectLst>
            <a:softEdge rad="112500"/>
          </a:effectLst>
        </p:spPr>
      </p:pic>
      <p:sp>
        <p:nvSpPr>
          <p:cNvPr id="6" name="Прямоугольник 5"/>
          <p:cNvSpPr/>
          <p:nvPr/>
        </p:nvSpPr>
        <p:spPr>
          <a:xfrm>
            <a:off x="571472" y="71414"/>
            <a:ext cx="79928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Для успешной реализации предлагаемого бюджета на 2021 год и плановый период 2022 и 2023 годов необходимы:</a:t>
            </a:r>
          </a:p>
        </p:txBody>
      </p:sp>
      <p:sp>
        <p:nvSpPr>
          <p:cNvPr id="14" name="Скругленная прямоугольная выноска 13"/>
          <p:cNvSpPr/>
          <p:nvPr/>
        </p:nvSpPr>
        <p:spPr>
          <a:xfrm>
            <a:off x="214282" y="2928934"/>
            <a:ext cx="1643074" cy="2286016"/>
          </a:xfrm>
          <a:prstGeom prst="wedgeRoundRectCallout">
            <a:avLst>
              <a:gd name="adj1" fmla="val 97882"/>
              <a:gd name="adj2" fmla="val -43268"/>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мобилизация всех возможных доходных источников</a:t>
            </a:r>
            <a:endParaRPr lang="ru-RU" sz="1600" dirty="0">
              <a:solidFill>
                <a:schemeClr val="tx1"/>
              </a:solidFill>
            </a:endParaRPr>
          </a:p>
        </p:txBody>
      </p:sp>
      <p:sp>
        <p:nvSpPr>
          <p:cNvPr id="15" name="Скругленная прямоугольная выноска 14"/>
          <p:cNvSpPr/>
          <p:nvPr/>
        </p:nvSpPr>
        <p:spPr>
          <a:xfrm>
            <a:off x="7358082" y="3071810"/>
            <a:ext cx="1571636" cy="2143140"/>
          </a:xfrm>
          <a:prstGeom prst="wedgeRoundRectCallout">
            <a:avLst>
              <a:gd name="adj1" fmla="val -91891"/>
              <a:gd name="adj2" fmla="val -48680"/>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самое рачительное отношение к каждому бюджетному рублю</a:t>
            </a:r>
            <a:endParaRPr lang="ru-RU" sz="1600" dirty="0">
              <a:solidFill>
                <a:schemeClr val="tx1"/>
              </a:solidFill>
            </a:endParaRPr>
          </a:p>
        </p:txBody>
      </p:sp>
      <p:sp>
        <p:nvSpPr>
          <p:cNvPr id="16" name="Скругленная прямоугольная выноска 15"/>
          <p:cNvSpPr/>
          <p:nvPr/>
        </p:nvSpPr>
        <p:spPr>
          <a:xfrm>
            <a:off x="2500298" y="5643578"/>
            <a:ext cx="4357718" cy="1071570"/>
          </a:xfrm>
          <a:prstGeom prst="wedgeRoundRectCallout">
            <a:avLst>
              <a:gd name="adj1" fmla="val -6878"/>
              <a:gd name="adj2" fmla="val -97499"/>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высокая ответственность всех причастных к управлению и распоряжению финансовыми </a:t>
            </a:r>
          </a:p>
          <a:p>
            <a:pPr algn="ctr"/>
            <a:r>
              <a:rPr lang="ru-RU" sz="1600" dirty="0" smtClean="0">
                <a:solidFill>
                  <a:schemeClr val="tx1"/>
                </a:solidFill>
                <a:cs typeface="Times New Roman" pitchFamily="18" charset="0"/>
              </a:rPr>
              <a:t>ресурсами округа</a:t>
            </a:r>
            <a:endParaRPr lang="ru-RU" sz="1600"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_yHtOypUWX_5..GwdV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qyASqKxVEmwuygFFe_9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P20SP0yaEKBYUKLtoWizQ"/>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23720</TotalTime>
  <Words>10229</Words>
  <Application>Microsoft Office PowerPoint</Application>
  <PresentationFormat>Экран (4:3)</PresentationFormat>
  <Paragraphs>2815</Paragraphs>
  <Slides>68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Оформление по умолчанию</vt:lpstr>
      <vt:lpstr>Слайд 1</vt:lpstr>
      <vt:lpstr>Слайд 2</vt:lpstr>
      <vt:lpstr>Слайд 3</vt:lpstr>
      <vt:lpstr>Гражданин и его участие в бюджетном процессе:</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Безвозмездные поступления</vt:lpstr>
      <vt:lpstr>Слайд 67</vt:lpstr>
      <vt:lpstr>Слайд 68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1951</cp:revision>
  <dcterms:created xsi:type="dcterms:W3CDTF">2012-04-17T17:49:34Z</dcterms:created>
  <dcterms:modified xsi:type="dcterms:W3CDTF">2020-12-23T13:30:22Z</dcterms:modified>
</cp:coreProperties>
</file>