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charts/chart39.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charts/chart28.xml" ContentType="application/vnd.openxmlformats-officedocument.drawingml.chart+xml"/>
  <Override PartName="/ppt/tags/tag4.xml" ContentType="application/vnd.openxmlformats-officedocument.presentationml.tags+xml"/>
  <Override PartName="/ppt/charts/chart46.xml" ContentType="application/vnd.openxmlformats-officedocument.drawingml.char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Override PartName="/ppt/charts/chart53.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24.xml" ContentType="application/vnd.openxmlformats-officedocument.drawingml.chart+xml"/>
  <Override PartName="/ppt/charts/chart42.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charts/chart7.xml" ContentType="application/vnd.openxmlformats-officedocument.drawingml.chart+xml"/>
  <Override PartName="/ppt/charts/chart20.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drawings/drawing7.xml" ContentType="application/vnd.openxmlformats-officedocument.drawingml.chartshape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rawings/drawing3.xml" ContentType="application/vnd.openxmlformats-officedocument.drawingml.chartshapes+xml"/>
  <Override PartName="/ppt/charts/chart29.xml" ContentType="application/vnd.openxmlformats-officedocument.drawingml.char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charts/chart36.xml" ContentType="application/vnd.openxmlformats-officedocument.drawingml.chart+xml"/>
  <Override PartName="/ppt/tags/tag5.xml" ContentType="application/vnd.openxmlformats-officedocument.presentationml.tags+xml"/>
  <Override PartName="/ppt/charts/chart47.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charts/chart54.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charts/chart14.xml" ContentType="application/vnd.openxmlformats-officedocument.drawingml.chart+xml"/>
  <Override PartName="/ppt/charts/chart32.xml" ContentType="application/vnd.openxmlformats-officedocument.drawingml.chart+xml"/>
  <Override PartName="/ppt/tags/tag1.xml" ContentType="application/vnd.openxmlformats-officedocument.presentationml.tags+xml"/>
  <Override PartName="/ppt/charts/chart43.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Override PartName="/ppt/charts/chart50.xml" ContentType="application/vnd.openxmlformats-officedocument.drawingml.chart+xml"/>
  <Default Extension="wdp" ContentType="image/vnd.ms-photo"/>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Default Extension="gif" ContentType="image/gif"/>
  <Override PartName="/ppt/charts/chart4.xml" ContentType="application/vnd.openxmlformats-officedocument.drawingml.chart+xml"/>
  <Override PartName="/ppt/drawings/drawing8.xml" ContentType="application/vnd.openxmlformats-officedocument.drawingml.chartshape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drawings/drawing6.xml" ContentType="application/vnd.openxmlformats-officedocument.drawingml.chartshape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tags/tag6.xml" ContentType="application/vnd.openxmlformats-officedocument.presentationml.tags+xml"/>
  <Override PartName="/ppt/charts/chart48.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charts/chart19.xml" ContentType="application/vnd.openxmlformats-officedocument.drawingml.chart+xml"/>
  <Override PartName="/ppt/charts/chart37.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charts/chart26.xml" ContentType="application/vnd.openxmlformats-officedocument.drawingml.chart+xml"/>
  <Override PartName="/ppt/tags/tag2.xml" ContentType="application/vnd.openxmlformats-officedocument.presentationml.tags+xml"/>
  <Override PartName="/ppt/charts/chart44.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charts/chart51.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charts/chart40.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charts/chart49.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charts/chart27.xml" ContentType="application/vnd.openxmlformats-officedocument.drawingml.chart+xml"/>
  <Override PartName="/ppt/charts/chart38.xml" ContentType="application/vnd.openxmlformats-officedocument.drawingml.char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charts/chart16.xml" ContentType="application/vnd.openxmlformats-officedocument.drawingml.chart+xml"/>
  <Override PartName="/ppt/charts/chart34.xml" ContentType="application/vnd.openxmlformats-officedocument.drawingml.chart+xml"/>
  <Override PartName="/ppt/tags/tag3.xml" ContentType="application/vnd.openxmlformats-officedocument.presentationml.tags+xml"/>
  <Override PartName="/ppt/charts/chart45.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charts/chart52.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582" r:id="rId3"/>
    <p:sldId id="469" r:id="rId4"/>
    <p:sldId id="595" r:id="rId5"/>
    <p:sldId id="529" r:id="rId6"/>
    <p:sldId id="531" r:id="rId7"/>
    <p:sldId id="530" r:id="rId8"/>
    <p:sldId id="610" r:id="rId9"/>
    <p:sldId id="602" r:id="rId10"/>
    <p:sldId id="520" r:id="rId11"/>
    <p:sldId id="541" r:id="rId12"/>
    <p:sldId id="542" r:id="rId13"/>
    <p:sldId id="513" r:id="rId14"/>
    <p:sldId id="515" r:id="rId15"/>
    <p:sldId id="516" r:id="rId16"/>
    <p:sldId id="517" r:id="rId17"/>
    <p:sldId id="519" r:id="rId18"/>
    <p:sldId id="543" r:id="rId19"/>
    <p:sldId id="583" r:id="rId20"/>
    <p:sldId id="584" r:id="rId21"/>
    <p:sldId id="585" r:id="rId22"/>
    <p:sldId id="546" r:id="rId23"/>
    <p:sldId id="547" r:id="rId24"/>
    <p:sldId id="475" r:id="rId25"/>
    <p:sldId id="548" r:id="rId26"/>
    <p:sldId id="549" r:id="rId27"/>
    <p:sldId id="550" r:id="rId28"/>
    <p:sldId id="552" r:id="rId29"/>
    <p:sldId id="553" r:id="rId30"/>
    <p:sldId id="603" r:id="rId31"/>
    <p:sldId id="563" r:id="rId32"/>
    <p:sldId id="554" r:id="rId33"/>
    <p:sldId id="556" r:id="rId34"/>
    <p:sldId id="557" r:id="rId35"/>
    <p:sldId id="558" r:id="rId36"/>
    <p:sldId id="559" r:id="rId37"/>
    <p:sldId id="565" r:id="rId38"/>
    <p:sldId id="560" r:id="rId39"/>
    <p:sldId id="561" r:id="rId40"/>
    <p:sldId id="571" r:id="rId41"/>
    <p:sldId id="570" r:id="rId42"/>
    <p:sldId id="567" r:id="rId43"/>
    <p:sldId id="607" r:id="rId44"/>
    <p:sldId id="569" r:id="rId45"/>
    <p:sldId id="568" r:id="rId46"/>
    <p:sldId id="601" r:id="rId47"/>
    <p:sldId id="572" r:id="rId48"/>
    <p:sldId id="574" r:id="rId49"/>
    <p:sldId id="573" r:id="rId50"/>
    <p:sldId id="575" r:id="rId51"/>
    <p:sldId id="605" r:id="rId52"/>
    <p:sldId id="606" r:id="rId53"/>
    <p:sldId id="611" r:id="rId54"/>
    <p:sldId id="612" r:id="rId55"/>
    <p:sldId id="604" r:id="rId56"/>
    <p:sldId id="537" r:id="rId57"/>
    <p:sldId id="533" r:id="rId58"/>
    <p:sldId id="534" r:id="rId59"/>
    <p:sldId id="535" r:id="rId60"/>
    <p:sldId id="600" r:id="rId61"/>
    <p:sldId id="587" r:id="rId62"/>
    <p:sldId id="586" r:id="rId63"/>
    <p:sldId id="599" r:id="rId64"/>
    <p:sldId id="588" r:id="rId65"/>
    <p:sldId id="596" r:id="rId66"/>
    <p:sldId id="609" r:id="rId67"/>
    <p:sldId id="590" r:id="rId68"/>
    <p:sldId id="591" r:id="rId69"/>
    <p:sldId id="608" r:id="rId7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CCFF"/>
    <a:srgbClr val="FFCC99"/>
    <a:srgbClr val="CC00CC"/>
    <a:srgbClr val="66FF99"/>
    <a:srgbClr val="FF99FF"/>
    <a:srgbClr val="0000FF"/>
    <a:srgbClr val="FF33CC"/>
    <a:srgbClr val="99CCFF"/>
    <a:srgbClr val="66FF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87" autoAdjust="0"/>
    <p:restoredTop sz="98046" autoAdjust="0"/>
  </p:normalViewPr>
  <p:slideViewPr>
    <p:cSldViewPr>
      <p:cViewPr>
        <p:scale>
          <a:sx n="110" d="100"/>
          <a:sy n="110" d="100"/>
        </p:scale>
        <p:origin x="-1644" y="-174"/>
      </p:cViewPr>
      <p:guideLst>
        <p:guide orient="horz" pos="2160"/>
        <p:guide pos="2880"/>
      </p:guideLst>
    </p:cSldViewPr>
  </p:slideViewPr>
  <p:outlineViewPr>
    <p:cViewPr>
      <p:scale>
        <a:sx n="33" d="100"/>
        <a:sy n="33" d="100"/>
      </p:scale>
      <p:origin x="0" y="1344"/>
    </p:cViewPr>
    <p:sldLst>
      <p:sld r:id="rId1" collapse="1"/>
    </p:sldLst>
  </p:outlineViewPr>
  <p:notesTextViewPr>
    <p:cViewPr>
      <p:scale>
        <a:sx n="100" d="100"/>
        <a:sy n="100" d="100"/>
      </p:scale>
      <p:origin x="0" y="0"/>
    </p:cViewPr>
  </p:notesTextViewPr>
  <p:sorterViewPr>
    <p:cViewPr>
      <p:scale>
        <a:sx n="66" d="100"/>
        <a:sy n="66" d="100"/>
      </p:scale>
      <p:origin x="0" y="160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____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____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____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____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_____Microsoft_Office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____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____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_____Microsoft_Office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_____Microsoft_Office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_____Microsoft_Office_Excel26.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Office_Excel27.xlsx"/></Relationships>
</file>

<file path=ppt/charts/_rels/chart2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Microsoft_Office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_____Microsoft_Office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_____Microsoft_Office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_____Microsoft_Office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_____Microsoft_Office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_____Microsoft_Office_Excel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_____Microsoft_Office_Excel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_____Microsoft_Office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_____Microsoft_Office_Excel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_____Microsoft_Office_Excel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_____Microsoft_Office_Excel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_____Microsoft_Office_Excel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_____Microsoft_Office_Excel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_____Microsoft_Office_Excel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_____Microsoft_Office_Excel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_____Microsoft_Office_Excel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_____Microsoft_Office_Excel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_____Microsoft_Office_Excel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_____Microsoft_Office_Excel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_____Microsoft_Office_Excel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_____Microsoft_Office_Excel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_____Microsoft_Office_Excel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_____Microsoft_Office_Excel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_____Microsoft_Office_Excel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_____Microsoft_Office_Excel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_____Microsoft_Office_Excel53.xlsx"/></Relationships>
</file>

<file path=ppt/charts/_rels/chart54.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_____Microsoft_Office_Excel5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9.6798055549283044E-2"/>
          <c:y val="7.7931932976154833E-2"/>
          <c:w val="0.92073832790445154"/>
          <c:h val="0.62492270725199661"/>
        </c:manualLayout>
      </c:layout>
      <c:bar3DChart>
        <c:barDir val="col"/>
        <c:grouping val="clustered"/>
        <c:ser>
          <c:idx val="0"/>
          <c:order val="0"/>
          <c:tx>
            <c:strRef>
              <c:f>Sheet1!$A$2</c:f>
              <c:strCache>
                <c:ptCount val="1"/>
                <c:pt idx="0">
                  <c:v>Население всего</c:v>
                </c:pt>
              </c:strCache>
            </c:strRef>
          </c:tx>
          <c:spPr>
            <a:solidFill>
              <a:srgbClr val="CC99FF"/>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54.3</c:v>
                </c:pt>
                <c:pt idx="1">
                  <c:v>54.3</c:v>
                </c:pt>
                <c:pt idx="2">
                  <c:v>54.2</c:v>
                </c:pt>
                <c:pt idx="3">
                  <c:v>54.21</c:v>
                </c:pt>
                <c:pt idx="4">
                  <c:v>54.260000000000012</c:v>
                </c:pt>
                <c:pt idx="5">
                  <c:v>54.31</c:v>
                </c:pt>
              </c:numCache>
            </c:numRef>
          </c:val>
        </c:ser>
        <c:ser>
          <c:idx val="1"/>
          <c:order val="1"/>
          <c:tx>
            <c:strRef>
              <c:f>Sheet1!$A$3</c:f>
              <c:strCache>
                <c:ptCount val="1"/>
                <c:pt idx="0">
                  <c:v>Число прибывших на территорию района</c:v>
                </c:pt>
              </c:strCache>
            </c:strRef>
          </c:tx>
          <c:spPr>
            <a:solidFill>
              <a:srgbClr val="FFFF00"/>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Sheet1!$B$3:$G$3</c:f>
              <c:numCache>
                <c:formatCode>General</c:formatCode>
                <c:ptCount val="6"/>
                <c:pt idx="0">
                  <c:v>1.6</c:v>
                </c:pt>
                <c:pt idx="1">
                  <c:v>1.1399999999999975</c:v>
                </c:pt>
                <c:pt idx="2">
                  <c:v>1.4</c:v>
                </c:pt>
                <c:pt idx="3">
                  <c:v>1.4</c:v>
                </c:pt>
                <c:pt idx="4">
                  <c:v>1.4</c:v>
                </c:pt>
                <c:pt idx="5">
                  <c:v>1.4</c:v>
                </c:pt>
              </c:numCache>
            </c:numRef>
          </c:val>
        </c:ser>
        <c:ser>
          <c:idx val="2"/>
          <c:order val="2"/>
          <c:tx>
            <c:strRef>
              <c:f>Sheet1!$A$4</c:f>
              <c:strCache>
                <c:ptCount val="1"/>
                <c:pt idx="0">
                  <c:v>Число выбывших с территории района</c:v>
                </c:pt>
              </c:strCache>
            </c:strRef>
          </c:tx>
          <c:spPr>
            <a:solidFill>
              <a:srgbClr val="3366FF"/>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Sheet1!$B$4:$G$4</c:f>
              <c:numCache>
                <c:formatCode>General</c:formatCode>
                <c:ptCount val="6"/>
                <c:pt idx="0">
                  <c:v>1.7000000000000022</c:v>
                </c:pt>
                <c:pt idx="1">
                  <c:v>1.24</c:v>
                </c:pt>
                <c:pt idx="2">
                  <c:v>1.5</c:v>
                </c:pt>
                <c:pt idx="3">
                  <c:v>1.5</c:v>
                </c:pt>
                <c:pt idx="4">
                  <c:v>1.5</c:v>
                </c:pt>
                <c:pt idx="5">
                  <c:v>1.5</c:v>
                </c:pt>
              </c:numCache>
            </c:numRef>
          </c:val>
        </c:ser>
        <c:gapDepth val="0"/>
        <c:shape val="box"/>
        <c:axId val="117836800"/>
        <c:axId val="117846784"/>
        <c:axId val="0"/>
      </c:bar3DChart>
      <c:catAx>
        <c:axId val="117836800"/>
        <c:scaling>
          <c:orientation val="minMax"/>
        </c:scaling>
        <c:axPos val="b"/>
        <c:numFmt formatCode="General" sourceLinked="1"/>
        <c:tickLblPos val="low"/>
        <c:spPr>
          <a:ln w="3182">
            <a:solidFill>
              <a:schemeClr val="tx1"/>
            </a:solidFill>
            <a:prstDash val="solid"/>
          </a:ln>
        </c:spPr>
        <c:txPr>
          <a:bodyPr rot="0" vert="horz"/>
          <a:lstStyle/>
          <a:p>
            <a:pPr>
              <a:defRPr sz="1200" b="1" i="0" u="none" strike="noStrike" baseline="0">
                <a:solidFill>
                  <a:schemeClr val="tx1"/>
                </a:solidFill>
                <a:latin typeface="Arial"/>
                <a:ea typeface="Arial"/>
                <a:cs typeface="Arial"/>
              </a:defRPr>
            </a:pPr>
            <a:endParaRPr lang="ru-RU"/>
          </a:p>
        </c:txPr>
        <c:crossAx val="117846784"/>
        <c:crosses val="autoZero"/>
        <c:auto val="1"/>
        <c:lblAlgn val="ctr"/>
        <c:lblOffset val="100"/>
        <c:tickLblSkip val="1"/>
        <c:tickMarkSkip val="1"/>
      </c:catAx>
      <c:valAx>
        <c:axId val="117846784"/>
        <c:scaling>
          <c:orientation val="minMax"/>
          <c:max val="6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sz="1100" b="1" i="0" u="none" strike="noStrike" baseline="0">
                <a:solidFill>
                  <a:schemeClr val="tx1"/>
                </a:solidFill>
                <a:latin typeface="Arial"/>
                <a:ea typeface="Arial"/>
                <a:cs typeface="Arial"/>
              </a:defRPr>
            </a:pPr>
            <a:endParaRPr lang="ru-RU"/>
          </a:p>
        </c:txPr>
        <c:crossAx val="117836800"/>
        <c:crosses val="autoZero"/>
        <c:crossBetween val="between"/>
        <c:majorUnit val="5"/>
        <c:minorUnit val="2"/>
      </c:valAx>
      <c:spPr>
        <a:noFill/>
        <a:ln w="25454">
          <a:noFill/>
        </a:ln>
      </c:spPr>
    </c:plotArea>
    <c:legend>
      <c:legendPos val="r"/>
      <c:layout>
        <c:manualLayout>
          <c:xMode val="edge"/>
          <c:yMode val="edge"/>
          <c:x val="6.5964129483814526E-2"/>
          <c:y val="0.74898533163422265"/>
          <c:w val="0.92918793555977963"/>
          <c:h val="0.11234656539794705"/>
        </c:manualLayout>
      </c:layout>
      <c:spPr>
        <a:noFill/>
        <a:ln w="3182">
          <a:solidFill>
            <a:schemeClr val="tx1"/>
          </a:solidFill>
          <a:prstDash val="solid"/>
        </a:ln>
      </c:spPr>
      <c:txPr>
        <a:bodyPr/>
        <a:lstStyle/>
        <a:p>
          <a:pPr>
            <a:defRPr sz="900" b="1" i="0" u="none" strike="noStrike" baseline="0">
              <a:solidFill>
                <a:schemeClr val="tx1"/>
              </a:solidFill>
              <a:latin typeface="Arial"/>
              <a:ea typeface="Arial"/>
              <a:cs typeface="Arial"/>
            </a:defRPr>
          </a:pPr>
          <a:endParaRPr lang="ru-RU"/>
        </a:p>
      </c:txPr>
    </c:legend>
    <c:plotVisOnly val="1"/>
    <c:dispBlanksAs val="gap"/>
  </c:chart>
  <c:spPr>
    <a:noFill/>
    <a:ln>
      <a:noFill/>
    </a:ln>
  </c:spPr>
  <c:txPr>
    <a:bodyPr/>
    <a:lstStyle/>
    <a:p>
      <a:pPr>
        <a:defRPr sz="2580" b="1" i="0" u="none" strike="noStrike" baseline="0">
          <a:solidFill>
            <a:schemeClr val="tx1"/>
          </a:solidFill>
          <a:latin typeface="Arial"/>
          <a:ea typeface="Arial"/>
          <a:cs typeface="Arial"/>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167E-2"/>
          <c:y val="9.1396376299231585E-2"/>
          <c:w val="0.92073832790445154"/>
          <c:h val="0.7943058087981697"/>
        </c:manualLayout>
      </c:layout>
      <c:bar3DChart>
        <c:barDir val="col"/>
        <c:grouping val="stacked"/>
        <c:ser>
          <c:idx val="0"/>
          <c:order val="0"/>
          <c:tx>
            <c:strRef>
              <c:f>Sheet1!$A$2</c:f>
              <c:strCache>
                <c:ptCount val="1"/>
                <c:pt idx="0">
                  <c:v>Оборот общественного питания</c:v>
                </c:pt>
              </c:strCache>
            </c:strRef>
          </c:tx>
          <c:spPr>
            <a:solidFill>
              <a:srgbClr val="66CCFF"/>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61</c:v>
                </c:pt>
                <c:pt idx="1">
                  <c:v>61.8</c:v>
                </c:pt>
                <c:pt idx="2">
                  <c:v>60</c:v>
                </c:pt>
                <c:pt idx="3">
                  <c:v>60.01</c:v>
                </c:pt>
                <c:pt idx="4">
                  <c:v>60.13</c:v>
                </c:pt>
                <c:pt idx="5">
                  <c:v>60.13</c:v>
                </c:pt>
              </c:numCache>
            </c:numRef>
          </c:val>
        </c:ser>
        <c:gapDepth val="0"/>
        <c:shape val="cylinder"/>
        <c:axId val="151362560"/>
        <c:axId val="151364352"/>
        <c:axId val="0"/>
      </c:bar3DChart>
      <c:catAx>
        <c:axId val="15136256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51364352"/>
        <c:crosses val="autoZero"/>
        <c:auto val="1"/>
        <c:lblAlgn val="ctr"/>
        <c:lblOffset val="100"/>
        <c:tickLblSkip val="1"/>
        <c:tickMarkSkip val="1"/>
      </c:catAx>
      <c:valAx>
        <c:axId val="151364352"/>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51362560"/>
        <c:crosses val="autoZero"/>
        <c:crossBetween val="between"/>
      </c:valAx>
      <c:spPr>
        <a:noFill/>
        <a:ln w="25454">
          <a:noFill/>
        </a:ln>
      </c:spPr>
    </c:plotArea>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1700064884467802E-2"/>
          <c:y val="2.5564887722368038E-2"/>
          <c:w val="0.66681040201671893"/>
          <c:h val="0.75465796654376849"/>
        </c:manualLayout>
      </c:layout>
      <c:bar3DChart>
        <c:barDir val="col"/>
        <c:grouping val="stacked"/>
        <c:ser>
          <c:idx val="0"/>
          <c:order val="0"/>
          <c:tx>
            <c:strRef>
              <c:f>Sheet1!$A$2</c:f>
              <c:strCache>
                <c:ptCount val="1"/>
                <c:pt idx="0">
                  <c:v>Количество малых и средних предприятий, включая микропредприятия</c:v>
                </c:pt>
              </c:strCache>
            </c:strRef>
          </c:tx>
          <c:spPr>
            <a:solidFill>
              <a:schemeClr val="accent6">
                <a:lumMod val="60000"/>
                <a:lumOff val="40000"/>
              </a:schemeClr>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1885</c:v>
                </c:pt>
                <c:pt idx="1">
                  <c:v>1869</c:v>
                </c:pt>
                <c:pt idx="2">
                  <c:v>1890</c:v>
                </c:pt>
                <c:pt idx="3">
                  <c:v>1890.1899999999998</c:v>
                </c:pt>
                <c:pt idx="4">
                  <c:v>1892.08</c:v>
                </c:pt>
                <c:pt idx="5">
                  <c:v>1893.97</c:v>
                </c:pt>
              </c:numCache>
            </c:numRef>
          </c:val>
        </c:ser>
        <c:gapDepth val="0"/>
        <c:shape val="cylinder"/>
        <c:axId val="151366272"/>
        <c:axId val="151191936"/>
        <c:axId val="0"/>
      </c:bar3DChart>
      <c:catAx>
        <c:axId val="151366272"/>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51191936"/>
        <c:crosses val="autoZero"/>
        <c:auto val="1"/>
        <c:lblAlgn val="ctr"/>
        <c:lblOffset val="100"/>
        <c:tickLblSkip val="1"/>
        <c:tickMarkSkip val="1"/>
      </c:catAx>
      <c:valAx>
        <c:axId val="151191936"/>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51366272"/>
        <c:crosses val="autoZero"/>
        <c:crossBetween val="between"/>
      </c:valAx>
      <c:spPr>
        <a:noFill/>
        <a:ln w="25454">
          <a:noFill/>
        </a:ln>
      </c:spPr>
    </c:plotArea>
    <c:legend>
      <c:legendPos val="r"/>
      <c:layout>
        <c:manualLayout>
          <c:xMode val="edge"/>
          <c:yMode val="edge"/>
          <c:x val="0.75969741933677915"/>
          <c:y val="0.2567182992310133"/>
          <c:w val="0.21749035035719885"/>
          <c:h val="0.41666899969204191"/>
        </c:manualLayout>
      </c:layout>
      <c:spPr>
        <a:noFill/>
        <a:ln w="3182">
          <a:noFill/>
          <a:prstDash val="solid"/>
        </a:ln>
      </c:spPr>
      <c:txPr>
        <a:bodyPr/>
        <a:lstStyle/>
        <a:p>
          <a:pPr>
            <a:defRPr sz="11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1700064884467802E-2"/>
          <c:y val="2.5564887722368038E-2"/>
          <c:w val="0.94951159230096238"/>
          <c:h val="0.71744881889763779"/>
        </c:manualLayout>
      </c:layout>
      <c:bar3DChart>
        <c:barDir val="col"/>
        <c:grouping val="stacked"/>
        <c:ser>
          <c:idx val="0"/>
          <c:order val="0"/>
          <c:tx>
            <c:strRef>
              <c:f>Sheet1!$A$2</c:f>
              <c:strCache>
                <c:ptCount val="1"/>
                <c:pt idx="0">
                  <c:v>Среднесписочная чиленность работников малых и средних предприятий, включая микропредприятия (без внешних совместителей)</c:v>
                </c:pt>
              </c:strCache>
            </c:strRef>
          </c:tx>
          <c:spPr>
            <a:solidFill>
              <a:schemeClr val="accent1">
                <a:lumMod val="50000"/>
              </a:schemeClr>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6.1</c:v>
                </c:pt>
                <c:pt idx="1">
                  <c:v>4.3</c:v>
                </c:pt>
                <c:pt idx="2">
                  <c:v>2.7</c:v>
                </c:pt>
                <c:pt idx="3">
                  <c:v>2.7</c:v>
                </c:pt>
                <c:pt idx="4">
                  <c:v>2.7</c:v>
                </c:pt>
                <c:pt idx="5">
                  <c:v>2.7</c:v>
                </c:pt>
              </c:numCache>
            </c:numRef>
          </c:val>
        </c:ser>
        <c:gapDepth val="0"/>
        <c:shape val="box"/>
        <c:axId val="151492480"/>
        <c:axId val="151501824"/>
        <c:axId val="0"/>
      </c:bar3DChart>
      <c:catAx>
        <c:axId val="15149248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51501824"/>
        <c:crosses val="autoZero"/>
        <c:auto val="1"/>
        <c:lblAlgn val="ctr"/>
        <c:lblOffset val="100"/>
        <c:tickLblSkip val="1"/>
        <c:tickMarkSkip val="1"/>
      </c:catAx>
      <c:valAx>
        <c:axId val="151501824"/>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51492480"/>
        <c:crosses val="autoZero"/>
        <c:crossBetween val="between"/>
      </c:valAx>
      <c:spPr>
        <a:noFill/>
        <a:ln w="25454">
          <a:noFill/>
        </a:ln>
      </c:spPr>
    </c:plotArea>
    <c:legend>
      <c:legendPos val="r"/>
      <c:layout>
        <c:manualLayout>
          <c:xMode val="edge"/>
          <c:yMode val="edge"/>
          <c:x val="0"/>
          <c:y val="0.83139145345916021"/>
          <c:w val="0.99985717410323649"/>
          <c:h val="0.16860867698797088"/>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2878258967629078"/>
          <c:y val="2.5564825443041513E-2"/>
          <c:w val="0.94951159230096238"/>
          <c:h val="0.82638427727539965"/>
        </c:manualLayout>
      </c:layout>
      <c:bar3DChart>
        <c:barDir val="col"/>
        <c:grouping val="stacked"/>
        <c:ser>
          <c:idx val="0"/>
          <c:order val="0"/>
          <c:tx>
            <c:strRef>
              <c:f>Sheet1!$A$2</c:f>
              <c:strCache>
                <c:ptCount val="1"/>
                <c:pt idx="0">
                  <c:v>Оборот малых и средних предприятий, включая микропредприятия</c:v>
                </c:pt>
              </c:strCache>
            </c:strRef>
          </c:tx>
          <c:spPr>
            <a:solidFill>
              <a:srgbClr val="FF66FF"/>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2.19</c:v>
                </c:pt>
                <c:pt idx="1">
                  <c:v>2.2000000000000002</c:v>
                </c:pt>
                <c:pt idx="2">
                  <c:v>2.21</c:v>
                </c:pt>
                <c:pt idx="3">
                  <c:v>2.21</c:v>
                </c:pt>
                <c:pt idx="4">
                  <c:v>2.21</c:v>
                </c:pt>
                <c:pt idx="5">
                  <c:v>2.21</c:v>
                </c:pt>
              </c:numCache>
            </c:numRef>
          </c:val>
        </c:ser>
        <c:gapDepth val="0"/>
        <c:shape val="cylinder"/>
        <c:axId val="151512576"/>
        <c:axId val="166543744"/>
        <c:axId val="0"/>
      </c:bar3DChart>
      <c:catAx>
        <c:axId val="151512576"/>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66543744"/>
        <c:crosses val="autoZero"/>
        <c:auto val="1"/>
        <c:lblAlgn val="ctr"/>
        <c:lblOffset val="100"/>
        <c:tickLblSkip val="1"/>
        <c:tickMarkSkip val="1"/>
      </c:catAx>
      <c:valAx>
        <c:axId val="166543744"/>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51512576"/>
        <c:crosses val="autoZero"/>
        <c:crossBetween val="between"/>
      </c:valAx>
      <c:spPr>
        <a:noFill/>
        <a:ln w="25454">
          <a:noFill/>
        </a:ln>
      </c:spPr>
    </c:plotArea>
    <c:legend>
      <c:legendPos val="r"/>
      <c:layout>
        <c:manualLayout>
          <c:xMode val="edge"/>
          <c:yMode val="edge"/>
          <c:x val="3.0555555555555582E-2"/>
          <c:y val="0.83139145345916021"/>
          <c:w val="0.96930161854768493"/>
          <c:h val="0.16860867698797088"/>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139E-2"/>
          <c:y val="3.8166961006404231E-2"/>
          <c:w val="0.92073832790445154"/>
          <c:h val="0.57263513513513564"/>
        </c:manualLayout>
      </c:layout>
      <c:bar3DChart>
        <c:barDir val="col"/>
        <c:grouping val="clustered"/>
        <c:ser>
          <c:idx val="0"/>
          <c:order val="0"/>
          <c:tx>
            <c:strRef>
              <c:f>Sheet1!$A$2</c:f>
              <c:strCache>
                <c:ptCount val="1"/>
                <c:pt idx="0">
                  <c:v>Среднемесячная номинальная начисленная  заработная плата в целом по району</c:v>
                </c:pt>
              </c:strCache>
            </c:strRef>
          </c:tx>
          <c:spPr>
            <a:solidFill>
              <a:schemeClr val="accent2">
                <a:lumMod val="60000"/>
                <a:lumOff val="40000"/>
              </a:schemeClr>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22.4</c:v>
                </c:pt>
                <c:pt idx="1">
                  <c:v>25.17</c:v>
                </c:pt>
                <c:pt idx="2">
                  <c:v>25.5</c:v>
                </c:pt>
                <c:pt idx="3">
                  <c:v>25.5</c:v>
                </c:pt>
                <c:pt idx="4">
                  <c:v>25.53</c:v>
                </c:pt>
                <c:pt idx="5">
                  <c:v>25.55</c:v>
                </c:pt>
              </c:numCache>
            </c:numRef>
          </c:val>
        </c:ser>
        <c:gapDepth val="0"/>
        <c:shape val="box"/>
        <c:axId val="166569472"/>
        <c:axId val="166571008"/>
        <c:axId val="0"/>
      </c:bar3DChart>
      <c:catAx>
        <c:axId val="166569472"/>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66571008"/>
        <c:crosses val="autoZero"/>
        <c:auto val="1"/>
        <c:lblAlgn val="ctr"/>
        <c:lblOffset val="100"/>
        <c:tickLblSkip val="1"/>
        <c:tickMarkSkip val="1"/>
      </c:catAx>
      <c:valAx>
        <c:axId val="166571008"/>
        <c:scaling>
          <c:orientation val="minMax"/>
          <c:max val="3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66569472"/>
        <c:crosses val="autoZero"/>
        <c:crossBetween val="between"/>
        <c:majorUnit val="5"/>
        <c:minorUnit val="0.5"/>
      </c:valAx>
      <c:spPr>
        <a:noFill/>
        <a:ln w="25454">
          <a:noFill/>
        </a:ln>
      </c:spPr>
    </c:plotArea>
    <c:legend>
      <c:legendPos val="r"/>
      <c:layout>
        <c:manualLayout>
          <c:xMode val="edge"/>
          <c:yMode val="edge"/>
          <c:x val="4.3202261378114948E-2"/>
          <c:y val="0.73947398560729938"/>
          <c:w val="0.92306137928375986"/>
          <c:h val="0.19904439280681724"/>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167E-2"/>
          <c:y val="1.5338825275063769E-2"/>
          <c:w val="0.92073832790445154"/>
          <c:h val="0.7744946636723814"/>
        </c:manualLayout>
      </c:layout>
      <c:bar3DChart>
        <c:barDir val="col"/>
        <c:grouping val="clustered"/>
        <c:ser>
          <c:idx val="0"/>
          <c:order val="0"/>
          <c:tx>
            <c:strRef>
              <c:f>Sheet1!$A$2</c:f>
              <c:strCache>
                <c:ptCount val="1"/>
                <c:pt idx="0">
                  <c:v>среднесписочная численность работников организаций (без внешних совместителей)</c:v>
                </c:pt>
              </c:strCache>
            </c:strRef>
          </c:tx>
          <c:spPr>
            <a:solidFill>
              <a:schemeClr val="accent1">
                <a:lumMod val="50000"/>
              </a:schemeClr>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6.1</c:v>
                </c:pt>
                <c:pt idx="1">
                  <c:v>5.9</c:v>
                </c:pt>
                <c:pt idx="2">
                  <c:v>6.17</c:v>
                </c:pt>
                <c:pt idx="3">
                  <c:v>6.17</c:v>
                </c:pt>
                <c:pt idx="4">
                  <c:v>6.18</c:v>
                </c:pt>
                <c:pt idx="5">
                  <c:v>6.18</c:v>
                </c:pt>
              </c:numCache>
            </c:numRef>
          </c:val>
          <c:shape val="cylinder"/>
        </c:ser>
        <c:gapDepth val="0"/>
        <c:shape val="box"/>
        <c:axId val="166627968"/>
        <c:axId val="166629760"/>
        <c:axId val="0"/>
      </c:bar3DChart>
      <c:catAx>
        <c:axId val="166627968"/>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66629760"/>
        <c:crosses val="autoZero"/>
        <c:auto val="1"/>
        <c:lblAlgn val="ctr"/>
        <c:lblOffset val="100"/>
        <c:tickLblSkip val="1"/>
        <c:tickMarkSkip val="1"/>
      </c:catAx>
      <c:valAx>
        <c:axId val="166629760"/>
        <c:scaling>
          <c:orientation val="minMax"/>
          <c:max val="7"/>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66627968"/>
        <c:crosses val="autoZero"/>
        <c:crossBetween val="between"/>
        <c:majorUnit val="1"/>
        <c:minorUnit val="0.5"/>
      </c:valAx>
      <c:spPr>
        <a:noFill/>
        <a:ln w="25454">
          <a:noFill/>
        </a:ln>
      </c:spPr>
    </c:plotArea>
    <c:legend>
      <c:legendPos val="r"/>
      <c:layout>
        <c:manualLayout>
          <c:xMode val="edge"/>
          <c:yMode val="edge"/>
          <c:x val="4.3202261378114948E-2"/>
          <c:y val="0.83883880631040952"/>
          <c:w val="0.9555555555555556"/>
          <c:h val="0.16116094372109124"/>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194E-2"/>
          <c:y val="1.5338825275063776E-2"/>
          <c:w val="0.92073832790445154"/>
          <c:h val="0.917702238304547"/>
        </c:manualLayout>
      </c:layout>
      <c:bar3DChart>
        <c:barDir val="col"/>
        <c:grouping val="clustered"/>
        <c:ser>
          <c:idx val="1"/>
          <c:order val="0"/>
          <c:tx>
            <c:strRef>
              <c:f>Sheet1!$A$2</c:f>
              <c:strCache>
                <c:ptCount val="1"/>
                <c:pt idx="0">
                  <c:v>Уровень безработицы </c:v>
                </c:pt>
              </c:strCache>
            </c:strRef>
          </c:tx>
          <c:spPr>
            <a:solidFill>
              <a:srgbClr val="FFCCCC"/>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8.32</c:v>
                </c:pt>
                <c:pt idx="1">
                  <c:v>5.6</c:v>
                </c:pt>
                <c:pt idx="2">
                  <c:v>8.1</c:v>
                </c:pt>
                <c:pt idx="3">
                  <c:v>8.1</c:v>
                </c:pt>
                <c:pt idx="4">
                  <c:v>8.11</c:v>
                </c:pt>
                <c:pt idx="5">
                  <c:v>8.120000000000001</c:v>
                </c:pt>
              </c:numCache>
            </c:numRef>
          </c:val>
        </c:ser>
        <c:ser>
          <c:idx val="2"/>
          <c:order val="1"/>
          <c:tx>
            <c:strRef>
              <c:f>Sheet1!$A$3</c:f>
              <c:strCache>
                <c:ptCount val="1"/>
                <c:pt idx="0">
                  <c:v>Уровень зарегистрированной безработицы </c:v>
                </c:pt>
              </c:strCache>
            </c:strRef>
          </c:tx>
          <c:spPr>
            <a:solidFill>
              <a:srgbClr val="CC00FF"/>
            </a:solidFill>
          </c:spPr>
          <c:cat>
            <c:numRef>
              <c:f>Sheet1!$B$1:$G$1</c:f>
              <c:numCache>
                <c:formatCode>General</c:formatCode>
                <c:ptCount val="6"/>
                <c:pt idx="0">
                  <c:v>2017</c:v>
                </c:pt>
                <c:pt idx="1">
                  <c:v>2018</c:v>
                </c:pt>
                <c:pt idx="2">
                  <c:v>2019</c:v>
                </c:pt>
                <c:pt idx="3">
                  <c:v>2020</c:v>
                </c:pt>
                <c:pt idx="4">
                  <c:v>2021</c:v>
                </c:pt>
                <c:pt idx="5">
                  <c:v>2022</c:v>
                </c:pt>
              </c:numCache>
            </c:numRef>
          </c:cat>
          <c:val>
            <c:numRef>
              <c:f>Sheet1!$B$3:$G$3</c:f>
              <c:numCache>
                <c:formatCode>General</c:formatCode>
                <c:ptCount val="6"/>
                <c:pt idx="0">
                  <c:v>2.2999999999999998</c:v>
                </c:pt>
                <c:pt idx="1">
                  <c:v>1.5</c:v>
                </c:pt>
                <c:pt idx="2">
                  <c:v>1.5</c:v>
                </c:pt>
                <c:pt idx="3">
                  <c:v>1.5</c:v>
                </c:pt>
                <c:pt idx="4">
                  <c:v>1.5</c:v>
                </c:pt>
                <c:pt idx="5">
                  <c:v>1.5</c:v>
                </c:pt>
              </c:numCache>
            </c:numRef>
          </c:val>
        </c:ser>
        <c:gapDepth val="0"/>
        <c:shape val="box"/>
        <c:axId val="151565056"/>
        <c:axId val="151566592"/>
        <c:axId val="0"/>
      </c:bar3DChart>
      <c:catAx>
        <c:axId val="151565056"/>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51566592"/>
        <c:crosses val="autoZero"/>
        <c:auto val="1"/>
        <c:lblAlgn val="ctr"/>
        <c:lblOffset val="100"/>
        <c:tickLblSkip val="1"/>
        <c:tickMarkSkip val="1"/>
      </c:catAx>
      <c:valAx>
        <c:axId val="151566592"/>
        <c:scaling>
          <c:orientation val="minMax"/>
          <c:max val="1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51565056"/>
        <c:crosses val="autoZero"/>
        <c:crossBetween val="between"/>
        <c:majorUnit val="1"/>
        <c:minorUnit val="0.5"/>
      </c:valAx>
      <c:spPr>
        <a:noFill/>
        <a:ln w="25454">
          <a:noFill/>
        </a:ln>
      </c:spPr>
    </c:plotArea>
    <c:legend>
      <c:legendPos val="r"/>
      <c:layout>
        <c:manualLayout>
          <c:xMode val="edge"/>
          <c:yMode val="edge"/>
          <c:x val="0"/>
          <c:y val="0.85442971527758682"/>
          <c:w val="1"/>
          <c:h val="0.14556999309424568"/>
        </c:manualLayout>
      </c:layout>
      <c:spPr>
        <a:noFill/>
        <a:ln w="3182">
          <a:noFill/>
          <a:prstDash val="solid"/>
        </a:ln>
      </c:spPr>
      <c:txPr>
        <a:bodyPr/>
        <a:lstStyle/>
        <a:p>
          <a:pPr>
            <a:defRPr sz="9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194E-2"/>
          <c:y val="1.5338825275063776E-2"/>
          <c:w val="0.92073832790445154"/>
          <c:h val="0.77449466367238173"/>
        </c:manualLayout>
      </c:layout>
      <c:bar3DChart>
        <c:barDir val="col"/>
        <c:grouping val="clustered"/>
        <c:ser>
          <c:idx val="0"/>
          <c:order val="0"/>
          <c:tx>
            <c:strRef>
              <c:f>Sheet1!$A$2</c:f>
              <c:strCache>
                <c:ptCount val="1"/>
                <c:pt idx="0">
                  <c:v>Фонд заработной платы работников организаций</c:v>
                </c:pt>
              </c:strCache>
            </c:strRef>
          </c:tx>
          <c:spPr>
            <a:solidFill>
              <a:srgbClr val="92D050"/>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1653.3</c:v>
                </c:pt>
                <c:pt idx="1">
                  <c:v>1750</c:v>
                </c:pt>
                <c:pt idx="2">
                  <c:v>1828.01</c:v>
                </c:pt>
                <c:pt idx="3">
                  <c:v>1822.53</c:v>
                </c:pt>
                <c:pt idx="4">
                  <c:v>1830.02</c:v>
                </c:pt>
                <c:pt idx="5">
                  <c:v>1831.85</c:v>
                </c:pt>
              </c:numCache>
            </c:numRef>
          </c:val>
        </c:ser>
        <c:gapDepth val="0"/>
        <c:shape val="box"/>
        <c:axId val="166729600"/>
        <c:axId val="166731136"/>
        <c:axId val="0"/>
      </c:bar3DChart>
      <c:catAx>
        <c:axId val="16672960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66731136"/>
        <c:crosses val="autoZero"/>
        <c:auto val="1"/>
        <c:lblAlgn val="ctr"/>
        <c:lblOffset val="100"/>
        <c:tickLblSkip val="1"/>
        <c:tickMarkSkip val="1"/>
      </c:catAx>
      <c:valAx>
        <c:axId val="166731136"/>
        <c:scaling>
          <c:orientation val="minMax"/>
          <c:max val="200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66729600"/>
        <c:crosses val="autoZero"/>
        <c:crossBetween val="between"/>
        <c:majorUnit val="500"/>
        <c:minorUnit val="100"/>
      </c:valAx>
      <c:spPr>
        <a:noFill/>
        <a:ln w="25454">
          <a:noFill/>
        </a:ln>
      </c:spPr>
    </c:plotArea>
    <c:legend>
      <c:legendPos val="r"/>
      <c:layout>
        <c:manualLayout>
          <c:xMode val="edge"/>
          <c:yMode val="edge"/>
          <c:x val="4.3202261378114948E-2"/>
          <c:y val="0.83883880631040986"/>
          <c:w val="0.9555555555555556"/>
          <c:h val="0.16116094372109124"/>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ru-RU"/>
  <c:chart>
    <c:view3D>
      <c:rotX val="30"/>
      <c:rotY val="40"/>
      <c:rAngAx val="1"/>
    </c:view3D>
    <c:plotArea>
      <c:layout>
        <c:manualLayout>
          <c:layoutTarget val="inner"/>
          <c:xMode val="edge"/>
          <c:yMode val="edge"/>
          <c:x val="0.10156146169780104"/>
          <c:y val="6.2234987078465032E-2"/>
          <c:w val="0.88672002027231234"/>
          <c:h val="0.7540708907892536"/>
        </c:manualLayout>
      </c:layout>
      <c:bar3DChart>
        <c:barDir val="col"/>
        <c:grouping val="clustered"/>
        <c:ser>
          <c:idx val="0"/>
          <c:order val="0"/>
          <c:tx>
            <c:strRef>
              <c:f>Лист1!$B$1</c:f>
              <c:strCache>
                <c:ptCount val="1"/>
                <c:pt idx="0">
                  <c:v>Доходы </c:v>
                </c:pt>
              </c:strCache>
            </c:strRef>
          </c:tx>
          <c:spPr>
            <a:solidFill>
              <a:srgbClr val="00B0F0"/>
            </a:solidFill>
          </c:spPr>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8683.66</c:v>
                </c:pt>
                <c:pt idx="1">
                  <c:v>9330</c:v>
                </c:pt>
                <c:pt idx="2">
                  <c:v>9795.51</c:v>
                </c:pt>
                <c:pt idx="3">
                  <c:v>9796.49</c:v>
                </c:pt>
                <c:pt idx="4">
                  <c:v>9806.2900000000009</c:v>
                </c:pt>
                <c:pt idx="5">
                  <c:v>9816.09</c:v>
                </c:pt>
              </c:numCache>
            </c:numRef>
          </c:val>
        </c:ser>
        <c:ser>
          <c:idx val="1"/>
          <c:order val="1"/>
          <c:tx>
            <c:strRef>
              <c:f>Лист1!$C$1</c:f>
              <c:strCache>
                <c:ptCount val="1"/>
                <c:pt idx="0">
                  <c:v>Расходы</c:v>
                </c:pt>
              </c:strCache>
            </c:strRef>
          </c:tx>
          <c:spPr>
            <a:solidFill>
              <a:srgbClr val="FFC000"/>
            </a:solidFill>
          </c:spPr>
          <c:cat>
            <c:numRef>
              <c:f>Лист1!$A$2:$A$7</c:f>
              <c:numCache>
                <c:formatCode>General</c:formatCode>
                <c:ptCount val="6"/>
                <c:pt idx="0">
                  <c:v>2017</c:v>
                </c:pt>
                <c:pt idx="1">
                  <c:v>2018</c:v>
                </c:pt>
                <c:pt idx="2">
                  <c:v>2019</c:v>
                </c:pt>
                <c:pt idx="3">
                  <c:v>2020</c:v>
                </c:pt>
                <c:pt idx="4">
                  <c:v>2021</c:v>
                </c:pt>
                <c:pt idx="5">
                  <c:v>2022</c:v>
                </c:pt>
              </c:numCache>
            </c:numRef>
          </c:cat>
          <c:val>
            <c:numRef>
              <c:f>Лист1!$C$2:$C$7</c:f>
              <c:numCache>
                <c:formatCode>General</c:formatCode>
                <c:ptCount val="6"/>
                <c:pt idx="0">
                  <c:v>8674.98</c:v>
                </c:pt>
                <c:pt idx="1">
                  <c:v>9320</c:v>
                </c:pt>
                <c:pt idx="2">
                  <c:v>9785.719999999983</c:v>
                </c:pt>
                <c:pt idx="3">
                  <c:v>9786.7000000000007</c:v>
                </c:pt>
                <c:pt idx="4">
                  <c:v>9796.49</c:v>
                </c:pt>
                <c:pt idx="5">
                  <c:v>9806.2800000000007</c:v>
                </c:pt>
              </c:numCache>
            </c:numRef>
          </c:val>
        </c:ser>
        <c:shape val="box"/>
        <c:axId val="166738560"/>
        <c:axId val="166756736"/>
        <c:axId val="0"/>
      </c:bar3DChart>
      <c:dateAx>
        <c:axId val="166738560"/>
        <c:scaling>
          <c:orientation val="minMax"/>
        </c:scaling>
        <c:axPos val="b"/>
        <c:numFmt formatCode="General" sourceLinked="1"/>
        <c:tickLblPos val="nextTo"/>
        <c:crossAx val="166756736"/>
        <c:crosses val="autoZero"/>
        <c:lblOffset val="100"/>
        <c:baseTimeUnit val="days"/>
      </c:dateAx>
      <c:valAx>
        <c:axId val="166756736"/>
        <c:scaling>
          <c:orientation val="minMax"/>
          <c:min val="1000"/>
        </c:scaling>
        <c:axPos val="l"/>
        <c:majorGridlines/>
        <c:numFmt formatCode="General" sourceLinked="1"/>
        <c:tickLblPos val="nextTo"/>
        <c:txPr>
          <a:bodyPr/>
          <a:lstStyle/>
          <a:p>
            <a:pPr>
              <a:defRPr sz="1000" b="0"/>
            </a:pPr>
            <a:endParaRPr lang="ru-RU"/>
          </a:p>
        </c:txPr>
        <c:crossAx val="166738560"/>
        <c:crossesAt val="1"/>
        <c:crossBetween val="between"/>
        <c:majorUnit val="1000"/>
        <c:minorUnit val="40"/>
      </c:valAx>
    </c:plotArea>
    <c:plotVisOnly val="1"/>
  </c:chart>
  <c:txPr>
    <a:bodyPr/>
    <a:lstStyle/>
    <a:p>
      <a:pPr>
        <a:defRPr sz="1200"/>
      </a:pPr>
      <a:endParaRPr lang="ru-RU"/>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1951859142607174"/>
          <c:y val="7.9566197261961513E-2"/>
          <c:w val="0.92073832790445154"/>
          <c:h val="0.77449466367238196"/>
        </c:manualLayout>
      </c:layout>
      <c:bar3DChart>
        <c:barDir val="col"/>
        <c:grouping val="clustered"/>
        <c:ser>
          <c:idx val="0"/>
          <c:order val="0"/>
          <c:tx>
            <c:strRef>
              <c:f>Sheet1!$A$2</c:f>
              <c:strCache>
                <c:ptCount val="1"/>
                <c:pt idx="0">
                  <c:v>Величина прожиточного минимума</c:v>
                </c:pt>
              </c:strCache>
            </c:strRef>
          </c:tx>
          <c:spPr>
            <a:solidFill>
              <a:srgbClr val="92D050"/>
            </a:solidFill>
            <a:ln w="12727">
              <a:no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8248</c:v>
                </c:pt>
                <c:pt idx="1">
                  <c:v>9320</c:v>
                </c:pt>
                <c:pt idx="2">
                  <c:v>9232.65</c:v>
                </c:pt>
                <c:pt idx="3">
                  <c:v>9233.57</c:v>
                </c:pt>
                <c:pt idx="4">
                  <c:v>9242.81</c:v>
                </c:pt>
                <c:pt idx="5">
                  <c:v>9252.0499999999811</c:v>
                </c:pt>
              </c:numCache>
            </c:numRef>
          </c:val>
        </c:ser>
        <c:gapDepth val="0"/>
        <c:shape val="box"/>
        <c:axId val="166823040"/>
        <c:axId val="166824576"/>
        <c:axId val="0"/>
      </c:bar3DChart>
      <c:catAx>
        <c:axId val="16682304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66824576"/>
        <c:crosses val="autoZero"/>
        <c:auto val="1"/>
        <c:lblAlgn val="ctr"/>
        <c:lblOffset val="100"/>
        <c:tickLblSkip val="1"/>
        <c:tickMarkSkip val="1"/>
      </c:catAx>
      <c:valAx>
        <c:axId val="166824576"/>
        <c:scaling>
          <c:orientation val="minMax"/>
          <c:max val="10000"/>
          <c:min val="0"/>
        </c:scaling>
        <c:axPos val="l"/>
        <c:majorGridlines>
          <c:spPr>
            <a:ln w="3182">
              <a:solidFill>
                <a:schemeClr val="tx1"/>
              </a:solidFill>
              <a:prstDash val="solid"/>
            </a:ln>
          </c:spPr>
        </c:majorGridlines>
        <c:numFmt formatCode="General" sourceLinked="1"/>
        <c:tickLblPos val="nextTo"/>
        <c:spPr>
          <a:ln w="3182">
            <a:solidFill>
              <a:schemeClr val="tx1">
                <a:lumMod val="50000"/>
                <a:lumOff val="50000"/>
              </a:schemeClr>
            </a:solidFill>
            <a:prstDash val="solid"/>
          </a:ln>
        </c:spPr>
        <c:txPr>
          <a:bodyPr rot="0" vert="horz"/>
          <a:lstStyle/>
          <a:p>
            <a:pPr>
              <a:defRPr b="0"/>
            </a:pPr>
            <a:endParaRPr lang="ru-RU"/>
          </a:p>
        </c:txPr>
        <c:crossAx val="166823040"/>
        <c:crosses val="autoZero"/>
        <c:crossBetween val="between"/>
        <c:majorUnit val="1000"/>
        <c:minorUnit val="100"/>
      </c:valAx>
      <c:spPr>
        <a:noFill/>
        <a:ln w="25454">
          <a:noFill/>
        </a:ln>
      </c:spPr>
    </c:plotArea>
    <c:legend>
      <c:legendPos val="r"/>
      <c:layout>
        <c:manualLayout>
          <c:xMode val="edge"/>
          <c:yMode val="edge"/>
          <c:x val="0"/>
          <c:y val="0.83883892326212961"/>
          <c:w val="0.9555555555555556"/>
          <c:h val="0.16116094372109124"/>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0"/>
      <c:hPercent val="48"/>
      <c:rotY val="60"/>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444E-2"/>
          <c:y val="0.15426513587388452"/>
          <c:w val="0.92073832790445154"/>
          <c:h val="0.54002640078352182"/>
        </c:manualLayout>
      </c:layout>
      <c:bar3DChart>
        <c:barDir val="col"/>
        <c:grouping val="clustered"/>
        <c:ser>
          <c:idx val="1"/>
          <c:order val="0"/>
          <c:tx>
            <c:strRef>
              <c:f>Sheet1!$A$2</c:f>
              <c:strCache>
                <c:ptCount val="1"/>
                <c:pt idx="0">
                  <c:v>Общий коэффициентрождаемости (число родившихся на 1000 человек населения)</c:v>
                </c:pt>
              </c:strCache>
            </c:strRef>
          </c:tx>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13.3</c:v>
                </c:pt>
                <c:pt idx="1">
                  <c:v>9.4</c:v>
                </c:pt>
                <c:pt idx="2">
                  <c:v>10</c:v>
                </c:pt>
                <c:pt idx="3">
                  <c:v>10</c:v>
                </c:pt>
                <c:pt idx="4">
                  <c:v>10.01</c:v>
                </c:pt>
                <c:pt idx="5">
                  <c:v>10.02</c:v>
                </c:pt>
              </c:numCache>
            </c:numRef>
          </c:val>
        </c:ser>
        <c:ser>
          <c:idx val="2"/>
          <c:order val="1"/>
          <c:tx>
            <c:strRef>
              <c:f>Sheet1!$A$3</c:f>
              <c:strCache>
                <c:ptCount val="1"/>
                <c:pt idx="0">
                  <c:v>Общий коэффициент смертности (число умерших на 1000 человек населения)</c:v>
                </c:pt>
              </c:strCache>
            </c:strRef>
          </c:tx>
          <c:spPr>
            <a:solidFill>
              <a:srgbClr val="FF0000"/>
            </a:solidFill>
          </c:spPr>
          <c:cat>
            <c:numRef>
              <c:f>Sheet1!$B$1:$G$1</c:f>
              <c:numCache>
                <c:formatCode>General</c:formatCode>
                <c:ptCount val="6"/>
                <c:pt idx="0">
                  <c:v>2017</c:v>
                </c:pt>
                <c:pt idx="1">
                  <c:v>2018</c:v>
                </c:pt>
                <c:pt idx="2">
                  <c:v>2019</c:v>
                </c:pt>
                <c:pt idx="3">
                  <c:v>2020</c:v>
                </c:pt>
                <c:pt idx="4">
                  <c:v>2021</c:v>
                </c:pt>
                <c:pt idx="5">
                  <c:v>2022</c:v>
                </c:pt>
              </c:numCache>
            </c:numRef>
          </c:cat>
          <c:val>
            <c:numRef>
              <c:f>Sheet1!$B$3:$G$3</c:f>
              <c:numCache>
                <c:formatCode>General</c:formatCode>
                <c:ptCount val="6"/>
                <c:pt idx="0">
                  <c:v>8.7000000000000011</c:v>
                </c:pt>
                <c:pt idx="1">
                  <c:v>9.8000000000000007</c:v>
                </c:pt>
                <c:pt idx="2">
                  <c:v>10</c:v>
                </c:pt>
                <c:pt idx="3">
                  <c:v>10</c:v>
                </c:pt>
                <c:pt idx="4">
                  <c:v>10.01</c:v>
                </c:pt>
                <c:pt idx="5">
                  <c:v>10.02</c:v>
                </c:pt>
              </c:numCache>
            </c:numRef>
          </c:val>
        </c:ser>
        <c:ser>
          <c:idx val="3"/>
          <c:order val="2"/>
          <c:tx>
            <c:strRef>
              <c:f>Sheet1!$A$4</c:f>
              <c:strCache>
                <c:ptCount val="1"/>
                <c:pt idx="0">
                  <c:v>Коэффициент естественного прироста населения (на 1000 человек населения)</c:v>
                </c:pt>
              </c:strCache>
            </c:strRef>
          </c:tx>
          <c:spPr>
            <a:solidFill>
              <a:srgbClr val="66CCFF"/>
            </a:solidFill>
          </c:spPr>
          <c:cat>
            <c:numRef>
              <c:f>Sheet1!$B$1:$G$1</c:f>
              <c:numCache>
                <c:formatCode>General</c:formatCode>
                <c:ptCount val="6"/>
                <c:pt idx="0">
                  <c:v>2017</c:v>
                </c:pt>
                <c:pt idx="1">
                  <c:v>2018</c:v>
                </c:pt>
                <c:pt idx="2">
                  <c:v>2019</c:v>
                </c:pt>
                <c:pt idx="3">
                  <c:v>2020</c:v>
                </c:pt>
                <c:pt idx="4">
                  <c:v>2021</c:v>
                </c:pt>
                <c:pt idx="5">
                  <c:v>2022</c:v>
                </c:pt>
              </c:numCache>
            </c:numRef>
          </c:cat>
          <c:val>
            <c:numRef>
              <c:f>Sheet1!$B$4:$G$4</c:f>
              <c:numCache>
                <c:formatCode>General</c:formatCode>
                <c:ptCount val="6"/>
                <c:pt idx="0">
                  <c:v>4.5999999999999996</c:v>
                </c:pt>
                <c:pt idx="1">
                  <c:v>-4.0000000000000022E-2</c:v>
                </c:pt>
                <c:pt idx="2">
                  <c:v>1</c:v>
                </c:pt>
                <c:pt idx="3">
                  <c:v>1</c:v>
                </c:pt>
                <c:pt idx="4">
                  <c:v>1</c:v>
                </c:pt>
                <c:pt idx="5">
                  <c:v>1</c:v>
                </c:pt>
              </c:numCache>
            </c:numRef>
          </c:val>
        </c:ser>
        <c:gapDepth val="0"/>
        <c:shape val="cone"/>
        <c:axId val="133562752"/>
        <c:axId val="133564288"/>
        <c:axId val="0"/>
      </c:bar3DChart>
      <c:catAx>
        <c:axId val="133562752"/>
        <c:scaling>
          <c:orientation val="minMax"/>
        </c:scaling>
        <c:axPos val="b"/>
        <c:numFmt formatCode="General" sourceLinked="1"/>
        <c:tickLblPos val="low"/>
        <c:spPr>
          <a:ln w="3182">
            <a:solidFill>
              <a:schemeClr val="tx1"/>
            </a:solidFill>
            <a:prstDash val="solid"/>
          </a:ln>
        </c:spPr>
        <c:txPr>
          <a:bodyPr rot="0" vert="horz"/>
          <a:lstStyle/>
          <a:p>
            <a:pPr>
              <a:defRPr sz="1100" b="1" i="0" u="none" strike="noStrike" baseline="0">
                <a:solidFill>
                  <a:schemeClr val="tx1"/>
                </a:solidFill>
                <a:latin typeface="Calibri" pitchFamily="34" charset="0"/>
                <a:ea typeface="Arial"/>
                <a:cs typeface="Calibri" pitchFamily="34" charset="0"/>
              </a:defRPr>
            </a:pPr>
            <a:endParaRPr lang="ru-RU"/>
          </a:p>
        </c:txPr>
        <c:crossAx val="133564288"/>
        <c:crosses val="autoZero"/>
        <c:auto val="1"/>
        <c:lblAlgn val="ctr"/>
        <c:lblOffset val="100"/>
        <c:tickLblSkip val="1"/>
        <c:tickMarkSkip val="1"/>
      </c:catAx>
      <c:valAx>
        <c:axId val="133564288"/>
        <c:scaling>
          <c:orientation val="minMax"/>
          <c:max val="14"/>
          <c:min val="-1"/>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sz="900" b="1" i="0" u="none" strike="noStrike" baseline="0">
                <a:solidFill>
                  <a:schemeClr val="tx1"/>
                </a:solidFill>
                <a:latin typeface="Calibri" pitchFamily="34" charset="0"/>
                <a:ea typeface="Arial"/>
                <a:cs typeface="Calibri" pitchFamily="34" charset="0"/>
              </a:defRPr>
            </a:pPr>
            <a:endParaRPr lang="ru-RU"/>
          </a:p>
        </c:txPr>
        <c:crossAx val="133562752"/>
        <c:crosses val="autoZero"/>
        <c:crossBetween val="between"/>
        <c:majorUnit val="1"/>
        <c:minorUnit val="1"/>
      </c:valAx>
      <c:spPr>
        <a:noFill/>
        <a:ln w="25454">
          <a:noFill/>
        </a:ln>
      </c:spPr>
    </c:plotArea>
    <c:legend>
      <c:legendPos val="r"/>
      <c:layout>
        <c:manualLayout>
          <c:xMode val="edge"/>
          <c:yMode val="edge"/>
          <c:x val="6.2328011343748962E-2"/>
          <c:y val="0.82780629916980863"/>
          <c:w val="0.93157413903919561"/>
          <c:h val="0.12871563880699297"/>
        </c:manualLayout>
      </c:layout>
      <c:spPr>
        <a:noFill/>
        <a:ln w="3182">
          <a:solidFill>
            <a:schemeClr val="tx1"/>
          </a:solidFill>
          <a:prstDash val="solid"/>
        </a:ln>
      </c:spPr>
      <c:txPr>
        <a:bodyPr/>
        <a:lstStyle/>
        <a:p>
          <a:pPr>
            <a:defRPr sz="900" b="1" i="0" u="none" strike="noStrike" baseline="0">
              <a:solidFill>
                <a:schemeClr val="tx1"/>
              </a:solidFill>
              <a:latin typeface="Calibri" pitchFamily="34" charset="0"/>
              <a:ea typeface="Arial"/>
              <a:cs typeface="Calibri" pitchFamily="34" charset="0"/>
            </a:defRPr>
          </a:pPr>
          <a:endParaRPr lang="ru-RU"/>
        </a:p>
      </c:txPr>
    </c:legend>
    <c:plotVisOnly val="1"/>
    <c:dispBlanksAs val="gap"/>
  </c:chart>
  <c:spPr>
    <a:noFill/>
    <a:ln>
      <a:noFill/>
    </a:ln>
  </c:spPr>
  <c:txPr>
    <a:bodyPr/>
    <a:lstStyle/>
    <a:p>
      <a:pPr>
        <a:defRPr sz="2580" b="1" i="0" u="none" strike="noStrike" baseline="0">
          <a:solidFill>
            <a:schemeClr val="tx1"/>
          </a:solidFill>
          <a:latin typeface="Arial"/>
          <a:ea typeface="Arial"/>
          <a:cs typeface="Arial"/>
        </a:defRPr>
      </a:pPr>
      <a:endParaRPr lang="ru-RU"/>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1299081364829397"/>
          <c:y val="3.0320942936982925E-2"/>
          <c:w val="0.85645363079615067"/>
          <c:h val="0.8164891528834507"/>
        </c:manualLayout>
      </c:layout>
      <c:bar3DChart>
        <c:barDir val="col"/>
        <c:grouping val="clustered"/>
        <c:ser>
          <c:idx val="0"/>
          <c:order val="0"/>
          <c:tx>
            <c:strRef>
              <c:f>Sheet1!$A$2</c:f>
              <c:strCache>
                <c:ptCount val="1"/>
                <c:pt idx="0">
                  <c:v>Больничными койками на 10 тыс. населения</c:v>
                </c:pt>
              </c:strCache>
            </c:strRef>
          </c:tx>
          <c:spPr>
            <a:solidFill>
              <a:srgbClr val="FFFFCC"/>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40.190000000000012</c:v>
                </c:pt>
                <c:pt idx="1">
                  <c:v>39.96</c:v>
                </c:pt>
                <c:pt idx="2">
                  <c:v>39.880000000000003</c:v>
                </c:pt>
                <c:pt idx="3">
                  <c:v>39.880000000000003</c:v>
                </c:pt>
                <c:pt idx="4">
                  <c:v>39.96</c:v>
                </c:pt>
                <c:pt idx="5">
                  <c:v>39.96</c:v>
                </c:pt>
              </c:numCache>
            </c:numRef>
          </c:val>
        </c:ser>
        <c:ser>
          <c:idx val="1"/>
          <c:order val="1"/>
          <c:tx>
            <c:strRef>
              <c:f>Sheet1!$A$3</c:f>
              <c:strCache>
                <c:ptCount val="1"/>
                <c:pt idx="0">
                  <c:v>Общедоступными библиотеками на 100 тыс. населения</c:v>
                </c:pt>
              </c:strCache>
            </c:strRef>
          </c:tx>
          <c:spPr>
            <a:solidFill>
              <a:srgbClr val="00B0F0"/>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Sheet1!$B$3:$G$3</c:f>
              <c:numCache>
                <c:formatCode>General</c:formatCode>
                <c:ptCount val="6"/>
                <c:pt idx="0">
                  <c:v>50</c:v>
                </c:pt>
                <c:pt idx="1">
                  <c:v>49.720000000000013</c:v>
                </c:pt>
                <c:pt idx="2">
                  <c:v>49.7</c:v>
                </c:pt>
                <c:pt idx="3">
                  <c:v>49.7</c:v>
                </c:pt>
                <c:pt idx="4">
                  <c:v>49.75</c:v>
                </c:pt>
                <c:pt idx="5">
                  <c:v>49.8</c:v>
                </c:pt>
              </c:numCache>
            </c:numRef>
          </c:val>
        </c:ser>
        <c:ser>
          <c:idx val="2"/>
          <c:order val="2"/>
          <c:tx>
            <c:strRef>
              <c:f>Sheet1!$A$4</c:f>
              <c:strCache>
                <c:ptCount val="1"/>
                <c:pt idx="0">
                  <c:v>Учреждениями культурно-досугового типа на 100 тыс. населения</c:v>
                </c:pt>
              </c:strCache>
            </c:strRef>
          </c:tx>
          <c:spPr>
            <a:solidFill>
              <a:schemeClr val="accent6">
                <a:lumMod val="20000"/>
                <a:lumOff val="80000"/>
              </a:schemeClr>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Sheet1!$B$4:$G$4</c:f>
              <c:numCache>
                <c:formatCode>General</c:formatCode>
                <c:ptCount val="6"/>
                <c:pt idx="0">
                  <c:v>51.85</c:v>
                </c:pt>
                <c:pt idx="1">
                  <c:v>51.57</c:v>
                </c:pt>
                <c:pt idx="2">
                  <c:v>51.5</c:v>
                </c:pt>
                <c:pt idx="3">
                  <c:v>51.51</c:v>
                </c:pt>
                <c:pt idx="4">
                  <c:v>51.56</c:v>
                </c:pt>
                <c:pt idx="5">
                  <c:v>51.61</c:v>
                </c:pt>
              </c:numCache>
            </c:numRef>
          </c:val>
        </c:ser>
        <c:gapDepth val="0"/>
        <c:shape val="box"/>
        <c:axId val="166927744"/>
        <c:axId val="166933632"/>
        <c:axId val="0"/>
      </c:bar3DChart>
      <c:catAx>
        <c:axId val="166927744"/>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66933632"/>
        <c:crosses val="autoZero"/>
        <c:auto val="1"/>
        <c:lblAlgn val="ctr"/>
        <c:lblOffset val="100"/>
        <c:tickLblSkip val="1"/>
        <c:tickMarkSkip val="1"/>
      </c:catAx>
      <c:valAx>
        <c:axId val="166933632"/>
        <c:scaling>
          <c:orientation val="minMax"/>
          <c:max val="6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66927744"/>
        <c:crosses val="autoZero"/>
        <c:crossBetween val="between"/>
        <c:majorUnit val="5"/>
        <c:minorUnit val="2"/>
      </c:valAx>
      <c:spPr>
        <a:noFill/>
        <a:ln w="25454">
          <a:noFill/>
        </a:ln>
      </c:spPr>
    </c:plotArea>
    <c:legend>
      <c:legendPos val="r"/>
      <c:layout>
        <c:manualLayout>
          <c:xMode val="edge"/>
          <c:yMode val="edge"/>
          <c:x val="1.5840769903762129E-2"/>
          <c:y val="0.87755198047407945"/>
          <c:w val="0.98263626421697259"/>
          <c:h val="0.12244801952592355"/>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10770784923056823"/>
          <c:y val="2.9929415170855986E-2"/>
          <c:w val="0.92073832790445154"/>
          <c:h val="0.77449466367238173"/>
        </c:manualLayout>
      </c:layout>
      <c:bar3DChart>
        <c:barDir val="col"/>
        <c:grouping val="clustered"/>
        <c:ser>
          <c:idx val="0"/>
          <c:order val="0"/>
          <c:tx>
            <c:strRef>
              <c:f>Sheet1!$A$2</c:f>
              <c:strCache>
                <c:ptCount val="1"/>
                <c:pt idx="0">
                  <c:v>Дошкольными образовательными учреждениями (мест на 1000 детей в возрасте 1-6 лет)</c:v>
                </c:pt>
              </c:strCache>
            </c:strRef>
          </c:tx>
          <c:spPr>
            <a:solidFill>
              <a:srgbClr val="CCFFCC"/>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539.70000000000005</c:v>
                </c:pt>
                <c:pt idx="1">
                  <c:v>543</c:v>
                </c:pt>
                <c:pt idx="2">
                  <c:v>543</c:v>
                </c:pt>
                <c:pt idx="3">
                  <c:v>543.04999999999939</c:v>
                </c:pt>
                <c:pt idx="4">
                  <c:v>543.6</c:v>
                </c:pt>
                <c:pt idx="5">
                  <c:v>544.14</c:v>
                </c:pt>
              </c:numCache>
            </c:numRef>
          </c:val>
        </c:ser>
        <c:gapDepth val="0"/>
        <c:shape val="box"/>
        <c:axId val="166877440"/>
        <c:axId val="166883328"/>
        <c:axId val="0"/>
      </c:bar3DChart>
      <c:catAx>
        <c:axId val="16687744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66883328"/>
        <c:crosses val="autoZero"/>
        <c:auto val="1"/>
        <c:lblAlgn val="ctr"/>
        <c:lblOffset val="100"/>
        <c:tickLblSkip val="1"/>
        <c:tickMarkSkip val="1"/>
      </c:catAx>
      <c:valAx>
        <c:axId val="166883328"/>
        <c:scaling>
          <c:orientation val="minMax"/>
          <c:max val="55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66877440"/>
        <c:crosses val="autoZero"/>
        <c:crossBetween val="between"/>
        <c:majorUnit val="50"/>
        <c:minorUnit val="50"/>
      </c:valAx>
      <c:spPr>
        <a:noFill/>
        <a:ln w="25400">
          <a:noFill/>
        </a:ln>
      </c:spPr>
    </c:plotArea>
    <c:legend>
      <c:legendPos val="r"/>
      <c:layout>
        <c:manualLayout>
          <c:xMode val="edge"/>
          <c:yMode val="edge"/>
          <c:x val="4.3202261378114948E-2"/>
          <c:y val="0.83883880631040986"/>
          <c:w val="0.9555555555555556"/>
          <c:h val="0.16116094372109124"/>
        </c:manualLayout>
      </c:layout>
      <c:spPr>
        <a:noFill/>
        <a:ln w="3182">
          <a:noFill/>
          <a:prstDash val="solid"/>
        </a:ln>
      </c:spPr>
      <c:txPr>
        <a:bodyPr/>
        <a:lstStyle/>
        <a:p>
          <a:pPr>
            <a:defRPr sz="1000"/>
          </a:pPr>
          <a:endParaRPr lang="ru-RU"/>
        </a:p>
      </c:tx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43E-2"/>
          <c:y val="3.8166961006404231E-2"/>
          <c:w val="0.92073832790445154"/>
          <c:h val="0.57263513513513564"/>
        </c:manualLayout>
      </c:layout>
      <c:bar3DChart>
        <c:barDir val="col"/>
        <c:grouping val="clustered"/>
        <c:ser>
          <c:idx val="0"/>
          <c:order val="0"/>
          <c:tx>
            <c:strRef>
              <c:f>Sheet1!$A$2</c:f>
              <c:strCache>
                <c:ptCount val="1"/>
                <c:pt idx="0">
                  <c:v>Численность детей в дошкольных общеобразовательных учреждениях</c:v>
                </c:pt>
              </c:strCache>
            </c:strRef>
          </c:tx>
          <c:spPr>
            <a:solidFill>
              <a:schemeClr val="accent2">
                <a:lumMod val="60000"/>
                <a:lumOff val="40000"/>
              </a:schemeClr>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2.4099999999999997</c:v>
                </c:pt>
                <c:pt idx="1">
                  <c:v>2.3199999999999967</c:v>
                </c:pt>
                <c:pt idx="2">
                  <c:v>2.42</c:v>
                </c:pt>
                <c:pt idx="3">
                  <c:v>2.42</c:v>
                </c:pt>
                <c:pt idx="4">
                  <c:v>2.42</c:v>
                </c:pt>
                <c:pt idx="5">
                  <c:v>2.4299999999999997</c:v>
                </c:pt>
              </c:numCache>
            </c:numRef>
          </c:val>
        </c:ser>
        <c:ser>
          <c:idx val="1"/>
          <c:order val="1"/>
          <c:tx>
            <c:strRef>
              <c:f>Sheet1!$A$3</c:f>
              <c:strCache>
                <c:ptCount val="1"/>
                <c:pt idx="0">
                  <c:v>Численность обучающихся в общеобразовательных учреждениях </c:v>
                </c:pt>
              </c:strCache>
            </c:strRef>
          </c:tx>
          <c:spPr>
            <a:solidFill>
              <a:schemeClr val="accent2">
                <a:lumMod val="20000"/>
                <a:lumOff val="80000"/>
              </a:schemeClr>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Sheet1!$B$3:$G$3</c:f>
              <c:numCache>
                <c:formatCode>General</c:formatCode>
                <c:ptCount val="6"/>
                <c:pt idx="0">
                  <c:v>6.14</c:v>
                </c:pt>
                <c:pt idx="1">
                  <c:v>6.35</c:v>
                </c:pt>
                <c:pt idx="2">
                  <c:v>6.4</c:v>
                </c:pt>
                <c:pt idx="3">
                  <c:v>6.4</c:v>
                </c:pt>
                <c:pt idx="4">
                  <c:v>6.41</c:v>
                </c:pt>
                <c:pt idx="5">
                  <c:v>6.41</c:v>
                </c:pt>
              </c:numCache>
            </c:numRef>
          </c:val>
        </c:ser>
        <c:gapDepth val="0"/>
        <c:shape val="box"/>
        <c:axId val="166912384"/>
        <c:axId val="166913920"/>
        <c:axId val="0"/>
      </c:bar3DChart>
      <c:catAx>
        <c:axId val="166912384"/>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66913920"/>
        <c:crosses val="autoZero"/>
        <c:auto val="1"/>
        <c:lblAlgn val="ctr"/>
        <c:lblOffset val="100"/>
        <c:tickLblSkip val="1"/>
        <c:tickMarkSkip val="1"/>
      </c:catAx>
      <c:valAx>
        <c:axId val="166913920"/>
        <c:scaling>
          <c:orientation val="minMax"/>
          <c:max val="7"/>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66912384"/>
        <c:crosses val="autoZero"/>
        <c:crossBetween val="between"/>
        <c:majorUnit val="1"/>
        <c:minorUnit val="0.5"/>
      </c:valAx>
      <c:spPr>
        <a:noFill/>
        <a:ln w="25454">
          <a:noFill/>
        </a:ln>
      </c:spPr>
    </c:plotArea>
    <c:legend>
      <c:legendPos val="r"/>
      <c:layout>
        <c:manualLayout>
          <c:xMode val="edge"/>
          <c:yMode val="edge"/>
          <c:x val="0"/>
          <c:y val="0.69098951665653319"/>
          <c:w val="0.99806146106736238"/>
          <c:h val="0.24752900798912741"/>
        </c:manualLayout>
      </c:layout>
      <c:spPr>
        <a:noFill/>
        <a:ln w="3182">
          <a:noFill/>
          <a:prstDash val="solid"/>
        </a:ln>
      </c:spPr>
    </c:legend>
    <c:plotVisOnly val="1"/>
    <c:dispBlanksAs val="gap"/>
  </c:chart>
  <c:spPr>
    <a:noFill/>
    <a:ln>
      <a:noFill/>
    </a:ln>
  </c:spPr>
  <c:txPr>
    <a:bodyPr/>
    <a:lstStyle/>
    <a:p>
      <a:pPr>
        <a:defRPr sz="1200" b="1" i="0" u="none" strike="noStrike" baseline="0">
          <a:solidFill>
            <a:schemeClr val="tx1"/>
          </a:solidFill>
          <a:latin typeface="Calibri" pitchFamily="34" charset="0"/>
          <a:ea typeface="Arial"/>
          <a:cs typeface="Calibri" pitchFamily="34" charset="0"/>
        </a:defRPr>
      </a:pPr>
      <a:endParaRPr lang="ru-RU"/>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Лист1!$B$1</c:f>
              <c:strCache>
                <c:ptCount val="1"/>
                <c:pt idx="0">
                  <c:v>Доходы</c:v>
                </c:pt>
              </c:strCache>
            </c:strRef>
          </c:tx>
          <c:cat>
            <c:strRef>
              <c:f>Лист1!$A$2:$A$6</c:f>
              <c:strCache>
                <c:ptCount val="5"/>
                <c:pt idx="0">
                  <c:v>2018 (отчет)</c:v>
                </c:pt>
                <c:pt idx="1">
                  <c:v>2019 (уточненный)</c:v>
                </c:pt>
                <c:pt idx="2">
                  <c:v>2020 (проект)</c:v>
                </c:pt>
                <c:pt idx="3">
                  <c:v>2021 (проект)</c:v>
                </c:pt>
                <c:pt idx="4">
                  <c:v>2022 (проект)</c:v>
                </c:pt>
              </c:strCache>
            </c:strRef>
          </c:cat>
          <c:val>
            <c:numRef>
              <c:f>Лист1!$B$2:$B$6</c:f>
              <c:numCache>
                <c:formatCode>General</c:formatCode>
                <c:ptCount val="5"/>
                <c:pt idx="0">
                  <c:v>1265054.8500000001</c:v>
                </c:pt>
                <c:pt idx="1">
                  <c:v>1328479</c:v>
                </c:pt>
                <c:pt idx="2">
                  <c:v>1506433.83</c:v>
                </c:pt>
                <c:pt idx="3">
                  <c:v>1615373.8800000001</c:v>
                </c:pt>
                <c:pt idx="4">
                  <c:v>1509392.78</c:v>
                </c:pt>
              </c:numCache>
            </c:numRef>
          </c:val>
        </c:ser>
        <c:ser>
          <c:idx val="1"/>
          <c:order val="1"/>
          <c:tx>
            <c:strRef>
              <c:f>Лист1!$C$1</c:f>
              <c:strCache>
                <c:ptCount val="1"/>
                <c:pt idx="0">
                  <c:v>Налоговые и неналоговые</c:v>
                </c:pt>
              </c:strCache>
            </c:strRef>
          </c:tx>
          <c:spPr>
            <a:solidFill>
              <a:srgbClr val="66FFFF"/>
            </a:solidFill>
          </c:spPr>
          <c:cat>
            <c:strRef>
              <c:f>Лист1!$A$2:$A$6</c:f>
              <c:strCache>
                <c:ptCount val="5"/>
                <c:pt idx="0">
                  <c:v>2018 (отчет)</c:v>
                </c:pt>
                <c:pt idx="1">
                  <c:v>2019 (уточненный)</c:v>
                </c:pt>
                <c:pt idx="2">
                  <c:v>2020 (проект)</c:v>
                </c:pt>
                <c:pt idx="3">
                  <c:v>2021 (проект)</c:v>
                </c:pt>
                <c:pt idx="4">
                  <c:v>2022 (проект)</c:v>
                </c:pt>
              </c:strCache>
            </c:strRef>
          </c:cat>
          <c:val>
            <c:numRef>
              <c:f>Лист1!$C$2:$C$6</c:f>
              <c:numCache>
                <c:formatCode>General</c:formatCode>
                <c:ptCount val="5"/>
                <c:pt idx="0">
                  <c:v>211006.24000000008</c:v>
                </c:pt>
                <c:pt idx="1">
                  <c:v>221709.46</c:v>
                </c:pt>
                <c:pt idx="2">
                  <c:v>222896.22</c:v>
                </c:pt>
                <c:pt idx="3">
                  <c:v>221769.23</c:v>
                </c:pt>
                <c:pt idx="4">
                  <c:v>225154.51</c:v>
                </c:pt>
              </c:numCache>
            </c:numRef>
          </c:val>
        </c:ser>
        <c:ser>
          <c:idx val="2"/>
          <c:order val="2"/>
          <c:tx>
            <c:strRef>
              <c:f>Лист1!$D$1</c:f>
              <c:strCache>
                <c:ptCount val="1"/>
                <c:pt idx="0">
                  <c:v>Безвозмездные поступления</c:v>
                </c:pt>
              </c:strCache>
            </c:strRef>
          </c:tx>
          <c:spPr>
            <a:solidFill>
              <a:srgbClr val="FF5050"/>
            </a:solidFill>
          </c:spPr>
          <c:cat>
            <c:strRef>
              <c:f>Лист1!$A$2:$A$6</c:f>
              <c:strCache>
                <c:ptCount val="5"/>
                <c:pt idx="0">
                  <c:v>2018 (отчет)</c:v>
                </c:pt>
                <c:pt idx="1">
                  <c:v>2019 (уточненный)</c:v>
                </c:pt>
                <c:pt idx="2">
                  <c:v>2020 (проект)</c:v>
                </c:pt>
                <c:pt idx="3">
                  <c:v>2021 (проект)</c:v>
                </c:pt>
                <c:pt idx="4">
                  <c:v>2022 (проект)</c:v>
                </c:pt>
              </c:strCache>
            </c:strRef>
          </c:cat>
          <c:val>
            <c:numRef>
              <c:f>Лист1!$D$2:$D$6</c:f>
              <c:numCache>
                <c:formatCode>General</c:formatCode>
                <c:ptCount val="5"/>
                <c:pt idx="0">
                  <c:v>1060830.3500000001</c:v>
                </c:pt>
                <c:pt idx="1">
                  <c:v>1106769.54</c:v>
                </c:pt>
                <c:pt idx="2">
                  <c:v>1283537.6100000001</c:v>
                </c:pt>
                <c:pt idx="3">
                  <c:v>1393604.6500000001</c:v>
                </c:pt>
                <c:pt idx="4">
                  <c:v>1284238.27</c:v>
                </c:pt>
              </c:numCache>
            </c:numRef>
          </c:val>
        </c:ser>
        <c:ser>
          <c:idx val="3"/>
          <c:order val="3"/>
          <c:tx>
            <c:strRef>
              <c:f>Лист1!$E$1</c:f>
              <c:strCache>
                <c:ptCount val="1"/>
                <c:pt idx="0">
                  <c:v>Расходы</c:v>
                </c:pt>
              </c:strCache>
            </c:strRef>
          </c:tx>
          <c:spPr>
            <a:solidFill>
              <a:schemeClr val="accent2">
                <a:lumMod val="40000"/>
                <a:lumOff val="60000"/>
              </a:schemeClr>
            </a:solidFill>
          </c:spPr>
          <c:cat>
            <c:strRef>
              <c:f>Лист1!$A$2:$A$6</c:f>
              <c:strCache>
                <c:ptCount val="5"/>
                <c:pt idx="0">
                  <c:v>2018 (отчет)</c:v>
                </c:pt>
                <c:pt idx="1">
                  <c:v>2019 (уточненный)</c:v>
                </c:pt>
                <c:pt idx="2">
                  <c:v>2020 (проект)</c:v>
                </c:pt>
                <c:pt idx="3">
                  <c:v>2021 (проект)</c:v>
                </c:pt>
                <c:pt idx="4">
                  <c:v>2022 (проект)</c:v>
                </c:pt>
              </c:strCache>
            </c:strRef>
          </c:cat>
          <c:val>
            <c:numRef>
              <c:f>Лист1!$E$2:$E$6</c:f>
              <c:numCache>
                <c:formatCode>General</c:formatCode>
                <c:ptCount val="5"/>
                <c:pt idx="0">
                  <c:v>1273690.78</c:v>
                </c:pt>
                <c:pt idx="1">
                  <c:v>1355920.52</c:v>
                </c:pt>
                <c:pt idx="2">
                  <c:v>1506433.83</c:v>
                </c:pt>
                <c:pt idx="3">
                  <c:v>1615373.8800000001</c:v>
                </c:pt>
                <c:pt idx="4">
                  <c:v>1509392.78</c:v>
                </c:pt>
              </c:numCache>
            </c:numRef>
          </c:val>
        </c:ser>
        <c:shape val="box"/>
        <c:axId val="167383424"/>
        <c:axId val="167384960"/>
        <c:axId val="0"/>
      </c:bar3DChart>
      <c:catAx>
        <c:axId val="167383424"/>
        <c:scaling>
          <c:orientation val="minMax"/>
        </c:scaling>
        <c:axPos val="b"/>
        <c:tickLblPos val="nextTo"/>
        <c:txPr>
          <a:bodyPr/>
          <a:lstStyle/>
          <a:p>
            <a:pPr>
              <a:defRPr sz="800"/>
            </a:pPr>
            <a:endParaRPr lang="ru-RU"/>
          </a:p>
        </c:txPr>
        <c:crossAx val="167384960"/>
        <c:crosses val="autoZero"/>
        <c:auto val="1"/>
        <c:lblAlgn val="ctr"/>
        <c:lblOffset val="100"/>
      </c:catAx>
      <c:valAx>
        <c:axId val="167384960"/>
        <c:scaling>
          <c:orientation val="minMax"/>
        </c:scaling>
        <c:axPos val="l"/>
        <c:majorGridlines/>
        <c:numFmt formatCode="General" sourceLinked="1"/>
        <c:tickLblPos val="nextTo"/>
        <c:txPr>
          <a:bodyPr/>
          <a:lstStyle/>
          <a:p>
            <a:pPr>
              <a:defRPr sz="800"/>
            </a:pPr>
            <a:endParaRPr lang="ru-RU"/>
          </a:p>
        </c:txPr>
        <c:crossAx val="167383424"/>
        <c:crosses val="autoZero"/>
        <c:crossBetween val="between"/>
      </c:valAx>
    </c:plotArea>
    <c:legend>
      <c:legendPos val="r"/>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clustered"/>
        <c:ser>
          <c:idx val="0"/>
          <c:order val="0"/>
          <c:tx>
            <c:strRef>
              <c:f>Лист1!$B$1</c:f>
              <c:strCache>
                <c:ptCount val="1"/>
                <c:pt idx="0">
                  <c:v>Доходы</c:v>
                </c:pt>
              </c:strCache>
            </c:strRef>
          </c:tx>
          <c:spPr>
            <a:solidFill>
              <a:srgbClr val="92D050"/>
            </a:solidFill>
          </c:spPr>
          <c:cat>
            <c:strRef>
              <c:f>Лист1!$A$2:$A$6</c:f>
              <c:strCache>
                <c:ptCount val="5"/>
                <c:pt idx="0">
                  <c:v>2018 (отчет)</c:v>
                </c:pt>
                <c:pt idx="1">
                  <c:v>2019 год (уточненный)</c:v>
                </c:pt>
                <c:pt idx="2">
                  <c:v>2020 (проект)</c:v>
                </c:pt>
                <c:pt idx="3">
                  <c:v>2021 (проект)</c:v>
                </c:pt>
                <c:pt idx="4">
                  <c:v>2022 (проект)</c:v>
                </c:pt>
              </c:strCache>
            </c:strRef>
          </c:cat>
          <c:val>
            <c:numRef>
              <c:f>Лист1!$B$2:$B$6</c:f>
              <c:numCache>
                <c:formatCode>General</c:formatCode>
                <c:ptCount val="5"/>
                <c:pt idx="0">
                  <c:v>1450420.51</c:v>
                </c:pt>
                <c:pt idx="1">
                  <c:v>1526697.04</c:v>
                </c:pt>
                <c:pt idx="2">
                  <c:v>1668705.45</c:v>
                </c:pt>
                <c:pt idx="3">
                  <c:v>1726357.1300000001</c:v>
                </c:pt>
                <c:pt idx="4">
                  <c:v>1620670.44</c:v>
                </c:pt>
              </c:numCache>
            </c:numRef>
          </c:val>
        </c:ser>
        <c:ser>
          <c:idx val="1"/>
          <c:order val="1"/>
          <c:tx>
            <c:strRef>
              <c:f>Лист1!$C$1</c:f>
              <c:strCache>
                <c:ptCount val="1"/>
                <c:pt idx="0">
                  <c:v>Налоговые и неналоговые</c:v>
                </c:pt>
              </c:strCache>
            </c:strRef>
          </c:tx>
          <c:spPr>
            <a:solidFill>
              <a:srgbClr val="66FFFF"/>
            </a:solidFill>
          </c:spPr>
          <c:cat>
            <c:strRef>
              <c:f>Лист1!$A$2:$A$6</c:f>
              <c:strCache>
                <c:ptCount val="5"/>
                <c:pt idx="0">
                  <c:v>2018 (отчет)</c:v>
                </c:pt>
                <c:pt idx="1">
                  <c:v>2019 год (уточненный)</c:v>
                </c:pt>
                <c:pt idx="2">
                  <c:v>2020 (проект)</c:v>
                </c:pt>
                <c:pt idx="3">
                  <c:v>2021 (проект)</c:v>
                </c:pt>
                <c:pt idx="4">
                  <c:v>2022 (проект)</c:v>
                </c:pt>
              </c:strCache>
            </c:strRef>
          </c:cat>
          <c:val>
            <c:numRef>
              <c:f>Лист1!$C$2:$C$6</c:f>
              <c:numCache>
                <c:formatCode>General</c:formatCode>
                <c:ptCount val="5"/>
                <c:pt idx="0">
                  <c:v>312368.55</c:v>
                </c:pt>
                <c:pt idx="1">
                  <c:v>328590.81</c:v>
                </c:pt>
                <c:pt idx="2">
                  <c:v>331690.44</c:v>
                </c:pt>
                <c:pt idx="3">
                  <c:v>330563.38</c:v>
                </c:pt>
                <c:pt idx="4">
                  <c:v>333922.88</c:v>
                </c:pt>
              </c:numCache>
            </c:numRef>
          </c:val>
        </c:ser>
        <c:ser>
          <c:idx val="2"/>
          <c:order val="2"/>
          <c:tx>
            <c:strRef>
              <c:f>Лист1!$D$1</c:f>
              <c:strCache>
                <c:ptCount val="1"/>
                <c:pt idx="0">
                  <c:v>Безвозмездные поступления</c:v>
                </c:pt>
              </c:strCache>
            </c:strRef>
          </c:tx>
          <c:spPr>
            <a:solidFill>
              <a:srgbClr val="FFFF99"/>
            </a:solidFill>
          </c:spPr>
          <c:cat>
            <c:strRef>
              <c:f>Лист1!$A$2:$A$6</c:f>
              <c:strCache>
                <c:ptCount val="5"/>
                <c:pt idx="0">
                  <c:v>2018 (отчет)</c:v>
                </c:pt>
                <c:pt idx="1">
                  <c:v>2019 год (уточненный)</c:v>
                </c:pt>
                <c:pt idx="2">
                  <c:v>2020 (проект)</c:v>
                </c:pt>
                <c:pt idx="3">
                  <c:v>2021 (проект)</c:v>
                </c:pt>
                <c:pt idx="4">
                  <c:v>2022 (проект)</c:v>
                </c:pt>
              </c:strCache>
            </c:strRef>
          </c:cat>
          <c:val>
            <c:numRef>
              <c:f>Лист1!$D$2:$D$6</c:f>
              <c:numCache>
                <c:formatCode>General</c:formatCode>
                <c:ptCount val="5"/>
                <c:pt idx="0">
                  <c:v>1138051.96</c:v>
                </c:pt>
                <c:pt idx="1">
                  <c:v>1198106.23</c:v>
                </c:pt>
                <c:pt idx="2">
                  <c:v>1440733.6</c:v>
                </c:pt>
                <c:pt idx="3">
                  <c:v>1486982.9</c:v>
                </c:pt>
                <c:pt idx="4">
                  <c:v>1377616.52</c:v>
                </c:pt>
              </c:numCache>
            </c:numRef>
          </c:val>
        </c:ser>
        <c:ser>
          <c:idx val="3"/>
          <c:order val="3"/>
          <c:tx>
            <c:strRef>
              <c:f>Лист1!$E$1</c:f>
              <c:strCache>
                <c:ptCount val="1"/>
                <c:pt idx="0">
                  <c:v>Расходы</c:v>
                </c:pt>
              </c:strCache>
            </c:strRef>
          </c:tx>
          <c:spPr>
            <a:solidFill>
              <a:srgbClr val="99CCFF"/>
            </a:solidFill>
          </c:spPr>
          <c:cat>
            <c:strRef>
              <c:f>Лист1!$A$2:$A$6</c:f>
              <c:strCache>
                <c:ptCount val="5"/>
                <c:pt idx="0">
                  <c:v>2018 (отчет)</c:v>
                </c:pt>
                <c:pt idx="1">
                  <c:v>2019 год (уточненный)</c:v>
                </c:pt>
                <c:pt idx="2">
                  <c:v>2020 (проект)</c:v>
                </c:pt>
                <c:pt idx="3">
                  <c:v>2021 (проект)</c:v>
                </c:pt>
                <c:pt idx="4">
                  <c:v>2022 (проект)</c:v>
                </c:pt>
              </c:strCache>
            </c:strRef>
          </c:cat>
          <c:val>
            <c:numRef>
              <c:f>Лист1!$E$2:$E$6</c:f>
              <c:numCache>
                <c:formatCode>General</c:formatCode>
                <c:ptCount val="5"/>
                <c:pt idx="0">
                  <c:v>1454443.6900000006</c:v>
                </c:pt>
                <c:pt idx="1">
                  <c:v>1591644.34</c:v>
                </c:pt>
                <c:pt idx="2">
                  <c:v>1668705.45</c:v>
                </c:pt>
                <c:pt idx="3">
                  <c:v>1726357.1300000001</c:v>
                </c:pt>
                <c:pt idx="4">
                  <c:v>1620670.4</c:v>
                </c:pt>
              </c:numCache>
            </c:numRef>
          </c:val>
        </c:ser>
        <c:shape val="box"/>
        <c:axId val="167888768"/>
        <c:axId val="167890304"/>
        <c:axId val="0"/>
      </c:bar3DChart>
      <c:catAx>
        <c:axId val="167888768"/>
        <c:scaling>
          <c:orientation val="minMax"/>
        </c:scaling>
        <c:axPos val="b"/>
        <c:tickLblPos val="nextTo"/>
        <c:txPr>
          <a:bodyPr/>
          <a:lstStyle/>
          <a:p>
            <a:pPr>
              <a:defRPr sz="800"/>
            </a:pPr>
            <a:endParaRPr lang="ru-RU"/>
          </a:p>
        </c:txPr>
        <c:crossAx val="167890304"/>
        <c:crosses val="autoZero"/>
        <c:auto val="1"/>
        <c:lblAlgn val="ctr"/>
        <c:lblOffset val="100"/>
      </c:catAx>
      <c:valAx>
        <c:axId val="167890304"/>
        <c:scaling>
          <c:orientation val="minMax"/>
        </c:scaling>
        <c:axPos val="l"/>
        <c:majorGridlines/>
        <c:numFmt formatCode="General" sourceLinked="1"/>
        <c:tickLblPos val="nextTo"/>
        <c:txPr>
          <a:bodyPr/>
          <a:lstStyle/>
          <a:p>
            <a:pPr>
              <a:defRPr sz="800"/>
            </a:pPr>
            <a:endParaRPr lang="ru-RU"/>
          </a:p>
        </c:txPr>
        <c:crossAx val="167888768"/>
        <c:crosses val="autoZero"/>
        <c:crossBetween val="between"/>
      </c:valAx>
    </c:plotArea>
    <c:legend>
      <c:legendPos val="r"/>
      <c:layout>
        <c:manualLayout>
          <c:xMode val="edge"/>
          <c:yMode val="edge"/>
          <c:x val="0.71775036374810175"/>
          <c:y val="0.3861986073004755"/>
          <c:w val="0.27189372167922382"/>
          <c:h val="0.25992603828905747"/>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налоговые и неналоговые</c:v>
                </c:pt>
              </c:strCache>
            </c:strRef>
          </c:tx>
          <c:spPr>
            <a:solidFill>
              <a:schemeClr val="accent6">
                <a:lumMod val="40000"/>
                <a:lumOff val="60000"/>
              </a:schemeClr>
            </a:solidFill>
          </c:spPr>
          <c:cat>
            <c:strRef>
              <c:f>Лист1!$A$2:$A$4</c:f>
              <c:strCache>
                <c:ptCount val="3"/>
                <c:pt idx="0">
                  <c:v>2018  (отчет)</c:v>
                </c:pt>
                <c:pt idx="1">
                  <c:v>2019 (уточненный)</c:v>
                </c:pt>
                <c:pt idx="2">
                  <c:v>2020 (проект</c:v>
                </c:pt>
              </c:strCache>
            </c:strRef>
          </c:cat>
          <c:val>
            <c:numRef>
              <c:f>Лист1!$B$2:$B$4</c:f>
              <c:numCache>
                <c:formatCode>General</c:formatCode>
                <c:ptCount val="3"/>
                <c:pt idx="0">
                  <c:v>101362.31</c:v>
                </c:pt>
                <c:pt idx="1">
                  <c:v>106881.36</c:v>
                </c:pt>
                <c:pt idx="2">
                  <c:v>108794.22</c:v>
                </c:pt>
              </c:numCache>
            </c:numRef>
          </c:val>
        </c:ser>
        <c:ser>
          <c:idx val="1"/>
          <c:order val="1"/>
          <c:tx>
            <c:strRef>
              <c:f>Лист1!$C$1</c:f>
              <c:strCache>
                <c:ptCount val="1"/>
                <c:pt idx="0">
                  <c:v>дотации</c:v>
                </c:pt>
              </c:strCache>
            </c:strRef>
          </c:tx>
          <c:spPr>
            <a:solidFill>
              <a:schemeClr val="accent1">
                <a:lumMod val="75000"/>
              </a:schemeClr>
            </a:solidFill>
          </c:spPr>
          <c:cat>
            <c:strRef>
              <c:f>Лист1!$A$2:$A$4</c:f>
              <c:strCache>
                <c:ptCount val="3"/>
                <c:pt idx="0">
                  <c:v>2018  (отчет)</c:v>
                </c:pt>
                <c:pt idx="1">
                  <c:v>2019 (уточненный)</c:v>
                </c:pt>
                <c:pt idx="2">
                  <c:v>2020 (проект</c:v>
                </c:pt>
              </c:strCache>
            </c:strRef>
          </c:cat>
          <c:val>
            <c:numRef>
              <c:f>Лист1!$C$2:$C$4</c:f>
              <c:numCache>
                <c:formatCode>General</c:formatCode>
                <c:ptCount val="3"/>
                <c:pt idx="0">
                  <c:v>67399.239999999991</c:v>
                </c:pt>
                <c:pt idx="1">
                  <c:v>81142.670000000027</c:v>
                </c:pt>
                <c:pt idx="2">
                  <c:v>103392.28</c:v>
                </c:pt>
              </c:numCache>
            </c:numRef>
          </c:val>
        </c:ser>
        <c:ser>
          <c:idx val="2"/>
          <c:order val="2"/>
          <c:tx>
            <c:strRef>
              <c:f>Лист1!$D$1</c:f>
              <c:strCache>
                <c:ptCount val="1"/>
                <c:pt idx="0">
                  <c:v>субсидии</c:v>
                </c:pt>
              </c:strCache>
            </c:strRef>
          </c:tx>
          <c:spPr>
            <a:solidFill>
              <a:srgbClr val="FFCC99"/>
            </a:solidFill>
          </c:spPr>
          <c:cat>
            <c:strRef>
              <c:f>Лист1!$A$2:$A$4</c:f>
              <c:strCache>
                <c:ptCount val="3"/>
                <c:pt idx="0">
                  <c:v>2018  (отчет)</c:v>
                </c:pt>
                <c:pt idx="1">
                  <c:v>2019 (уточненный)</c:v>
                </c:pt>
                <c:pt idx="2">
                  <c:v>2020 (проект</c:v>
                </c:pt>
              </c:strCache>
            </c:strRef>
          </c:cat>
          <c:val>
            <c:numRef>
              <c:f>Лист1!$D$2:$D$4</c:f>
              <c:numCache>
                <c:formatCode>General</c:formatCode>
                <c:ptCount val="3"/>
                <c:pt idx="0">
                  <c:v>79568.63</c:v>
                </c:pt>
                <c:pt idx="1">
                  <c:v>86670.909999999989</c:v>
                </c:pt>
                <c:pt idx="2">
                  <c:v>51288.36</c:v>
                </c:pt>
              </c:numCache>
            </c:numRef>
          </c:val>
        </c:ser>
        <c:ser>
          <c:idx val="3"/>
          <c:order val="3"/>
          <c:tx>
            <c:strRef>
              <c:f>Лист1!$E$1</c:f>
              <c:strCache>
                <c:ptCount val="1"/>
                <c:pt idx="0">
                  <c:v>иные МБТ</c:v>
                </c:pt>
              </c:strCache>
            </c:strRef>
          </c:tx>
          <c:spPr>
            <a:solidFill>
              <a:srgbClr val="FF66FF"/>
            </a:solidFill>
          </c:spPr>
          <c:cat>
            <c:strRef>
              <c:f>Лист1!$A$2:$A$4</c:f>
              <c:strCache>
                <c:ptCount val="3"/>
                <c:pt idx="0">
                  <c:v>2018  (отчет)</c:v>
                </c:pt>
                <c:pt idx="1">
                  <c:v>2019 (уточненный)</c:v>
                </c:pt>
                <c:pt idx="2">
                  <c:v>2020 (проект</c:v>
                </c:pt>
              </c:strCache>
            </c:strRef>
          </c:cat>
          <c:val>
            <c:numRef>
              <c:f>Лист1!$E$2:$E$4</c:f>
              <c:numCache>
                <c:formatCode>General</c:formatCode>
                <c:ptCount val="3"/>
                <c:pt idx="0">
                  <c:v>846</c:v>
                </c:pt>
                <c:pt idx="1">
                  <c:v>13114.05</c:v>
                </c:pt>
                <c:pt idx="2">
                  <c:v>0</c:v>
                </c:pt>
              </c:numCache>
            </c:numRef>
          </c:val>
        </c:ser>
        <c:ser>
          <c:idx val="4"/>
          <c:order val="4"/>
          <c:tx>
            <c:strRef>
              <c:f>Лист1!$F$1</c:f>
              <c:strCache>
                <c:ptCount val="1"/>
                <c:pt idx="0">
                  <c:v>субвенции</c:v>
                </c:pt>
              </c:strCache>
            </c:strRef>
          </c:tx>
          <c:spPr>
            <a:solidFill>
              <a:srgbClr val="FF0000"/>
            </a:solidFill>
          </c:spPr>
          <c:cat>
            <c:strRef>
              <c:f>Лист1!$A$2:$A$4</c:f>
              <c:strCache>
                <c:ptCount val="3"/>
                <c:pt idx="0">
                  <c:v>2018  (отчет)</c:v>
                </c:pt>
                <c:pt idx="1">
                  <c:v>2019 (уточненный)</c:v>
                </c:pt>
                <c:pt idx="2">
                  <c:v>2020 (проект</c:v>
                </c:pt>
              </c:strCache>
            </c:strRef>
          </c:cat>
          <c:val>
            <c:numRef>
              <c:f>Лист1!$F$2:$F$4</c:f>
              <c:numCache>
                <c:formatCode>General</c:formatCode>
                <c:ptCount val="3"/>
                <c:pt idx="0">
                  <c:v>1926.91</c:v>
                </c:pt>
                <c:pt idx="1">
                  <c:v>2226.7199999999998</c:v>
                </c:pt>
                <c:pt idx="2">
                  <c:v>2515.34</c:v>
                </c:pt>
              </c:numCache>
            </c:numRef>
          </c:val>
        </c:ser>
        <c:ser>
          <c:idx val="5"/>
          <c:order val="5"/>
          <c:tx>
            <c:strRef>
              <c:f>Лист1!$G$1</c:f>
              <c:strCache>
                <c:ptCount val="1"/>
                <c:pt idx="0">
                  <c:v>прочие безвозмездные поступления</c:v>
                </c:pt>
              </c:strCache>
            </c:strRef>
          </c:tx>
          <c:spPr>
            <a:solidFill>
              <a:srgbClr val="00B050"/>
            </a:solidFill>
          </c:spPr>
          <c:cat>
            <c:strRef>
              <c:f>Лист1!$A$2:$A$4</c:f>
              <c:strCache>
                <c:ptCount val="3"/>
                <c:pt idx="0">
                  <c:v>2018  (отчет)</c:v>
                </c:pt>
                <c:pt idx="1">
                  <c:v>2019 (уточненный)</c:v>
                </c:pt>
                <c:pt idx="2">
                  <c:v>2020 (проект</c:v>
                </c:pt>
              </c:strCache>
            </c:strRef>
          </c:cat>
          <c:val>
            <c:numRef>
              <c:f>Лист1!$G$2:$G$4</c:f>
              <c:numCache>
                <c:formatCode>General</c:formatCode>
                <c:ptCount val="3"/>
                <c:pt idx="0">
                  <c:v>536.41</c:v>
                </c:pt>
                <c:pt idx="1">
                  <c:v>1119</c:v>
                </c:pt>
                <c:pt idx="2">
                  <c:v>1202.93</c:v>
                </c:pt>
              </c:numCache>
            </c:numRef>
          </c:val>
        </c:ser>
        <c:shape val="cylinder"/>
        <c:axId val="167955456"/>
        <c:axId val="167981824"/>
        <c:axId val="0"/>
      </c:bar3DChart>
      <c:catAx>
        <c:axId val="167955456"/>
        <c:scaling>
          <c:orientation val="minMax"/>
        </c:scaling>
        <c:axPos val="b"/>
        <c:tickLblPos val="nextTo"/>
        <c:crossAx val="167981824"/>
        <c:crosses val="autoZero"/>
        <c:auto val="1"/>
        <c:lblAlgn val="ctr"/>
        <c:lblOffset val="100"/>
      </c:catAx>
      <c:valAx>
        <c:axId val="167981824"/>
        <c:scaling>
          <c:orientation val="minMax"/>
        </c:scaling>
        <c:axPos val="l"/>
        <c:majorGridlines/>
        <c:numFmt formatCode="General" sourceLinked="1"/>
        <c:tickLblPos val="nextTo"/>
        <c:crossAx val="167955456"/>
        <c:crosses val="autoZero"/>
        <c:crossBetween val="between"/>
      </c:valAx>
    </c:plotArea>
    <c:legend>
      <c:legendPos val="r"/>
      <c:layout/>
    </c:legend>
    <c:plotVisOnly val="1"/>
  </c:chart>
  <c:txPr>
    <a:bodyPr/>
    <a:lstStyle/>
    <a:p>
      <a:pPr>
        <a:defRPr sz="1000"/>
      </a:pPr>
      <a:endParaRPr lang="ru-RU"/>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7.8164951791580908E-2"/>
          <c:y val="5.1461628117720114E-2"/>
          <c:w val="0.58331761077102917"/>
          <c:h val="0.73443479144963386"/>
        </c:manualLayout>
      </c:layout>
      <c:lineChart>
        <c:grouping val="standard"/>
        <c:ser>
          <c:idx val="0"/>
          <c:order val="0"/>
          <c:tx>
            <c:strRef>
              <c:f>Лист1!$B$1</c:f>
              <c:strCache>
                <c:ptCount val="1"/>
                <c:pt idx="0">
                  <c:v>Доходы всего</c:v>
                </c:pt>
              </c:strCache>
            </c:strRef>
          </c:tx>
          <c:spPr>
            <a:ln w="79375">
              <a:solidFill>
                <a:srgbClr val="00B050"/>
              </a:solidFill>
            </a:ln>
          </c:spPr>
          <c:marker>
            <c:spPr>
              <a:solidFill>
                <a:srgbClr val="00B050"/>
              </a:solidFill>
              <a:ln cap="sq"/>
            </c:spPr>
          </c:marker>
          <c:dLbls>
            <c:dLbl>
              <c:idx val="0"/>
              <c:layout>
                <c:manualLayout>
                  <c:x val="-4.0634636228017912E-2"/>
                  <c:y val="-0.11555474677342609"/>
                </c:manualLayout>
              </c:layout>
              <c:showVal val="1"/>
            </c:dLbl>
            <c:dLbl>
              <c:idx val="1"/>
              <c:layout>
                <c:manualLayout>
                  <c:x val="-2.8782867328179414E-2"/>
                  <c:y val="-9.3332680086228623E-2"/>
                </c:manualLayout>
              </c:layout>
              <c:showVal val="1"/>
            </c:dLbl>
            <c:dLbl>
              <c:idx val="2"/>
              <c:layout>
                <c:manualLayout>
                  <c:x val="-2.5396647642511191E-2"/>
                  <c:y val="-6.6666200061591879E-2"/>
                </c:manualLayout>
              </c:layout>
              <c:showVal val="1"/>
            </c:dLbl>
            <c:dLbl>
              <c:idx val="3"/>
              <c:layout>
                <c:manualLayout>
                  <c:x val="-7.1110613399031394E-2"/>
                  <c:y val="-6.6666200061591879E-2"/>
                </c:manualLayout>
              </c:layout>
              <c:showVal val="1"/>
            </c:dLbl>
            <c:dLbl>
              <c:idx val="4"/>
              <c:layout>
                <c:manualLayout>
                  <c:x val="-1.1851768899838586E-2"/>
                  <c:y val="-4.4444133374394547E-2"/>
                </c:manualLayout>
              </c:layout>
              <c:showVal val="1"/>
            </c:dLbl>
            <c:showVal val="1"/>
          </c:dLbls>
          <c:cat>
            <c:strRef>
              <c:f>Лист1!$A$2:$A$7</c:f>
              <c:strCache>
                <c:ptCount val="6"/>
                <c:pt idx="0">
                  <c:v>2017 (отчет)</c:v>
                </c:pt>
                <c:pt idx="1">
                  <c:v>2018 (отчет)</c:v>
                </c:pt>
                <c:pt idx="2">
                  <c:v>2019 (оценка)</c:v>
                </c:pt>
                <c:pt idx="3">
                  <c:v>2020 (проект)</c:v>
                </c:pt>
                <c:pt idx="4">
                  <c:v>2021 (проект)</c:v>
                </c:pt>
                <c:pt idx="5">
                  <c:v>2022 (проект)</c:v>
                </c:pt>
              </c:strCache>
            </c:strRef>
          </c:cat>
          <c:val>
            <c:numRef>
              <c:f>Лист1!$B$2:$B$7</c:f>
              <c:numCache>
                <c:formatCode>General</c:formatCode>
                <c:ptCount val="6"/>
                <c:pt idx="0">
                  <c:v>1208187.8</c:v>
                </c:pt>
                <c:pt idx="1">
                  <c:v>1265054.8500000001</c:v>
                </c:pt>
                <c:pt idx="2">
                  <c:v>1328479</c:v>
                </c:pt>
                <c:pt idx="3">
                  <c:v>1506433.83</c:v>
                </c:pt>
                <c:pt idx="4">
                  <c:v>1615373.8800000001</c:v>
                </c:pt>
                <c:pt idx="5">
                  <c:v>1509392.78</c:v>
                </c:pt>
              </c:numCache>
            </c:numRef>
          </c:val>
        </c:ser>
        <c:ser>
          <c:idx val="1"/>
          <c:order val="1"/>
          <c:tx>
            <c:strRef>
              <c:f>Лист1!$C$1</c:f>
              <c:strCache>
                <c:ptCount val="1"/>
                <c:pt idx="0">
                  <c:v>Безвозмездные поступления</c:v>
                </c:pt>
              </c:strCache>
            </c:strRef>
          </c:tx>
          <c:spPr>
            <a:ln w="69850"/>
          </c:spPr>
          <c:marker>
            <c:spPr>
              <a:solidFill>
                <a:schemeClr val="accent2"/>
              </a:solidFill>
            </c:spPr>
          </c:marker>
          <c:dLbls>
            <c:dLbl>
              <c:idx val="0"/>
              <c:layout>
                <c:manualLayout>
                  <c:x val="-1.0158659057004476E-2"/>
                  <c:y val="5.3332960049273632E-2"/>
                </c:manualLayout>
              </c:layout>
              <c:showVal val="1"/>
            </c:dLbl>
            <c:dLbl>
              <c:idx val="1"/>
              <c:layout>
                <c:manualLayout>
                  <c:x val="0"/>
                  <c:y val="3.9999720036955122E-2"/>
                </c:manualLayout>
              </c:layout>
              <c:showVal val="1"/>
            </c:dLbl>
            <c:dLbl>
              <c:idx val="2"/>
              <c:layout>
                <c:manualLayout>
                  <c:x val="1.69310984283408E-3"/>
                  <c:y val="1.333324001231842E-2"/>
                </c:manualLayout>
              </c:layout>
              <c:showVal val="1"/>
            </c:dLbl>
            <c:dLbl>
              <c:idx val="3"/>
              <c:layout>
                <c:manualLayout>
                  <c:x val="-3.3862196856680972E-3"/>
                  <c:y val="6.2221786724152447E-2"/>
                </c:manualLayout>
              </c:layout>
              <c:showVal val="1"/>
            </c:dLbl>
            <c:dLbl>
              <c:idx val="4"/>
              <c:layout>
                <c:manualLayout>
                  <c:x val="-2.0317318114008952E-2"/>
                  <c:y val="5.7777373386712953E-2"/>
                </c:manualLayout>
              </c:layout>
              <c:showVal val="1"/>
            </c:dLbl>
            <c:showVal val="1"/>
          </c:dLbls>
          <c:cat>
            <c:strRef>
              <c:f>Лист1!$A$2:$A$7</c:f>
              <c:strCache>
                <c:ptCount val="6"/>
                <c:pt idx="0">
                  <c:v>2017 (отчет)</c:v>
                </c:pt>
                <c:pt idx="1">
                  <c:v>2018 (отчет)</c:v>
                </c:pt>
                <c:pt idx="2">
                  <c:v>2019 (оценка)</c:v>
                </c:pt>
                <c:pt idx="3">
                  <c:v>2020 (проект)</c:v>
                </c:pt>
                <c:pt idx="4">
                  <c:v>2021 (проект)</c:v>
                </c:pt>
                <c:pt idx="5">
                  <c:v>2022 (проект)</c:v>
                </c:pt>
              </c:strCache>
            </c:strRef>
          </c:cat>
          <c:val>
            <c:numRef>
              <c:f>Лист1!$C$2:$C$7</c:f>
              <c:numCache>
                <c:formatCode>General</c:formatCode>
                <c:ptCount val="6"/>
                <c:pt idx="0">
                  <c:v>1013244.3</c:v>
                </c:pt>
                <c:pt idx="1">
                  <c:v>1054048.6100000001</c:v>
                </c:pt>
                <c:pt idx="2">
                  <c:v>1106769.54</c:v>
                </c:pt>
                <c:pt idx="3">
                  <c:v>1283537.6100000001</c:v>
                </c:pt>
                <c:pt idx="4">
                  <c:v>1393604.6500000001</c:v>
                </c:pt>
                <c:pt idx="5">
                  <c:v>1284238.27</c:v>
                </c:pt>
              </c:numCache>
            </c:numRef>
          </c:val>
        </c:ser>
        <c:ser>
          <c:idx val="2"/>
          <c:order val="2"/>
          <c:tx>
            <c:strRef>
              <c:f>Лист1!$D$1</c:f>
              <c:strCache>
                <c:ptCount val="1"/>
                <c:pt idx="0">
                  <c:v>Налоговые и неналоговые доходы</c:v>
                </c:pt>
              </c:strCache>
            </c:strRef>
          </c:tx>
          <c:spPr>
            <a:ln w="95250">
              <a:solidFill>
                <a:srgbClr val="CC99FF"/>
              </a:solidFill>
            </a:ln>
          </c:spPr>
          <c:marker>
            <c:spPr>
              <a:solidFill>
                <a:srgbClr val="CC99FF"/>
              </a:solidFill>
            </c:spPr>
          </c:marker>
          <c:dLbls>
            <c:dLbl>
              <c:idx val="0"/>
              <c:layout>
                <c:manualLayout>
                  <c:x val="-1.3544878742672684E-2"/>
                  <c:y val="-6.2221786724152316E-2"/>
                </c:manualLayout>
              </c:layout>
              <c:showVal val="1"/>
            </c:dLbl>
            <c:dLbl>
              <c:idx val="1"/>
              <c:layout>
                <c:manualLayout>
                  <c:x val="-1.69310984283408E-3"/>
                  <c:y val="-5.3332960049273744E-2"/>
                </c:manualLayout>
              </c:layout>
              <c:showVal val="1"/>
            </c:dLbl>
            <c:dLbl>
              <c:idx val="2"/>
              <c:layout>
                <c:manualLayout>
                  <c:x val="-8.4655492141704342E-3"/>
                  <c:y val="-4.8888546711834041E-2"/>
                </c:manualLayout>
              </c:layout>
              <c:showVal val="1"/>
            </c:dLbl>
            <c:dLbl>
              <c:idx val="3"/>
              <c:layout>
                <c:manualLayout>
                  <c:x val="-1.6931098428340733E-2"/>
                  <c:y val="-5.3332960049273632E-2"/>
                </c:manualLayout>
              </c:layout>
              <c:showVal val="1"/>
            </c:dLbl>
            <c:dLbl>
              <c:idx val="4"/>
              <c:layout>
                <c:manualLayout>
                  <c:x val="-5.0793295285022511E-3"/>
                  <c:y val="-4.8888546711834041E-2"/>
                </c:manualLayout>
              </c:layout>
              <c:showVal val="1"/>
            </c:dLbl>
            <c:dLbl>
              <c:idx val="5"/>
              <c:layout>
                <c:manualLayout>
                  <c:x val="-3.3862196856681583E-3"/>
                  <c:y val="-4.8888546711833958E-2"/>
                </c:manualLayout>
              </c:layout>
              <c:showVal val="1"/>
            </c:dLbl>
            <c:showVal val="1"/>
          </c:dLbls>
          <c:cat>
            <c:strRef>
              <c:f>Лист1!$A$2:$A$7</c:f>
              <c:strCache>
                <c:ptCount val="6"/>
                <c:pt idx="0">
                  <c:v>2017 (отчет)</c:v>
                </c:pt>
                <c:pt idx="1">
                  <c:v>2018 (отчет)</c:v>
                </c:pt>
                <c:pt idx="2">
                  <c:v>2019 (оценка)</c:v>
                </c:pt>
                <c:pt idx="3">
                  <c:v>2020 (проект)</c:v>
                </c:pt>
                <c:pt idx="4">
                  <c:v>2021 (проект)</c:v>
                </c:pt>
                <c:pt idx="5">
                  <c:v>2022 (проект)</c:v>
                </c:pt>
              </c:strCache>
            </c:strRef>
          </c:cat>
          <c:val>
            <c:numRef>
              <c:f>Лист1!$D$2:$D$7</c:f>
              <c:numCache>
                <c:formatCode>General</c:formatCode>
                <c:ptCount val="6"/>
                <c:pt idx="0">
                  <c:v>194943.5</c:v>
                </c:pt>
                <c:pt idx="1">
                  <c:v>211006.24000000011</c:v>
                </c:pt>
                <c:pt idx="2">
                  <c:v>221709.46</c:v>
                </c:pt>
                <c:pt idx="3">
                  <c:v>222896.22</c:v>
                </c:pt>
                <c:pt idx="4">
                  <c:v>221769.23</c:v>
                </c:pt>
                <c:pt idx="5">
                  <c:v>225154.51</c:v>
                </c:pt>
              </c:numCache>
            </c:numRef>
          </c:val>
        </c:ser>
        <c:marker val="1"/>
        <c:axId val="168332288"/>
        <c:axId val="168338176"/>
      </c:lineChart>
      <c:catAx>
        <c:axId val="168332288"/>
        <c:scaling>
          <c:orientation val="minMax"/>
        </c:scaling>
        <c:axPos val="b"/>
        <c:tickLblPos val="nextTo"/>
        <c:txPr>
          <a:bodyPr/>
          <a:lstStyle/>
          <a:p>
            <a:pPr>
              <a:defRPr sz="1100"/>
            </a:pPr>
            <a:endParaRPr lang="ru-RU"/>
          </a:p>
        </c:txPr>
        <c:crossAx val="168338176"/>
        <c:crosses val="autoZero"/>
        <c:auto val="1"/>
        <c:lblAlgn val="ctr"/>
        <c:lblOffset val="100"/>
      </c:catAx>
      <c:valAx>
        <c:axId val="168338176"/>
        <c:scaling>
          <c:orientation val="minMax"/>
        </c:scaling>
        <c:axPos val="l"/>
        <c:majorGridlines/>
        <c:numFmt formatCode="General" sourceLinked="1"/>
        <c:tickLblPos val="nextTo"/>
        <c:crossAx val="168332288"/>
        <c:crosses val="autoZero"/>
        <c:crossBetween val="between"/>
      </c:valAx>
    </c:plotArea>
    <c:legend>
      <c:legendPos val="r"/>
      <c:layout>
        <c:manualLayout>
          <c:xMode val="edge"/>
          <c:yMode val="edge"/>
          <c:x val="0.69703786926212696"/>
          <c:y val="0.34435933404159075"/>
          <c:w val="0.24576446343865221"/>
          <c:h val="0.20835770730895087"/>
        </c:manualLayout>
      </c:layout>
    </c:legend>
    <c:plotVisOnly val="1"/>
  </c:chart>
  <c:txPr>
    <a:bodyPr/>
    <a:lstStyle/>
    <a:p>
      <a:pPr>
        <a:defRPr sz="800"/>
      </a:pPr>
      <a:endParaRPr lang="ru-RU"/>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0"/>
      <c:rotY val="220"/>
      <c:perspective val="30"/>
    </c:view3D>
    <c:plotArea>
      <c:layout>
        <c:manualLayout>
          <c:layoutTarget val="inner"/>
          <c:xMode val="edge"/>
          <c:yMode val="edge"/>
          <c:x val="8.1497036428138589E-2"/>
          <c:y val="7.8369877579171229E-2"/>
          <c:w val="0.7953397291684694"/>
          <c:h val="0.56943459394218054"/>
        </c:manualLayout>
      </c:layout>
      <c:pie3DChart>
        <c:varyColors val="1"/>
        <c:ser>
          <c:idx val="0"/>
          <c:order val="0"/>
          <c:tx>
            <c:strRef>
              <c:f>Лист1!$B$1</c:f>
              <c:strCache>
                <c:ptCount val="1"/>
                <c:pt idx="0">
                  <c:v>Продажи</c:v>
                </c:pt>
              </c:strCache>
            </c:strRef>
          </c:tx>
          <c:spPr>
            <a:solidFill>
              <a:srgbClr val="9999FF"/>
            </a:solidFill>
            <a:ln w="12686">
              <a:solidFill>
                <a:srgbClr val="000000"/>
              </a:solidFill>
              <a:prstDash val="solid"/>
            </a:ln>
          </c:spPr>
          <c:explosion val="27"/>
          <c:dPt>
            <c:idx val="0"/>
            <c:spPr>
              <a:solidFill>
                <a:srgbClr val="99CCFF"/>
              </a:solidFill>
            </c:spPr>
          </c:dPt>
          <c:dPt>
            <c:idx val="1"/>
            <c:spPr>
              <a:solidFill>
                <a:srgbClr val="FFC000"/>
              </a:solidFill>
            </c:spPr>
          </c:dPt>
          <c:dPt>
            <c:idx val="2"/>
            <c:spPr>
              <a:solidFill>
                <a:srgbClr val="CC99FF"/>
              </a:solidFill>
            </c:spPr>
          </c:dPt>
          <c:dPt>
            <c:idx val="3"/>
            <c:spPr>
              <a:solidFill>
                <a:srgbClr val="FF0000"/>
              </a:solidFill>
            </c:spPr>
          </c:dPt>
          <c:dPt>
            <c:idx val="4"/>
            <c:spPr>
              <a:solidFill>
                <a:schemeClr val="accent5">
                  <a:lumMod val="60000"/>
                  <a:lumOff val="40000"/>
                </a:schemeClr>
              </a:solidFill>
            </c:spPr>
          </c:dPt>
          <c:dPt>
            <c:idx val="5"/>
            <c:spPr>
              <a:solidFill>
                <a:schemeClr val="accent2">
                  <a:lumMod val="75000"/>
                </a:schemeClr>
              </a:solidFill>
            </c:spPr>
          </c:dPt>
          <c:dPt>
            <c:idx val="6"/>
            <c:spPr>
              <a:solidFill>
                <a:srgbClr val="FFFF00"/>
              </a:solidFill>
            </c:spPr>
          </c:dPt>
          <c:dPt>
            <c:idx val="7"/>
            <c:spPr>
              <a:solidFill>
                <a:srgbClr val="00B050"/>
              </a:solidFill>
            </c:spPr>
          </c:dPt>
          <c:dPt>
            <c:idx val="8"/>
            <c:spPr>
              <a:solidFill>
                <a:srgbClr val="FF6699"/>
              </a:solidFill>
            </c:spPr>
          </c:dPt>
          <c:dLbls>
            <c:dLbl>
              <c:idx val="0"/>
              <c:layout>
                <c:manualLayout>
                  <c:x val="-0.18729222549104702"/>
                  <c:y val="2.6374504281855282E-2"/>
                </c:manualLayout>
              </c:layout>
              <c:tx>
                <c:rich>
                  <a:bodyPr/>
                  <a:lstStyle/>
                  <a:p>
                    <a:pPr>
                      <a:defRPr b="1"/>
                    </a:pPr>
                    <a:r>
                      <a:rPr lang="ru-RU" b="1" dirty="0" smtClean="0"/>
                      <a:t>66,7</a:t>
                    </a:r>
                    <a:endParaRPr lang="en-US" b="1" dirty="0"/>
                  </a:p>
                </c:rich>
              </c:tx>
              <c:spPr>
                <a:noFill/>
                <a:ln w="25374">
                  <a:noFill/>
                </a:ln>
              </c:spPr>
              <c:dLblPos val="bestFit"/>
              <c:showLegendKey val="1"/>
              <c:showVal val="1"/>
            </c:dLbl>
            <c:dLbl>
              <c:idx val="1"/>
              <c:layout>
                <c:manualLayout>
                  <c:x val="2.0436531971965051E-2"/>
                  <c:y val="-0.1239217771136282"/>
                </c:manualLayout>
              </c:layout>
              <c:tx>
                <c:rich>
                  <a:bodyPr/>
                  <a:lstStyle/>
                  <a:p>
                    <a:pPr>
                      <a:defRPr/>
                    </a:pPr>
                    <a:r>
                      <a:rPr lang="ru-RU" dirty="0" smtClean="0"/>
                      <a:t>2,2</a:t>
                    </a:r>
                    <a:endParaRPr lang="en-US" dirty="0"/>
                  </a:p>
                </c:rich>
              </c:tx>
              <c:spPr>
                <a:noFill/>
                <a:ln w="25374">
                  <a:noFill/>
                </a:ln>
              </c:spPr>
              <c:dLblPos val="bestFit"/>
              <c:showLegendKey val="1"/>
              <c:showVal val="1"/>
            </c:dLbl>
            <c:dLbl>
              <c:idx val="2"/>
              <c:layout>
                <c:manualLayout>
                  <c:x val="3.9196084864391939E-2"/>
                  <c:y val="-9.5798191892680268E-2"/>
                </c:manualLayout>
              </c:layout>
              <c:tx>
                <c:rich>
                  <a:bodyPr/>
                  <a:lstStyle/>
                  <a:p>
                    <a:pPr>
                      <a:defRPr/>
                    </a:pPr>
                    <a:r>
                      <a:rPr lang="en-US" dirty="0" smtClean="0"/>
                      <a:t>4,</a:t>
                    </a:r>
                    <a:r>
                      <a:rPr lang="ru-RU" dirty="0" smtClean="0"/>
                      <a:t>0</a:t>
                    </a:r>
                    <a:endParaRPr lang="en-US" dirty="0"/>
                  </a:p>
                </c:rich>
              </c:tx>
              <c:spPr/>
              <c:dLblPos val="bestFit"/>
              <c:showLegendKey val="1"/>
              <c:showVal val="1"/>
            </c:dLbl>
            <c:dLbl>
              <c:idx val="3"/>
              <c:layout>
                <c:manualLayout>
                  <c:x val="4.8484470691163614E-2"/>
                  <c:y val="-5.4231991834354523E-2"/>
                </c:manualLayout>
              </c:layout>
              <c:tx>
                <c:rich>
                  <a:bodyPr/>
                  <a:lstStyle/>
                  <a:p>
                    <a:pPr>
                      <a:defRPr/>
                    </a:pPr>
                    <a:r>
                      <a:rPr lang="en-US" dirty="0" smtClean="0"/>
                      <a:t>4,</a:t>
                    </a:r>
                    <a:r>
                      <a:rPr lang="ru-RU" dirty="0" smtClean="0"/>
                      <a:t>4</a:t>
                    </a:r>
                    <a:endParaRPr lang="en-US" dirty="0"/>
                  </a:p>
                </c:rich>
              </c:tx>
              <c:spPr/>
              <c:dLblPos val="bestFit"/>
              <c:showLegendKey val="1"/>
              <c:showVal val="1"/>
            </c:dLbl>
            <c:dLbl>
              <c:idx val="4"/>
              <c:layout>
                <c:manualLayout>
                  <c:x val="6.0413495188102434E-2"/>
                  <c:y val="-1.4248906386701654E-2"/>
                </c:manualLayout>
              </c:layout>
              <c:tx>
                <c:rich>
                  <a:bodyPr/>
                  <a:lstStyle/>
                  <a:p>
                    <a:pPr>
                      <a:defRPr/>
                    </a:pPr>
                    <a:r>
                      <a:rPr lang="ru-RU" dirty="0" smtClean="0"/>
                      <a:t>2,2</a:t>
                    </a:r>
                    <a:endParaRPr lang="en-US" dirty="0"/>
                  </a:p>
                </c:rich>
              </c:tx>
              <c:spPr>
                <a:noFill/>
                <a:ln w="25374">
                  <a:noFill/>
                </a:ln>
              </c:spPr>
              <c:dLblPos val="bestFit"/>
              <c:showLegendKey val="1"/>
              <c:showVal val="1"/>
            </c:dLbl>
            <c:dLbl>
              <c:idx val="5"/>
              <c:layout>
                <c:manualLayout>
                  <c:x val="-1.211008479709268E-2"/>
                  <c:y val="9.3839157422840394E-2"/>
                </c:manualLayout>
              </c:layout>
              <c:tx>
                <c:rich>
                  <a:bodyPr/>
                  <a:lstStyle/>
                  <a:p>
                    <a:pPr>
                      <a:defRPr b="1"/>
                    </a:pPr>
                    <a:r>
                      <a:rPr lang="ru-RU" dirty="0" smtClean="0"/>
                      <a:t>9,1</a:t>
                    </a:r>
                  </a:p>
                  <a:p>
                    <a:pPr>
                      <a:defRPr b="1"/>
                    </a:pPr>
                    <a:endParaRPr lang="en-US" dirty="0"/>
                  </a:p>
                </c:rich>
              </c:tx>
              <c:spPr/>
              <c:showLegendKey val="1"/>
              <c:showVal val="1"/>
            </c:dLbl>
            <c:dLbl>
              <c:idx val="6"/>
              <c:layout>
                <c:manualLayout>
                  <c:x val="-1.4481955380577501E-2"/>
                  <c:y val="5.183231262758832E-2"/>
                </c:manualLayout>
              </c:layout>
              <c:tx>
                <c:rich>
                  <a:bodyPr/>
                  <a:lstStyle/>
                  <a:p>
                    <a:pPr>
                      <a:defRPr/>
                    </a:pPr>
                    <a:r>
                      <a:rPr lang="en-US" dirty="0" smtClean="0"/>
                      <a:t>0,</a:t>
                    </a:r>
                    <a:r>
                      <a:rPr lang="ru-RU" dirty="0" smtClean="0"/>
                      <a:t>1</a:t>
                    </a:r>
                    <a:endParaRPr lang="en-US" dirty="0"/>
                  </a:p>
                </c:rich>
              </c:tx>
              <c:spPr>
                <a:noFill/>
                <a:ln w="25374">
                  <a:noFill/>
                </a:ln>
              </c:spPr>
              <c:dLblPos val="bestFit"/>
              <c:showLegendKey val="1"/>
              <c:showVal val="1"/>
            </c:dLbl>
            <c:dLbl>
              <c:idx val="7"/>
              <c:layout>
                <c:manualLayout>
                  <c:x val="2.2364908713333912E-2"/>
                  <c:y val="1.9898557388355886E-2"/>
                </c:manualLayout>
              </c:layout>
              <c:tx>
                <c:rich>
                  <a:bodyPr/>
                  <a:lstStyle/>
                  <a:p>
                    <a:pPr>
                      <a:defRPr b="1"/>
                    </a:pPr>
                    <a:r>
                      <a:rPr lang="ru-RU" dirty="0" smtClean="0"/>
                      <a:t>9,6</a:t>
                    </a:r>
                    <a:endParaRPr lang="en-US" dirty="0"/>
                  </a:p>
                </c:rich>
              </c:tx>
              <c:spPr/>
              <c:dLblPos val="bestFit"/>
              <c:showLegendKey val="1"/>
              <c:showVal val="1"/>
            </c:dLbl>
            <c:dLbl>
              <c:idx val="8"/>
              <c:layout>
                <c:manualLayout>
                  <c:x val="-1.9658323959505081E-2"/>
                  <c:y val="6.397752744410598E-2"/>
                </c:manualLayout>
              </c:layout>
              <c:tx>
                <c:rich>
                  <a:bodyPr/>
                  <a:lstStyle/>
                  <a:p>
                    <a:pPr>
                      <a:defRPr/>
                    </a:pPr>
                    <a:r>
                      <a:rPr lang="en-US" dirty="0" smtClean="0"/>
                      <a:t>1,</a:t>
                    </a:r>
                    <a:r>
                      <a:rPr lang="ru-RU" dirty="0" smtClean="0"/>
                      <a:t>5</a:t>
                    </a:r>
                    <a:endParaRPr lang="en-US" dirty="0"/>
                  </a:p>
                </c:rich>
              </c:tx>
              <c:spPr>
                <a:noFill/>
                <a:ln w="25374">
                  <a:noFill/>
                </a:ln>
              </c:spPr>
              <c:dLblPos val="bestFit"/>
              <c:showLegendKey val="1"/>
              <c:showVal val="1"/>
            </c:dLbl>
            <c:dLbl>
              <c:idx val="9"/>
              <c:layout>
                <c:manualLayout>
                  <c:x val="-0.1121857964869786"/>
                  <c:y val="2.8314989367204987E-2"/>
                </c:manualLayout>
              </c:layout>
              <c:spPr>
                <a:noFill/>
                <a:ln w="25374">
                  <a:noFill/>
                </a:ln>
              </c:spPr>
              <c:txPr>
                <a:bodyPr/>
                <a:lstStyle/>
                <a:p>
                  <a:pPr>
                    <a:defRPr/>
                  </a:pPr>
                  <a:endParaRPr lang="ru-RU"/>
                </a:p>
              </c:txPr>
              <c:dLblPos val="bestFit"/>
              <c:showLegendKey val="1"/>
              <c:showVal val="1"/>
            </c:dLbl>
            <c:dLbl>
              <c:idx val="10"/>
              <c:layout>
                <c:manualLayout>
                  <c:x val="-1.4543580489938994E-2"/>
                  <c:y val="1.6142315543890381E-2"/>
                </c:manualLayout>
              </c:layout>
              <c:tx>
                <c:rich>
                  <a:bodyPr/>
                  <a:lstStyle/>
                  <a:p>
                    <a:pPr>
                      <a:defRPr/>
                    </a:pPr>
                    <a:r>
                      <a:rPr lang="en-US" dirty="0" smtClean="0"/>
                      <a:t>1</a:t>
                    </a:r>
                    <a:r>
                      <a:rPr lang="ru-RU" dirty="0" smtClean="0"/>
                      <a:t>0,9</a:t>
                    </a:r>
                    <a:endParaRPr lang="en-US" dirty="0"/>
                  </a:p>
                </c:rich>
              </c:tx>
              <c:spPr>
                <a:noFill/>
                <a:ln w="25374">
                  <a:noFill/>
                </a:ln>
              </c:spPr>
              <c:dLblPos val="bestFit"/>
              <c:showLegendKey val="1"/>
              <c:showVal val="1"/>
            </c:dLbl>
            <c:dLbl>
              <c:idx val="11"/>
              <c:layout>
                <c:manualLayout>
                  <c:x val="-4.621161417322843E-2"/>
                  <c:y val="-3.1745698454360052E-2"/>
                </c:manualLayout>
              </c:layout>
              <c:spPr>
                <a:noFill/>
                <a:ln w="25374">
                  <a:noFill/>
                </a:ln>
              </c:spPr>
              <c:txPr>
                <a:bodyPr/>
                <a:lstStyle/>
                <a:p>
                  <a:pPr>
                    <a:defRPr/>
                  </a:pPr>
                  <a:endParaRPr lang="ru-RU"/>
                </a:p>
              </c:txPr>
              <c:dLblPos val="bestFit"/>
              <c:showLegendKey val="1"/>
              <c:showVal val="1"/>
            </c:dLbl>
            <c:showLegendKey val="1"/>
            <c:showVal val="1"/>
            <c:showLeaderLines val="1"/>
          </c:dLbls>
          <c:cat>
            <c:strRef>
              <c:f>Лист1!$A$2:$A$10</c:f>
              <c:strCache>
                <c:ptCount val="9"/>
                <c:pt idx="0">
                  <c:v>Налог на доходы физических лиц</c:v>
                </c:pt>
                <c:pt idx="1">
                  <c:v>Доходы от уплаты акцизов на нефтепродукты</c:v>
                </c:pt>
                <c:pt idx="2">
                  <c:v>Единый налог на вмененный доход для отдельных видов деятельности</c:v>
                </c:pt>
                <c:pt idx="3">
                  <c:v>Единый сельскохозяйственный налог</c:v>
                </c:pt>
                <c:pt idx="4">
                  <c:v>Государственная пошлина</c:v>
                </c:pt>
                <c:pt idx="5">
                  <c:v>Доходы от использования имущества, находящегося в муниципальной собственности</c:v>
                </c:pt>
                <c:pt idx="6">
                  <c:v>Плата за негативное воздействие на окружающую среду</c:v>
                </c:pt>
                <c:pt idx="7">
                  <c:v>Доходы от оказания платных услуг</c:v>
                </c:pt>
                <c:pt idx="8">
                  <c:v>Штрафы, санкции, возмещение ущерба</c:v>
                </c:pt>
              </c:strCache>
            </c:strRef>
          </c:cat>
          <c:val>
            <c:numRef>
              <c:f>Лист1!$B$2:$B$10</c:f>
              <c:numCache>
                <c:formatCode>General</c:formatCode>
                <c:ptCount val="9"/>
                <c:pt idx="0">
                  <c:v>63</c:v>
                </c:pt>
                <c:pt idx="1">
                  <c:v>2.5</c:v>
                </c:pt>
                <c:pt idx="2">
                  <c:v>4.5</c:v>
                </c:pt>
                <c:pt idx="3">
                  <c:v>4.2</c:v>
                </c:pt>
                <c:pt idx="4">
                  <c:v>1.8</c:v>
                </c:pt>
                <c:pt idx="5">
                  <c:v>10.7</c:v>
                </c:pt>
                <c:pt idx="6">
                  <c:v>0.2</c:v>
                </c:pt>
                <c:pt idx="7">
                  <c:v>11.5</c:v>
                </c:pt>
                <c:pt idx="8">
                  <c:v>1.6</c:v>
                </c:pt>
              </c:numCache>
            </c:numRef>
          </c:val>
        </c:ser>
      </c:pie3DChart>
      <c:spPr>
        <a:noFill/>
        <a:ln w="25409">
          <a:noFill/>
        </a:ln>
      </c:spPr>
    </c:plotArea>
    <c:legend>
      <c:legendPos val="r"/>
      <c:legendEntry>
        <c:idx val="0"/>
        <c:txPr>
          <a:bodyPr/>
          <a:lstStyle/>
          <a:p>
            <a:pPr algn="just">
              <a:defRPr sz="1000" b="1"/>
            </a:pPr>
            <a:endParaRPr lang="ru-RU"/>
          </a:p>
        </c:txPr>
      </c:legendEntry>
      <c:legendEntry>
        <c:idx val="5"/>
        <c:txPr>
          <a:bodyPr/>
          <a:lstStyle/>
          <a:p>
            <a:pPr algn="just">
              <a:defRPr sz="1000" b="1"/>
            </a:pPr>
            <a:endParaRPr lang="ru-RU"/>
          </a:p>
        </c:txPr>
      </c:legendEntry>
      <c:legendEntry>
        <c:idx val="7"/>
        <c:txPr>
          <a:bodyPr/>
          <a:lstStyle/>
          <a:p>
            <a:pPr algn="just">
              <a:defRPr sz="1000" b="1" i="0"/>
            </a:pPr>
            <a:endParaRPr lang="ru-RU"/>
          </a:p>
        </c:txPr>
      </c:legendEntry>
      <c:layout>
        <c:manualLayout>
          <c:xMode val="edge"/>
          <c:yMode val="edge"/>
          <c:x val="5.8353162585446074E-2"/>
          <c:y val="0.68620567273981603"/>
          <c:w val="0.71154916933460244"/>
          <c:h val="0.24406589459164424"/>
        </c:manualLayout>
      </c:layout>
      <c:txPr>
        <a:bodyPr/>
        <a:lstStyle/>
        <a:p>
          <a:pPr algn="just">
            <a:defRPr sz="1000"/>
          </a:pPr>
          <a:endParaRPr lang="ru-RU"/>
        </a:p>
      </c:txPr>
    </c:legend>
    <c:plotVisOnly val="1"/>
    <c:dispBlanksAs val="zero"/>
  </c:chart>
  <c:spPr>
    <a:noFill/>
    <a:ln>
      <a:noFill/>
    </a:ln>
  </c:spPr>
  <c:txPr>
    <a:bodyPr/>
    <a:lstStyle/>
    <a:p>
      <a:pPr>
        <a:defRPr sz="1799"/>
      </a:pPr>
      <a:endParaRPr lang="ru-RU"/>
    </a:p>
  </c:txPr>
  <c:externalData r:id="rId1"/>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1.7497753514226243E-5"/>
          <c:y val="5.3845243305076715E-2"/>
          <c:w val="0.99859361329833773"/>
          <c:h val="0.93904731338351588"/>
        </c:manualLayout>
      </c:layout>
      <c:ofPieChart>
        <c:ofPieType val="bar"/>
        <c:varyColors val="1"/>
        <c:ser>
          <c:idx val="0"/>
          <c:order val="0"/>
          <c:tx>
            <c:strRef>
              <c:f>Лист1!$B$1</c:f>
              <c:strCache>
                <c:ptCount val="1"/>
                <c:pt idx="0">
                  <c:v>Продажи</c:v>
                </c:pt>
              </c:strCache>
            </c:strRef>
          </c:tx>
          <c:explosion val="5"/>
          <c:dPt>
            <c:idx val="0"/>
            <c:spPr>
              <a:solidFill>
                <a:schemeClr val="accent2">
                  <a:lumMod val="40000"/>
                  <a:lumOff val="60000"/>
                </a:schemeClr>
              </a:solidFill>
            </c:spPr>
          </c:dPt>
          <c:dPt>
            <c:idx val="1"/>
            <c:spPr>
              <a:solidFill>
                <a:srgbClr val="9999FF"/>
              </a:solidFill>
            </c:spPr>
          </c:dPt>
          <c:dPt>
            <c:idx val="2"/>
            <c:explosion val="13"/>
            <c:spPr>
              <a:solidFill>
                <a:srgbClr val="92D050"/>
              </a:solidFill>
            </c:spPr>
          </c:dPt>
          <c:dPt>
            <c:idx val="3"/>
            <c:explosion val="20"/>
            <c:spPr>
              <a:solidFill>
                <a:srgbClr val="00CC99"/>
              </a:solidFill>
            </c:spPr>
          </c:dPt>
          <c:dPt>
            <c:idx val="5"/>
            <c:spPr>
              <a:solidFill>
                <a:srgbClr val="92D050"/>
              </a:solidFill>
            </c:spPr>
          </c:dPt>
          <c:dPt>
            <c:idx val="6"/>
            <c:explosion val="32"/>
          </c:dPt>
          <c:cat>
            <c:strRef>
              <c:f>Лист1!$A$2:$A$7</c:f>
              <c:strCache>
                <c:ptCount val="6"/>
                <c:pt idx="0">
                  <c:v>Кв. 1</c:v>
                </c:pt>
                <c:pt idx="1">
                  <c:v>Кв. 2</c:v>
                </c:pt>
                <c:pt idx="2">
                  <c:v>кв. </c:v>
                </c:pt>
                <c:pt idx="3">
                  <c:v>кв.</c:v>
                </c:pt>
                <c:pt idx="4">
                  <c:v>Кв. 4</c:v>
                </c:pt>
                <c:pt idx="5">
                  <c:v>кв. 5</c:v>
                </c:pt>
              </c:strCache>
            </c:strRef>
          </c:cat>
          <c:val>
            <c:numRef>
              <c:f>Лист1!$B$2:$B$7</c:f>
              <c:numCache>
                <c:formatCode>General</c:formatCode>
                <c:ptCount val="6"/>
                <c:pt idx="0">
                  <c:v>810778.23</c:v>
                </c:pt>
                <c:pt idx="1">
                  <c:v>417348</c:v>
                </c:pt>
                <c:pt idx="2">
                  <c:v>22767</c:v>
                </c:pt>
                <c:pt idx="3">
                  <c:v>31085.55</c:v>
                </c:pt>
                <c:pt idx="4">
                  <c:v>1042.93</c:v>
                </c:pt>
                <c:pt idx="5">
                  <c:v>515.9</c:v>
                </c:pt>
              </c:numCache>
            </c:numRef>
          </c:val>
        </c:ser>
        <c:gapWidth val="100"/>
        <c:secondPieSize val="75"/>
        <c:serLines/>
      </c:ofPieChart>
      <c:spPr>
        <a:scene3d>
          <a:camera prst="orthographicFront"/>
          <a:lightRig rig="threePt" dir="t"/>
        </a:scene3d>
        <a:sp3d>
          <a:bevelT w="6350"/>
        </a:sp3d>
      </c:spPr>
    </c:plotArea>
    <c:plotVisOnly val="1"/>
  </c:chart>
  <c:txPr>
    <a:bodyPr/>
    <a:lstStyle/>
    <a:p>
      <a:pPr>
        <a:defRPr sz="1800"/>
      </a:pPr>
      <a:endParaRPr lang="ru-RU"/>
    </a:p>
  </c:txPr>
  <c:externalData r:id="rId1"/>
  <c:userShapes r:id="rId2"/>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8164951791580908E-2"/>
          <c:y val="5.1461628117720114E-2"/>
          <c:w val="0.70863599667898569"/>
          <c:h val="0.73443479144963386"/>
        </c:manualLayout>
      </c:layout>
      <c:lineChart>
        <c:grouping val="standard"/>
        <c:ser>
          <c:idx val="0"/>
          <c:order val="0"/>
          <c:tx>
            <c:strRef>
              <c:f>Лист1!$B$1</c:f>
              <c:strCache>
                <c:ptCount val="1"/>
                <c:pt idx="0">
                  <c:v>Расходы</c:v>
                </c:pt>
              </c:strCache>
            </c:strRef>
          </c:tx>
          <c:spPr>
            <a:ln w="79375">
              <a:solidFill>
                <a:srgbClr val="00B050"/>
              </a:solidFill>
            </a:ln>
          </c:spPr>
          <c:marker>
            <c:spPr>
              <a:solidFill>
                <a:srgbClr val="00B050"/>
              </a:solidFill>
              <a:ln cap="sq"/>
            </c:spPr>
          </c:marker>
          <c:dLbls>
            <c:dLbl>
              <c:idx val="0"/>
              <c:layout>
                <c:manualLayout>
                  <c:x val="-4.0634636228017912E-2"/>
                  <c:y val="-0.11555474677342611"/>
                </c:manualLayout>
              </c:layout>
              <c:showVal val="1"/>
            </c:dLbl>
            <c:dLbl>
              <c:idx val="1"/>
              <c:layout>
                <c:manualLayout>
                  <c:x val="-2.8782867328179425E-2"/>
                  <c:y val="-9.3332680086228623E-2"/>
                </c:manualLayout>
              </c:layout>
              <c:showVal val="1"/>
            </c:dLbl>
            <c:dLbl>
              <c:idx val="2"/>
              <c:layout>
                <c:manualLayout>
                  <c:x val="-2.5396647642511191E-2"/>
                  <c:y val="-6.6666200061591879E-2"/>
                </c:manualLayout>
              </c:layout>
              <c:showVal val="1"/>
            </c:dLbl>
            <c:dLbl>
              <c:idx val="3"/>
              <c:layout>
                <c:manualLayout>
                  <c:x val="-7.1110613399031422E-2"/>
                  <c:y val="-6.6666200061591879E-2"/>
                </c:manualLayout>
              </c:layout>
              <c:showVal val="1"/>
            </c:dLbl>
            <c:dLbl>
              <c:idx val="4"/>
              <c:layout>
                <c:manualLayout>
                  <c:x val="-1.1851768899838591E-2"/>
                  <c:y val="-4.4444133374394547E-2"/>
                </c:manualLayout>
              </c:layout>
              <c:showVal val="1"/>
            </c:dLbl>
            <c:showVal val="1"/>
          </c:dLbls>
          <c:cat>
            <c:strRef>
              <c:f>Лист1!$A$2:$A$7</c:f>
              <c:strCache>
                <c:ptCount val="6"/>
                <c:pt idx="0">
                  <c:v>2017 (отчет)</c:v>
                </c:pt>
                <c:pt idx="1">
                  <c:v>2018 (отчет)</c:v>
                </c:pt>
                <c:pt idx="2">
                  <c:v>2019 (оценка)</c:v>
                </c:pt>
                <c:pt idx="3">
                  <c:v>2020 (проект)</c:v>
                </c:pt>
                <c:pt idx="4">
                  <c:v>2021 (проект)</c:v>
                </c:pt>
                <c:pt idx="5">
                  <c:v>2022 (проект)</c:v>
                </c:pt>
              </c:strCache>
            </c:strRef>
          </c:cat>
          <c:val>
            <c:numRef>
              <c:f>Лист1!$B$2:$B$7</c:f>
              <c:numCache>
                <c:formatCode>General</c:formatCode>
                <c:ptCount val="6"/>
                <c:pt idx="0">
                  <c:v>1199833.5900000001</c:v>
                </c:pt>
                <c:pt idx="1">
                  <c:v>1273690.78</c:v>
                </c:pt>
                <c:pt idx="2">
                  <c:v>1352998.32</c:v>
                </c:pt>
                <c:pt idx="3">
                  <c:v>1506433.83</c:v>
                </c:pt>
                <c:pt idx="4">
                  <c:v>1615373.8800000001</c:v>
                </c:pt>
                <c:pt idx="5">
                  <c:v>1509392.78</c:v>
                </c:pt>
              </c:numCache>
            </c:numRef>
          </c:val>
        </c:ser>
        <c:marker val="1"/>
        <c:axId val="174451328"/>
        <c:axId val="173748608"/>
      </c:lineChart>
      <c:catAx>
        <c:axId val="174451328"/>
        <c:scaling>
          <c:orientation val="minMax"/>
        </c:scaling>
        <c:axPos val="b"/>
        <c:tickLblPos val="nextTo"/>
        <c:txPr>
          <a:bodyPr/>
          <a:lstStyle/>
          <a:p>
            <a:pPr>
              <a:defRPr sz="1100"/>
            </a:pPr>
            <a:endParaRPr lang="ru-RU"/>
          </a:p>
        </c:txPr>
        <c:crossAx val="173748608"/>
        <c:crosses val="autoZero"/>
        <c:auto val="1"/>
        <c:lblAlgn val="ctr"/>
        <c:lblOffset val="100"/>
      </c:catAx>
      <c:valAx>
        <c:axId val="173748608"/>
        <c:scaling>
          <c:orientation val="minMax"/>
        </c:scaling>
        <c:axPos val="l"/>
        <c:majorGridlines/>
        <c:numFmt formatCode="General" sourceLinked="1"/>
        <c:tickLblPos val="nextTo"/>
        <c:crossAx val="174451328"/>
        <c:crosses val="autoZero"/>
        <c:crossBetween val="between"/>
      </c:valAx>
    </c:plotArea>
    <c:plotVisOnly val="1"/>
  </c:chart>
  <c:txPr>
    <a:bodyPr/>
    <a:lstStyle/>
    <a:p>
      <a:pPr>
        <a:defRPr sz="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9.6266732283464565E-2"/>
          <c:y val="0.15195851877211081"/>
          <c:w val="0.92073832790445154"/>
          <c:h val="0.57263513513513564"/>
        </c:manualLayout>
      </c:layout>
      <c:bar3DChart>
        <c:barDir val="col"/>
        <c:grouping val="clustered"/>
        <c:ser>
          <c:idx val="0"/>
          <c:order val="0"/>
          <c:tx>
            <c:strRef>
              <c:f>Sheet1!#ССЫЛКА!</c:f>
              <c:strCache>
                <c:ptCount val="1"/>
                <c:pt idx="0">
                  <c:v>#REF!</c:v>
                </c:pt>
              </c:strCache>
            </c:strRef>
          </c:tx>
          <c:spPr>
            <a:solidFill>
              <a:schemeClr val="accent1"/>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Sheet1!#ССЫЛКА!</c:f>
              <c:numCache>
                <c:formatCode>General</c:formatCode>
                <c:ptCount val="1"/>
                <c:pt idx="0">
                  <c:v>1</c:v>
                </c:pt>
              </c:numCache>
            </c:numRef>
          </c:val>
        </c:ser>
        <c:ser>
          <c:idx val="1"/>
          <c:order val="1"/>
          <c:tx>
            <c:strRef>
              <c:f>Sheet1!$A$2</c:f>
              <c:strCache>
                <c:ptCount val="1"/>
                <c:pt idx="0">
                  <c:v>Продукция растениеводства</c:v>
                </c:pt>
              </c:strCache>
            </c:strRef>
          </c:tx>
          <c:spPr>
            <a:solidFill>
              <a:srgbClr val="00CC99"/>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2901</c:v>
                </c:pt>
                <c:pt idx="1">
                  <c:v>2950</c:v>
                </c:pt>
                <c:pt idx="2">
                  <c:v>2980</c:v>
                </c:pt>
                <c:pt idx="3">
                  <c:v>2980.3</c:v>
                </c:pt>
                <c:pt idx="4">
                  <c:v>2983.2799999999997</c:v>
                </c:pt>
                <c:pt idx="5">
                  <c:v>2986.2599999999998</c:v>
                </c:pt>
              </c:numCache>
            </c:numRef>
          </c:val>
        </c:ser>
        <c:ser>
          <c:idx val="2"/>
          <c:order val="2"/>
          <c:tx>
            <c:strRef>
              <c:f>Sheet1!$A$3</c:f>
              <c:strCache>
                <c:ptCount val="1"/>
                <c:pt idx="0">
                  <c:v>Продукция животноводства</c:v>
                </c:pt>
              </c:strCache>
            </c:strRef>
          </c:tx>
          <c:spPr>
            <a:solidFill>
              <a:srgbClr val="9999FF"/>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Sheet1!$B$3:$G$3</c:f>
              <c:numCache>
                <c:formatCode>General</c:formatCode>
                <c:ptCount val="6"/>
                <c:pt idx="0">
                  <c:v>1390</c:v>
                </c:pt>
                <c:pt idx="1">
                  <c:v>1900</c:v>
                </c:pt>
                <c:pt idx="2">
                  <c:v>1417</c:v>
                </c:pt>
                <c:pt idx="3">
                  <c:v>1417.1399999999999</c:v>
                </c:pt>
                <c:pt idx="4">
                  <c:v>1418.56</c:v>
                </c:pt>
                <c:pt idx="5">
                  <c:v>1419.98</c:v>
                </c:pt>
              </c:numCache>
            </c:numRef>
          </c:val>
        </c:ser>
        <c:gapDepth val="0"/>
        <c:shape val="box"/>
        <c:axId val="133614976"/>
        <c:axId val="133616768"/>
        <c:axId val="0"/>
      </c:bar3DChart>
      <c:catAx>
        <c:axId val="133614976"/>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33616768"/>
        <c:crosses val="autoZero"/>
        <c:auto val="1"/>
        <c:lblAlgn val="ctr"/>
        <c:lblOffset val="100"/>
        <c:tickLblSkip val="1"/>
        <c:tickMarkSkip val="1"/>
      </c:catAx>
      <c:valAx>
        <c:axId val="133616768"/>
        <c:scaling>
          <c:orientation val="minMax"/>
          <c:max val="3200"/>
          <c:min val="0"/>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33614976"/>
        <c:crosses val="autoZero"/>
        <c:crossBetween val="between"/>
        <c:majorUnit val="400"/>
        <c:minorUnit val="200"/>
      </c:valAx>
      <c:spPr>
        <a:noFill/>
        <a:ln w="25454">
          <a:noFill/>
        </a:ln>
      </c:spPr>
    </c:plotArea>
    <c:legend>
      <c:legendPos val="r"/>
      <c:legendEntry>
        <c:idx val="0"/>
        <c:delete val="1"/>
      </c:legendEntry>
      <c:layout>
        <c:manualLayout>
          <c:xMode val="edge"/>
          <c:yMode val="edge"/>
          <c:x val="0"/>
          <c:y val="0.82697763323063211"/>
          <c:w val="1"/>
          <c:h val="5.0697579469233013E-2"/>
        </c:manualLayout>
      </c:layout>
      <c:spPr>
        <a:noFill/>
        <a:ln w="3182">
          <a:noFill/>
          <a:prstDash val="solid"/>
        </a:ln>
      </c:spPr>
    </c:legend>
    <c:plotVisOnly val="1"/>
    <c:dispBlanksAs val="gap"/>
  </c:chart>
  <c:spPr>
    <a:noFill/>
    <a:ln>
      <a:noFill/>
    </a:ln>
  </c:spPr>
  <c:txPr>
    <a:bodyPr/>
    <a:lstStyle/>
    <a:p>
      <a:pPr>
        <a:defRPr sz="1100" b="1" i="0" u="none" strike="noStrike" baseline="0">
          <a:solidFill>
            <a:schemeClr val="tx1"/>
          </a:solidFill>
          <a:latin typeface="Calibri" pitchFamily="34" charset="0"/>
          <a:ea typeface="Arial"/>
          <a:cs typeface="Calibri" pitchFamily="34" charset="0"/>
        </a:defRPr>
      </a:pPr>
      <a:endParaRPr lang="ru-RU"/>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0.43128090906996913"/>
          <c:y val="0.15946909873812737"/>
          <c:w val="0.54106336946294431"/>
          <c:h val="0.83811853713404882"/>
        </c:manualLayout>
      </c:layout>
      <c:doughnutChart>
        <c:varyColors val="1"/>
        <c:ser>
          <c:idx val="0"/>
          <c:order val="0"/>
          <c:tx>
            <c:strRef>
              <c:f>Лист1!$B$1</c:f>
              <c:strCache>
                <c:ptCount val="1"/>
                <c:pt idx="0">
                  <c:v>Продажи</c:v>
                </c:pt>
              </c:strCache>
            </c:strRef>
          </c:tx>
          <c:explosion val="8"/>
          <c:dPt>
            <c:idx val="2"/>
            <c:explosion val="27"/>
            <c:spPr>
              <a:solidFill>
                <a:srgbClr val="FFC000"/>
              </a:solidFill>
            </c:spPr>
          </c:dPt>
          <c:dPt>
            <c:idx val="4"/>
            <c:spPr>
              <a:solidFill>
                <a:srgbClr val="66FFFF"/>
              </a:solidFill>
            </c:spPr>
          </c:dPt>
          <c:dPt>
            <c:idx val="6"/>
            <c:spPr>
              <a:solidFill>
                <a:srgbClr val="92D050"/>
              </a:solidFill>
            </c:spPr>
          </c:dPt>
          <c:dPt>
            <c:idx val="7"/>
            <c:explosion val="27"/>
            <c:spPr>
              <a:solidFill>
                <a:srgbClr val="FF5050"/>
              </a:solidFill>
            </c:spPr>
          </c:dPt>
          <c:dPt>
            <c:idx val="8"/>
            <c:spPr>
              <a:solidFill>
                <a:schemeClr val="accent1">
                  <a:lumMod val="75000"/>
                </a:schemeClr>
              </a:solidFill>
            </c:spPr>
          </c:dPt>
          <c:dLbls>
            <c:dLbl>
              <c:idx val="1"/>
              <c:layout>
                <c:manualLayout>
                  <c:x val="4.5006972536887112E-3"/>
                  <c:y val="-0.14989100582601467"/>
                </c:manualLayout>
              </c:layout>
              <c:showVal val="1"/>
            </c:dLbl>
            <c:dLbl>
              <c:idx val="2"/>
              <c:layout>
                <c:manualLayout>
                  <c:x val="7.4261504685863733E-2"/>
                  <c:y val="-0.12200430706768622"/>
                </c:manualLayout>
              </c:layout>
              <c:showVal val="1"/>
            </c:dLbl>
            <c:dLbl>
              <c:idx val="3"/>
              <c:layout>
                <c:manualLayout>
                  <c:x val="0.10126568820799611"/>
                  <c:y val="-3.1372536103119276E-2"/>
                </c:manualLayout>
              </c:layout>
              <c:showVal val="1"/>
            </c:dLbl>
            <c:dLbl>
              <c:idx val="5"/>
              <c:layout>
                <c:manualLayout>
                  <c:x val="-0.11701812859590648"/>
                  <c:y val="5.5773397516656539E-2"/>
                </c:manualLayout>
              </c:layout>
              <c:showVal val="1"/>
            </c:dLbl>
            <c:dLbl>
              <c:idx val="7"/>
              <c:layout>
                <c:manualLayout>
                  <c:x val="-8.3262899193241424E-2"/>
                  <c:y val="-2.0915024068746197E-2"/>
                </c:manualLayout>
              </c:layout>
              <c:showVal val="1"/>
            </c:dLbl>
            <c:txPr>
              <a:bodyPr/>
              <a:lstStyle/>
              <a:p>
                <a:pPr>
                  <a:defRPr sz="800"/>
                </a:pPr>
                <a:endParaRPr lang="ru-RU"/>
              </a:p>
            </c:txPr>
            <c:showVal val="1"/>
            <c:showLeaderLines val="1"/>
          </c:dLbls>
          <c:cat>
            <c:strRef>
              <c:f>Лист1!$A$2:$A$10</c:f>
              <c:strCache>
                <c:ptCount val="9"/>
                <c:pt idx="0">
                  <c:v>Общегосударственные вопросы</c:v>
                </c:pt>
                <c:pt idx="1">
                  <c:v>Национальная безопасность и правоохранительная деятельность</c:v>
                </c:pt>
                <c:pt idx="2">
                  <c:v>Национальная экономика</c:v>
                </c:pt>
                <c:pt idx="3">
                  <c:v>ЖКХ</c:v>
                </c:pt>
                <c:pt idx="4">
                  <c:v>Образование</c:v>
                </c:pt>
                <c:pt idx="5">
                  <c:v>Культура и кинематография</c:v>
                </c:pt>
                <c:pt idx="6">
                  <c:v>Социальная политика</c:v>
                </c:pt>
                <c:pt idx="7">
                  <c:v>ФК и спорт</c:v>
                </c:pt>
                <c:pt idx="8">
                  <c:v>МБТ</c:v>
                </c:pt>
              </c:strCache>
            </c:strRef>
          </c:cat>
          <c:val>
            <c:numRef>
              <c:f>Лист1!$B$2:$B$10</c:f>
              <c:numCache>
                <c:formatCode>General</c:formatCode>
                <c:ptCount val="9"/>
                <c:pt idx="0">
                  <c:v>139922.57999999999</c:v>
                </c:pt>
                <c:pt idx="1">
                  <c:v>3948.46</c:v>
                </c:pt>
                <c:pt idx="2">
                  <c:v>21056.260000000009</c:v>
                </c:pt>
                <c:pt idx="3">
                  <c:v>390.46</c:v>
                </c:pt>
                <c:pt idx="4">
                  <c:v>750810.25</c:v>
                </c:pt>
                <c:pt idx="5">
                  <c:v>47756.310000000012</c:v>
                </c:pt>
                <c:pt idx="6">
                  <c:v>432941.04</c:v>
                </c:pt>
                <c:pt idx="7">
                  <c:v>6405.78</c:v>
                </c:pt>
                <c:pt idx="8">
                  <c:v>103202.69</c:v>
                </c:pt>
              </c:numCache>
            </c:numRef>
          </c:val>
        </c:ser>
        <c:firstSliceAng val="0"/>
        <c:holeSize val="50"/>
      </c:doughnutChart>
    </c:plotArea>
    <c:legend>
      <c:legendPos val="r"/>
      <c:layout>
        <c:manualLayout>
          <c:xMode val="edge"/>
          <c:yMode val="edge"/>
          <c:x val="0"/>
          <c:y val="0.33303991915053188"/>
          <c:w val="0.42979762809710875"/>
          <c:h val="0.60665509478458546"/>
        </c:manualLayout>
      </c:layout>
      <c:txPr>
        <a:bodyPr/>
        <a:lstStyle/>
        <a:p>
          <a:pPr>
            <a:defRPr sz="800"/>
          </a:pPr>
          <a:endParaRPr lang="ru-RU"/>
        </a:p>
      </c:txPr>
    </c:legend>
    <c:plotVisOnly val="1"/>
  </c:chart>
  <c:txPr>
    <a:bodyPr/>
    <a:lstStyle/>
    <a:p>
      <a:pPr>
        <a:defRPr sz="1800"/>
      </a:pPr>
      <a:endParaRPr lang="ru-RU"/>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ru-RU"/>
  <c:chart>
    <c:view3D>
      <c:perspective val="30"/>
    </c:view3D>
    <c:plotArea>
      <c:layout>
        <c:manualLayout>
          <c:layoutTarget val="inner"/>
          <c:xMode val="edge"/>
          <c:yMode val="edge"/>
          <c:x val="7.4914370078740203E-2"/>
          <c:y val="2.1972463485917988E-2"/>
          <c:w val="0.69789468503937047"/>
          <c:h val="0.89209853226460489"/>
        </c:manualLayout>
      </c:layout>
      <c:bar3DChart>
        <c:barDir val="col"/>
        <c:grouping val="stacked"/>
        <c:ser>
          <c:idx val="0"/>
          <c:order val="0"/>
          <c:tx>
            <c:strRef>
              <c:f>Лист1!$B$1</c:f>
              <c:strCache>
                <c:ptCount val="1"/>
                <c:pt idx="0">
                  <c:v>общегосударственные вопросы</c:v>
                </c:pt>
              </c:strCache>
            </c:strRef>
          </c:tx>
          <c:spPr>
            <a:solidFill>
              <a:srgbClr val="92D050"/>
            </a:solidFill>
            <a:ln>
              <a:solidFill>
                <a:schemeClr val="accent6">
                  <a:lumMod val="60000"/>
                  <a:lumOff val="40000"/>
                </a:schemeClr>
              </a:solidFill>
            </a:ln>
          </c:spPr>
          <c:cat>
            <c:strRef>
              <c:f>Лист1!$A$2:$A$6</c:f>
              <c:strCache>
                <c:ptCount val="5"/>
                <c:pt idx="0">
                  <c:v>2018 (отчет)</c:v>
                </c:pt>
                <c:pt idx="1">
                  <c:v>2019 (уточненный)</c:v>
                </c:pt>
                <c:pt idx="2">
                  <c:v>2020 (проект)</c:v>
                </c:pt>
                <c:pt idx="3">
                  <c:v>2021 (проект)</c:v>
                </c:pt>
                <c:pt idx="4">
                  <c:v>2022 (проект)</c:v>
                </c:pt>
              </c:strCache>
            </c:strRef>
          </c:cat>
          <c:val>
            <c:numRef>
              <c:f>Лист1!$B$2:$B$6</c:f>
              <c:numCache>
                <c:formatCode>General</c:formatCode>
                <c:ptCount val="5"/>
                <c:pt idx="0">
                  <c:v>91020.209999999992</c:v>
                </c:pt>
                <c:pt idx="1">
                  <c:v>105625.55</c:v>
                </c:pt>
                <c:pt idx="2">
                  <c:v>139922.57999999999</c:v>
                </c:pt>
                <c:pt idx="3">
                  <c:v>104975.6</c:v>
                </c:pt>
                <c:pt idx="4">
                  <c:v>108167.03999999999</c:v>
                </c:pt>
              </c:numCache>
            </c:numRef>
          </c:val>
        </c:ser>
        <c:ser>
          <c:idx val="1"/>
          <c:order val="1"/>
          <c:tx>
            <c:strRef>
              <c:f>Лист1!$C$1</c:f>
              <c:strCache>
                <c:ptCount val="1"/>
                <c:pt idx="0">
                  <c:v>национальная экономика</c:v>
                </c:pt>
              </c:strCache>
            </c:strRef>
          </c:tx>
          <c:cat>
            <c:strRef>
              <c:f>Лист1!$A$2:$A$6</c:f>
              <c:strCache>
                <c:ptCount val="5"/>
                <c:pt idx="0">
                  <c:v>2018 (отчет)</c:v>
                </c:pt>
                <c:pt idx="1">
                  <c:v>2019 (уточненный)</c:v>
                </c:pt>
                <c:pt idx="2">
                  <c:v>2020 (проект)</c:v>
                </c:pt>
                <c:pt idx="3">
                  <c:v>2021 (проект)</c:v>
                </c:pt>
                <c:pt idx="4">
                  <c:v>2022 (проект)</c:v>
                </c:pt>
              </c:strCache>
            </c:strRef>
          </c:cat>
          <c:val>
            <c:numRef>
              <c:f>Лист1!$C$2:$C$6</c:f>
              <c:numCache>
                <c:formatCode>General</c:formatCode>
                <c:ptCount val="5"/>
                <c:pt idx="0">
                  <c:v>31718.07</c:v>
                </c:pt>
                <c:pt idx="1">
                  <c:v>23542.75</c:v>
                </c:pt>
                <c:pt idx="2">
                  <c:v>21056.260000000009</c:v>
                </c:pt>
                <c:pt idx="3">
                  <c:v>15730.08</c:v>
                </c:pt>
                <c:pt idx="4">
                  <c:v>16037.38</c:v>
                </c:pt>
              </c:numCache>
            </c:numRef>
          </c:val>
        </c:ser>
        <c:ser>
          <c:idx val="2"/>
          <c:order val="2"/>
          <c:tx>
            <c:strRef>
              <c:f>Лист1!$D$1</c:f>
              <c:strCache>
                <c:ptCount val="1"/>
                <c:pt idx="0">
                  <c:v>жилищно-коммунальное хозяйство</c:v>
                </c:pt>
              </c:strCache>
            </c:strRef>
          </c:tx>
          <c:spPr>
            <a:solidFill>
              <a:srgbClr val="FF0000"/>
            </a:solidFill>
          </c:spPr>
          <c:cat>
            <c:strRef>
              <c:f>Лист1!$A$2:$A$6</c:f>
              <c:strCache>
                <c:ptCount val="5"/>
                <c:pt idx="0">
                  <c:v>2018 (отчет)</c:v>
                </c:pt>
                <c:pt idx="1">
                  <c:v>2019 (уточненный)</c:v>
                </c:pt>
                <c:pt idx="2">
                  <c:v>2020 (проект)</c:v>
                </c:pt>
                <c:pt idx="3">
                  <c:v>2021 (проект)</c:v>
                </c:pt>
                <c:pt idx="4">
                  <c:v>2022 (проект)</c:v>
                </c:pt>
              </c:strCache>
            </c:strRef>
          </c:cat>
          <c:val>
            <c:numRef>
              <c:f>Лист1!$D$2:$D$6</c:f>
              <c:numCache>
                <c:formatCode>General</c:formatCode>
                <c:ptCount val="5"/>
                <c:pt idx="0">
                  <c:v>936.8</c:v>
                </c:pt>
                <c:pt idx="1">
                  <c:v>983.65</c:v>
                </c:pt>
                <c:pt idx="2">
                  <c:v>390.46</c:v>
                </c:pt>
                <c:pt idx="3">
                  <c:v>160.91999999999999</c:v>
                </c:pt>
                <c:pt idx="4">
                  <c:v>160.91999999999999</c:v>
                </c:pt>
              </c:numCache>
            </c:numRef>
          </c:val>
        </c:ser>
        <c:ser>
          <c:idx val="3"/>
          <c:order val="3"/>
          <c:tx>
            <c:strRef>
              <c:f>Лист1!$E$1</c:f>
              <c:strCache>
                <c:ptCount val="1"/>
                <c:pt idx="0">
                  <c:v>образование </c:v>
                </c:pt>
              </c:strCache>
            </c:strRef>
          </c:tx>
          <c:spPr>
            <a:solidFill>
              <a:srgbClr val="99CCFF"/>
            </a:solidFill>
          </c:spPr>
          <c:cat>
            <c:strRef>
              <c:f>Лист1!$A$2:$A$6</c:f>
              <c:strCache>
                <c:ptCount val="5"/>
                <c:pt idx="0">
                  <c:v>2018 (отчет)</c:v>
                </c:pt>
                <c:pt idx="1">
                  <c:v>2019 (уточненный)</c:v>
                </c:pt>
                <c:pt idx="2">
                  <c:v>2020 (проект)</c:v>
                </c:pt>
                <c:pt idx="3">
                  <c:v>2021 (проект)</c:v>
                </c:pt>
                <c:pt idx="4">
                  <c:v>2022 (проект)</c:v>
                </c:pt>
              </c:strCache>
            </c:strRef>
          </c:cat>
          <c:val>
            <c:numRef>
              <c:f>Лист1!$E$2:$E$6</c:f>
              <c:numCache>
                <c:formatCode>General</c:formatCode>
                <c:ptCount val="5"/>
                <c:pt idx="0">
                  <c:v>690789.22</c:v>
                </c:pt>
                <c:pt idx="1">
                  <c:v>725628.99</c:v>
                </c:pt>
                <c:pt idx="2">
                  <c:v>750810.25</c:v>
                </c:pt>
                <c:pt idx="3">
                  <c:v>882742.9</c:v>
                </c:pt>
                <c:pt idx="4">
                  <c:v>731211.19</c:v>
                </c:pt>
              </c:numCache>
            </c:numRef>
          </c:val>
        </c:ser>
        <c:ser>
          <c:idx val="4"/>
          <c:order val="4"/>
          <c:tx>
            <c:strRef>
              <c:f>Лист1!$F$1</c:f>
              <c:strCache>
                <c:ptCount val="1"/>
                <c:pt idx="0">
                  <c:v>национальная безопасность и правоохранительная деятельность</c:v>
                </c:pt>
              </c:strCache>
            </c:strRef>
          </c:tx>
          <c:spPr>
            <a:solidFill>
              <a:srgbClr val="0000FF"/>
            </a:solidFill>
          </c:spPr>
          <c:cat>
            <c:strRef>
              <c:f>Лист1!$A$2:$A$6</c:f>
              <c:strCache>
                <c:ptCount val="5"/>
                <c:pt idx="0">
                  <c:v>2018 (отчет)</c:v>
                </c:pt>
                <c:pt idx="1">
                  <c:v>2019 (уточненный)</c:v>
                </c:pt>
                <c:pt idx="2">
                  <c:v>2020 (проект)</c:v>
                </c:pt>
                <c:pt idx="3">
                  <c:v>2021 (проект)</c:v>
                </c:pt>
                <c:pt idx="4">
                  <c:v>2022 (проект)</c:v>
                </c:pt>
              </c:strCache>
            </c:strRef>
          </c:cat>
          <c:val>
            <c:numRef>
              <c:f>Лист1!$F$2:$F$6</c:f>
              <c:numCache>
                <c:formatCode>General</c:formatCode>
                <c:ptCount val="5"/>
                <c:pt idx="0">
                  <c:v>3557.3</c:v>
                </c:pt>
                <c:pt idx="1">
                  <c:v>3668.94</c:v>
                </c:pt>
                <c:pt idx="2">
                  <c:v>3948.46</c:v>
                </c:pt>
                <c:pt idx="3">
                  <c:v>3700.9500000000012</c:v>
                </c:pt>
                <c:pt idx="4">
                  <c:v>3826.9</c:v>
                </c:pt>
              </c:numCache>
            </c:numRef>
          </c:val>
        </c:ser>
        <c:ser>
          <c:idx val="5"/>
          <c:order val="5"/>
          <c:tx>
            <c:strRef>
              <c:f>Лист1!$G$1</c:f>
              <c:strCache>
                <c:ptCount val="1"/>
                <c:pt idx="0">
                  <c:v>культура и кинематография</c:v>
                </c:pt>
              </c:strCache>
            </c:strRef>
          </c:tx>
          <c:spPr>
            <a:solidFill>
              <a:srgbClr val="FF99FF"/>
            </a:solidFill>
          </c:spPr>
          <c:cat>
            <c:strRef>
              <c:f>Лист1!$A$2:$A$6</c:f>
              <c:strCache>
                <c:ptCount val="5"/>
                <c:pt idx="0">
                  <c:v>2018 (отчет)</c:v>
                </c:pt>
                <c:pt idx="1">
                  <c:v>2019 (уточненный)</c:v>
                </c:pt>
                <c:pt idx="2">
                  <c:v>2020 (проект)</c:v>
                </c:pt>
                <c:pt idx="3">
                  <c:v>2021 (проект)</c:v>
                </c:pt>
                <c:pt idx="4">
                  <c:v>2022 (проект)</c:v>
                </c:pt>
              </c:strCache>
            </c:strRef>
          </c:cat>
          <c:val>
            <c:numRef>
              <c:f>Лист1!$G$2:$G$6</c:f>
              <c:numCache>
                <c:formatCode>General</c:formatCode>
                <c:ptCount val="5"/>
                <c:pt idx="0">
                  <c:v>54973.01</c:v>
                </c:pt>
                <c:pt idx="1">
                  <c:v>54369.4</c:v>
                </c:pt>
                <c:pt idx="2">
                  <c:v>47756.310000000012</c:v>
                </c:pt>
                <c:pt idx="3">
                  <c:v>47713.21</c:v>
                </c:pt>
                <c:pt idx="4">
                  <c:v>47967.61</c:v>
                </c:pt>
              </c:numCache>
            </c:numRef>
          </c:val>
        </c:ser>
        <c:ser>
          <c:idx val="6"/>
          <c:order val="6"/>
          <c:tx>
            <c:strRef>
              <c:f>Лист1!$H$1</c:f>
              <c:strCache>
                <c:ptCount val="1"/>
                <c:pt idx="0">
                  <c:v>социальная политика</c:v>
                </c:pt>
              </c:strCache>
            </c:strRef>
          </c:tx>
          <c:spPr>
            <a:solidFill>
              <a:srgbClr val="66FFFF"/>
            </a:solidFill>
          </c:spPr>
          <c:cat>
            <c:strRef>
              <c:f>Лист1!$A$2:$A$6</c:f>
              <c:strCache>
                <c:ptCount val="5"/>
                <c:pt idx="0">
                  <c:v>2018 (отчет)</c:v>
                </c:pt>
                <c:pt idx="1">
                  <c:v>2019 (уточненный)</c:v>
                </c:pt>
                <c:pt idx="2">
                  <c:v>2020 (проект)</c:v>
                </c:pt>
                <c:pt idx="3">
                  <c:v>2021 (проект)</c:v>
                </c:pt>
                <c:pt idx="4">
                  <c:v>2022 (проект)</c:v>
                </c:pt>
              </c:strCache>
            </c:strRef>
          </c:cat>
          <c:val>
            <c:numRef>
              <c:f>Лист1!$H$2:$H$6</c:f>
              <c:numCache>
                <c:formatCode>General</c:formatCode>
                <c:ptCount val="5"/>
                <c:pt idx="0">
                  <c:v>330161.09999999998</c:v>
                </c:pt>
                <c:pt idx="1">
                  <c:v>339257.68</c:v>
                </c:pt>
                <c:pt idx="2">
                  <c:v>432941.04</c:v>
                </c:pt>
                <c:pt idx="3">
                  <c:v>447811.6</c:v>
                </c:pt>
                <c:pt idx="4">
                  <c:v>473899.9</c:v>
                </c:pt>
              </c:numCache>
            </c:numRef>
          </c:val>
        </c:ser>
        <c:ser>
          <c:idx val="7"/>
          <c:order val="7"/>
          <c:tx>
            <c:strRef>
              <c:f>Лист1!$I$1</c:f>
              <c:strCache>
                <c:ptCount val="1"/>
                <c:pt idx="0">
                  <c:v>физическая культура и спорт</c:v>
                </c:pt>
              </c:strCache>
            </c:strRef>
          </c:tx>
          <c:spPr>
            <a:solidFill>
              <a:srgbClr val="CC00CC"/>
            </a:solidFill>
          </c:spPr>
          <c:cat>
            <c:strRef>
              <c:f>Лист1!$A$2:$A$6</c:f>
              <c:strCache>
                <c:ptCount val="5"/>
                <c:pt idx="0">
                  <c:v>2018 (отчет)</c:v>
                </c:pt>
                <c:pt idx="1">
                  <c:v>2019 (уточненный)</c:v>
                </c:pt>
                <c:pt idx="2">
                  <c:v>2020 (проект)</c:v>
                </c:pt>
                <c:pt idx="3">
                  <c:v>2021 (проект)</c:v>
                </c:pt>
                <c:pt idx="4">
                  <c:v>2022 (проект)</c:v>
                </c:pt>
              </c:strCache>
            </c:strRef>
          </c:cat>
          <c:val>
            <c:numRef>
              <c:f>Лист1!$I$2:$I$6</c:f>
              <c:numCache>
                <c:formatCode>General</c:formatCode>
                <c:ptCount val="5"/>
                <c:pt idx="0">
                  <c:v>5434.07</c:v>
                </c:pt>
                <c:pt idx="1">
                  <c:v>6864.29</c:v>
                </c:pt>
                <c:pt idx="2">
                  <c:v>6405.78</c:v>
                </c:pt>
                <c:pt idx="3">
                  <c:v>6472.29</c:v>
                </c:pt>
                <c:pt idx="4">
                  <c:v>6541.5</c:v>
                </c:pt>
              </c:numCache>
            </c:numRef>
          </c:val>
        </c:ser>
        <c:ser>
          <c:idx val="8"/>
          <c:order val="8"/>
          <c:tx>
            <c:strRef>
              <c:f>Лист1!$J$1</c:f>
              <c:strCache>
                <c:ptCount val="1"/>
                <c:pt idx="0">
                  <c:v>МБТ</c:v>
                </c:pt>
              </c:strCache>
            </c:strRef>
          </c:tx>
          <c:spPr>
            <a:solidFill>
              <a:srgbClr val="66FF99"/>
            </a:solidFill>
          </c:spPr>
          <c:cat>
            <c:strRef>
              <c:f>Лист1!$A$2:$A$6</c:f>
              <c:strCache>
                <c:ptCount val="5"/>
                <c:pt idx="0">
                  <c:v>2018 (отчет)</c:v>
                </c:pt>
                <c:pt idx="1">
                  <c:v>2019 (уточненный)</c:v>
                </c:pt>
                <c:pt idx="2">
                  <c:v>2020 (проект)</c:v>
                </c:pt>
                <c:pt idx="3">
                  <c:v>2021 (проект)</c:v>
                </c:pt>
                <c:pt idx="4">
                  <c:v>2022 (проект)</c:v>
                </c:pt>
              </c:strCache>
            </c:strRef>
          </c:cat>
          <c:val>
            <c:numRef>
              <c:f>Лист1!$J$2:$J$6</c:f>
              <c:numCache>
                <c:formatCode>General</c:formatCode>
                <c:ptCount val="5"/>
                <c:pt idx="0">
                  <c:v>65101</c:v>
                </c:pt>
                <c:pt idx="1">
                  <c:v>92646.97</c:v>
                </c:pt>
                <c:pt idx="2">
                  <c:v>103202.69</c:v>
                </c:pt>
                <c:pt idx="3">
                  <c:v>90673.32</c:v>
                </c:pt>
                <c:pt idx="4">
                  <c:v>90378.909999999989</c:v>
                </c:pt>
              </c:numCache>
            </c:numRef>
          </c:val>
        </c:ser>
        <c:ser>
          <c:idx val="9"/>
          <c:order val="9"/>
          <c:tx>
            <c:strRef>
              <c:f>Лист1!$K$1</c:f>
              <c:strCache>
                <c:ptCount val="1"/>
                <c:pt idx="0">
                  <c:v>условно утвержденные расходы</c:v>
                </c:pt>
              </c:strCache>
            </c:strRef>
          </c:tx>
          <c:spPr>
            <a:solidFill>
              <a:srgbClr val="FFFF00"/>
            </a:solidFill>
          </c:spPr>
          <c:cat>
            <c:strRef>
              <c:f>Лист1!$A$2:$A$6</c:f>
              <c:strCache>
                <c:ptCount val="5"/>
                <c:pt idx="0">
                  <c:v>2018 (отчет)</c:v>
                </c:pt>
                <c:pt idx="1">
                  <c:v>2019 (уточненный)</c:v>
                </c:pt>
                <c:pt idx="2">
                  <c:v>2020 (проект)</c:v>
                </c:pt>
                <c:pt idx="3">
                  <c:v>2021 (проект)</c:v>
                </c:pt>
                <c:pt idx="4">
                  <c:v>2022 (проект)</c:v>
                </c:pt>
              </c:strCache>
            </c:strRef>
          </c:cat>
          <c:val>
            <c:numRef>
              <c:f>Лист1!$K$2:$K$6</c:f>
              <c:numCache>
                <c:formatCode>General</c:formatCode>
                <c:ptCount val="5"/>
                <c:pt idx="3">
                  <c:v>15393.01</c:v>
                </c:pt>
                <c:pt idx="4">
                  <c:v>31201.43</c:v>
                </c:pt>
              </c:numCache>
            </c:numRef>
          </c:val>
        </c:ser>
        <c:shape val="box"/>
        <c:axId val="174629248"/>
        <c:axId val="174630784"/>
        <c:axId val="0"/>
      </c:bar3DChart>
      <c:catAx>
        <c:axId val="174629248"/>
        <c:scaling>
          <c:orientation val="minMax"/>
        </c:scaling>
        <c:axPos val="b"/>
        <c:tickLblPos val="nextTo"/>
        <c:crossAx val="174630784"/>
        <c:crosses val="autoZero"/>
        <c:auto val="1"/>
        <c:lblAlgn val="ctr"/>
        <c:lblOffset val="100"/>
      </c:catAx>
      <c:valAx>
        <c:axId val="174630784"/>
        <c:scaling>
          <c:orientation val="minMax"/>
        </c:scaling>
        <c:axPos val="l"/>
        <c:majorGridlines/>
        <c:numFmt formatCode="General" sourceLinked="1"/>
        <c:tickLblPos val="nextTo"/>
        <c:crossAx val="174629248"/>
        <c:crosses val="autoZero"/>
        <c:crossBetween val="between"/>
      </c:valAx>
    </c:plotArea>
    <c:legend>
      <c:legendPos val="r"/>
      <c:layout/>
    </c:legend>
    <c:plotVisOnly val="1"/>
  </c:chart>
  <c:txPr>
    <a:bodyPr/>
    <a:lstStyle/>
    <a:p>
      <a:pPr>
        <a:defRPr sz="1000"/>
      </a:pPr>
      <a:endParaRPr lang="ru-RU"/>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Лист1!$B$1</c:f>
              <c:strCache>
                <c:ptCount val="1"/>
                <c:pt idx="0">
                  <c:v>Расходы бюджета всего</c:v>
                </c:pt>
              </c:strCache>
            </c:strRef>
          </c:tx>
          <c:spPr>
            <a:solidFill>
              <a:srgbClr val="92D050"/>
            </a:solidFill>
          </c:spPr>
          <c:dLbls>
            <c:dLbl>
              <c:idx val="4"/>
              <c:layout>
                <c:manualLayout>
                  <c:x val="1.4571847007998223E-3"/>
                  <c:y val="-2.279186326892035E-2"/>
                </c:manualLayout>
              </c:layout>
              <c:showVal val="1"/>
            </c:dLbl>
            <c:txPr>
              <a:bodyPr/>
              <a:lstStyle/>
              <a:p>
                <a:pPr>
                  <a:defRPr sz="800"/>
                </a:pPr>
                <a:endParaRPr lang="ru-RU"/>
              </a:p>
            </c:txPr>
            <c:showVal val="1"/>
          </c:dLbls>
          <c:cat>
            <c:strRef>
              <c:f>Лист1!$A$2:$A$6</c:f>
              <c:strCache>
                <c:ptCount val="5"/>
                <c:pt idx="0">
                  <c:v>2018  год (факт)</c:v>
                </c:pt>
                <c:pt idx="1">
                  <c:v>2019 год (уточненный)</c:v>
                </c:pt>
                <c:pt idx="2">
                  <c:v>2020 (проект)</c:v>
                </c:pt>
                <c:pt idx="3">
                  <c:v>2021 (проект)</c:v>
                </c:pt>
                <c:pt idx="4">
                  <c:v>2022 (проект)</c:v>
                </c:pt>
              </c:strCache>
            </c:strRef>
          </c:cat>
          <c:val>
            <c:numRef>
              <c:f>Лист1!$B$2:$B$6</c:f>
              <c:numCache>
                <c:formatCode>General</c:formatCode>
                <c:ptCount val="5"/>
                <c:pt idx="0">
                  <c:v>1273690.78</c:v>
                </c:pt>
                <c:pt idx="1">
                  <c:v>1526697.04</c:v>
                </c:pt>
                <c:pt idx="2">
                  <c:v>1668705.45</c:v>
                </c:pt>
                <c:pt idx="3">
                  <c:v>1726357.1300000001</c:v>
                </c:pt>
                <c:pt idx="4">
                  <c:v>1620670.44</c:v>
                </c:pt>
              </c:numCache>
            </c:numRef>
          </c:val>
        </c:ser>
        <c:ser>
          <c:idx val="1"/>
          <c:order val="1"/>
          <c:tx>
            <c:strRef>
              <c:f>Лист1!$C$1</c:f>
              <c:strCache>
                <c:ptCount val="1"/>
                <c:pt idx="0">
                  <c:v>расходы на социальную сферу</c:v>
                </c:pt>
              </c:strCache>
            </c:strRef>
          </c:tx>
          <c:spPr>
            <a:solidFill>
              <a:srgbClr val="66FFFF"/>
            </a:solidFill>
          </c:spPr>
          <c:dLbls>
            <c:dLbl>
              <c:idx val="0"/>
              <c:layout>
                <c:manualLayout>
                  <c:x val="2.3314955212797157E-2"/>
                  <c:y val="-4.5583726537840727E-3"/>
                </c:manualLayout>
              </c:layout>
              <c:showVal val="1"/>
            </c:dLbl>
            <c:dLbl>
              <c:idx val="1"/>
              <c:layout>
                <c:manualLayout>
                  <c:x val="3.3515248118395916E-2"/>
                  <c:y val="-5.9258844499192796E-2"/>
                </c:manualLayout>
              </c:layout>
              <c:showVal val="1"/>
            </c:dLbl>
            <c:dLbl>
              <c:idx val="2"/>
              <c:layout>
                <c:manualLayout>
                  <c:x val="3.3515248118395881E-2"/>
                  <c:y val="-1.8233490615136266E-2"/>
                </c:manualLayout>
              </c:layout>
              <c:showVal val="1"/>
            </c:dLbl>
            <c:dLbl>
              <c:idx val="3"/>
              <c:layout>
                <c:manualLayout>
                  <c:x val="3.2058063417596143E-2"/>
                  <c:y val="-3.6466981230272477E-2"/>
                </c:manualLayout>
              </c:layout>
              <c:showVal val="1"/>
            </c:dLbl>
            <c:dLbl>
              <c:idx val="4"/>
              <c:layout>
                <c:manualLayout>
                  <c:x val="2.7686509315196631E-2"/>
                  <c:y val="-9.1167453075681228E-3"/>
                </c:manualLayout>
              </c:layout>
              <c:showVal val="1"/>
            </c:dLbl>
            <c:txPr>
              <a:bodyPr/>
              <a:lstStyle/>
              <a:p>
                <a:pPr>
                  <a:defRPr sz="800"/>
                </a:pPr>
                <a:endParaRPr lang="ru-RU"/>
              </a:p>
            </c:txPr>
            <c:showVal val="1"/>
          </c:dLbls>
          <c:cat>
            <c:strRef>
              <c:f>Лист1!$A$2:$A$6</c:f>
              <c:strCache>
                <c:ptCount val="5"/>
                <c:pt idx="0">
                  <c:v>2018  год (факт)</c:v>
                </c:pt>
                <c:pt idx="1">
                  <c:v>2019 год (уточненный)</c:v>
                </c:pt>
                <c:pt idx="2">
                  <c:v>2020 (проект)</c:v>
                </c:pt>
                <c:pt idx="3">
                  <c:v>2021 (проект)</c:v>
                </c:pt>
                <c:pt idx="4">
                  <c:v>2022 (проект)</c:v>
                </c:pt>
              </c:strCache>
            </c:strRef>
          </c:cat>
          <c:val>
            <c:numRef>
              <c:f>Лист1!$C$2:$C$6</c:f>
              <c:numCache>
                <c:formatCode>General</c:formatCode>
                <c:ptCount val="5"/>
                <c:pt idx="0">
                  <c:v>1081357.4000000004</c:v>
                </c:pt>
                <c:pt idx="1">
                  <c:v>1130110.82</c:v>
                </c:pt>
                <c:pt idx="2">
                  <c:v>1237913.3800000008</c:v>
                </c:pt>
                <c:pt idx="3">
                  <c:v>1384740</c:v>
                </c:pt>
                <c:pt idx="4">
                  <c:v>1259620.2</c:v>
                </c:pt>
              </c:numCache>
            </c:numRef>
          </c:val>
        </c:ser>
        <c:ser>
          <c:idx val="2"/>
          <c:order val="2"/>
          <c:tx>
            <c:strRef>
              <c:f>Лист1!$D$1</c:f>
              <c:strCache>
                <c:ptCount val="1"/>
                <c:pt idx="0">
                  <c:v>Столбец1</c:v>
                </c:pt>
              </c:strCache>
            </c:strRef>
          </c:tx>
          <c:cat>
            <c:strRef>
              <c:f>Лист1!$A$2:$A$6</c:f>
              <c:strCache>
                <c:ptCount val="5"/>
                <c:pt idx="0">
                  <c:v>2018  год (факт)</c:v>
                </c:pt>
                <c:pt idx="1">
                  <c:v>2019 год (уточненный)</c:v>
                </c:pt>
                <c:pt idx="2">
                  <c:v>2020 (проект)</c:v>
                </c:pt>
                <c:pt idx="3">
                  <c:v>2021 (проект)</c:v>
                </c:pt>
                <c:pt idx="4">
                  <c:v>2022 (проект)</c:v>
                </c:pt>
              </c:strCache>
            </c:strRef>
          </c:cat>
          <c:val>
            <c:numRef>
              <c:f>Лист1!$D$2:$D$6</c:f>
              <c:numCache>
                <c:formatCode>General</c:formatCode>
                <c:ptCount val="5"/>
              </c:numCache>
            </c:numRef>
          </c:val>
        </c:ser>
        <c:shape val="box"/>
        <c:axId val="174751744"/>
        <c:axId val="174753280"/>
        <c:axId val="0"/>
      </c:bar3DChart>
      <c:catAx>
        <c:axId val="174751744"/>
        <c:scaling>
          <c:orientation val="minMax"/>
        </c:scaling>
        <c:axPos val="b"/>
        <c:tickLblPos val="nextTo"/>
        <c:txPr>
          <a:bodyPr/>
          <a:lstStyle/>
          <a:p>
            <a:pPr>
              <a:defRPr sz="800"/>
            </a:pPr>
            <a:endParaRPr lang="ru-RU"/>
          </a:p>
        </c:txPr>
        <c:crossAx val="174753280"/>
        <c:crosses val="autoZero"/>
        <c:auto val="1"/>
        <c:lblAlgn val="ctr"/>
        <c:lblOffset val="100"/>
      </c:catAx>
      <c:valAx>
        <c:axId val="174753280"/>
        <c:scaling>
          <c:orientation val="minMax"/>
        </c:scaling>
        <c:axPos val="l"/>
        <c:majorGridlines/>
        <c:numFmt formatCode="General" sourceLinked="1"/>
        <c:tickLblPos val="nextTo"/>
        <c:txPr>
          <a:bodyPr/>
          <a:lstStyle/>
          <a:p>
            <a:pPr>
              <a:defRPr sz="800"/>
            </a:pPr>
            <a:endParaRPr lang="ru-RU"/>
          </a:p>
        </c:txPr>
        <c:crossAx val="174751744"/>
        <c:crosses val="autoZero"/>
        <c:crossBetween val="between"/>
      </c:valAx>
    </c:plotArea>
    <c:legend>
      <c:legendPos val="r"/>
      <c:legendEntry>
        <c:idx val="2"/>
        <c:delete val="1"/>
      </c:legendEntry>
      <c:layout>
        <c:manualLayout>
          <c:xMode val="edge"/>
          <c:yMode val="edge"/>
          <c:x val="0.74543683184639298"/>
          <c:y val="0.38619860730047523"/>
          <c:w val="0.24516329418287319"/>
          <c:h val="0.15308179320329721"/>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Образование</a:t>
            </a:r>
            <a:endParaRPr lang="ru-RU" dirty="0"/>
          </a:p>
        </c:rich>
      </c:tx>
      <c:layout/>
    </c:title>
    <c:plotArea>
      <c:layout>
        <c:manualLayout>
          <c:layoutTarget val="inner"/>
          <c:xMode val="edge"/>
          <c:yMode val="edge"/>
          <c:x val="0.1438199381884272"/>
          <c:y val="0.17035629557767962"/>
          <c:w val="0.85618006181157325"/>
          <c:h val="0.74462014492347994"/>
        </c:manualLayout>
      </c:layout>
      <c:barChart>
        <c:barDir val="bar"/>
        <c:grouping val="clustered"/>
        <c:ser>
          <c:idx val="0"/>
          <c:order val="0"/>
          <c:tx>
            <c:strRef>
              <c:f>Лист1!$B$1</c:f>
              <c:strCache>
                <c:ptCount val="1"/>
                <c:pt idx="0">
                  <c:v>Ряд 1</c:v>
                </c:pt>
              </c:strCache>
            </c:strRef>
          </c:tx>
          <c:spPr>
            <a:solidFill>
              <a:srgbClr val="FF66FF"/>
            </a:solidFill>
          </c:spPr>
          <c:dLbls>
            <c:showVal val="1"/>
          </c:dLbls>
          <c:cat>
            <c:numRef>
              <c:f>Лист1!$A$2:$A$6</c:f>
              <c:numCache>
                <c:formatCode>General</c:formatCode>
                <c:ptCount val="5"/>
                <c:pt idx="0">
                  <c:v>2018</c:v>
                </c:pt>
                <c:pt idx="1">
                  <c:v>2019</c:v>
                </c:pt>
                <c:pt idx="2">
                  <c:v>2020</c:v>
                </c:pt>
                <c:pt idx="3">
                  <c:v>2021</c:v>
                </c:pt>
                <c:pt idx="4">
                  <c:v>2022</c:v>
                </c:pt>
              </c:numCache>
            </c:numRef>
          </c:cat>
          <c:val>
            <c:numRef>
              <c:f>Лист1!$B$2:$B$6</c:f>
              <c:numCache>
                <c:formatCode>General</c:formatCode>
                <c:ptCount val="5"/>
                <c:pt idx="0">
                  <c:v>690789.22</c:v>
                </c:pt>
                <c:pt idx="1">
                  <c:v>731504.07</c:v>
                </c:pt>
                <c:pt idx="2">
                  <c:v>750810.25</c:v>
                </c:pt>
                <c:pt idx="3">
                  <c:v>882742.9</c:v>
                </c:pt>
                <c:pt idx="4">
                  <c:v>731211.19</c:v>
                </c:pt>
              </c:numCache>
            </c:numRef>
          </c:val>
        </c:ser>
        <c:axId val="175282816"/>
        <c:axId val="175288704"/>
      </c:barChart>
      <c:catAx>
        <c:axId val="175282816"/>
        <c:scaling>
          <c:orientation val="minMax"/>
        </c:scaling>
        <c:axPos val="l"/>
        <c:numFmt formatCode="General" sourceLinked="1"/>
        <c:tickLblPos val="nextTo"/>
        <c:crossAx val="175288704"/>
        <c:crosses val="autoZero"/>
        <c:auto val="1"/>
        <c:lblAlgn val="ctr"/>
        <c:lblOffset val="100"/>
      </c:catAx>
      <c:valAx>
        <c:axId val="175288704"/>
        <c:scaling>
          <c:orientation val="minMax"/>
        </c:scaling>
        <c:delete val="1"/>
        <c:axPos val="b"/>
        <c:majorGridlines/>
        <c:numFmt formatCode="General" sourceLinked="1"/>
        <c:tickLblPos val="none"/>
        <c:crossAx val="175282816"/>
        <c:crosses val="autoZero"/>
        <c:crossBetween val="between"/>
      </c:valAx>
    </c:plotArea>
    <c:plotVisOnly val="1"/>
  </c:chart>
  <c:txPr>
    <a:bodyPr/>
    <a:lstStyle/>
    <a:p>
      <a:pPr>
        <a:defRPr sz="800"/>
      </a:pPr>
      <a:endParaRPr lang="ru-RU"/>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Культура</a:t>
            </a:r>
            <a:endParaRPr lang="ru-RU" dirty="0"/>
          </a:p>
        </c:rich>
      </c:tx>
      <c:layout/>
    </c:title>
    <c:plotArea>
      <c:layout>
        <c:manualLayout>
          <c:layoutTarget val="inner"/>
          <c:xMode val="edge"/>
          <c:yMode val="edge"/>
          <c:x val="0.12971982040487404"/>
          <c:y val="0.22072734399059324"/>
          <c:w val="0.77267651962256356"/>
          <c:h val="0.70105098127047261"/>
        </c:manualLayout>
      </c:layout>
      <c:barChart>
        <c:barDir val="bar"/>
        <c:grouping val="clustered"/>
        <c:ser>
          <c:idx val="0"/>
          <c:order val="0"/>
          <c:tx>
            <c:strRef>
              <c:f>Лист1!$B$1</c:f>
              <c:strCache>
                <c:ptCount val="1"/>
                <c:pt idx="0">
                  <c:v>Ряд 1</c:v>
                </c:pt>
              </c:strCache>
            </c:strRef>
          </c:tx>
          <c:spPr>
            <a:solidFill>
              <a:srgbClr val="FFFF00"/>
            </a:solidFill>
          </c:spPr>
          <c:dLbls>
            <c:showVal val="1"/>
          </c:dLbls>
          <c:cat>
            <c:numRef>
              <c:f>Лист1!$A$2:$A$6</c:f>
              <c:numCache>
                <c:formatCode>General</c:formatCode>
                <c:ptCount val="5"/>
                <c:pt idx="0">
                  <c:v>2018</c:v>
                </c:pt>
                <c:pt idx="1">
                  <c:v>2019</c:v>
                </c:pt>
                <c:pt idx="2">
                  <c:v>2020</c:v>
                </c:pt>
                <c:pt idx="3">
                  <c:v>2021</c:v>
                </c:pt>
                <c:pt idx="4">
                  <c:v>2022</c:v>
                </c:pt>
              </c:numCache>
            </c:numRef>
          </c:cat>
          <c:val>
            <c:numRef>
              <c:f>Лист1!$B$2:$B$6</c:f>
              <c:numCache>
                <c:formatCode>General</c:formatCode>
                <c:ptCount val="5"/>
                <c:pt idx="0">
                  <c:v>54973.01</c:v>
                </c:pt>
                <c:pt idx="1">
                  <c:v>55406.16</c:v>
                </c:pt>
                <c:pt idx="2">
                  <c:v>47756.310000000012</c:v>
                </c:pt>
                <c:pt idx="3">
                  <c:v>47713.21</c:v>
                </c:pt>
                <c:pt idx="4">
                  <c:v>47967.61</c:v>
                </c:pt>
              </c:numCache>
            </c:numRef>
          </c:val>
        </c:ser>
        <c:axId val="175321088"/>
        <c:axId val="175322624"/>
      </c:barChart>
      <c:catAx>
        <c:axId val="175321088"/>
        <c:scaling>
          <c:orientation val="minMax"/>
        </c:scaling>
        <c:axPos val="l"/>
        <c:numFmt formatCode="General" sourceLinked="1"/>
        <c:tickLblPos val="nextTo"/>
        <c:crossAx val="175322624"/>
        <c:crosses val="autoZero"/>
        <c:auto val="1"/>
        <c:lblAlgn val="ctr"/>
        <c:lblOffset val="100"/>
      </c:catAx>
      <c:valAx>
        <c:axId val="175322624"/>
        <c:scaling>
          <c:orientation val="minMax"/>
        </c:scaling>
        <c:delete val="1"/>
        <c:axPos val="b"/>
        <c:majorGridlines/>
        <c:numFmt formatCode="General" sourceLinked="1"/>
        <c:tickLblPos val="none"/>
        <c:crossAx val="175321088"/>
        <c:crosses val="autoZero"/>
        <c:crossBetween val="between"/>
      </c:valAx>
    </c:plotArea>
    <c:plotVisOnly val="1"/>
  </c:chart>
  <c:txPr>
    <a:bodyPr/>
    <a:lstStyle/>
    <a:p>
      <a:pPr>
        <a:defRPr sz="800"/>
      </a:pPr>
      <a:endParaRPr lang="ru-RU"/>
    </a:p>
  </c:txPr>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Социальная политика</a:t>
            </a:r>
            <a:endParaRPr lang="ru-RU" dirty="0"/>
          </a:p>
        </c:rich>
      </c:tx>
      <c:layout/>
    </c:title>
    <c:plotArea>
      <c:layout>
        <c:manualLayout>
          <c:layoutTarget val="inner"/>
          <c:xMode val="edge"/>
          <c:yMode val="edge"/>
          <c:x val="0.12971982040487404"/>
          <c:y val="0.23992102607673191"/>
          <c:w val="0.75176144962844293"/>
          <c:h val="0.67505541442442873"/>
        </c:manualLayout>
      </c:layout>
      <c:barChart>
        <c:barDir val="bar"/>
        <c:grouping val="clustered"/>
        <c:ser>
          <c:idx val="0"/>
          <c:order val="0"/>
          <c:tx>
            <c:strRef>
              <c:f>Лист1!$B$1</c:f>
              <c:strCache>
                <c:ptCount val="1"/>
                <c:pt idx="0">
                  <c:v>Ряд 1</c:v>
                </c:pt>
              </c:strCache>
            </c:strRef>
          </c:tx>
          <c:spPr>
            <a:solidFill>
              <a:srgbClr val="00B0F0"/>
            </a:solidFill>
          </c:spPr>
          <c:dLbls>
            <c:showVal val="1"/>
          </c:dLbls>
          <c:cat>
            <c:numRef>
              <c:f>Лист1!$A$2:$A$6</c:f>
              <c:numCache>
                <c:formatCode>General</c:formatCode>
                <c:ptCount val="5"/>
                <c:pt idx="0">
                  <c:v>2018</c:v>
                </c:pt>
                <c:pt idx="1">
                  <c:v>2019</c:v>
                </c:pt>
                <c:pt idx="2">
                  <c:v>2020</c:v>
                </c:pt>
                <c:pt idx="3">
                  <c:v>2021</c:v>
                </c:pt>
                <c:pt idx="4">
                  <c:v>2022</c:v>
                </c:pt>
              </c:numCache>
            </c:numRef>
          </c:cat>
          <c:val>
            <c:numRef>
              <c:f>Лист1!$B$2:$B$6</c:f>
              <c:numCache>
                <c:formatCode>General</c:formatCode>
                <c:ptCount val="5"/>
                <c:pt idx="0">
                  <c:v>330161.09999999998</c:v>
                </c:pt>
                <c:pt idx="1">
                  <c:v>336923.45</c:v>
                </c:pt>
                <c:pt idx="2">
                  <c:v>432941.04</c:v>
                </c:pt>
                <c:pt idx="3">
                  <c:v>447811.6</c:v>
                </c:pt>
                <c:pt idx="4">
                  <c:v>473899.9</c:v>
                </c:pt>
              </c:numCache>
            </c:numRef>
          </c:val>
        </c:ser>
        <c:axId val="175350912"/>
        <c:axId val="175352448"/>
      </c:barChart>
      <c:catAx>
        <c:axId val="175350912"/>
        <c:scaling>
          <c:orientation val="minMax"/>
        </c:scaling>
        <c:axPos val="l"/>
        <c:numFmt formatCode="General" sourceLinked="1"/>
        <c:tickLblPos val="nextTo"/>
        <c:crossAx val="175352448"/>
        <c:crosses val="autoZero"/>
        <c:auto val="1"/>
        <c:lblAlgn val="ctr"/>
        <c:lblOffset val="100"/>
      </c:catAx>
      <c:valAx>
        <c:axId val="175352448"/>
        <c:scaling>
          <c:orientation val="minMax"/>
        </c:scaling>
        <c:delete val="1"/>
        <c:axPos val="b"/>
        <c:majorGridlines/>
        <c:numFmt formatCode="General" sourceLinked="1"/>
        <c:tickLblPos val="none"/>
        <c:crossAx val="175350912"/>
        <c:crosses val="autoZero"/>
        <c:crossBetween val="between"/>
      </c:valAx>
    </c:plotArea>
    <c:plotVisOnly val="1"/>
  </c:chart>
  <c:txPr>
    <a:bodyPr/>
    <a:lstStyle/>
    <a:p>
      <a:pPr>
        <a:defRPr sz="800"/>
      </a:pPr>
      <a:endParaRPr lang="ru-RU"/>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dirty="0" smtClean="0"/>
              <a:t>Физкультура и спорт</a:t>
            </a:r>
            <a:endParaRPr lang="ru-RU" dirty="0"/>
          </a:p>
        </c:rich>
      </c:tx>
      <c:layout/>
    </c:title>
    <c:plotArea>
      <c:layout>
        <c:manualLayout>
          <c:layoutTarget val="inner"/>
          <c:xMode val="edge"/>
          <c:yMode val="edge"/>
          <c:x val="0.1438199381884272"/>
          <c:y val="0.23992102607673191"/>
          <c:w val="0.79047939877959272"/>
          <c:h val="0.67505541442442873"/>
        </c:manualLayout>
      </c:layout>
      <c:barChart>
        <c:barDir val="bar"/>
        <c:grouping val="clustered"/>
        <c:ser>
          <c:idx val="0"/>
          <c:order val="0"/>
          <c:tx>
            <c:strRef>
              <c:f>Лист1!$B$1</c:f>
              <c:strCache>
                <c:ptCount val="1"/>
                <c:pt idx="0">
                  <c:v>Ряд 1</c:v>
                </c:pt>
              </c:strCache>
            </c:strRef>
          </c:tx>
          <c:spPr>
            <a:solidFill>
              <a:srgbClr val="00CC99"/>
            </a:solidFill>
          </c:spPr>
          <c:dLbls>
            <c:showVal val="1"/>
          </c:dLbls>
          <c:cat>
            <c:numRef>
              <c:f>Лист1!$A$2:$A$6</c:f>
              <c:numCache>
                <c:formatCode>General</c:formatCode>
                <c:ptCount val="5"/>
                <c:pt idx="0">
                  <c:v>2018</c:v>
                </c:pt>
                <c:pt idx="1">
                  <c:v>2019</c:v>
                </c:pt>
                <c:pt idx="2">
                  <c:v>2020</c:v>
                </c:pt>
                <c:pt idx="3">
                  <c:v>2021</c:v>
                </c:pt>
                <c:pt idx="4">
                  <c:v>2022</c:v>
                </c:pt>
              </c:numCache>
            </c:numRef>
          </c:cat>
          <c:val>
            <c:numRef>
              <c:f>Лист1!$B$2:$B$6</c:f>
              <c:numCache>
                <c:formatCode>General</c:formatCode>
                <c:ptCount val="5"/>
                <c:pt idx="0">
                  <c:v>5434.07</c:v>
                </c:pt>
                <c:pt idx="1">
                  <c:v>6277.14</c:v>
                </c:pt>
                <c:pt idx="2">
                  <c:v>6405.78</c:v>
                </c:pt>
                <c:pt idx="3">
                  <c:v>6472.29</c:v>
                </c:pt>
                <c:pt idx="4">
                  <c:v>6541.5</c:v>
                </c:pt>
              </c:numCache>
            </c:numRef>
          </c:val>
        </c:ser>
        <c:axId val="175343872"/>
        <c:axId val="175484928"/>
      </c:barChart>
      <c:catAx>
        <c:axId val="175343872"/>
        <c:scaling>
          <c:orientation val="minMax"/>
        </c:scaling>
        <c:axPos val="l"/>
        <c:numFmt formatCode="General" sourceLinked="1"/>
        <c:tickLblPos val="nextTo"/>
        <c:crossAx val="175484928"/>
        <c:crosses val="autoZero"/>
        <c:auto val="1"/>
        <c:lblAlgn val="ctr"/>
        <c:lblOffset val="100"/>
      </c:catAx>
      <c:valAx>
        <c:axId val="175484928"/>
        <c:scaling>
          <c:orientation val="minMax"/>
        </c:scaling>
        <c:delete val="1"/>
        <c:axPos val="b"/>
        <c:majorGridlines/>
        <c:numFmt formatCode="General" sourceLinked="1"/>
        <c:tickLblPos val="none"/>
        <c:crossAx val="175343872"/>
        <c:crosses val="autoZero"/>
        <c:crossBetween val="between"/>
      </c:valAx>
    </c:plotArea>
    <c:plotVisOnly val="1"/>
  </c:chart>
  <c:txPr>
    <a:bodyPr/>
    <a:lstStyle/>
    <a:p>
      <a:pPr>
        <a:defRPr sz="800"/>
      </a:pPr>
      <a:endParaRPr lang="ru-RU"/>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Лист1!$B$1</c:f>
              <c:strCache>
                <c:ptCount val="1"/>
                <c:pt idx="0">
                  <c:v>Всего на ОБРАЗОВАНИЕ</c:v>
                </c:pt>
              </c:strCache>
            </c:strRef>
          </c:tx>
          <c:spPr>
            <a:solidFill>
              <a:srgbClr val="92D050"/>
            </a:solidFill>
          </c:spPr>
          <c:cat>
            <c:strRef>
              <c:f>Лист1!$A$2:$A$6</c:f>
              <c:strCache>
                <c:ptCount val="5"/>
                <c:pt idx="0">
                  <c:v>2018 (факт)</c:v>
                </c:pt>
                <c:pt idx="1">
                  <c:v>2019 год (уточненный)</c:v>
                </c:pt>
                <c:pt idx="2">
                  <c:v>2020 (проект)</c:v>
                </c:pt>
                <c:pt idx="3">
                  <c:v>2021 (проект)</c:v>
                </c:pt>
                <c:pt idx="4">
                  <c:v>2022 (проект)</c:v>
                </c:pt>
              </c:strCache>
            </c:strRef>
          </c:cat>
          <c:val>
            <c:numRef>
              <c:f>Лист1!$B$2:$B$6</c:f>
              <c:numCache>
                <c:formatCode>General</c:formatCode>
                <c:ptCount val="5"/>
                <c:pt idx="0">
                  <c:v>690789.22</c:v>
                </c:pt>
                <c:pt idx="1">
                  <c:v>731504.07</c:v>
                </c:pt>
                <c:pt idx="2">
                  <c:v>750810.25</c:v>
                </c:pt>
                <c:pt idx="3">
                  <c:v>882742.9</c:v>
                </c:pt>
                <c:pt idx="4">
                  <c:v>731211.19</c:v>
                </c:pt>
              </c:numCache>
            </c:numRef>
          </c:val>
        </c:ser>
        <c:ser>
          <c:idx val="1"/>
          <c:order val="1"/>
          <c:tx>
            <c:strRef>
              <c:f>Лист1!$C$1</c:f>
              <c:strCache>
                <c:ptCount val="1"/>
                <c:pt idx="0">
                  <c:v>Дошкольное образование</c:v>
                </c:pt>
              </c:strCache>
            </c:strRef>
          </c:tx>
          <c:spPr>
            <a:solidFill>
              <a:srgbClr val="66FFFF"/>
            </a:solidFill>
          </c:spPr>
          <c:cat>
            <c:strRef>
              <c:f>Лист1!$A$2:$A$6</c:f>
              <c:strCache>
                <c:ptCount val="5"/>
                <c:pt idx="0">
                  <c:v>2018 (факт)</c:v>
                </c:pt>
                <c:pt idx="1">
                  <c:v>2019 год (уточненный)</c:v>
                </c:pt>
                <c:pt idx="2">
                  <c:v>2020 (проект)</c:v>
                </c:pt>
                <c:pt idx="3">
                  <c:v>2021 (проект)</c:v>
                </c:pt>
                <c:pt idx="4">
                  <c:v>2022 (проект)</c:v>
                </c:pt>
              </c:strCache>
            </c:strRef>
          </c:cat>
          <c:val>
            <c:numRef>
              <c:f>Лист1!$C$2:$C$6</c:f>
              <c:numCache>
                <c:formatCode>General</c:formatCode>
                <c:ptCount val="5"/>
                <c:pt idx="0">
                  <c:v>165818.46</c:v>
                </c:pt>
                <c:pt idx="1">
                  <c:v>174235.91</c:v>
                </c:pt>
                <c:pt idx="2">
                  <c:v>198093.49</c:v>
                </c:pt>
                <c:pt idx="3">
                  <c:v>338354.45</c:v>
                </c:pt>
                <c:pt idx="4">
                  <c:v>191544.91999999998</c:v>
                </c:pt>
              </c:numCache>
            </c:numRef>
          </c:val>
        </c:ser>
        <c:ser>
          <c:idx val="2"/>
          <c:order val="2"/>
          <c:tx>
            <c:strRef>
              <c:f>Лист1!$D$1</c:f>
              <c:strCache>
                <c:ptCount val="1"/>
                <c:pt idx="0">
                  <c:v>Общее образование</c:v>
                </c:pt>
              </c:strCache>
            </c:strRef>
          </c:tx>
          <c:spPr>
            <a:solidFill>
              <a:srgbClr val="FFFF99"/>
            </a:solidFill>
          </c:spPr>
          <c:cat>
            <c:strRef>
              <c:f>Лист1!$A$2:$A$6</c:f>
              <c:strCache>
                <c:ptCount val="5"/>
                <c:pt idx="0">
                  <c:v>2018 (факт)</c:v>
                </c:pt>
                <c:pt idx="1">
                  <c:v>2019 год (уточненный)</c:v>
                </c:pt>
                <c:pt idx="2">
                  <c:v>2020 (проект)</c:v>
                </c:pt>
                <c:pt idx="3">
                  <c:v>2021 (проект)</c:v>
                </c:pt>
                <c:pt idx="4">
                  <c:v>2022 (проект)</c:v>
                </c:pt>
              </c:strCache>
            </c:strRef>
          </c:cat>
          <c:val>
            <c:numRef>
              <c:f>Лист1!$D$2:$D$6</c:f>
              <c:numCache>
                <c:formatCode>General</c:formatCode>
                <c:ptCount val="5"/>
                <c:pt idx="0">
                  <c:v>404847.61</c:v>
                </c:pt>
                <c:pt idx="1">
                  <c:v>436124.83999999997</c:v>
                </c:pt>
                <c:pt idx="2">
                  <c:v>427481.41000000021</c:v>
                </c:pt>
                <c:pt idx="3">
                  <c:v>425522.57</c:v>
                </c:pt>
                <c:pt idx="4">
                  <c:v>430138.43000000028</c:v>
                </c:pt>
              </c:numCache>
            </c:numRef>
          </c:val>
        </c:ser>
        <c:ser>
          <c:idx val="3"/>
          <c:order val="3"/>
          <c:tx>
            <c:strRef>
              <c:f>Лист1!$E$1</c:f>
              <c:strCache>
                <c:ptCount val="1"/>
                <c:pt idx="0">
                  <c:v>Дополнительное образование детей</c:v>
                </c:pt>
              </c:strCache>
            </c:strRef>
          </c:tx>
          <c:spPr>
            <a:solidFill>
              <a:srgbClr val="99CCFF"/>
            </a:solidFill>
          </c:spPr>
          <c:cat>
            <c:strRef>
              <c:f>Лист1!$A$2:$A$6</c:f>
              <c:strCache>
                <c:ptCount val="5"/>
                <c:pt idx="0">
                  <c:v>2018 (факт)</c:v>
                </c:pt>
                <c:pt idx="1">
                  <c:v>2019 год (уточненный)</c:v>
                </c:pt>
                <c:pt idx="2">
                  <c:v>2020 (проект)</c:v>
                </c:pt>
                <c:pt idx="3">
                  <c:v>2021 (проект)</c:v>
                </c:pt>
                <c:pt idx="4">
                  <c:v>2022 (проект)</c:v>
                </c:pt>
              </c:strCache>
            </c:strRef>
          </c:cat>
          <c:val>
            <c:numRef>
              <c:f>Лист1!$E$2:$E$6</c:f>
              <c:numCache>
                <c:formatCode>General</c:formatCode>
                <c:ptCount val="5"/>
                <c:pt idx="0">
                  <c:v>42116.54</c:v>
                </c:pt>
                <c:pt idx="1">
                  <c:v>42514.44</c:v>
                </c:pt>
                <c:pt idx="2">
                  <c:v>43984.57</c:v>
                </c:pt>
                <c:pt idx="3">
                  <c:v>43979.229999999996</c:v>
                </c:pt>
                <c:pt idx="4">
                  <c:v>44102.32</c:v>
                </c:pt>
              </c:numCache>
            </c:numRef>
          </c:val>
        </c:ser>
        <c:ser>
          <c:idx val="4"/>
          <c:order val="4"/>
          <c:tx>
            <c:strRef>
              <c:f>Лист1!$F$1</c:f>
              <c:strCache>
                <c:ptCount val="1"/>
                <c:pt idx="0">
                  <c:v>Молодежная политика и оздоровление детей</c:v>
                </c:pt>
              </c:strCache>
            </c:strRef>
          </c:tx>
          <c:spPr>
            <a:solidFill>
              <a:srgbClr val="FF0000"/>
            </a:solidFill>
          </c:spPr>
          <c:cat>
            <c:strRef>
              <c:f>Лист1!$A$2:$A$6</c:f>
              <c:strCache>
                <c:ptCount val="5"/>
                <c:pt idx="0">
                  <c:v>2018 (факт)</c:v>
                </c:pt>
                <c:pt idx="1">
                  <c:v>2019 год (уточненный)</c:v>
                </c:pt>
                <c:pt idx="2">
                  <c:v>2020 (проект)</c:v>
                </c:pt>
                <c:pt idx="3">
                  <c:v>2021 (проект)</c:v>
                </c:pt>
                <c:pt idx="4">
                  <c:v>2022 (проект)</c:v>
                </c:pt>
              </c:strCache>
            </c:strRef>
          </c:cat>
          <c:val>
            <c:numRef>
              <c:f>Лист1!$F$2:$F$6</c:f>
              <c:numCache>
                <c:formatCode>General</c:formatCode>
                <c:ptCount val="5"/>
                <c:pt idx="0">
                  <c:v>15996.869999999975</c:v>
                </c:pt>
                <c:pt idx="1">
                  <c:v>15880.65</c:v>
                </c:pt>
                <c:pt idx="2">
                  <c:v>13173.11</c:v>
                </c:pt>
                <c:pt idx="3">
                  <c:v>13309.720000000008</c:v>
                </c:pt>
                <c:pt idx="4">
                  <c:v>13455.83</c:v>
                </c:pt>
              </c:numCache>
            </c:numRef>
          </c:val>
        </c:ser>
        <c:ser>
          <c:idx val="5"/>
          <c:order val="5"/>
          <c:tx>
            <c:strRef>
              <c:f>Лист1!$G$1</c:f>
              <c:strCache>
                <c:ptCount val="1"/>
                <c:pt idx="0">
                  <c:v>Другие вопросы</c:v>
                </c:pt>
              </c:strCache>
            </c:strRef>
          </c:tx>
          <c:spPr>
            <a:solidFill>
              <a:srgbClr val="FFCC99"/>
            </a:solidFill>
          </c:spPr>
          <c:cat>
            <c:strRef>
              <c:f>Лист1!$A$2:$A$6</c:f>
              <c:strCache>
                <c:ptCount val="5"/>
                <c:pt idx="0">
                  <c:v>2018 (факт)</c:v>
                </c:pt>
                <c:pt idx="1">
                  <c:v>2019 год (уточненный)</c:v>
                </c:pt>
                <c:pt idx="2">
                  <c:v>2020 (проект)</c:v>
                </c:pt>
                <c:pt idx="3">
                  <c:v>2021 (проект)</c:v>
                </c:pt>
                <c:pt idx="4">
                  <c:v>2022 (проект)</c:v>
                </c:pt>
              </c:strCache>
            </c:strRef>
          </c:cat>
          <c:val>
            <c:numRef>
              <c:f>Лист1!$G$2:$G$6</c:f>
              <c:numCache>
                <c:formatCode>General</c:formatCode>
                <c:ptCount val="5"/>
                <c:pt idx="0">
                  <c:v>62009.74</c:v>
                </c:pt>
                <c:pt idx="1">
                  <c:v>62748.229999999996</c:v>
                </c:pt>
                <c:pt idx="2">
                  <c:v>68077.670000000027</c:v>
                </c:pt>
                <c:pt idx="3">
                  <c:v>61576.93</c:v>
                </c:pt>
                <c:pt idx="4">
                  <c:v>51969.69</c:v>
                </c:pt>
              </c:numCache>
            </c:numRef>
          </c:val>
        </c:ser>
        <c:shape val="box"/>
        <c:axId val="175549056"/>
        <c:axId val="175563136"/>
        <c:axId val="0"/>
      </c:bar3DChart>
      <c:catAx>
        <c:axId val="175549056"/>
        <c:scaling>
          <c:orientation val="minMax"/>
        </c:scaling>
        <c:axPos val="b"/>
        <c:tickLblPos val="nextTo"/>
        <c:txPr>
          <a:bodyPr/>
          <a:lstStyle/>
          <a:p>
            <a:pPr>
              <a:defRPr sz="800"/>
            </a:pPr>
            <a:endParaRPr lang="ru-RU"/>
          </a:p>
        </c:txPr>
        <c:crossAx val="175563136"/>
        <c:crosses val="autoZero"/>
        <c:auto val="1"/>
        <c:lblAlgn val="ctr"/>
        <c:lblOffset val="100"/>
      </c:catAx>
      <c:valAx>
        <c:axId val="175563136"/>
        <c:scaling>
          <c:orientation val="minMax"/>
        </c:scaling>
        <c:axPos val="l"/>
        <c:majorGridlines/>
        <c:numFmt formatCode="General" sourceLinked="1"/>
        <c:tickLblPos val="nextTo"/>
        <c:txPr>
          <a:bodyPr/>
          <a:lstStyle/>
          <a:p>
            <a:pPr>
              <a:defRPr sz="800"/>
            </a:pPr>
            <a:endParaRPr lang="ru-RU"/>
          </a:p>
        </c:txPr>
        <c:crossAx val="175549056"/>
        <c:crosses val="autoZero"/>
        <c:crossBetween val="between"/>
      </c:valAx>
    </c:plotArea>
    <c:legend>
      <c:legendPos val="r"/>
      <c:layout>
        <c:manualLayout>
          <c:xMode val="edge"/>
          <c:yMode val="edge"/>
          <c:x val="0.64871093326360674"/>
          <c:y val="0.1537216061838812"/>
          <c:w val="0.35128906673639471"/>
          <c:h val="0.8462783938161188"/>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6.888961245350908E-2"/>
          <c:y val="5.4320607457593519E-2"/>
          <c:w val="0.61230846939968664"/>
          <c:h val="0.75899770119233145"/>
        </c:manualLayout>
      </c:layout>
      <c:bar3DChart>
        <c:barDir val="col"/>
        <c:grouping val="clustered"/>
        <c:ser>
          <c:idx val="0"/>
          <c:order val="0"/>
          <c:tx>
            <c:strRef>
              <c:f>Лист1!$B$1</c:f>
              <c:strCache>
                <c:ptCount val="1"/>
                <c:pt idx="0">
                  <c:v>Всего на СОЦИАЛЬНУЮ ПОЛИТИКУ</c:v>
                </c:pt>
              </c:strCache>
            </c:strRef>
          </c:tx>
          <c:spPr>
            <a:solidFill>
              <a:srgbClr val="92D050"/>
            </a:solidFill>
          </c:spPr>
          <c:cat>
            <c:strRef>
              <c:f>Лист1!$A$2:$A$6</c:f>
              <c:strCache>
                <c:ptCount val="5"/>
                <c:pt idx="0">
                  <c:v>2018 (факт)</c:v>
                </c:pt>
                <c:pt idx="1">
                  <c:v>2019 год (уточненный)</c:v>
                </c:pt>
                <c:pt idx="2">
                  <c:v>2020 (проект)</c:v>
                </c:pt>
                <c:pt idx="3">
                  <c:v>2021 (проект)</c:v>
                </c:pt>
                <c:pt idx="4">
                  <c:v>2022 (проект)</c:v>
                </c:pt>
              </c:strCache>
            </c:strRef>
          </c:cat>
          <c:val>
            <c:numRef>
              <c:f>Лист1!$B$2:$B$6</c:f>
              <c:numCache>
                <c:formatCode>General</c:formatCode>
                <c:ptCount val="5"/>
                <c:pt idx="0">
                  <c:v>330161.09999999998</c:v>
                </c:pt>
                <c:pt idx="1">
                  <c:v>336923.45</c:v>
                </c:pt>
                <c:pt idx="2">
                  <c:v>432941.04</c:v>
                </c:pt>
                <c:pt idx="3">
                  <c:v>447811.6</c:v>
                </c:pt>
                <c:pt idx="4">
                  <c:v>473899.9</c:v>
                </c:pt>
              </c:numCache>
            </c:numRef>
          </c:val>
        </c:ser>
        <c:ser>
          <c:idx val="1"/>
          <c:order val="1"/>
          <c:tx>
            <c:strRef>
              <c:f>Лист1!$C$1</c:f>
              <c:strCache>
                <c:ptCount val="1"/>
                <c:pt idx="0">
                  <c:v>Социальное обеспечение населения</c:v>
                </c:pt>
              </c:strCache>
            </c:strRef>
          </c:tx>
          <c:spPr>
            <a:solidFill>
              <a:srgbClr val="99CCFF"/>
            </a:solidFill>
          </c:spPr>
          <c:cat>
            <c:strRef>
              <c:f>Лист1!$A$2:$A$6</c:f>
              <c:strCache>
                <c:ptCount val="5"/>
                <c:pt idx="0">
                  <c:v>2018 (факт)</c:v>
                </c:pt>
                <c:pt idx="1">
                  <c:v>2019 год (уточненный)</c:v>
                </c:pt>
                <c:pt idx="2">
                  <c:v>2020 (проект)</c:v>
                </c:pt>
                <c:pt idx="3">
                  <c:v>2021 (проект)</c:v>
                </c:pt>
                <c:pt idx="4">
                  <c:v>2022 (проект)</c:v>
                </c:pt>
              </c:strCache>
            </c:strRef>
          </c:cat>
          <c:val>
            <c:numRef>
              <c:f>Лист1!$C$2:$C$6</c:f>
              <c:numCache>
                <c:formatCode>General</c:formatCode>
                <c:ptCount val="5"/>
                <c:pt idx="0">
                  <c:v>202889.94</c:v>
                </c:pt>
                <c:pt idx="1">
                  <c:v>117392.01</c:v>
                </c:pt>
                <c:pt idx="2">
                  <c:v>122240.82</c:v>
                </c:pt>
                <c:pt idx="3">
                  <c:v>114959.87000000002</c:v>
                </c:pt>
                <c:pt idx="4">
                  <c:v>115279.84</c:v>
                </c:pt>
              </c:numCache>
            </c:numRef>
          </c:val>
        </c:ser>
        <c:ser>
          <c:idx val="2"/>
          <c:order val="2"/>
          <c:tx>
            <c:strRef>
              <c:f>Лист1!$D$1</c:f>
              <c:strCache>
                <c:ptCount val="1"/>
                <c:pt idx="0">
                  <c:v>Охрана семьи и детства</c:v>
                </c:pt>
              </c:strCache>
            </c:strRef>
          </c:tx>
          <c:spPr>
            <a:solidFill>
              <a:srgbClr val="FF66FF"/>
            </a:solidFill>
          </c:spPr>
          <c:cat>
            <c:strRef>
              <c:f>Лист1!$A$2:$A$6</c:f>
              <c:strCache>
                <c:ptCount val="5"/>
                <c:pt idx="0">
                  <c:v>2018 (факт)</c:v>
                </c:pt>
                <c:pt idx="1">
                  <c:v>2019 год (уточненный)</c:v>
                </c:pt>
                <c:pt idx="2">
                  <c:v>2020 (проект)</c:v>
                </c:pt>
                <c:pt idx="3">
                  <c:v>2021 (проект)</c:v>
                </c:pt>
                <c:pt idx="4">
                  <c:v>2022 (проект)</c:v>
                </c:pt>
              </c:strCache>
            </c:strRef>
          </c:cat>
          <c:val>
            <c:numRef>
              <c:f>Лист1!$D$2:$D$6</c:f>
              <c:numCache>
                <c:formatCode>General</c:formatCode>
                <c:ptCount val="5"/>
                <c:pt idx="0">
                  <c:v>112598.06</c:v>
                </c:pt>
                <c:pt idx="1">
                  <c:v>204671.58</c:v>
                </c:pt>
                <c:pt idx="2">
                  <c:v>293045.17</c:v>
                </c:pt>
                <c:pt idx="3">
                  <c:v>314431.14999999985</c:v>
                </c:pt>
                <c:pt idx="4">
                  <c:v>339537.85</c:v>
                </c:pt>
              </c:numCache>
            </c:numRef>
          </c:val>
        </c:ser>
        <c:ser>
          <c:idx val="3"/>
          <c:order val="3"/>
          <c:tx>
            <c:strRef>
              <c:f>Лист1!$E$1</c:f>
              <c:strCache>
                <c:ptCount val="1"/>
                <c:pt idx="0">
                  <c:v>Другие вопросы</c:v>
                </c:pt>
              </c:strCache>
            </c:strRef>
          </c:tx>
          <c:spPr>
            <a:solidFill>
              <a:srgbClr val="00CC99"/>
            </a:solidFill>
          </c:spPr>
          <c:cat>
            <c:strRef>
              <c:f>Лист1!$A$2:$A$6</c:f>
              <c:strCache>
                <c:ptCount val="5"/>
                <c:pt idx="0">
                  <c:v>2018 (факт)</c:v>
                </c:pt>
                <c:pt idx="1">
                  <c:v>2019 год (уточненный)</c:v>
                </c:pt>
                <c:pt idx="2">
                  <c:v>2020 (проект)</c:v>
                </c:pt>
                <c:pt idx="3">
                  <c:v>2021 (проект)</c:v>
                </c:pt>
                <c:pt idx="4">
                  <c:v>2022 (проект)</c:v>
                </c:pt>
              </c:strCache>
            </c:strRef>
          </c:cat>
          <c:val>
            <c:numRef>
              <c:f>Лист1!$E$2:$E$6</c:f>
              <c:numCache>
                <c:formatCode>General</c:formatCode>
                <c:ptCount val="5"/>
                <c:pt idx="0">
                  <c:v>14673.1</c:v>
                </c:pt>
                <c:pt idx="1">
                  <c:v>14859.859999999975</c:v>
                </c:pt>
                <c:pt idx="2">
                  <c:v>17655.05</c:v>
                </c:pt>
                <c:pt idx="3">
                  <c:v>18420.580000000005</c:v>
                </c:pt>
                <c:pt idx="4">
                  <c:v>19082.21</c:v>
                </c:pt>
              </c:numCache>
            </c:numRef>
          </c:val>
        </c:ser>
        <c:shape val="box"/>
        <c:axId val="175594496"/>
        <c:axId val="175612672"/>
        <c:axId val="0"/>
      </c:bar3DChart>
      <c:catAx>
        <c:axId val="175594496"/>
        <c:scaling>
          <c:orientation val="minMax"/>
        </c:scaling>
        <c:axPos val="b"/>
        <c:tickLblPos val="nextTo"/>
        <c:txPr>
          <a:bodyPr/>
          <a:lstStyle/>
          <a:p>
            <a:pPr>
              <a:defRPr sz="800"/>
            </a:pPr>
            <a:endParaRPr lang="ru-RU"/>
          </a:p>
        </c:txPr>
        <c:crossAx val="175612672"/>
        <c:crosses val="autoZero"/>
        <c:auto val="1"/>
        <c:lblAlgn val="ctr"/>
        <c:lblOffset val="100"/>
      </c:catAx>
      <c:valAx>
        <c:axId val="175612672"/>
        <c:scaling>
          <c:orientation val="minMax"/>
        </c:scaling>
        <c:axPos val="l"/>
        <c:majorGridlines/>
        <c:numFmt formatCode="General" sourceLinked="1"/>
        <c:tickLblPos val="nextTo"/>
        <c:txPr>
          <a:bodyPr/>
          <a:lstStyle/>
          <a:p>
            <a:pPr>
              <a:defRPr sz="800"/>
            </a:pPr>
            <a:endParaRPr lang="ru-RU"/>
          </a:p>
        </c:txPr>
        <c:crossAx val="175594496"/>
        <c:crosses val="autoZero"/>
        <c:crossBetween val="between"/>
      </c:valAx>
    </c:plotArea>
    <c:legend>
      <c:legendPos val="r"/>
      <c:layout>
        <c:manualLayout>
          <c:xMode val="edge"/>
          <c:yMode val="edge"/>
          <c:x val="0.65468664018702472"/>
          <c:y val="0.24754799033194325"/>
          <c:w val="0.34531335981297573"/>
          <c:h val="0.61418137250327565"/>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clustered"/>
        <c:ser>
          <c:idx val="0"/>
          <c:order val="0"/>
          <c:tx>
            <c:strRef>
              <c:f>Лист1!$B$1</c:f>
              <c:strCache>
                <c:ptCount val="1"/>
                <c:pt idx="0">
                  <c:v>Всего на КУЛЬТУРУ И КИНЕМАТОГРАФИЮ</c:v>
                </c:pt>
              </c:strCache>
            </c:strRef>
          </c:tx>
          <c:spPr>
            <a:solidFill>
              <a:srgbClr val="92D050"/>
            </a:solidFill>
          </c:spPr>
          <c:cat>
            <c:strRef>
              <c:f>Лист1!$A$2:$A$6</c:f>
              <c:strCache>
                <c:ptCount val="5"/>
                <c:pt idx="0">
                  <c:v>2018 (факт)</c:v>
                </c:pt>
                <c:pt idx="1">
                  <c:v>2019 год (уточненный)</c:v>
                </c:pt>
                <c:pt idx="2">
                  <c:v>2020 (проект)</c:v>
                </c:pt>
                <c:pt idx="3">
                  <c:v>2021 (проект)</c:v>
                </c:pt>
                <c:pt idx="4">
                  <c:v>2022 (проект)</c:v>
                </c:pt>
              </c:strCache>
            </c:strRef>
          </c:cat>
          <c:val>
            <c:numRef>
              <c:f>Лист1!$B$2:$B$6</c:f>
              <c:numCache>
                <c:formatCode>General</c:formatCode>
                <c:ptCount val="5"/>
                <c:pt idx="0">
                  <c:v>54973.01</c:v>
                </c:pt>
                <c:pt idx="1">
                  <c:v>55406.16</c:v>
                </c:pt>
                <c:pt idx="2">
                  <c:v>47756.310000000012</c:v>
                </c:pt>
                <c:pt idx="3">
                  <c:v>47713.21</c:v>
                </c:pt>
                <c:pt idx="4">
                  <c:v>47967.61</c:v>
                </c:pt>
              </c:numCache>
            </c:numRef>
          </c:val>
        </c:ser>
        <c:ser>
          <c:idx val="1"/>
          <c:order val="1"/>
          <c:tx>
            <c:strRef>
              <c:f>Лист1!$C$1</c:f>
              <c:strCache>
                <c:ptCount val="1"/>
                <c:pt idx="0">
                  <c:v>Культура</c:v>
                </c:pt>
              </c:strCache>
            </c:strRef>
          </c:tx>
          <c:spPr>
            <a:solidFill>
              <a:srgbClr val="66FFFF"/>
            </a:solidFill>
          </c:spPr>
          <c:cat>
            <c:strRef>
              <c:f>Лист1!$A$2:$A$6</c:f>
              <c:strCache>
                <c:ptCount val="5"/>
                <c:pt idx="0">
                  <c:v>2018 (факт)</c:v>
                </c:pt>
                <c:pt idx="1">
                  <c:v>2019 год (уточненный)</c:v>
                </c:pt>
                <c:pt idx="2">
                  <c:v>2020 (проект)</c:v>
                </c:pt>
                <c:pt idx="3">
                  <c:v>2021 (проект)</c:v>
                </c:pt>
                <c:pt idx="4">
                  <c:v>2022 (проект)</c:v>
                </c:pt>
              </c:strCache>
            </c:strRef>
          </c:cat>
          <c:val>
            <c:numRef>
              <c:f>Лист1!$C$2:$C$6</c:f>
              <c:numCache>
                <c:formatCode>General</c:formatCode>
                <c:ptCount val="5"/>
                <c:pt idx="0">
                  <c:v>40917.61</c:v>
                </c:pt>
                <c:pt idx="1">
                  <c:v>41789.360000000001</c:v>
                </c:pt>
                <c:pt idx="2">
                  <c:v>34813.18</c:v>
                </c:pt>
                <c:pt idx="3">
                  <c:v>34576.520000000004</c:v>
                </c:pt>
                <c:pt idx="4">
                  <c:v>34627.68</c:v>
                </c:pt>
              </c:numCache>
            </c:numRef>
          </c:val>
        </c:ser>
        <c:ser>
          <c:idx val="2"/>
          <c:order val="2"/>
          <c:tx>
            <c:strRef>
              <c:f>Лист1!$D$1</c:f>
              <c:strCache>
                <c:ptCount val="1"/>
                <c:pt idx="0">
                  <c:v>Кинематография</c:v>
                </c:pt>
              </c:strCache>
            </c:strRef>
          </c:tx>
          <c:spPr>
            <a:solidFill>
              <a:srgbClr val="FFFF99"/>
            </a:solidFill>
          </c:spPr>
          <c:cat>
            <c:strRef>
              <c:f>Лист1!$A$2:$A$6</c:f>
              <c:strCache>
                <c:ptCount val="5"/>
                <c:pt idx="0">
                  <c:v>2018 (факт)</c:v>
                </c:pt>
                <c:pt idx="1">
                  <c:v>2019 год (уточненный)</c:v>
                </c:pt>
                <c:pt idx="2">
                  <c:v>2020 (проект)</c:v>
                </c:pt>
                <c:pt idx="3">
                  <c:v>2021 (проект)</c:v>
                </c:pt>
                <c:pt idx="4">
                  <c:v>2022 (проект)</c:v>
                </c:pt>
              </c:strCache>
            </c:strRef>
          </c:cat>
          <c:val>
            <c:numRef>
              <c:f>Лист1!$D$2:$D$6</c:f>
              <c:numCache>
                <c:formatCode>General</c:formatCode>
                <c:ptCount val="5"/>
                <c:pt idx="0">
                  <c:v>3835.64</c:v>
                </c:pt>
                <c:pt idx="1">
                  <c:v>4434.57</c:v>
                </c:pt>
                <c:pt idx="2">
                  <c:v>4190.4800000000005</c:v>
                </c:pt>
                <c:pt idx="3">
                  <c:v>4210.6200000000044</c:v>
                </c:pt>
                <c:pt idx="4">
                  <c:v>4227.63</c:v>
                </c:pt>
              </c:numCache>
            </c:numRef>
          </c:val>
        </c:ser>
        <c:ser>
          <c:idx val="3"/>
          <c:order val="3"/>
          <c:tx>
            <c:strRef>
              <c:f>Лист1!$E$1</c:f>
              <c:strCache>
                <c:ptCount val="1"/>
                <c:pt idx="0">
                  <c:v>Другие вопросы</c:v>
                </c:pt>
              </c:strCache>
            </c:strRef>
          </c:tx>
          <c:spPr>
            <a:solidFill>
              <a:srgbClr val="99CCFF"/>
            </a:solidFill>
          </c:spPr>
          <c:cat>
            <c:strRef>
              <c:f>Лист1!$A$2:$A$6</c:f>
              <c:strCache>
                <c:ptCount val="5"/>
                <c:pt idx="0">
                  <c:v>2018 (факт)</c:v>
                </c:pt>
                <c:pt idx="1">
                  <c:v>2019 год (уточненный)</c:v>
                </c:pt>
                <c:pt idx="2">
                  <c:v>2020 (проект)</c:v>
                </c:pt>
                <c:pt idx="3">
                  <c:v>2021 (проект)</c:v>
                </c:pt>
                <c:pt idx="4">
                  <c:v>2022 (проект)</c:v>
                </c:pt>
              </c:strCache>
            </c:strRef>
          </c:cat>
          <c:val>
            <c:numRef>
              <c:f>Лист1!$E$2:$E$6</c:f>
              <c:numCache>
                <c:formatCode>General</c:formatCode>
                <c:ptCount val="5"/>
                <c:pt idx="0">
                  <c:v>10219.76</c:v>
                </c:pt>
                <c:pt idx="1">
                  <c:v>9182.2300000000068</c:v>
                </c:pt>
                <c:pt idx="2">
                  <c:v>8752.65</c:v>
                </c:pt>
                <c:pt idx="3">
                  <c:v>8926.07</c:v>
                </c:pt>
                <c:pt idx="4">
                  <c:v>9112.2999999999847</c:v>
                </c:pt>
              </c:numCache>
            </c:numRef>
          </c:val>
        </c:ser>
        <c:shape val="box"/>
        <c:axId val="175569920"/>
        <c:axId val="175739648"/>
        <c:axId val="0"/>
      </c:bar3DChart>
      <c:catAx>
        <c:axId val="175569920"/>
        <c:scaling>
          <c:orientation val="minMax"/>
        </c:scaling>
        <c:axPos val="b"/>
        <c:tickLblPos val="nextTo"/>
        <c:txPr>
          <a:bodyPr/>
          <a:lstStyle/>
          <a:p>
            <a:pPr>
              <a:defRPr sz="800"/>
            </a:pPr>
            <a:endParaRPr lang="ru-RU"/>
          </a:p>
        </c:txPr>
        <c:crossAx val="175739648"/>
        <c:crosses val="autoZero"/>
        <c:auto val="1"/>
        <c:lblAlgn val="ctr"/>
        <c:lblOffset val="100"/>
      </c:catAx>
      <c:valAx>
        <c:axId val="175739648"/>
        <c:scaling>
          <c:orientation val="minMax"/>
        </c:scaling>
        <c:axPos val="l"/>
        <c:majorGridlines/>
        <c:numFmt formatCode="General" sourceLinked="1"/>
        <c:tickLblPos val="nextTo"/>
        <c:txPr>
          <a:bodyPr/>
          <a:lstStyle/>
          <a:p>
            <a:pPr>
              <a:defRPr sz="800"/>
            </a:pPr>
            <a:endParaRPr lang="ru-RU"/>
          </a:p>
        </c:txPr>
        <c:crossAx val="175569920"/>
        <c:crosses val="autoZero"/>
        <c:crossBetween val="between"/>
      </c:valAx>
    </c:plotArea>
    <c:legend>
      <c:legendPos val="r"/>
      <c:layout>
        <c:manualLayout>
          <c:xMode val="edge"/>
          <c:yMode val="edge"/>
          <c:x val="0.64871093326360696"/>
          <c:y val="0.1537216061838812"/>
          <c:w val="0.35128906673639471"/>
          <c:h val="0.8462783938161188"/>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8.4299788481066701E-2"/>
          <c:y val="0.13252596142873438"/>
          <c:w val="0.92073832790445154"/>
          <c:h val="0.59437435809654227"/>
        </c:manualLayout>
      </c:layout>
      <c:bar3DChart>
        <c:barDir val="col"/>
        <c:grouping val="clustered"/>
        <c:ser>
          <c:idx val="0"/>
          <c:order val="0"/>
          <c:tx>
            <c:strRef>
              <c:f>Sheet1!$A$2</c:f>
              <c:strCache>
                <c:ptCount val="1"/>
                <c:pt idx="0">
                  <c:v>валовой сбор зерна (в весе после обработки)</c:v>
                </c:pt>
              </c:strCache>
            </c:strRef>
          </c:tx>
          <c:spPr>
            <a:solidFill>
              <a:schemeClr val="accent2">
                <a:lumMod val="60000"/>
                <a:lumOff val="40000"/>
              </a:schemeClr>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275</c:v>
                </c:pt>
                <c:pt idx="1">
                  <c:v>273</c:v>
                </c:pt>
                <c:pt idx="2">
                  <c:v>275</c:v>
                </c:pt>
                <c:pt idx="3">
                  <c:v>275.02999999999969</c:v>
                </c:pt>
                <c:pt idx="4">
                  <c:v>275.3</c:v>
                </c:pt>
                <c:pt idx="5">
                  <c:v>275.58</c:v>
                </c:pt>
              </c:numCache>
            </c:numRef>
          </c:val>
        </c:ser>
        <c:gapDepth val="0"/>
        <c:shape val="box"/>
        <c:axId val="133651840"/>
        <c:axId val="133661824"/>
        <c:axId val="0"/>
      </c:bar3DChart>
      <c:catAx>
        <c:axId val="13365184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33661824"/>
        <c:crosses val="autoZero"/>
        <c:auto val="1"/>
        <c:lblAlgn val="ctr"/>
        <c:lblOffset val="100"/>
        <c:tickLblSkip val="1"/>
        <c:tickMarkSkip val="1"/>
      </c:catAx>
      <c:valAx>
        <c:axId val="133661824"/>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33651840"/>
        <c:crosses val="autoZero"/>
        <c:crossBetween val="between"/>
      </c:valAx>
      <c:spPr>
        <a:noFill/>
        <a:ln w="25454">
          <a:noFill/>
        </a:ln>
      </c:spPr>
    </c:plotArea>
    <c:legend>
      <c:legendPos val="r"/>
      <c:layout>
        <c:manualLayout>
          <c:xMode val="edge"/>
          <c:yMode val="edge"/>
          <c:x val="0.13579055957178604"/>
          <c:y val="0.85675368024649212"/>
          <c:w val="0.86420949398639668"/>
          <c:h val="0.11083818327056943"/>
        </c:manualLayout>
      </c:layout>
      <c:spPr>
        <a:noFill/>
        <a:ln w="3182">
          <a:solidFill>
            <a:schemeClr val="tx1"/>
          </a:solidFill>
          <a:prstDash val="solid"/>
        </a:ln>
      </c:spPr>
    </c:legend>
    <c:plotVisOnly val="1"/>
    <c:dispBlanksAs val="gap"/>
  </c:chart>
  <c:spPr>
    <a:noFill/>
    <a:ln>
      <a:noFill/>
    </a:ln>
  </c:spPr>
  <c:txPr>
    <a:bodyPr/>
    <a:lstStyle/>
    <a:p>
      <a:pPr>
        <a:defRPr sz="1100" b="1" i="0" u="none" strike="noStrike" baseline="0">
          <a:solidFill>
            <a:schemeClr val="tx1"/>
          </a:solidFill>
          <a:latin typeface="Calibri" pitchFamily="34" charset="0"/>
          <a:ea typeface="Arial"/>
          <a:cs typeface="Calibri" pitchFamily="34" charset="0"/>
        </a:defRPr>
      </a:pPr>
      <a:endParaRPr lang="ru-RU"/>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plotArea>
      <c:layout>
        <c:manualLayout>
          <c:layoutTarget val="inner"/>
          <c:xMode val="edge"/>
          <c:yMode val="edge"/>
          <c:x val="6.888961245350908E-2"/>
          <c:y val="5.4320607457593546E-2"/>
          <c:w val="0.61230846939968664"/>
          <c:h val="0.75899770119233145"/>
        </c:manualLayout>
      </c:layout>
      <c:bar3DChart>
        <c:barDir val="col"/>
        <c:grouping val="clustered"/>
        <c:ser>
          <c:idx val="0"/>
          <c:order val="0"/>
          <c:tx>
            <c:strRef>
              <c:f>Лист1!$B$1</c:f>
              <c:strCache>
                <c:ptCount val="1"/>
                <c:pt idx="0">
                  <c:v>Физическая культура</c:v>
                </c:pt>
              </c:strCache>
            </c:strRef>
          </c:tx>
          <c:spPr>
            <a:solidFill>
              <a:srgbClr val="92D050"/>
            </a:solidFill>
          </c:spPr>
          <c:cat>
            <c:strRef>
              <c:f>Лист1!$A$2:$A$6</c:f>
              <c:strCache>
                <c:ptCount val="5"/>
                <c:pt idx="0">
                  <c:v>2018 (факт)</c:v>
                </c:pt>
                <c:pt idx="1">
                  <c:v>2019 год (уточненный)</c:v>
                </c:pt>
                <c:pt idx="2">
                  <c:v>2020 (проект)</c:v>
                </c:pt>
                <c:pt idx="3">
                  <c:v>2021 (проект)</c:v>
                </c:pt>
                <c:pt idx="4">
                  <c:v>2022 (проект)</c:v>
                </c:pt>
              </c:strCache>
            </c:strRef>
          </c:cat>
          <c:val>
            <c:numRef>
              <c:f>Лист1!$B$2:$B$6</c:f>
              <c:numCache>
                <c:formatCode>General</c:formatCode>
                <c:ptCount val="5"/>
                <c:pt idx="0">
                  <c:v>5434.07</c:v>
                </c:pt>
                <c:pt idx="1">
                  <c:v>6277.14</c:v>
                </c:pt>
                <c:pt idx="2">
                  <c:v>6405.78</c:v>
                </c:pt>
                <c:pt idx="3">
                  <c:v>6472.29</c:v>
                </c:pt>
                <c:pt idx="4">
                  <c:v>6541.5</c:v>
                </c:pt>
              </c:numCache>
            </c:numRef>
          </c:val>
        </c:ser>
        <c:shape val="box"/>
        <c:axId val="175645824"/>
        <c:axId val="175647360"/>
        <c:axId val="0"/>
      </c:bar3DChart>
      <c:catAx>
        <c:axId val="175645824"/>
        <c:scaling>
          <c:orientation val="minMax"/>
        </c:scaling>
        <c:axPos val="b"/>
        <c:tickLblPos val="nextTo"/>
        <c:txPr>
          <a:bodyPr/>
          <a:lstStyle/>
          <a:p>
            <a:pPr>
              <a:defRPr sz="800"/>
            </a:pPr>
            <a:endParaRPr lang="ru-RU"/>
          </a:p>
        </c:txPr>
        <c:crossAx val="175647360"/>
        <c:crosses val="autoZero"/>
        <c:auto val="1"/>
        <c:lblAlgn val="ctr"/>
        <c:lblOffset val="100"/>
      </c:catAx>
      <c:valAx>
        <c:axId val="175647360"/>
        <c:scaling>
          <c:orientation val="minMax"/>
        </c:scaling>
        <c:axPos val="l"/>
        <c:majorGridlines/>
        <c:numFmt formatCode="General" sourceLinked="1"/>
        <c:tickLblPos val="nextTo"/>
        <c:txPr>
          <a:bodyPr/>
          <a:lstStyle/>
          <a:p>
            <a:pPr>
              <a:defRPr sz="800"/>
            </a:pPr>
            <a:endParaRPr lang="ru-RU"/>
          </a:p>
        </c:txPr>
        <c:crossAx val="175645824"/>
        <c:crosses val="autoZero"/>
        <c:crossBetween val="between"/>
      </c:valAx>
    </c:plotArea>
    <c:legend>
      <c:legendPos val="r"/>
      <c:layout>
        <c:manualLayout>
          <c:xMode val="edge"/>
          <c:yMode val="edge"/>
          <c:x val="0.66365016288438183"/>
          <c:y val="7.964793091756335E-2"/>
          <c:w val="0.24522068969249011"/>
          <c:h val="0.27838125367451511"/>
        </c:manualLayout>
      </c:layout>
      <c:txPr>
        <a:bodyPr/>
        <a:lstStyle/>
        <a:p>
          <a:pPr>
            <a:defRPr sz="1000">
              <a:latin typeface="Calibri" pitchFamily="34" charset="0"/>
              <a:cs typeface="Calibri" pitchFamily="34" charset="0"/>
            </a:defRPr>
          </a:pPr>
          <a:endParaRPr lang="ru-RU"/>
        </a:p>
      </c:txPr>
    </c:legend>
    <c:plotVisOnly val="1"/>
  </c:chart>
  <c:txPr>
    <a:bodyPr/>
    <a:lstStyle/>
    <a:p>
      <a:pPr>
        <a:defRPr sz="1800"/>
      </a:pPr>
      <a:endParaRPr lang="ru-RU"/>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lang val="ru-RU"/>
  <c:chart>
    <c:title>
      <c:layout/>
    </c:title>
    <c:view3D>
      <c:rAngAx val="1"/>
    </c:view3D>
    <c:plotArea>
      <c:layout>
        <c:manualLayout>
          <c:layoutTarget val="inner"/>
          <c:xMode val="edge"/>
          <c:yMode val="edge"/>
          <c:x val="8.7012639331608174E-2"/>
          <c:y val="0.19317100142781152"/>
          <c:w val="0.79711515579943448"/>
          <c:h val="0.56102621726659463"/>
        </c:manualLayout>
      </c:layout>
      <c:bar3DChart>
        <c:barDir val="col"/>
        <c:grouping val="clustered"/>
        <c:ser>
          <c:idx val="0"/>
          <c:order val="0"/>
          <c:tx>
            <c:strRef>
              <c:f>Лист1!$B$1</c:f>
              <c:strCache>
                <c:ptCount val="1"/>
                <c:pt idx="0">
                  <c:v>"Указные"  категории, руб.</c:v>
                </c:pt>
              </c:strCache>
            </c:strRef>
          </c:tx>
          <c:spPr>
            <a:solidFill>
              <a:srgbClr val="FF5050"/>
            </a:solidFill>
          </c:spPr>
          <c:dLbls>
            <c:dLbl>
              <c:idx val="0"/>
              <c:layout>
                <c:manualLayout>
                  <c:x val="0"/>
                  <c:y val="-9.696901827140636E-2"/>
                </c:manualLayout>
              </c:layout>
              <c:tx>
                <c:rich>
                  <a:bodyPr/>
                  <a:lstStyle/>
                  <a:p>
                    <a:r>
                      <a:rPr lang="ru-RU" dirty="0" smtClean="0"/>
                      <a:t> </a:t>
                    </a:r>
                    <a:r>
                      <a:rPr lang="en-US" dirty="0" smtClean="0"/>
                      <a:t>24</a:t>
                    </a:r>
                    <a:r>
                      <a:rPr lang="ru-RU" dirty="0" smtClean="0"/>
                      <a:t> </a:t>
                    </a:r>
                    <a:r>
                      <a:rPr lang="en-US" dirty="0" smtClean="0"/>
                      <a:t>732,5</a:t>
                    </a:r>
                    <a:endParaRPr lang="en-US" dirty="0"/>
                  </a:p>
                </c:rich>
              </c:tx>
              <c:showVal val="1"/>
            </c:dLbl>
            <c:dLbl>
              <c:idx val="1"/>
              <c:layout>
                <c:manualLayout>
                  <c:x val="-6.3491619106278031E-3"/>
                  <c:y val="-0.10504976979402345"/>
                </c:manualLayout>
              </c:layout>
              <c:tx>
                <c:rich>
                  <a:bodyPr/>
                  <a:lstStyle/>
                  <a:p>
                    <a:r>
                      <a:rPr lang="ru-RU" dirty="0" smtClean="0"/>
                      <a:t> </a:t>
                    </a:r>
                    <a:r>
                      <a:rPr lang="en-US" dirty="0" smtClean="0"/>
                      <a:t>25</a:t>
                    </a:r>
                    <a:r>
                      <a:rPr lang="ru-RU" dirty="0" smtClean="0"/>
                      <a:t> </a:t>
                    </a:r>
                    <a:r>
                      <a:rPr lang="en-US" dirty="0" smtClean="0"/>
                      <a:t>697</a:t>
                    </a:r>
                    <a:r>
                      <a:rPr lang="ru-RU" dirty="0" smtClean="0"/>
                      <a:t>,0</a:t>
                    </a:r>
                    <a:endParaRPr lang="en-US" dirty="0"/>
                  </a:p>
                </c:rich>
              </c:tx>
              <c:showVal val="1"/>
            </c:dLbl>
            <c:dLbl>
              <c:idx val="2"/>
              <c:layout>
                <c:manualLayout>
                  <c:x val="0"/>
                  <c:y val="-6.4646012180937573E-2"/>
                </c:manualLayout>
              </c:layout>
              <c:tx>
                <c:rich>
                  <a:bodyPr/>
                  <a:lstStyle/>
                  <a:p>
                    <a:r>
                      <a:rPr lang="en-US" dirty="0" smtClean="0"/>
                      <a:t>26</a:t>
                    </a:r>
                    <a:r>
                      <a:rPr lang="ru-RU" dirty="0" smtClean="0"/>
                      <a:t> </a:t>
                    </a:r>
                    <a:r>
                      <a:rPr lang="en-US" dirty="0" smtClean="0"/>
                      <a:t>956,2</a:t>
                    </a:r>
                    <a:endParaRPr lang="en-US" dirty="0"/>
                  </a:p>
                </c:rich>
              </c:tx>
              <c:showVal val="1"/>
            </c:dLbl>
            <c:dLbl>
              <c:idx val="3"/>
              <c:layout>
                <c:manualLayout>
                  <c:x val="-4.7618714329708536E-3"/>
                  <c:y val="-6.4646012180937573E-2"/>
                </c:manualLayout>
              </c:layout>
              <c:tx>
                <c:rich>
                  <a:bodyPr/>
                  <a:lstStyle/>
                  <a:p>
                    <a:r>
                      <a:rPr lang="ru-RU" dirty="0" smtClean="0"/>
                      <a:t> </a:t>
                    </a:r>
                    <a:r>
                      <a:rPr lang="en-US" dirty="0" smtClean="0"/>
                      <a:t>26</a:t>
                    </a:r>
                    <a:r>
                      <a:rPr lang="ru-RU" dirty="0" smtClean="0"/>
                      <a:t> </a:t>
                    </a:r>
                    <a:r>
                      <a:rPr lang="en-US" dirty="0" smtClean="0"/>
                      <a:t>956,2</a:t>
                    </a:r>
                    <a:endParaRPr lang="en-US" dirty="0"/>
                  </a:p>
                </c:rich>
              </c:tx>
              <c:showVal val="1"/>
            </c:dLbl>
            <c:showVal val="1"/>
          </c:dLbls>
          <c:cat>
            <c:strRef>
              <c:f>Лист1!$A$2:$A$5</c:f>
              <c:strCache>
                <c:ptCount val="4"/>
                <c:pt idx="0">
                  <c:v>2019 год</c:v>
                </c:pt>
                <c:pt idx="1">
                  <c:v>2020 год</c:v>
                </c:pt>
                <c:pt idx="2">
                  <c:v>2021 год</c:v>
                </c:pt>
                <c:pt idx="3">
                  <c:v>2022 год</c:v>
                </c:pt>
              </c:strCache>
            </c:strRef>
          </c:cat>
          <c:val>
            <c:numRef>
              <c:f>Лист1!$B$2:$B$5</c:f>
              <c:numCache>
                <c:formatCode>General</c:formatCode>
                <c:ptCount val="4"/>
                <c:pt idx="0">
                  <c:v>24732.5</c:v>
                </c:pt>
                <c:pt idx="1">
                  <c:v>25697</c:v>
                </c:pt>
                <c:pt idx="2">
                  <c:v>26956.2</c:v>
                </c:pt>
                <c:pt idx="3">
                  <c:v>26956.2</c:v>
                </c:pt>
              </c:numCache>
            </c:numRef>
          </c:val>
        </c:ser>
        <c:shape val="cylinder"/>
        <c:axId val="178848128"/>
        <c:axId val="178849664"/>
        <c:axId val="0"/>
      </c:bar3DChart>
      <c:catAx>
        <c:axId val="178848128"/>
        <c:scaling>
          <c:orientation val="minMax"/>
        </c:scaling>
        <c:axPos val="b"/>
        <c:tickLblPos val="nextTo"/>
        <c:crossAx val="178849664"/>
        <c:crosses val="autoZero"/>
        <c:auto val="1"/>
        <c:lblAlgn val="ctr"/>
        <c:lblOffset val="100"/>
      </c:catAx>
      <c:valAx>
        <c:axId val="178849664"/>
        <c:scaling>
          <c:orientation val="minMax"/>
        </c:scaling>
        <c:axPos val="l"/>
        <c:majorGridlines/>
        <c:numFmt formatCode="General" sourceLinked="1"/>
        <c:tickLblPos val="nextTo"/>
        <c:crossAx val="178848128"/>
        <c:crosses val="autoZero"/>
        <c:crossBetween val="between"/>
      </c:valAx>
    </c:plotArea>
    <c:plotVisOnly val="1"/>
  </c:chart>
  <c:txPr>
    <a:bodyPr/>
    <a:lstStyle/>
    <a:p>
      <a:pPr>
        <a:defRPr sz="1000"/>
      </a:pPr>
      <a:endParaRPr lang="ru-RU"/>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0.443568263803993"/>
          <c:y val="0"/>
        </c:manualLayout>
      </c:layout>
      <c:txPr>
        <a:bodyPr/>
        <a:lstStyle/>
        <a:p>
          <a:pPr>
            <a:defRPr sz="1200"/>
          </a:pPr>
          <a:endParaRPr lang="ru-RU"/>
        </a:p>
      </c:txPr>
    </c:title>
    <c:plotArea>
      <c:layout>
        <c:manualLayout>
          <c:layoutTarget val="inner"/>
          <c:xMode val="edge"/>
          <c:yMode val="edge"/>
          <c:x val="9.7881301890372696E-2"/>
          <c:y val="0.22523338030491091"/>
          <c:w val="0.86570328272223618"/>
          <c:h val="0.49221702735238948"/>
        </c:manualLayout>
      </c:layout>
      <c:barChart>
        <c:barDir val="bar"/>
        <c:grouping val="clustered"/>
        <c:ser>
          <c:idx val="0"/>
          <c:order val="0"/>
          <c:tx>
            <c:strRef>
              <c:f>Лист1!$B$1</c:f>
              <c:strCache>
                <c:ptCount val="1"/>
                <c:pt idx="0">
                  <c:v>МРОТ, руб.</c:v>
                </c:pt>
              </c:strCache>
            </c:strRef>
          </c:tx>
          <c:spPr>
            <a:solidFill>
              <a:schemeClr val="accent2">
                <a:lumMod val="40000"/>
                <a:lumOff val="60000"/>
              </a:schemeClr>
            </a:solidFill>
          </c:spPr>
          <c:dLbls>
            <c:txPr>
              <a:bodyPr/>
              <a:lstStyle/>
              <a:p>
                <a:pPr>
                  <a:defRPr sz="1400"/>
                </a:pPr>
                <a:endParaRPr lang="ru-RU"/>
              </a:p>
            </c:txPr>
            <c:showVal val="1"/>
          </c:dLbls>
          <c:cat>
            <c:numRef>
              <c:f>Лист1!$A$2:$A$4</c:f>
              <c:numCache>
                <c:formatCode>dd/mm/yyyy</c:formatCode>
                <c:ptCount val="3"/>
                <c:pt idx="0">
                  <c:v>43101</c:v>
                </c:pt>
                <c:pt idx="1">
                  <c:v>43466</c:v>
                </c:pt>
                <c:pt idx="2">
                  <c:v>43831</c:v>
                </c:pt>
              </c:numCache>
            </c:numRef>
          </c:cat>
          <c:val>
            <c:numRef>
              <c:f>Лист1!$B$2:$B$4</c:f>
              <c:numCache>
                <c:formatCode>General</c:formatCode>
                <c:ptCount val="3"/>
                <c:pt idx="0">
                  <c:v>9489</c:v>
                </c:pt>
                <c:pt idx="1">
                  <c:v>11280</c:v>
                </c:pt>
                <c:pt idx="2">
                  <c:v>12130</c:v>
                </c:pt>
              </c:numCache>
            </c:numRef>
          </c:val>
        </c:ser>
        <c:axId val="179119616"/>
        <c:axId val="179121152"/>
      </c:barChart>
      <c:dateAx>
        <c:axId val="179119616"/>
        <c:scaling>
          <c:orientation val="minMax"/>
        </c:scaling>
        <c:axPos val="l"/>
        <c:numFmt formatCode="dd/mm/yyyy" sourceLinked="1"/>
        <c:tickLblPos val="nextTo"/>
        <c:crossAx val="179121152"/>
        <c:crosses val="autoZero"/>
        <c:auto val="1"/>
        <c:lblOffset val="100"/>
      </c:dateAx>
      <c:valAx>
        <c:axId val="179121152"/>
        <c:scaling>
          <c:orientation val="minMax"/>
        </c:scaling>
        <c:axPos val="b"/>
        <c:majorGridlines/>
        <c:numFmt formatCode="General" sourceLinked="1"/>
        <c:tickLblPos val="nextTo"/>
        <c:crossAx val="179119616"/>
        <c:crosses val="autoZero"/>
        <c:crossBetween val="between"/>
      </c:valAx>
    </c:plotArea>
    <c:plotVisOnly val="1"/>
  </c:chart>
  <c:txPr>
    <a:bodyPr/>
    <a:lstStyle/>
    <a:p>
      <a:pPr>
        <a:defRPr sz="800"/>
      </a:pPr>
      <a:endParaRPr lang="ru-RU"/>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краевой бюджет</c:v>
                </c:pt>
              </c:strCache>
            </c:strRef>
          </c:tx>
          <c:spPr>
            <a:solidFill>
              <a:srgbClr val="99CCFF"/>
            </a:solidFill>
          </c:spPr>
          <c:cat>
            <c:strRef>
              <c:f>Лист1!$A$2:$A$4</c:f>
              <c:strCache>
                <c:ptCount val="3"/>
                <c:pt idx="0">
                  <c:v>2018 (факт)</c:v>
                </c:pt>
                <c:pt idx="1">
                  <c:v>2019 (уточненный)</c:v>
                </c:pt>
                <c:pt idx="2">
                  <c:v>2020 (проект)</c:v>
                </c:pt>
              </c:strCache>
            </c:strRef>
          </c:cat>
          <c:val>
            <c:numRef>
              <c:f>Лист1!$B$2:$B$4</c:f>
              <c:numCache>
                <c:formatCode>General</c:formatCode>
                <c:ptCount val="3"/>
                <c:pt idx="0">
                  <c:v>9375.75</c:v>
                </c:pt>
                <c:pt idx="1">
                  <c:v>11736.06</c:v>
                </c:pt>
                <c:pt idx="2">
                  <c:v>6127.04</c:v>
                </c:pt>
              </c:numCache>
            </c:numRef>
          </c:val>
        </c:ser>
        <c:ser>
          <c:idx val="1"/>
          <c:order val="1"/>
          <c:tx>
            <c:strRef>
              <c:f>Лист1!$C$1</c:f>
              <c:strCache>
                <c:ptCount val="1"/>
                <c:pt idx="0">
                  <c:v>местный бюджет</c:v>
                </c:pt>
              </c:strCache>
            </c:strRef>
          </c:tx>
          <c:cat>
            <c:strRef>
              <c:f>Лист1!$A$2:$A$4</c:f>
              <c:strCache>
                <c:ptCount val="3"/>
                <c:pt idx="0">
                  <c:v>2018 (факт)</c:v>
                </c:pt>
                <c:pt idx="1">
                  <c:v>2019 (уточненный)</c:v>
                </c:pt>
                <c:pt idx="2">
                  <c:v>2020 (проект)</c:v>
                </c:pt>
              </c:strCache>
            </c:strRef>
          </c:cat>
          <c:val>
            <c:numRef>
              <c:f>Лист1!$C$2:$C$4</c:f>
              <c:numCache>
                <c:formatCode>General</c:formatCode>
                <c:ptCount val="3"/>
                <c:pt idx="0">
                  <c:v>2875.82</c:v>
                </c:pt>
                <c:pt idx="1">
                  <c:v>3321.7799999999997</c:v>
                </c:pt>
                <c:pt idx="2">
                  <c:v>2250.16</c:v>
                </c:pt>
              </c:numCache>
            </c:numRef>
          </c:val>
        </c:ser>
        <c:ser>
          <c:idx val="2"/>
          <c:order val="2"/>
          <c:tx>
            <c:strRef>
              <c:f>Лист1!$D$1</c:f>
              <c:strCache>
                <c:ptCount val="1"/>
                <c:pt idx="0">
                  <c:v>организации и население</c:v>
                </c:pt>
              </c:strCache>
            </c:strRef>
          </c:tx>
          <c:spPr>
            <a:solidFill>
              <a:srgbClr val="FF5050"/>
            </a:solidFill>
          </c:spPr>
          <c:cat>
            <c:strRef>
              <c:f>Лист1!$A$2:$A$4</c:f>
              <c:strCache>
                <c:ptCount val="3"/>
                <c:pt idx="0">
                  <c:v>2018 (факт)</c:v>
                </c:pt>
                <c:pt idx="1">
                  <c:v>2019 (уточненный)</c:v>
                </c:pt>
                <c:pt idx="2">
                  <c:v>2020 (проект)</c:v>
                </c:pt>
              </c:strCache>
            </c:strRef>
          </c:cat>
          <c:val>
            <c:numRef>
              <c:f>Лист1!$D$2:$D$4</c:f>
              <c:numCache>
                <c:formatCode>General</c:formatCode>
                <c:ptCount val="3"/>
                <c:pt idx="0">
                  <c:v>569.45999999999958</c:v>
                </c:pt>
                <c:pt idx="1">
                  <c:v>1057.4000000000001</c:v>
                </c:pt>
                <c:pt idx="2">
                  <c:v>1202.93</c:v>
                </c:pt>
              </c:numCache>
            </c:numRef>
          </c:val>
        </c:ser>
        <c:shape val="cylinder"/>
        <c:axId val="175203456"/>
        <c:axId val="175204992"/>
        <c:axId val="0"/>
      </c:bar3DChart>
      <c:catAx>
        <c:axId val="175203456"/>
        <c:scaling>
          <c:orientation val="minMax"/>
        </c:scaling>
        <c:axPos val="b"/>
        <c:tickLblPos val="nextTo"/>
        <c:txPr>
          <a:bodyPr/>
          <a:lstStyle/>
          <a:p>
            <a:pPr>
              <a:defRPr sz="800"/>
            </a:pPr>
            <a:endParaRPr lang="ru-RU"/>
          </a:p>
        </c:txPr>
        <c:crossAx val="175204992"/>
        <c:crosses val="autoZero"/>
        <c:auto val="1"/>
        <c:lblAlgn val="ctr"/>
        <c:lblOffset val="100"/>
      </c:catAx>
      <c:valAx>
        <c:axId val="175204992"/>
        <c:scaling>
          <c:orientation val="minMax"/>
        </c:scaling>
        <c:axPos val="l"/>
        <c:majorGridlines/>
        <c:numFmt formatCode="General" sourceLinked="1"/>
        <c:tickLblPos val="nextTo"/>
        <c:crossAx val="175203456"/>
        <c:crosses val="autoZero"/>
        <c:crossBetween val="between"/>
      </c:valAx>
    </c:plotArea>
    <c:legend>
      <c:legendPos val="r"/>
      <c:layout>
        <c:manualLayout>
          <c:xMode val="edge"/>
          <c:yMode val="edge"/>
          <c:x val="0.70381011039876074"/>
          <c:y val="0.43013636792724069"/>
          <c:w val="0.28196776692143327"/>
          <c:h val="0.20282573253489058"/>
        </c:manualLayout>
      </c:layout>
      <c:txPr>
        <a:bodyPr/>
        <a:lstStyle/>
        <a:p>
          <a:pPr>
            <a:defRPr sz="900"/>
          </a:pPr>
          <a:endParaRPr lang="ru-RU"/>
        </a:p>
      </c:txPr>
    </c:legend>
    <c:plotVisOnly val="1"/>
  </c:chart>
  <c:txPr>
    <a:bodyPr/>
    <a:lstStyle/>
    <a:p>
      <a:pPr>
        <a:defRPr sz="1100"/>
      </a:pPr>
      <a:endParaRPr lang="ru-RU"/>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7.6133098579135722E-2"/>
          <c:y val="3.8647072499473592E-2"/>
          <c:w val="0.40288081973179557"/>
          <c:h val="0.94589409850073736"/>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7.4422301256234225E-2"/>
                  <c:y val="0.26930132179074118"/>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498.82</c:v>
                </c:pt>
                <c:pt idx="1">
                  <c:v>25832.16</c:v>
                </c:pt>
                <c:pt idx="2">
                  <c:v>1385.84</c:v>
                </c:pt>
              </c:numCache>
            </c:numRef>
          </c:val>
        </c:ser>
        <c:firstSliceAng val="87"/>
      </c:pieChart>
    </c:plotArea>
    <c:legend>
      <c:legendPos val="r"/>
      <c:layout/>
    </c:legend>
    <c:plotVisOnly val="1"/>
  </c:chart>
  <c:txPr>
    <a:bodyPr/>
    <a:lstStyle/>
    <a:p>
      <a:pPr>
        <a:defRPr sz="900"/>
      </a:pPr>
      <a:endParaRPr lang="ru-RU"/>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6133098579135722E-2"/>
          <c:y val="3.8647072499473613E-2"/>
          <c:w val="0.40288081973179574"/>
          <c:h val="0.9458940985007378"/>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7.4067098143045185E-2"/>
                  <c:y val="0.2933312802710043"/>
                </c:manualLayout>
              </c:layout>
              <c:showVal val="1"/>
            </c:dLbl>
            <c:dLbl>
              <c:idx val="2"/>
              <c:layout>
                <c:manualLayout>
                  <c:x val="5.3165732123359719E-2"/>
                  <c:y val="-0.12377287937122743"/>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993.47</c:v>
                </c:pt>
                <c:pt idx="1">
                  <c:v>19149.649999999991</c:v>
                </c:pt>
                <c:pt idx="2">
                  <c:v>1669.2</c:v>
                </c:pt>
              </c:numCache>
            </c:numRef>
          </c:val>
        </c:ser>
        <c:firstSliceAng val="87"/>
      </c:pieChart>
    </c:plotArea>
    <c:legend>
      <c:legendPos val="r"/>
      <c:layout/>
    </c:legend>
    <c:plotVisOnly val="1"/>
  </c:chart>
  <c:txPr>
    <a:bodyPr/>
    <a:lstStyle/>
    <a:p>
      <a:pPr>
        <a:defRPr sz="900"/>
      </a:pPr>
      <a:endParaRPr lang="ru-RU"/>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7.6133098579135722E-2"/>
          <c:y val="3.8647072499473613E-2"/>
          <c:w val="0.40288081973179574"/>
          <c:h val="0.9458940985007378"/>
        </c:manualLayout>
      </c:layout>
      <c:pieChart>
        <c:varyColors val="1"/>
        <c:ser>
          <c:idx val="0"/>
          <c:order val="0"/>
          <c:tx>
            <c:strRef>
              <c:f>Лист1!$B$1</c:f>
              <c:strCache>
                <c:ptCount val="1"/>
                <c:pt idx="0">
                  <c:v>Продажи</c:v>
                </c:pt>
              </c:strCache>
            </c:strRef>
          </c:tx>
          <c:spPr>
            <a:scene3d>
              <a:camera prst="orthographicFront"/>
              <a:lightRig rig="threePt" dir="t"/>
            </a:scene3d>
            <a:sp3d>
              <a:bevelT w="0"/>
              <a:bevelB h="0"/>
            </a:sp3d>
          </c:spPr>
          <c:dPt>
            <c:idx val="0"/>
            <c:explosion val="39"/>
            <c:spPr>
              <a:solidFill>
                <a:schemeClr val="accent1">
                  <a:lumMod val="75000"/>
                </a:schemeClr>
              </a:solidFill>
              <a:scene3d>
                <a:camera prst="orthographicFront"/>
                <a:lightRig rig="threePt" dir="t"/>
              </a:scene3d>
              <a:sp3d>
                <a:bevelT w="0"/>
                <a:bevelB h="0"/>
              </a:sp3d>
            </c:spPr>
          </c:dPt>
          <c:dPt>
            <c:idx val="1"/>
            <c:spPr>
              <a:solidFill>
                <a:srgbClr val="CC99FF"/>
              </a:solidFill>
              <a:scene3d>
                <a:camera prst="orthographicFront"/>
                <a:lightRig rig="threePt" dir="t"/>
              </a:scene3d>
              <a:sp3d>
                <a:bevelT w="0"/>
                <a:bevelB h="0"/>
              </a:sp3d>
            </c:spPr>
          </c:dPt>
          <c:dPt>
            <c:idx val="2"/>
            <c:explosion val="63"/>
            <c:spPr>
              <a:solidFill>
                <a:srgbClr val="92D050"/>
              </a:solidFill>
              <a:scene3d>
                <a:camera prst="orthographicFront"/>
                <a:lightRig rig="threePt" dir="t"/>
              </a:scene3d>
              <a:sp3d>
                <a:bevelT w="0"/>
                <a:bevelB h="0"/>
              </a:sp3d>
            </c:spPr>
          </c:dPt>
          <c:dLbls>
            <c:dLbl>
              <c:idx val="0"/>
              <c:layout>
                <c:manualLayout>
                  <c:x val="-7.4422426239736453E-2"/>
                  <c:y val="0.31567780879010932"/>
                </c:manualLayout>
              </c:layout>
              <c:showVal val="1"/>
            </c:dLbl>
            <c:showVal val="1"/>
            <c:showLeaderLines val="1"/>
          </c:dLbls>
          <c:cat>
            <c:strRef>
              <c:f>Лист1!$A$2:$A$4</c:f>
              <c:strCache>
                <c:ptCount val="3"/>
                <c:pt idx="0">
                  <c:v>федеральный бюджет</c:v>
                </c:pt>
                <c:pt idx="1">
                  <c:v>краевой бюджет</c:v>
                </c:pt>
                <c:pt idx="2">
                  <c:v>местный бюджет</c:v>
                </c:pt>
              </c:strCache>
            </c:strRef>
          </c:cat>
          <c:val>
            <c:numRef>
              <c:f>Лист1!$B$2:$B$4</c:f>
              <c:numCache>
                <c:formatCode>General</c:formatCode>
                <c:ptCount val="3"/>
                <c:pt idx="0">
                  <c:v>1457.09</c:v>
                </c:pt>
                <c:pt idx="1">
                  <c:v>35037.67</c:v>
                </c:pt>
                <c:pt idx="2">
                  <c:v>2063.36</c:v>
                </c:pt>
              </c:numCache>
            </c:numRef>
          </c:val>
        </c:ser>
        <c:firstSliceAng val="87"/>
      </c:pieChart>
    </c:plotArea>
    <c:legend>
      <c:legendPos val="r"/>
      <c:layout/>
    </c:legend>
    <c:plotVisOnly val="1"/>
  </c:chart>
  <c:txPr>
    <a:bodyPr/>
    <a:lstStyle/>
    <a:p>
      <a:pPr>
        <a:defRPr sz="900"/>
      </a:pPr>
      <a:endParaRPr lang="ru-RU"/>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lang val="ru-RU"/>
  <c:chart>
    <c:view3D>
      <c:rAngAx val="1"/>
    </c:view3D>
    <c:plotArea>
      <c:layout/>
      <c:bar3DChart>
        <c:barDir val="col"/>
        <c:grouping val="stacked"/>
        <c:ser>
          <c:idx val="0"/>
          <c:order val="0"/>
          <c:tx>
            <c:strRef>
              <c:f>Лист1!$B$1</c:f>
              <c:strCache>
                <c:ptCount val="1"/>
                <c:pt idx="0">
                  <c:v>краевой бюджет</c:v>
                </c:pt>
              </c:strCache>
            </c:strRef>
          </c:tx>
          <c:spPr>
            <a:solidFill>
              <a:srgbClr val="99CCFF"/>
            </a:solidFill>
          </c:spPr>
          <c:cat>
            <c:strRef>
              <c:f>Лист1!$A$2:$A$4</c:f>
              <c:strCache>
                <c:ptCount val="3"/>
                <c:pt idx="0">
                  <c:v>2018 (отчет)</c:v>
                </c:pt>
                <c:pt idx="1">
                  <c:v>2019 (уточненный)</c:v>
                </c:pt>
                <c:pt idx="2">
                  <c:v>2020 (проект)</c:v>
                </c:pt>
              </c:strCache>
            </c:strRef>
          </c:cat>
          <c:val>
            <c:numRef>
              <c:f>Лист1!$B$2:$B$4</c:f>
              <c:numCache>
                <c:formatCode>General</c:formatCode>
                <c:ptCount val="3"/>
                <c:pt idx="0">
                  <c:v>10621.76</c:v>
                </c:pt>
                <c:pt idx="1">
                  <c:v>49440.3</c:v>
                </c:pt>
                <c:pt idx="2">
                  <c:v>0</c:v>
                </c:pt>
              </c:numCache>
            </c:numRef>
          </c:val>
        </c:ser>
        <c:ser>
          <c:idx val="1"/>
          <c:order val="1"/>
          <c:tx>
            <c:strRef>
              <c:f>Лист1!$C$1</c:f>
              <c:strCache>
                <c:ptCount val="1"/>
                <c:pt idx="0">
                  <c:v>местный бюджет</c:v>
                </c:pt>
              </c:strCache>
            </c:strRef>
          </c:tx>
          <c:cat>
            <c:strRef>
              <c:f>Лист1!$A$2:$A$4</c:f>
              <c:strCache>
                <c:ptCount val="3"/>
                <c:pt idx="0">
                  <c:v>2018 (отчет)</c:v>
                </c:pt>
                <c:pt idx="1">
                  <c:v>2019 (уточненный)</c:v>
                </c:pt>
                <c:pt idx="2">
                  <c:v>2020 (проект)</c:v>
                </c:pt>
              </c:strCache>
            </c:strRef>
          </c:cat>
          <c:val>
            <c:numRef>
              <c:f>Лист1!$C$2:$C$4</c:f>
              <c:numCache>
                <c:formatCode>General</c:formatCode>
                <c:ptCount val="3"/>
                <c:pt idx="0">
                  <c:v>10984.32</c:v>
                </c:pt>
                <c:pt idx="1">
                  <c:v>30728.78000000001</c:v>
                </c:pt>
                <c:pt idx="2">
                  <c:v>7758.39</c:v>
                </c:pt>
              </c:numCache>
            </c:numRef>
          </c:val>
        </c:ser>
        <c:ser>
          <c:idx val="2"/>
          <c:order val="2"/>
          <c:tx>
            <c:strRef>
              <c:f>Лист1!$D$1</c:f>
              <c:strCache>
                <c:ptCount val="1"/>
                <c:pt idx="0">
                  <c:v>за счет акцизов</c:v>
                </c:pt>
              </c:strCache>
            </c:strRef>
          </c:tx>
          <c:spPr>
            <a:solidFill>
              <a:srgbClr val="FF5050"/>
            </a:solidFill>
          </c:spPr>
          <c:dLbls>
            <c:dLbl>
              <c:idx val="0"/>
              <c:layout>
                <c:manualLayout>
                  <c:x val="-1.7093897451690224E-2"/>
                  <c:y val="-0.1721266886928044"/>
                </c:manualLayout>
              </c:layout>
              <c:showVal val="1"/>
            </c:dLbl>
            <c:dLbl>
              <c:idx val="1"/>
              <c:layout>
                <c:manualLayout>
                  <c:x val="-7.8631928277775029E-2"/>
                  <c:y val="-5.8679552963455998E-2"/>
                </c:manualLayout>
              </c:layout>
              <c:showVal val="1"/>
            </c:dLbl>
            <c:dLbl>
              <c:idx val="2"/>
              <c:layout>
                <c:manualLayout>
                  <c:x val="1.3675117961352181E-2"/>
                  <c:y val="-0.22298230126113311"/>
                </c:manualLayout>
              </c:layout>
              <c:showVal val="1"/>
            </c:dLbl>
            <c:showVal val="1"/>
          </c:dLbls>
          <c:cat>
            <c:strRef>
              <c:f>Лист1!$A$2:$A$4</c:f>
              <c:strCache>
                <c:ptCount val="3"/>
                <c:pt idx="0">
                  <c:v>2018 (отчет)</c:v>
                </c:pt>
                <c:pt idx="1">
                  <c:v>2019 (уточненный)</c:v>
                </c:pt>
                <c:pt idx="2">
                  <c:v>2020 (проект)</c:v>
                </c:pt>
              </c:strCache>
            </c:strRef>
          </c:cat>
          <c:val>
            <c:numRef>
              <c:f>Лист1!$D$2:$D$4</c:f>
              <c:numCache>
                <c:formatCode>General</c:formatCode>
                <c:ptCount val="3"/>
                <c:pt idx="0">
                  <c:v>30481.45</c:v>
                </c:pt>
                <c:pt idx="1">
                  <c:v>34511.83</c:v>
                </c:pt>
                <c:pt idx="2">
                  <c:v>40305.350000000013</c:v>
                </c:pt>
              </c:numCache>
            </c:numRef>
          </c:val>
        </c:ser>
        <c:shape val="cylinder"/>
        <c:axId val="151960576"/>
        <c:axId val="151970560"/>
        <c:axId val="0"/>
      </c:bar3DChart>
      <c:catAx>
        <c:axId val="151960576"/>
        <c:scaling>
          <c:orientation val="minMax"/>
        </c:scaling>
        <c:axPos val="b"/>
        <c:tickLblPos val="nextTo"/>
        <c:txPr>
          <a:bodyPr/>
          <a:lstStyle/>
          <a:p>
            <a:pPr>
              <a:defRPr sz="1000"/>
            </a:pPr>
            <a:endParaRPr lang="ru-RU"/>
          </a:p>
        </c:txPr>
        <c:crossAx val="151970560"/>
        <c:crosses val="autoZero"/>
        <c:auto val="1"/>
        <c:lblAlgn val="ctr"/>
        <c:lblOffset val="100"/>
      </c:catAx>
      <c:valAx>
        <c:axId val="151970560"/>
        <c:scaling>
          <c:orientation val="minMax"/>
        </c:scaling>
        <c:axPos val="l"/>
        <c:majorGridlines/>
        <c:numFmt formatCode="General" sourceLinked="1"/>
        <c:tickLblPos val="nextTo"/>
        <c:crossAx val="151960576"/>
        <c:crosses val="autoZero"/>
        <c:crossBetween val="between"/>
      </c:valAx>
    </c:plotArea>
    <c:legend>
      <c:legendPos val="r"/>
      <c:layout>
        <c:manualLayout>
          <c:xMode val="edge"/>
          <c:yMode val="edge"/>
          <c:x val="0.78677249269763061"/>
          <c:y val="0.29492536423573185"/>
          <c:w val="0.19900538462256342"/>
          <c:h val="0.41014927152853725"/>
        </c:manualLayout>
      </c:layout>
    </c:legend>
    <c:plotVisOnly val="1"/>
  </c:chart>
  <c:txPr>
    <a:bodyPr/>
    <a:lstStyle/>
    <a:p>
      <a:pPr>
        <a:defRPr sz="1100"/>
      </a:pPr>
      <a:endParaRPr lang="ru-RU"/>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col"/>
        <c:grouping val="stacked"/>
        <c:ser>
          <c:idx val="0"/>
          <c:order val="0"/>
          <c:tx>
            <c:strRef>
              <c:f>Лист1!$B$1</c:f>
              <c:strCache>
                <c:ptCount val="1"/>
                <c:pt idx="0">
                  <c:v>Дотации</c:v>
                </c:pt>
              </c:strCache>
            </c:strRef>
          </c:tx>
          <c:spPr>
            <a:solidFill>
              <a:srgbClr val="FFCCFF"/>
            </a:solidFill>
          </c:spPr>
          <c:cat>
            <c:strRef>
              <c:f>Лист1!$A$2:$A$6</c:f>
              <c:strCache>
                <c:ptCount val="5"/>
                <c:pt idx="0">
                  <c:v>2018 (факт)</c:v>
                </c:pt>
                <c:pt idx="1">
                  <c:v>2019 (уточненный)</c:v>
                </c:pt>
                <c:pt idx="2">
                  <c:v>2020 (проект)</c:v>
                </c:pt>
                <c:pt idx="3">
                  <c:v>2021 (проект)</c:v>
                </c:pt>
                <c:pt idx="4">
                  <c:v>2022 (проект)</c:v>
                </c:pt>
              </c:strCache>
            </c:strRef>
          </c:cat>
          <c:val>
            <c:numRef>
              <c:f>Лист1!$B$2:$B$6</c:f>
              <c:numCache>
                <c:formatCode>General</c:formatCode>
                <c:ptCount val="5"/>
                <c:pt idx="0">
                  <c:v>197785.23</c:v>
                </c:pt>
                <c:pt idx="1">
                  <c:v>221145.87999999998</c:v>
                </c:pt>
                <c:pt idx="2">
                  <c:v>337101.9</c:v>
                </c:pt>
                <c:pt idx="3">
                  <c:v>303466.73000000021</c:v>
                </c:pt>
                <c:pt idx="4">
                  <c:v>308390.27</c:v>
                </c:pt>
              </c:numCache>
            </c:numRef>
          </c:val>
        </c:ser>
        <c:ser>
          <c:idx val="1"/>
          <c:order val="1"/>
          <c:tx>
            <c:strRef>
              <c:f>Лист1!$C$1</c:f>
              <c:strCache>
                <c:ptCount val="1"/>
                <c:pt idx="0">
                  <c:v>Субсидии</c:v>
                </c:pt>
              </c:strCache>
            </c:strRef>
          </c:tx>
          <c:spPr>
            <a:solidFill>
              <a:srgbClr val="FF0000"/>
            </a:solidFill>
          </c:spPr>
          <c:cat>
            <c:strRef>
              <c:f>Лист1!$A$2:$A$6</c:f>
              <c:strCache>
                <c:ptCount val="5"/>
                <c:pt idx="0">
                  <c:v>2018 (факт)</c:v>
                </c:pt>
                <c:pt idx="1">
                  <c:v>2019 (уточненный)</c:v>
                </c:pt>
                <c:pt idx="2">
                  <c:v>2020 (проект)</c:v>
                </c:pt>
                <c:pt idx="3">
                  <c:v>2021 (проект)</c:v>
                </c:pt>
                <c:pt idx="4">
                  <c:v>2022 (проект)</c:v>
                </c:pt>
              </c:strCache>
            </c:strRef>
          </c:cat>
          <c:val>
            <c:numRef>
              <c:f>Лист1!$C$2:$C$6</c:f>
              <c:numCache>
                <c:formatCode>General</c:formatCode>
                <c:ptCount val="5"/>
                <c:pt idx="0">
                  <c:v>237330.47999999998</c:v>
                </c:pt>
                <c:pt idx="1">
                  <c:v>272672.34999999986</c:v>
                </c:pt>
                <c:pt idx="2">
                  <c:v>82373.909999999989</c:v>
                </c:pt>
                <c:pt idx="3">
                  <c:v>154979.01</c:v>
                </c:pt>
                <c:pt idx="4">
                  <c:v>12412.3</c:v>
                </c:pt>
              </c:numCache>
            </c:numRef>
          </c:val>
        </c:ser>
        <c:ser>
          <c:idx val="2"/>
          <c:order val="2"/>
          <c:tx>
            <c:strRef>
              <c:f>Лист1!$D$1</c:f>
              <c:strCache>
                <c:ptCount val="1"/>
                <c:pt idx="0">
                  <c:v>Субвенции</c:v>
                </c:pt>
              </c:strCache>
            </c:strRef>
          </c:tx>
          <c:spPr>
            <a:solidFill>
              <a:schemeClr val="accent6">
                <a:lumMod val="60000"/>
                <a:lumOff val="40000"/>
              </a:schemeClr>
            </a:solidFill>
          </c:spPr>
          <c:cat>
            <c:strRef>
              <c:f>Лист1!$A$2:$A$6</c:f>
              <c:strCache>
                <c:ptCount val="5"/>
                <c:pt idx="0">
                  <c:v>2018 (факт)</c:v>
                </c:pt>
                <c:pt idx="1">
                  <c:v>2019 (уточненный)</c:v>
                </c:pt>
                <c:pt idx="2">
                  <c:v>2020 (проект)</c:v>
                </c:pt>
                <c:pt idx="3">
                  <c:v>2021 (проект)</c:v>
                </c:pt>
                <c:pt idx="4">
                  <c:v>2022 (проект)</c:v>
                </c:pt>
              </c:strCache>
            </c:strRef>
          </c:cat>
          <c:val>
            <c:numRef>
              <c:f>Лист1!$D$2:$D$6</c:f>
              <c:numCache>
                <c:formatCode>General</c:formatCode>
                <c:ptCount val="5"/>
                <c:pt idx="0">
                  <c:v>709142.22</c:v>
                </c:pt>
                <c:pt idx="1">
                  <c:v>701454.26</c:v>
                </c:pt>
                <c:pt idx="2">
                  <c:v>813293.57</c:v>
                </c:pt>
                <c:pt idx="3">
                  <c:v>845600.19</c:v>
                </c:pt>
                <c:pt idx="4">
                  <c:v>872813.94000000041</c:v>
                </c:pt>
              </c:numCache>
            </c:numRef>
          </c:val>
        </c:ser>
        <c:ser>
          <c:idx val="3"/>
          <c:order val="3"/>
          <c:tx>
            <c:strRef>
              <c:f>Лист1!$E$1</c:f>
              <c:strCache>
                <c:ptCount val="1"/>
                <c:pt idx="0">
                  <c:v>Иные МБТ</c:v>
                </c:pt>
              </c:strCache>
            </c:strRef>
          </c:tx>
          <c:spPr>
            <a:solidFill>
              <a:srgbClr val="92D050"/>
            </a:solidFill>
          </c:spPr>
          <c:cat>
            <c:strRef>
              <c:f>Лист1!$A$2:$A$6</c:f>
              <c:strCache>
                <c:ptCount val="5"/>
                <c:pt idx="0">
                  <c:v>2018 (факт)</c:v>
                </c:pt>
                <c:pt idx="1">
                  <c:v>2019 (уточненный)</c:v>
                </c:pt>
                <c:pt idx="2">
                  <c:v>2020 (проект)</c:v>
                </c:pt>
                <c:pt idx="3">
                  <c:v>2021 (проект)</c:v>
                </c:pt>
                <c:pt idx="4">
                  <c:v>2022 (проект)</c:v>
                </c:pt>
              </c:strCache>
            </c:strRef>
          </c:cat>
          <c:val>
            <c:numRef>
              <c:f>Лист1!$E$2:$E$6</c:f>
              <c:numCache>
                <c:formatCode>General</c:formatCode>
                <c:ptCount val="5"/>
                <c:pt idx="0">
                  <c:v>4374.07</c:v>
                </c:pt>
                <c:pt idx="1">
                  <c:v>2790.4500000000012</c:v>
                </c:pt>
                <c:pt idx="2">
                  <c:v>1558.83</c:v>
                </c:pt>
                <c:pt idx="3">
                  <c:v>1589.79</c:v>
                </c:pt>
                <c:pt idx="4">
                  <c:v>1622.37</c:v>
                </c:pt>
              </c:numCache>
            </c:numRef>
          </c:val>
        </c:ser>
        <c:shape val="cylinder"/>
        <c:axId val="152014848"/>
        <c:axId val="152016384"/>
        <c:axId val="0"/>
      </c:bar3DChart>
      <c:catAx>
        <c:axId val="152014848"/>
        <c:scaling>
          <c:orientation val="minMax"/>
        </c:scaling>
        <c:axPos val="b"/>
        <c:tickLblPos val="nextTo"/>
        <c:crossAx val="152016384"/>
        <c:crosses val="autoZero"/>
        <c:auto val="1"/>
        <c:lblAlgn val="ctr"/>
        <c:lblOffset val="100"/>
      </c:catAx>
      <c:valAx>
        <c:axId val="152016384"/>
        <c:scaling>
          <c:orientation val="minMax"/>
        </c:scaling>
        <c:axPos val="l"/>
        <c:majorGridlines/>
        <c:numFmt formatCode="General" sourceLinked="1"/>
        <c:tickLblPos val="nextTo"/>
        <c:crossAx val="152014848"/>
        <c:crosses val="autoZero"/>
        <c:crossBetween val="between"/>
      </c:valAx>
    </c:plotArea>
    <c:legend>
      <c:legendPos val="r"/>
      <c:layout/>
    </c:legend>
    <c:plotVisOnly val="1"/>
  </c:chart>
  <c:txPr>
    <a:bodyPr/>
    <a:lstStyle/>
    <a:p>
      <a:pPr>
        <a:defRPr sz="1000"/>
      </a:pPr>
      <a:endParaRPr lang="ru-RU"/>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bar3DChart>
        <c:barDir val="bar"/>
        <c:grouping val="clustered"/>
        <c:ser>
          <c:idx val="0"/>
          <c:order val="0"/>
          <c:tx>
            <c:strRef>
              <c:f>Лист1!$B$1</c:f>
              <c:strCache>
                <c:ptCount val="1"/>
                <c:pt idx="0">
                  <c:v>до выравнивания</c:v>
                </c:pt>
              </c:strCache>
            </c:strRef>
          </c:tx>
          <c:spPr>
            <a:solidFill>
              <a:srgbClr val="FF5050"/>
            </a:solidFill>
          </c:spPr>
          <c:cat>
            <c:strRef>
              <c:f>Лист1!$A$2:$A$14</c:f>
              <c:strCache>
                <c:ptCount val="12"/>
                <c:pt idx="0">
                  <c:v>Балтийский с/с</c:v>
                </c:pt>
                <c:pt idx="1">
                  <c:v>Галюгаевский с/с</c:v>
                </c:pt>
                <c:pt idx="2">
                  <c:v>Кановский с/с</c:v>
                </c:pt>
                <c:pt idx="3">
                  <c:v>Курский с/с</c:v>
                </c:pt>
                <c:pt idx="4">
                  <c:v>Мирненский с/с</c:v>
                </c:pt>
                <c:pt idx="5">
                  <c:v>Полтавский с/с</c:v>
                </c:pt>
                <c:pt idx="6">
                  <c:v>Ростовановский с/с</c:v>
                </c:pt>
                <c:pt idx="7">
                  <c:v>Рощинский с/с</c:v>
                </c:pt>
                <c:pt idx="8">
                  <c:v>Русский с/с</c:v>
                </c:pt>
                <c:pt idx="9">
                  <c:v>Серноводский с/с</c:v>
                </c:pt>
                <c:pt idx="10">
                  <c:v>ст. Стодеревская</c:v>
                </c:pt>
                <c:pt idx="11">
                  <c:v>с. Эдиссия</c:v>
                </c:pt>
              </c:strCache>
            </c:strRef>
          </c:cat>
          <c:val>
            <c:numRef>
              <c:f>Лист1!$B$2:$B$14</c:f>
              <c:numCache>
                <c:formatCode>General</c:formatCode>
                <c:ptCount val="13"/>
                <c:pt idx="0">
                  <c:v>7143.38</c:v>
                </c:pt>
                <c:pt idx="1">
                  <c:v>4712.71</c:v>
                </c:pt>
                <c:pt idx="2">
                  <c:v>4844.75</c:v>
                </c:pt>
                <c:pt idx="3">
                  <c:v>27214.84</c:v>
                </c:pt>
                <c:pt idx="4">
                  <c:v>8703.7800000000007</c:v>
                </c:pt>
                <c:pt idx="5">
                  <c:v>9783.6</c:v>
                </c:pt>
                <c:pt idx="6">
                  <c:v>7942.45</c:v>
                </c:pt>
                <c:pt idx="7">
                  <c:v>4794.08</c:v>
                </c:pt>
                <c:pt idx="8">
                  <c:v>11443.47</c:v>
                </c:pt>
                <c:pt idx="9">
                  <c:v>9056</c:v>
                </c:pt>
                <c:pt idx="10">
                  <c:v>4170.1600000000035</c:v>
                </c:pt>
                <c:pt idx="11">
                  <c:v>9154.59</c:v>
                </c:pt>
              </c:numCache>
            </c:numRef>
          </c:val>
        </c:ser>
        <c:ser>
          <c:idx val="1"/>
          <c:order val="1"/>
          <c:tx>
            <c:strRef>
              <c:f>Лист1!$C$1</c:f>
              <c:strCache>
                <c:ptCount val="1"/>
                <c:pt idx="0">
                  <c:v>после выравнивания</c:v>
                </c:pt>
              </c:strCache>
            </c:strRef>
          </c:tx>
          <c:spPr>
            <a:solidFill>
              <a:srgbClr val="99CCFF"/>
            </a:solidFill>
          </c:spPr>
          <c:cat>
            <c:strRef>
              <c:f>Лист1!$A$2:$A$14</c:f>
              <c:strCache>
                <c:ptCount val="12"/>
                <c:pt idx="0">
                  <c:v>Балтийский с/с</c:v>
                </c:pt>
                <c:pt idx="1">
                  <c:v>Галюгаевский с/с</c:v>
                </c:pt>
                <c:pt idx="2">
                  <c:v>Кановский с/с</c:v>
                </c:pt>
                <c:pt idx="3">
                  <c:v>Курский с/с</c:v>
                </c:pt>
                <c:pt idx="4">
                  <c:v>Мирненский с/с</c:v>
                </c:pt>
                <c:pt idx="5">
                  <c:v>Полтавский с/с</c:v>
                </c:pt>
                <c:pt idx="6">
                  <c:v>Ростовановский с/с</c:v>
                </c:pt>
                <c:pt idx="7">
                  <c:v>Рощинский с/с</c:v>
                </c:pt>
                <c:pt idx="8">
                  <c:v>Русский с/с</c:v>
                </c:pt>
                <c:pt idx="9">
                  <c:v>Серноводский с/с</c:v>
                </c:pt>
                <c:pt idx="10">
                  <c:v>ст. Стодеревская</c:v>
                </c:pt>
                <c:pt idx="11">
                  <c:v>с. Эдиссия</c:v>
                </c:pt>
              </c:strCache>
            </c:strRef>
          </c:cat>
          <c:val>
            <c:numRef>
              <c:f>Лист1!$C$2:$C$14</c:f>
              <c:numCache>
                <c:formatCode>#,##0.00</c:formatCode>
                <c:ptCount val="13"/>
                <c:pt idx="0" formatCode="General">
                  <c:v>14274.94</c:v>
                </c:pt>
                <c:pt idx="1">
                  <c:v>18222.419999999984</c:v>
                </c:pt>
                <c:pt idx="2" formatCode="General">
                  <c:v>14258.09</c:v>
                </c:pt>
                <c:pt idx="3" formatCode="General">
                  <c:v>27214.84</c:v>
                </c:pt>
                <c:pt idx="4" formatCode="General">
                  <c:v>17600.560000000001</c:v>
                </c:pt>
                <c:pt idx="5" formatCode="General">
                  <c:v>22746.52</c:v>
                </c:pt>
                <c:pt idx="6" formatCode="General">
                  <c:v>13280.97</c:v>
                </c:pt>
                <c:pt idx="7" formatCode="General">
                  <c:v>13972.16</c:v>
                </c:pt>
                <c:pt idx="8" formatCode="General">
                  <c:v>19412.169999999984</c:v>
                </c:pt>
                <c:pt idx="9" formatCode="General">
                  <c:v>17393.759999999984</c:v>
                </c:pt>
                <c:pt idx="10" formatCode="General">
                  <c:v>15437.220000000007</c:v>
                </c:pt>
                <c:pt idx="11" formatCode="General">
                  <c:v>18353.93</c:v>
                </c:pt>
              </c:numCache>
            </c:numRef>
          </c:val>
        </c:ser>
        <c:shape val="cylinder"/>
        <c:axId val="154217856"/>
        <c:axId val="154223744"/>
        <c:axId val="0"/>
      </c:bar3DChart>
      <c:catAx>
        <c:axId val="154217856"/>
        <c:scaling>
          <c:orientation val="minMax"/>
        </c:scaling>
        <c:axPos val="l"/>
        <c:tickLblPos val="nextTo"/>
        <c:txPr>
          <a:bodyPr/>
          <a:lstStyle/>
          <a:p>
            <a:pPr>
              <a:defRPr sz="900" i="1"/>
            </a:pPr>
            <a:endParaRPr lang="ru-RU"/>
          </a:p>
        </c:txPr>
        <c:crossAx val="154223744"/>
        <c:crosses val="autoZero"/>
        <c:auto val="1"/>
        <c:lblAlgn val="ctr"/>
        <c:lblOffset val="100"/>
      </c:catAx>
      <c:valAx>
        <c:axId val="154223744"/>
        <c:scaling>
          <c:orientation val="minMax"/>
        </c:scaling>
        <c:axPos val="b"/>
        <c:majorGridlines/>
        <c:numFmt formatCode="General" sourceLinked="1"/>
        <c:tickLblPos val="nextTo"/>
        <c:txPr>
          <a:bodyPr/>
          <a:lstStyle/>
          <a:p>
            <a:pPr>
              <a:defRPr sz="1000"/>
            </a:pPr>
            <a:endParaRPr lang="ru-RU"/>
          </a:p>
        </c:txPr>
        <c:crossAx val="154217856"/>
        <c:crosses val="autoZero"/>
        <c:crossBetween val="between"/>
      </c:valAx>
    </c:plotArea>
    <c:legend>
      <c:legendPos val="r"/>
      <c:layout>
        <c:manualLayout>
          <c:xMode val="edge"/>
          <c:yMode val="edge"/>
          <c:x val="0.55298894024160916"/>
          <c:y val="0.12148261429491307"/>
          <c:w val="0.23041795178080676"/>
          <c:h val="0.1468030765393514"/>
        </c:manualLayout>
      </c:layout>
      <c:spPr>
        <a:solidFill>
          <a:schemeClr val="bg1"/>
        </a:solidFill>
      </c:spPr>
    </c:legend>
    <c:plotVisOnly val="1"/>
  </c:chart>
  <c:txPr>
    <a:bodyPr/>
    <a:lstStyle/>
    <a:p>
      <a:pPr>
        <a:defRPr sz="11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7.5198639942735068E-2"/>
          <c:y val="4.7356892888389013E-2"/>
          <c:w val="0.88896292650918662"/>
          <c:h val="0.67351981983331544"/>
        </c:manualLayout>
      </c:layout>
      <c:lineChart>
        <c:grouping val="standard"/>
        <c:ser>
          <c:idx val="0"/>
          <c:order val="0"/>
          <c:tx>
            <c:strRef>
              <c:f>Лист1!$B$1</c:f>
              <c:strCache>
                <c:ptCount val="1"/>
                <c:pt idx="0">
                  <c:v>семена масленичных культур</c:v>
                </c:pt>
              </c:strCache>
            </c:strRef>
          </c:tx>
          <c:spPr>
            <a:ln>
              <a:solidFill>
                <a:srgbClr val="33CCCC"/>
              </a:solidFill>
            </a:ln>
          </c:spPr>
          <c:marker>
            <c:spPr>
              <a:solidFill>
                <a:srgbClr val="00B0F0"/>
              </a:solidFill>
              <a:ln>
                <a:solidFill>
                  <a:srgbClr val="33CCCC"/>
                </a:solidFill>
              </a:ln>
            </c:spPr>
          </c:marker>
          <c:cat>
            <c:numRef>
              <c:f>Лист1!$A$2:$A$7</c:f>
              <c:numCache>
                <c:formatCode>General</c:formatCode>
                <c:ptCount val="6"/>
                <c:pt idx="0">
                  <c:v>2017</c:v>
                </c:pt>
                <c:pt idx="1">
                  <c:v>2018</c:v>
                </c:pt>
                <c:pt idx="2">
                  <c:v>2019</c:v>
                </c:pt>
                <c:pt idx="3">
                  <c:v>2020</c:v>
                </c:pt>
                <c:pt idx="4">
                  <c:v>2021</c:v>
                </c:pt>
                <c:pt idx="5">
                  <c:v>2022</c:v>
                </c:pt>
              </c:numCache>
            </c:numRef>
          </c:cat>
          <c:val>
            <c:numRef>
              <c:f>Лист1!$B$2:$B$7</c:f>
              <c:numCache>
                <c:formatCode>General</c:formatCode>
                <c:ptCount val="6"/>
                <c:pt idx="0">
                  <c:v>44.2</c:v>
                </c:pt>
                <c:pt idx="1">
                  <c:v>44.5</c:v>
                </c:pt>
                <c:pt idx="2">
                  <c:v>46.720000000000013</c:v>
                </c:pt>
                <c:pt idx="3">
                  <c:v>46.720000000000013</c:v>
                </c:pt>
                <c:pt idx="4">
                  <c:v>46.77</c:v>
                </c:pt>
                <c:pt idx="5">
                  <c:v>46.82</c:v>
                </c:pt>
              </c:numCache>
            </c:numRef>
          </c:val>
        </c:ser>
        <c:ser>
          <c:idx val="1"/>
          <c:order val="1"/>
          <c:tx>
            <c:strRef>
              <c:f>Лист1!$C$1</c:f>
              <c:strCache>
                <c:ptCount val="1"/>
                <c:pt idx="0">
                  <c:v>картофель</c:v>
                </c:pt>
              </c:strCache>
            </c:strRef>
          </c:tx>
          <c:cat>
            <c:numRef>
              <c:f>Лист1!$A$2:$A$7</c:f>
              <c:numCache>
                <c:formatCode>General</c:formatCode>
                <c:ptCount val="6"/>
                <c:pt idx="0">
                  <c:v>2017</c:v>
                </c:pt>
                <c:pt idx="1">
                  <c:v>2018</c:v>
                </c:pt>
                <c:pt idx="2">
                  <c:v>2019</c:v>
                </c:pt>
                <c:pt idx="3">
                  <c:v>2020</c:v>
                </c:pt>
                <c:pt idx="4">
                  <c:v>2021</c:v>
                </c:pt>
                <c:pt idx="5">
                  <c:v>2022</c:v>
                </c:pt>
              </c:numCache>
            </c:numRef>
          </c:cat>
          <c:val>
            <c:numRef>
              <c:f>Лист1!$C$2:$C$7</c:f>
              <c:numCache>
                <c:formatCode>General</c:formatCode>
                <c:ptCount val="6"/>
                <c:pt idx="0">
                  <c:v>7.3</c:v>
                </c:pt>
                <c:pt idx="1">
                  <c:v>8.4</c:v>
                </c:pt>
                <c:pt idx="2">
                  <c:v>8.83</c:v>
                </c:pt>
                <c:pt idx="3">
                  <c:v>8.83</c:v>
                </c:pt>
                <c:pt idx="4">
                  <c:v>8.84</c:v>
                </c:pt>
                <c:pt idx="5">
                  <c:v>8.8500000000000068</c:v>
                </c:pt>
              </c:numCache>
            </c:numRef>
          </c:val>
        </c:ser>
        <c:ser>
          <c:idx val="2"/>
          <c:order val="2"/>
          <c:tx>
            <c:strRef>
              <c:f>Лист1!$D$1</c:f>
              <c:strCache>
                <c:ptCount val="1"/>
                <c:pt idx="0">
                  <c:v>овощи</c:v>
                </c:pt>
              </c:strCache>
            </c:strRef>
          </c:tx>
          <c:spPr>
            <a:ln>
              <a:solidFill>
                <a:srgbClr val="FF0000"/>
              </a:solidFill>
            </a:ln>
          </c:spPr>
          <c:marker>
            <c:spPr>
              <a:solidFill>
                <a:srgbClr val="FF0000"/>
              </a:solidFill>
              <a:ln>
                <a:solidFill>
                  <a:srgbClr val="FF0000"/>
                </a:solidFill>
              </a:ln>
            </c:spPr>
          </c:marker>
          <c:cat>
            <c:numRef>
              <c:f>Лист1!$A$2:$A$7</c:f>
              <c:numCache>
                <c:formatCode>General</c:formatCode>
                <c:ptCount val="6"/>
                <c:pt idx="0">
                  <c:v>2017</c:v>
                </c:pt>
                <c:pt idx="1">
                  <c:v>2018</c:v>
                </c:pt>
                <c:pt idx="2">
                  <c:v>2019</c:v>
                </c:pt>
                <c:pt idx="3">
                  <c:v>2020</c:v>
                </c:pt>
                <c:pt idx="4">
                  <c:v>2021</c:v>
                </c:pt>
                <c:pt idx="5">
                  <c:v>2022</c:v>
                </c:pt>
              </c:numCache>
            </c:numRef>
          </c:cat>
          <c:val>
            <c:numRef>
              <c:f>Лист1!$D$2:$D$7</c:f>
              <c:numCache>
                <c:formatCode>General</c:formatCode>
                <c:ptCount val="6"/>
                <c:pt idx="0">
                  <c:v>10.3</c:v>
                </c:pt>
                <c:pt idx="1">
                  <c:v>10.5</c:v>
                </c:pt>
                <c:pt idx="2">
                  <c:v>11.03</c:v>
                </c:pt>
                <c:pt idx="3">
                  <c:v>11.03</c:v>
                </c:pt>
                <c:pt idx="4">
                  <c:v>11.05</c:v>
                </c:pt>
                <c:pt idx="5">
                  <c:v>11.05</c:v>
                </c:pt>
              </c:numCache>
            </c:numRef>
          </c:val>
        </c:ser>
        <c:ser>
          <c:idx val="3"/>
          <c:order val="3"/>
          <c:tx>
            <c:strRef>
              <c:f>Лист1!$E$1</c:f>
              <c:strCache>
                <c:ptCount val="1"/>
                <c:pt idx="0">
                  <c:v>скот и птица на убой (в живом весе)</c:v>
                </c:pt>
              </c:strCache>
            </c:strRef>
          </c:tx>
          <c:spPr>
            <a:ln>
              <a:solidFill>
                <a:srgbClr val="FFC000"/>
              </a:solidFill>
            </a:ln>
          </c:spPr>
          <c:marker>
            <c:symbol val="circle"/>
            <c:size val="7"/>
            <c:spPr>
              <a:solidFill>
                <a:srgbClr val="FFC000"/>
              </a:solidFill>
              <a:ln>
                <a:solidFill>
                  <a:srgbClr val="FFC000"/>
                </a:solidFill>
              </a:ln>
            </c:spPr>
          </c:marker>
          <c:cat>
            <c:numRef>
              <c:f>Лист1!$A$2:$A$7</c:f>
              <c:numCache>
                <c:formatCode>General</c:formatCode>
                <c:ptCount val="6"/>
                <c:pt idx="0">
                  <c:v>2017</c:v>
                </c:pt>
                <c:pt idx="1">
                  <c:v>2018</c:v>
                </c:pt>
                <c:pt idx="2">
                  <c:v>2019</c:v>
                </c:pt>
                <c:pt idx="3">
                  <c:v>2020</c:v>
                </c:pt>
                <c:pt idx="4">
                  <c:v>2021</c:v>
                </c:pt>
                <c:pt idx="5">
                  <c:v>2022</c:v>
                </c:pt>
              </c:numCache>
            </c:numRef>
          </c:cat>
          <c:val>
            <c:numRef>
              <c:f>Лист1!$E$2:$E$7</c:f>
              <c:numCache>
                <c:formatCode>General</c:formatCode>
                <c:ptCount val="6"/>
                <c:pt idx="0">
                  <c:v>7.3</c:v>
                </c:pt>
                <c:pt idx="1">
                  <c:v>7.5</c:v>
                </c:pt>
                <c:pt idx="2">
                  <c:v>7.88</c:v>
                </c:pt>
                <c:pt idx="3">
                  <c:v>7.88</c:v>
                </c:pt>
                <c:pt idx="4">
                  <c:v>7.89</c:v>
                </c:pt>
                <c:pt idx="5">
                  <c:v>7.9</c:v>
                </c:pt>
              </c:numCache>
            </c:numRef>
          </c:val>
        </c:ser>
        <c:ser>
          <c:idx val="4"/>
          <c:order val="4"/>
          <c:tx>
            <c:strRef>
              <c:f>Лист1!$F$1</c:f>
              <c:strCache>
                <c:ptCount val="1"/>
                <c:pt idx="0">
                  <c:v>молоко</c:v>
                </c:pt>
              </c:strCache>
            </c:strRef>
          </c:tx>
          <c:spPr>
            <a:ln>
              <a:solidFill>
                <a:srgbClr val="669900"/>
              </a:solidFill>
            </a:ln>
          </c:spPr>
          <c:marker>
            <c:spPr>
              <a:solidFill>
                <a:srgbClr val="669900"/>
              </a:solidFill>
              <a:ln>
                <a:solidFill>
                  <a:srgbClr val="669900"/>
                </a:solidFill>
              </a:ln>
            </c:spPr>
          </c:marker>
          <c:cat>
            <c:numRef>
              <c:f>Лист1!$A$2:$A$7</c:f>
              <c:numCache>
                <c:formatCode>General</c:formatCode>
                <c:ptCount val="6"/>
                <c:pt idx="0">
                  <c:v>2017</c:v>
                </c:pt>
                <c:pt idx="1">
                  <c:v>2018</c:v>
                </c:pt>
                <c:pt idx="2">
                  <c:v>2019</c:v>
                </c:pt>
                <c:pt idx="3">
                  <c:v>2020</c:v>
                </c:pt>
                <c:pt idx="4">
                  <c:v>2021</c:v>
                </c:pt>
                <c:pt idx="5">
                  <c:v>2022</c:v>
                </c:pt>
              </c:numCache>
            </c:numRef>
          </c:cat>
          <c:val>
            <c:numRef>
              <c:f>Лист1!$F$2:$F$7</c:f>
              <c:numCache>
                <c:formatCode>General</c:formatCode>
                <c:ptCount val="6"/>
                <c:pt idx="0">
                  <c:v>24.5</c:v>
                </c:pt>
                <c:pt idx="1">
                  <c:v>25</c:v>
                </c:pt>
                <c:pt idx="2">
                  <c:v>26.27</c:v>
                </c:pt>
                <c:pt idx="3">
                  <c:v>26.27</c:v>
                </c:pt>
                <c:pt idx="4">
                  <c:v>26.3</c:v>
                </c:pt>
                <c:pt idx="5">
                  <c:v>26.330000000000005</c:v>
                </c:pt>
              </c:numCache>
            </c:numRef>
          </c:val>
        </c:ser>
        <c:ser>
          <c:idx val="5"/>
          <c:order val="5"/>
          <c:tx>
            <c:strRef>
              <c:f>Лист1!$G$1</c:f>
              <c:strCache>
                <c:ptCount val="1"/>
                <c:pt idx="0">
                  <c:v>яйца (млн. шт.)</c:v>
                </c:pt>
              </c:strCache>
            </c:strRef>
          </c:tx>
          <c:spPr>
            <a:ln>
              <a:solidFill>
                <a:srgbClr val="7030A0"/>
              </a:solidFill>
            </a:ln>
          </c:spPr>
          <c:marker>
            <c:spPr>
              <a:solidFill>
                <a:srgbClr val="7030A0"/>
              </a:solidFill>
              <a:ln>
                <a:solidFill>
                  <a:srgbClr val="7030A0"/>
                </a:solidFill>
              </a:ln>
            </c:spPr>
          </c:marker>
          <c:cat>
            <c:numRef>
              <c:f>Лист1!$A$2:$A$7</c:f>
              <c:numCache>
                <c:formatCode>General</c:formatCode>
                <c:ptCount val="6"/>
                <c:pt idx="0">
                  <c:v>2017</c:v>
                </c:pt>
                <c:pt idx="1">
                  <c:v>2018</c:v>
                </c:pt>
                <c:pt idx="2">
                  <c:v>2019</c:v>
                </c:pt>
                <c:pt idx="3">
                  <c:v>2020</c:v>
                </c:pt>
                <c:pt idx="4">
                  <c:v>2021</c:v>
                </c:pt>
                <c:pt idx="5">
                  <c:v>2022</c:v>
                </c:pt>
              </c:numCache>
            </c:numRef>
          </c:cat>
          <c:val>
            <c:numRef>
              <c:f>Лист1!$G$2:$G$7</c:f>
              <c:numCache>
                <c:formatCode>General</c:formatCode>
                <c:ptCount val="6"/>
                <c:pt idx="0">
                  <c:v>20.9</c:v>
                </c:pt>
                <c:pt idx="1">
                  <c:v>21.7</c:v>
                </c:pt>
                <c:pt idx="2">
                  <c:v>22.8</c:v>
                </c:pt>
                <c:pt idx="3">
                  <c:v>22.8</c:v>
                </c:pt>
                <c:pt idx="4">
                  <c:v>22.830000000000005</c:v>
                </c:pt>
                <c:pt idx="5">
                  <c:v>22.85</c:v>
                </c:pt>
              </c:numCache>
            </c:numRef>
          </c:val>
        </c:ser>
        <c:marker val="1"/>
        <c:axId val="92557312"/>
        <c:axId val="92559232"/>
      </c:lineChart>
      <c:catAx>
        <c:axId val="92557312"/>
        <c:scaling>
          <c:orientation val="minMax"/>
        </c:scaling>
        <c:axPos val="b"/>
        <c:numFmt formatCode="General" sourceLinked="1"/>
        <c:tickLblPos val="nextTo"/>
        <c:crossAx val="92559232"/>
        <c:crosses val="autoZero"/>
        <c:auto val="1"/>
        <c:lblAlgn val="ctr"/>
        <c:lblOffset val="100"/>
      </c:catAx>
      <c:valAx>
        <c:axId val="92559232"/>
        <c:scaling>
          <c:orientation val="minMax"/>
          <c:max val="55"/>
          <c:min val="0"/>
        </c:scaling>
        <c:axPos val="l"/>
        <c:majorGridlines/>
        <c:numFmt formatCode="General" sourceLinked="1"/>
        <c:tickLblPos val="nextTo"/>
        <c:crossAx val="92557312"/>
        <c:crosses val="autoZero"/>
        <c:crossBetween val="between"/>
        <c:majorUnit val="5"/>
        <c:minorUnit val="1"/>
      </c:valAx>
      <c:spPr>
        <a:ln>
          <a:noFill/>
        </a:ln>
      </c:spPr>
    </c:plotArea>
    <c:legend>
      <c:legendPos val="r"/>
      <c:layout>
        <c:manualLayout>
          <c:xMode val="edge"/>
          <c:yMode val="edge"/>
          <c:x val="0"/>
          <c:y val="0.84029386163611663"/>
          <c:w val="1"/>
          <c:h val="0.15970613836388378"/>
        </c:manualLayout>
      </c:layout>
      <c:txPr>
        <a:bodyPr/>
        <a:lstStyle/>
        <a:p>
          <a:pPr>
            <a:defRPr sz="800"/>
          </a:pPr>
          <a:endParaRPr lang="ru-RU"/>
        </a:p>
      </c:txPr>
    </c:legend>
    <c:plotVisOnly val="1"/>
  </c:chart>
  <c:txPr>
    <a:bodyPr/>
    <a:lstStyle/>
    <a:p>
      <a:pPr>
        <a:defRPr sz="1100">
          <a:latin typeface="Calibri" pitchFamily="34" charset="0"/>
          <a:cs typeface="Calibri" pitchFamily="34" charset="0"/>
        </a:defRPr>
      </a:pPr>
      <a:endParaRPr lang="ru-RU"/>
    </a:p>
  </c:txPr>
  <c:externalData r:id="rId1"/>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0.1901334456967097"/>
          <c:y val="4.8888546711834041E-2"/>
          <c:w val="0.52748887716072501"/>
          <c:h val="0.77726840057112512"/>
        </c:manualLayout>
      </c:layout>
      <c:bar3DChart>
        <c:barDir val="bar"/>
        <c:grouping val="clustered"/>
        <c:ser>
          <c:idx val="0"/>
          <c:order val="0"/>
          <c:tx>
            <c:strRef>
              <c:f>Лист1!$B$1</c:f>
              <c:strCache>
                <c:ptCount val="1"/>
                <c:pt idx="0">
                  <c:v>до выравнивания</c:v>
                </c:pt>
              </c:strCache>
            </c:strRef>
          </c:tx>
          <c:spPr>
            <a:solidFill>
              <a:srgbClr val="FF5050"/>
            </a:solidFill>
          </c:spPr>
          <c:cat>
            <c:strRef>
              <c:f>Лист1!$A$2:$A$14</c:f>
              <c:strCache>
                <c:ptCount val="12"/>
                <c:pt idx="0">
                  <c:v>Балтийский с/с</c:v>
                </c:pt>
                <c:pt idx="1">
                  <c:v>Галюгаевский с/с</c:v>
                </c:pt>
                <c:pt idx="2">
                  <c:v>Кановский с/с</c:v>
                </c:pt>
                <c:pt idx="3">
                  <c:v>Курский с/с</c:v>
                </c:pt>
                <c:pt idx="4">
                  <c:v>Мирненский с/с</c:v>
                </c:pt>
                <c:pt idx="5">
                  <c:v>Полтавский с/с</c:v>
                </c:pt>
                <c:pt idx="6">
                  <c:v>Ростовановский с/с</c:v>
                </c:pt>
                <c:pt idx="7">
                  <c:v>Рощинский с/с</c:v>
                </c:pt>
                <c:pt idx="8">
                  <c:v>Русский с/с</c:v>
                </c:pt>
                <c:pt idx="9">
                  <c:v>Серноводский с/с</c:v>
                </c:pt>
                <c:pt idx="10">
                  <c:v>ст. Стодеревская</c:v>
                </c:pt>
                <c:pt idx="11">
                  <c:v>с. Эдиссия</c:v>
                </c:pt>
              </c:strCache>
            </c:strRef>
          </c:cat>
          <c:val>
            <c:numRef>
              <c:f>Лист1!$B$2:$B$14</c:f>
              <c:numCache>
                <c:formatCode>General</c:formatCode>
                <c:ptCount val="13"/>
                <c:pt idx="0">
                  <c:v>6438.7</c:v>
                </c:pt>
                <c:pt idx="1">
                  <c:v>5004.0200000000004</c:v>
                </c:pt>
                <c:pt idx="2">
                  <c:v>6128.1100000000024</c:v>
                </c:pt>
                <c:pt idx="3">
                  <c:v>26802.47</c:v>
                </c:pt>
                <c:pt idx="4">
                  <c:v>8022.74</c:v>
                </c:pt>
                <c:pt idx="5">
                  <c:v>9538.65</c:v>
                </c:pt>
                <c:pt idx="6">
                  <c:v>6945.4699999999993</c:v>
                </c:pt>
                <c:pt idx="7">
                  <c:v>4195.04</c:v>
                </c:pt>
                <c:pt idx="8">
                  <c:v>11617.57</c:v>
                </c:pt>
                <c:pt idx="9">
                  <c:v>8094.6500000000024</c:v>
                </c:pt>
                <c:pt idx="10">
                  <c:v>5329.31</c:v>
                </c:pt>
                <c:pt idx="11">
                  <c:v>8296.3699999999881</c:v>
                </c:pt>
              </c:numCache>
            </c:numRef>
          </c:val>
        </c:ser>
        <c:ser>
          <c:idx val="1"/>
          <c:order val="1"/>
          <c:tx>
            <c:strRef>
              <c:f>Лист1!$C$1</c:f>
              <c:strCache>
                <c:ptCount val="1"/>
                <c:pt idx="0">
                  <c:v>после выравнивания</c:v>
                </c:pt>
              </c:strCache>
            </c:strRef>
          </c:tx>
          <c:spPr>
            <a:solidFill>
              <a:srgbClr val="99CCFF"/>
            </a:solidFill>
          </c:spPr>
          <c:cat>
            <c:strRef>
              <c:f>Лист1!$A$2:$A$14</c:f>
              <c:strCache>
                <c:ptCount val="12"/>
                <c:pt idx="0">
                  <c:v>Балтийский с/с</c:v>
                </c:pt>
                <c:pt idx="1">
                  <c:v>Галюгаевский с/с</c:v>
                </c:pt>
                <c:pt idx="2">
                  <c:v>Кановский с/с</c:v>
                </c:pt>
                <c:pt idx="3">
                  <c:v>Курский с/с</c:v>
                </c:pt>
                <c:pt idx="4">
                  <c:v>Мирненский с/с</c:v>
                </c:pt>
                <c:pt idx="5">
                  <c:v>Полтавский с/с</c:v>
                </c:pt>
                <c:pt idx="6">
                  <c:v>Ростовановский с/с</c:v>
                </c:pt>
                <c:pt idx="7">
                  <c:v>Рощинский с/с</c:v>
                </c:pt>
                <c:pt idx="8">
                  <c:v>Русский с/с</c:v>
                </c:pt>
                <c:pt idx="9">
                  <c:v>Серноводский с/с</c:v>
                </c:pt>
                <c:pt idx="10">
                  <c:v>ст. Стодеревская</c:v>
                </c:pt>
                <c:pt idx="11">
                  <c:v>с. Эдиссия</c:v>
                </c:pt>
              </c:strCache>
            </c:strRef>
          </c:cat>
          <c:val>
            <c:numRef>
              <c:f>Лист1!$C$2:$C$14</c:f>
              <c:numCache>
                <c:formatCode>#,##0.00</c:formatCode>
                <c:ptCount val="13"/>
                <c:pt idx="0" formatCode="General">
                  <c:v>10604.34</c:v>
                </c:pt>
                <c:pt idx="1">
                  <c:v>16164.44</c:v>
                </c:pt>
                <c:pt idx="2" formatCode="General">
                  <c:v>12581.99</c:v>
                </c:pt>
                <c:pt idx="3" formatCode="General">
                  <c:v>26802.47</c:v>
                </c:pt>
                <c:pt idx="4" formatCode="General">
                  <c:v>15299.7</c:v>
                </c:pt>
                <c:pt idx="5" formatCode="General">
                  <c:v>20089.939999999984</c:v>
                </c:pt>
                <c:pt idx="6" formatCode="General">
                  <c:v>11515.99</c:v>
                </c:pt>
                <c:pt idx="7" formatCode="General">
                  <c:v>12210.82</c:v>
                </c:pt>
                <c:pt idx="8" formatCode="General">
                  <c:v>18222.75</c:v>
                </c:pt>
                <c:pt idx="9" formatCode="General">
                  <c:v>14909.51</c:v>
                </c:pt>
                <c:pt idx="10" formatCode="General">
                  <c:v>13486.03</c:v>
                </c:pt>
                <c:pt idx="11" formatCode="General">
                  <c:v>15716.740000000007</c:v>
                </c:pt>
              </c:numCache>
            </c:numRef>
          </c:val>
        </c:ser>
        <c:shape val="cylinder"/>
        <c:axId val="154277760"/>
        <c:axId val="154279296"/>
        <c:axId val="0"/>
      </c:bar3DChart>
      <c:catAx>
        <c:axId val="154277760"/>
        <c:scaling>
          <c:orientation val="minMax"/>
        </c:scaling>
        <c:axPos val="l"/>
        <c:tickLblPos val="nextTo"/>
        <c:txPr>
          <a:bodyPr/>
          <a:lstStyle/>
          <a:p>
            <a:pPr>
              <a:defRPr sz="900" i="1"/>
            </a:pPr>
            <a:endParaRPr lang="ru-RU"/>
          </a:p>
        </c:txPr>
        <c:crossAx val="154279296"/>
        <c:crosses val="autoZero"/>
        <c:auto val="1"/>
        <c:lblAlgn val="ctr"/>
        <c:lblOffset val="100"/>
      </c:catAx>
      <c:valAx>
        <c:axId val="154279296"/>
        <c:scaling>
          <c:orientation val="minMax"/>
        </c:scaling>
        <c:axPos val="b"/>
        <c:majorGridlines/>
        <c:numFmt formatCode="General" sourceLinked="1"/>
        <c:tickLblPos val="nextTo"/>
        <c:txPr>
          <a:bodyPr/>
          <a:lstStyle/>
          <a:p>
            <a:pPr>
              <a:defRPr sz="1000"/>
            </a:pPr>
            <a:endParaRPr lang="ru-RU"/>
          </a:p>
        </c:txPr>
        <c:crossAx val="154277760"/>
        <c:crosses val="autoZero"/>
        <c:crossBetween val="between"/>
      </c:valAx>
    </c:plotArea>
    <c:legend>
      <c:legendPos val="r"/>
      <c:layout>
        <c:manualLayout>
          <c:xMode val="edge"/>
          <c:yMode val="edge"/>
          <c:x val="0.58046706584730701"/>
          <c:y val="0.12148261429491307"/>
          <c:w val="0.22418905421816643"/>
          <c:h val="0.16148338419328659"/>
        </c:manualLayout>
      </c:layout>
      <c:spPr>
        <a:solidFill>
          <a:srgbClr val="FFFFFF"/>
        </a:solidFill>
      </c:spPr>
    </c:legend>
    <c:plotVisOnly val="1"/>
  </c:chart>
  <c:txPr>
    <a:bodyPr/>
    <a:lstStyle/>
    <a:p>
      <a:pPr>
        <a:defRPr sz="1100"/>
      </a:pPr>
      <a:endParaRPr lang="ru-RU"/>
    </a:p>
  </c:txPr>
  <c:externalData r:id="rId1"/>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6.0891962260981564E-2"/>
          <c:y val="0"/>
        </c:manualLayout>
      </c:layout>
    </c:title>
    <c:view3D>
      <c:rotX val="30"/>
      <c:perspective val="30"/>
    </c:view3D>
    <c:plotArea>
      <c:layout>
        <c:manualLayout>
          <c:layoutTarget val="inner"/>
          <c:xMode val="edge"/>
          <c:yMode val="edge"/>
          <c:x val="0.11972705317183852"/>
          <c:y val="0"/>
          <c:w val="0.79793324424033152"/>
          <c:h val="0.98424989151432052"/>
        </c:manualLayout>
      </c:layout>
      <c:pie3DChart>
        <c:varyColors val="1"/>
        <c:ser>
          <c:idx val="0"/>
          <c:order val="0"/>
          <c:tx>
            <c:strRef>
              <c:f>Лист1!$B$1</c:f>
              <c:strCache>
                <c:ptCount val="1"/>
                <c:pt idx="0">
                  <c:v>2019</c:v>
                </c:pt>
              </c:strCache>
            </c:strRef>
          </c:tx>
          <c:spPr>
            <a:solidFill>
              <a:schemeClr val="accent2">
                <a:lumMod val="40000"/>
                <a:lumOff val="60000"/>
              </a:schemeClr>
            </a:solidFill>
          </c:spPr>
          <c:explosion val="25"/>
          <c:dPt>
            <c:idx val="0"/>
            <c:explosion val="17"/>
            <c:spPr>
              <a:solidFill>
                <a:srgbClr val="FF66FF"/>
              </a:solidFill>
            </c:spPr>
          </c:dPt>
          <c:dPt>
            <c:idx val="1"/>
            <c:explosion val="11"/>
            <c:spPr>
              <a:solidFill>
                <a:schemeClr val="accent1">
                  <a:lumMod val="75000"/>
                </a:schemeClr>
              </a:solidFill>
            </c:spPr>
          </c:dPt>
          <c:cat>
            <c:strRef>
              <c:f>Лист1!$A$2:$A$3</c:f>
              <c:strCache>
                <c:ptCount val="2"/>
                <c:pt idx="0">
                  <c:v>дотация на выравнивание </c:v>
                </c:pt>
                <c:pt idx="1">
                  <c:v>иные МБТ на сбалансированность</c:v>
                </c:pt>
              </c:strCache>
            </c:strRef>
          </c:cat>
          <c:val>
            <c:numRef>
              <c:f>Лист1!$B$2:$B$3</c:f>
              <c:numCache>
                <c:formatCode>General</c:formatCode>
                <c:ptCount val="2"/>
                <c:pt idx="0">
                  <c:v>20298</c:v>
                </c:pt>
                <c:pt idx="1">
                  <c:v>60894</c:v>
                </c:pt>
              </c:numCache>
            </c:numRef>
          </c:val>
        </c:ser>
      </c:pie3DChart>
    </c:plotArea>
    <c:legend>
      <c:legendPos val="r"/>
      <c:layout>
        <c:manualLayout>
          <c:xMode val="edge"/>
          <c:yMode val="edge"/>
          <c:x val="0"/>
          <c:y val="0.83926927895517844"/>
          <c:w val="1"/>
          <c:h val="0.137205513872169"/>
        </c:manualLayout>
      </c:layout>
      <c:txPr>
        <a:bodyPr/>
        <a:lstStyle/>
        <a:p>
          <a:pPr>
            <a:defRPr sz="900"/>
          </a:pPr>
          <a:endParaRPr lang="ru-RU"/>
        </a:p>
      </c:txPr>
    </c:legend>
    <c:plotVisOnly val="1"/>
  </c:chart>
  <c:txPr>
    <a:bodyPr/>
    <a:lstStyle/>
    <a:p>
      <a:pPr>
        <a:defRPr sz="1800"/>
      </a:pPr>
      <a:endParaRPr lang="ru-RU"/>
    </a:p>
  </c:txPr>
  <c:externalData r:id="rId1"/>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ru-RU"/>
  <c:chart>
    <c:title>
      <c:layout>
        <c:manualLayout>
          <c:xMode val="edge"/>
          <c:yMode val="edge"/>
          <c:x val="6.0891962260981564E-2"/>
          <c:y val="0"/>
        </c:manualLayout>
      </c:layout>
    </c:title>
    <c:view3D>
      <c:rotX val="30"/>
      <c:perspective val="30"/>
    </c:view3D>
    <c:plotArea>
      <c:layout>
        <c:manualLayout>
          <c:layoutTarget val="inner"/>
          <c:xMode val="edge"/>
          <c:yMode val="edge"/>
          <c:x val="0.11972705317183854"/>
          <c:y val="0"/>
          <c:w val="0.79793324424033152"/>
          <c:h val="0.98424989151432063"/>
        </c:manualLayout>
      </c:layout>
      <c:pie3DChart>
        <c:varyColors val="1"/>
        <c:ser>
          <c:idx val="0"/>
          <c:order val="0"/>
          <c:tx>
            <c:strRef>
              <c:f>Лист1!$B$1</c:f>
              <c:strCache>
                <c:ptCount val="1"/>
                <c:pt idx="0">
                  <c:v>2020</c:v>
                </c:pt>
              </c:strCache>
            </c:strRef>
          </c:tx>
          <c:spPr>
            <a:solidFill>
              <a:schemeClr val="accent2">
                <a:lumMod val="40000"/>
                <a:lumOff val="60000"/>
              </a:schemeClr>
            </a:solidFill>
          </c:spPr>
          <c:explosion val="25"/>
          <c:dPt>
            <c:idx val="0"/>
            <c:explosion val="17"/>
            <c:spPr>
              <a:solidFill>
                <a:srgbClr val="FF66FF"/>
              </a:solidFill>
            </c:spPr>
          </c:dPt>
          <c:dPt>
            <c:idx val="1"/>
            <c:explosion val="11"/>
            <c:spPr>
              <a:solidFill>
                <a:schemeClr val="accent1">
                  <a:lumMod val="75000"/>
                </a:schemeClr>
              </a:solidFill>
            </c:spPr>
          </c:dPt>
          <c:cat>
            <c:strRef>
              <c:f>Лист1!$A$2:$A$3</c:f>
              <c:strCache>
                <c:ptCount val="2"/>
                <c:pt idx="0">
                  <c:v>дотация на выравнивание </c:v>
                </c:pt>
                <c:pt idx="1">
                  <c:v>иные МБТ на сбалансированность</c:v>
                </c:pt>
              </c:strCache>
            </c:strRef>
          </c:cat>
          <c:val>
            <c:numRef>
              <c:f>Лист1!$B$2:$B$3</c:f>
              <c:numCache>
                <c:formatCode>General</c:formatCode>
                <c:ptCount val="2"/>
                <c:pt idx="0">
                  <c:v>77067.78</c:v>
                </c:pt>
                <c:pt idx="1">
                  <c:v>26134.91</c:v>
                </c:pt>
              </c:numCache>
            </c:numRef>
          </c:val>
        </c:ser>
      </c:pie3DChart>
    </c:plotArea>
    <c:legend>
      <c:legendPos val="r"/>
      <c:layout>
        <c:manualLayout>
          <c:xMode val="edge"/>
          <c:yMode val="edge"/>
          <c:x val="0"/>
          <c:y val="0.83926927895517867"/>
          <c:w val="1"/>
          <c:h val="0.13720551387216906"/>
        </c:manualLayout>
      </c:layout>
      <c:txPr>
        <a:bodyPr/>
        <a:lstStyle/>
        <a:p>
          <a:pPr>
            <a:defRPr sz="900"/>
          </a:pPr>
          <a:endParaRPr lang="ru-RU"/>
        </a:p>
      </c:txPr>
    </c:legend>
    <c:plotVisOnly val="1"/>
  </c:chart>
  <c:txPr>
    <a:bodyPr/>
    <a:lstStyle/>
    <a:p>
      <a:pPr>
        <a:defRPr sz="1800"/>
      </a:pPr>
      <a:endParaRPr lang="ru-RU"/>
    </a:p>
  </c:txPr>
  <c:externalData r:id="rId1"/>
</c:chartSpace>
</file>

<file path=ppt/charts/chart53.xml><?xml version="1.0" encoding="utf-8"?>
<c:chartSpace xmlns:c="http://schemas.openxmlformats.org/drawingml/2006/chart" xmlns:a="http://schemas.openxmlformats.org/drawingml/2006/main" xmlns:r="http://schemas.openxmlformats.org/officeDocument/2006/relationships">
  <c:date1904 val="1"/>
  <c:lang val="ru-RU"/>
  <c:style val="28"/>
  <c:chart>
    <c:autoTitleDeleted val="1"/>
    <c:plotArea>
      <c:layout>
        <c:manualLayout>
          <c:layoutTarget val="inner"/>
          <c:xMode val="edge"/>
          <c:yMode val="edge"/>
          <c:x val="9.6987057357551615E-2"/>
          <c:y val="3.8142876846320714E-2"/>
          <c:w val="0.88897795315579764"/>
          <c:h val="0.83837081737416841"/>
        </c:manualLayout>
      </c:layout>
      <c:lineChart>
        <c:grouping val="stacked"/>
        <c:ser>
          <c:idx val="0"/>
          <c:order val="0"/>
          <c:tx>
            <c:strRef>
              <c:f>Лист1!$B$1</c:f>
              <c:strCache>
                <c:ptCount val="1"/>
                <c:pt idx="0">
                  <c:v>Ряд 1</c:v>
                </c:pt>
              </c:strCache>
            </c:strRef>
          </c:tx>
          <c:marker>
            <c:spPr>
              <a:solidFill>
                <a:srgbClr val="FFFF00"/>
              </a:solidFill>
            </c:spPr>
          </c:marker>
          <c:cat>
            <c:numRef>
              <c:f>Лист1!$A$2:$A$5</c:f>
              <c:numCache>
                <c:formatCode>General</c:formatCode>
                <c:ptCount val="4"/>
                <c:pt idx="0">
                  <c:v>2019</c:v>
                </c:pt>
                <c:pt idx="1">
                  <c:v>2020</c:v>
                </c:pt>
                <c:pt idx="2">
                  <c:v>2021</c:v>
                </c:pt>
                <c:pt idx="3">
                  <c:v>2020</c:v>
                </c:pt>
              </c:numCache>
            </c:numRef>
          </c:cat>
          <c:val>
            <c:numRef>
              <c:f>Лист1!$B$2:$B$5</c:f>
              <c:numCache>
                <c:formatCode>General</c:formatCode>
                <c:ptCount val="4"/>
                <c:pt idx="0">
                  <c:v>1240897.6000000001</c:v>
                </c:pt>
                <c:pt idx="1">
                  <c:v>1427778.2</c:v>
                </c:pt>
                <c:pt idx="2">
                  <c:v>1545011.2</c:v>
                </c:pt>
                <c:pt idx="3">
                  <c:v>1421768.25</c:v>
                </c:pt>
              </c:numCache>
            </c:numRef>
          </c:val>
        </c:ser>
        <c:marker val="1"/>
        <c:axId val="180998912"/>
        <c:axId val="181000832"/>
      </c:lineChart>
      <c:catAx>
        <c:axId val="180998912"/>
        <c:scaling>
          <c:orientation val="minMax"/>
        </c:scaling>
        <c:axPos val="b"/>
        <c:numFmt formatCode="General" sourceLinked="1"/>
        <c:majorTickMark val="none"/>
        <c:tickLblPos val="nextTo"/>
        <c:crossAx val="181000832"/>
        <c:crosses val="autoZero"/>
        <c:auto val="1"/>
        <c:lblAlgn val="ctr"/>
        <c:lblOffset val="100"/>
      </c:catAx>
      <c:valAx>
        <c:axId val="181000832"/>
        <c:scaling>
          <c:orientation val="minMax"/>
          <c:min val="1000000"/>
        </c:scaling>
        <c:axPos val="l"/>
        <c:majorGridlines/>
        <c:numFmt formatCode="General" sourceLinked="1"/>
        <c:majorTickMark val="none"/>
        <c:tickLblPos val="nextTo"/>
        <c:txPr>
          <a:bodyPr/>
          <a:lstStyle/>
          <a:p>
            <a:pPr>
              <a:defRPr sz="1200"/>
            </a:pPr>
            <a:endParaRPr lang="ru-RU"/>
          </a:p>
        </c:txPr>
        <c:crossAx val="180998912"/>
        <c:crosses val="autoZero"/>
        <c:crossBetween val="between"/>
        <c:majorUnit val="100000"/>
      </c:valAx>
    </c:plotArea>
    <c:plotVisOnly val="1"/>
  </c:chart>
  <c:txPr>
    <a:bodyPr/>
    <a:lstStyle/>
    <a:p>
      <a:pPr>
        <a:defRPr sz="1800"/>
      </a:pPr>
      <a:endParaRPr lang="ru-RU"/>
    </a:p>
  </c:txPr>
  <c:externalData r:id="rId1"/>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20"/>
      <c:rotY val="210"/>
      <c:perspective val="30"/>
    </c:view3D>
    <c:plotArea>
      <c:layout>
        <c:manualLayout>
          <c:layoutTarget val="inner"/>
          <c:xMode val="edge"/>
          <c:yMode val="edge"/>
          <c:x val="0.11671161417322842"/>
          <c:y val="0.11332327209098862"/>
          <c:w val="0.8832883858267605"/>
          <c:h val="0.60567614464859476"/>
        </c:manualLayout>
      </c:layout>
      <c:pie3DChart>
        <c:varyColors val="1"/>
        <c:ser>
          <c:idx val="0"/>
          <c:order val="0"/>
          <c:tx>
            <c:strRef>
              <c:f>Лист1!$B$1</c:f>
              <c:strCache>
                <c:ptCount val="1"/>
                <c:pt idx="0">
                  <c:v>Продажи</c:v>
                </c:pt>
              </c:strCache>
            </c:strRef>
          </c:tx>
          <c:explosion val="25"/>
          <c:dPt>
            <c:idx val="0"/>
            <c:spPr>
              <a:solidFill>
                <a:srgbClr val="92D050"/>
              </a:solidFill>
            </c:spPr>
          </c:dPt>
          <c:dPt>
            <c:idx val="1"/>
            <c:spPr>
              <a:solidFill>
                <a:schemeClr val="tx2">
                  <a:lumMod val="40000"/>
                  <a:lumOff val="60000"/>
                </a:schemeClr>
              </a:solidFill>
            </c:spPr>
          </c:dPt>
          <c:dPt>
            <c:idx val="2"/>
            <c:explosion val="40"/>
            <c:spPr>
              <a:solidFill>
                <a:srgbClr val="FF99CC"/>
              </a:solidFill>
            </c:spPr>
          </c:dPt>
          <c:dPt>
            <c:idx val="3"/>
            <c:explosion val="40"/>
            <c:spPr>
              <a:solidFill>
                <a:srgbClr val="FF0000"/>
              </a:solidFill>
            </c:spPr>
          </c:dPt>
          <c:dPt>
            <c:idx val="4"/>
            <c:explosion val="29"/>
          </c:dPt>
          <c:dPt>
            <c:idx val="5"/>
            <c:explosion val="2"/>
            <c:spPr>
              <a:solidFill>
                <a:srgbClr val="FFFF00"/>
              </a:solidFill>
            </c:spPr>
          </c:dPt>
          <c:dPt>
            <c:idx val="6"/>
            <c:spPr>
              <a:solidFill>
                <a:schemeClr val="accent4">
                  <a:lumMod val="60000"/>
                  <a:lumOff val="40000"/>
                </a:schemeClr>
              </a:solidFill>
            </c:spPr>
          </c:dPt>
          <c:dPt>
            <c:idx val="7"/>
            <c:spPr>
              <a:solidFill>
                <a:srgbClr val="FFC000"/>
              </a:solidFill>
            </c:spPr>
          </c:dPt>
          <c:dPt>
            <c:idx val="8"/>
            <c:spPr>
              <a:solidFill>
                <a:srgbClr val="00FF00"/>
              </a:solidFill>
            </c:spPr>
          </c:dPt>
          <c:dPt>
            <c:idx val="10"/>
            <c:spPr>
              <a:solidFill>
                <a:schemeClr val="accent2">
                  <a:lumMod val="20000"/>
                  <a:lumOff val="80000"/>
                </a:schemeClr>
              </a:solidFill>
            </c:spPr>
          </c:dPt>
          <c:dPt>
            <c:idx val="11"/>
            <c:explosion val="50"/>
            <c:spPr>
              <a:solidFill>
                <a:srgbClr val="FF66FF"/>
              </a:solidFill>
            </c:spPr>
          </c:dPt>
          <c:dPt>
            <c:idx val="12"/>
            <c:spPr>
              <a:solidFill>
                <a:srgbClr val="9999FF"/>
              </a:solidFill>
            </c:spPr>
          </c:dPt>
          <c:cat>
            <c:strRef>
              <c:f>Лист1!$A$2:$A$18</c:f>
              <c:strCache>
                <c:ptCount val="14"/>
                <c:pt idx="0">
                  <c:v>Развитие образования </c:v>
                </c:pt>
                <c:pt idx="1">
                  <c:v>Социальная поддержка граждан </c:v>
                </c:pt>
                <c:pt idx="2">
                  <c:v>Сохранение и развитие культуры </c:v>
                </c:pt>
                <c:pt idx="3">
                  <c:v>Развитие физической культуры и спорта </c:v>
                </c:pt>
                <c:pt idx="4">
                  <c:v>Молодежная политика </c:v>
                </c:pt>
                <c:pt idx="5">
                  <c:v>Управление имуществом </c:v>
                </c:pt>
                <c:pt idx="6">
                  <c:v>Управление финансами </c:v>
                </c:pt>
                <c:pt idx="7">
                  <c:v>Защита населения и территории Курского района от чрезвычайных ситуаций</c:v>
                </c:pt>
                <c:pt idx="8">
                  <c:v>Развитие малого и среднего бизнеса, потребительского рынка, снижение административных барьеров </c:v>
                </c:pt>
                <c:pt idx="9">
                  <c:v>Развитие коммунального хозяйства, транспортной системы и обеспечение безопасности дорожного движения </c:v>
                </c:pt>
                <c:pt idx="10">
                  <c:v>Развитие сельского хозяйства </c:v>
                </c:pt>
                <c:pt idx="11">
                  <c:v>Межнациональные отношения и поддержка казачества </c:v>
                </c:pt>
                <c:pt idx="12">
                  <c:v>Энергосбережение</c:v>
                </c:pt>
                <c:pt idx="13">
                  <c:v>Профилактика правонарушений</c:v>
                </c:pt>
              </c:strCache>
            </c:strRef>
          </c:cat>
          <c:val>
            <c:numRef>
              <c:f>Лист1!$B$2:$B$18</c:f>
              <c:numCache>
                <c:formatCode>General</c:formatCode>
                <c:ptCount val="17"/>
                <c:pt idx="0">
                  <c:v>53.1</c:v>
                </c:pt>
                <c:pt idx="1">
                  <c:v>23.7</c:v>
                </c:pt>
                <c:pt idx="2">
                  <c:v>5.4</c:v>
                </c:pt>
                <c:pt idx="3">
                  <c:v>1.1000000000000001</c:v>
                </c:pt>
                <c:pt idx="4">
                  <c:v>0.2</c:v>
                </c:pt>
                <c:pt idx="5">
                  <c:v>0.1</c:v>
                </c:pt>
                <c:pt idx="6">
                  <c:v>4.8</c:v>
                </c:pt>
                <c:pt idx="7">
                  <c:v>0.30000000000000032</c:v>
                </c:pt>
                <c:pt idx="8">
                  <c:v>1</c:v>
                </c:pt>
                <c:pt idx="9">
                  <c:v>1</c:v>
                </c:pt>
                <c:pt idx="10">
                  <c:v>1</c:v>
                </c:pt>
                <c:pt idx="11">
                  <c:v>4.0000000000000022E-2</c:v>
                </c:pt>
                <c:pt idx="12">
                  <c:v>1</c:v>
                </c:pt>
                <c:pt idx="13">
                  <c:v>1</c:v>
                </c:pt>
              </c:numCache>
            </c:numRef>
          </c:val>
        </c:ser>
      </c:pie3DChart>
    </c:plotArea>
    <c:plotVisOnly val="1"/>
  </c:chart>
  <c:txPr>
    <a:bodyPr/>
    <a:lstStyle/>
    <a:p>
      <a:pPr>
        <a:defRPr sz="1100">
          <a:solidFill>
            <a:schemeClr val="tx1"/>
          </a:solidFill>
        </a:defRPr>
      </a:pPr>
      <a:endParaRPr lang="ru-RU"/>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1700064884467802E-2"/>
          <c:y val="8.8323126275883318E-2"/>
          <c:w val="0.94951159230096238"/>
          <c:h val="0.75987322667508539"/>
        </c:manualLayout>
      </c:layout>
      <c:bar3DChart>
        <c:barDir val="col"/>
        <c:grouping val="stacked"/>
        <c:ser>
          <c:idx val="0"/>
          <c:order val="0"/>
          <c:tx>
            <c:strRef>
              <c:f>Sheet1!$A$2</c:f>
              <c:strCache>
                <c:ptCount val="1"/>
                <c:pt idx="0">
                  <c:v>Объем отгруженных товаров собственного производства, выполненных работ и услуг собственными силами </c:v>
                </c:pt>
              </c:strCache>
            </c:strRef>
          </c:tx>
          <c:spPr>
            <a:solidFill>
              <a:srgbClr val="92D050"/>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205.9</c:v>
                </c:pt>
                <c:pt idx="1">
                  <c:v>216.6</c:v>
                </c:pt>
                <c:pt idx="2">
                  <c:v>35</c:v>
                </c:pt>
                <c:pt idx="3">
                  <c:v>35</c:v>
                </c:pt>
                <c:pt idx="4">
                  <c:v>35.04</c:v>
                </c:pt>
                <c:pt idx="5">
                  <c:v>35.07</c:v>
                </c:pt>
              </c:numCache>
            </c:numRef>
          </c:val>
        </c:ser>
        <c:gapDepth val="0"/>
        <c:shape val="cylinder"/>
        <c:axId val="92591616"/>
        <c:axId val="92593152"/>
        <c:axId val="0"/>
      </c:bar3DChart>
      <c:catAx>
        <c:axId val="92591616"/>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92593152"/>
        <c:crosses val="autoZero"/>
        <c:auto val="1"/>
        <c:lblAlgn val="ctr"/>
        <c:lblOffset val="100"/>
        <c:tickLblSkip val="1"/>
        <c:tickMarkSkip val="1"/>
      </c:catAx>
      <c:valAx>
        <c:axId val="92593152"/>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92591616"/>
        <c:crosses val="autoZero"/>
        <c:crossBetween val="between"/>
      </c:valAx>
      <c:spPr>
        <a:noFill/>
        <a:ln w="25454">
          <a:noFill/>
        </a:ln>
      </c:spPr>
    </c:plotArea>
    <c:plotVisOnly val="1"/>
    <c:dispBlanksAs val="gap"/>
  </c:chart>
  <c:spPr>
    <a:noFill/>
    <a:ln>
      <a:noFill/>
    </a:ln>
  </c:spPr>
  <c:txPr>
    <a:bodyPr/>
    <a:lstStyle/>
    <a:p>
      <a:pPr>
        <a:defRPr sz="1200" b="1" i="0" u="none" strike="noStrike" baseline="0">
          <a:solidFill>
            <a:schemeClr val="tx1"/>
          </a:solidFill>
          <a:latin typeface="Calibri" pitchFamily="34" charset="0"/>
          <a:ea typeface="Arial"/>
          <a:cs typeface="Calibri" pitchFamily="34" charset="0"/>
        </a:defRPr>
      </a:pPr>
      <a:endParaRPr lang="ru-RU"/>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7.9261631094939139E-2"/>
          <c:y val="0.12165639806711756"/>
          <c:w val="0.92073832790445154"/>
          <c:h val="0.64300554097404494"/>
        </c:manualLayout>
      </c:layout>
      <c:bar3DChart>
        <c:barDir val="col"/>
        <c:grouping val="stacked"/>
        <c:ser>
          <c:idx val="0"/>
          <c:order val="0"/>
          <c:tx>
            <c:strRef>
              <c:f>Sheet1!$A$2</c:f>
              <c:strCache>
                <c:ptCount val="1"/>
                <c:pt idx="0">
                  <c:v>Объем выполненных работ по виду "Строительство"</c:v>
                </c:pt>
              </c:strCache>
            </c:strRef>
          </c:tx>
          <c:spPr>
            <a:solidFill>
              <a:srgbClr val="66CCFF"/>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5001.1000000000004</c:v>
                </c:pt>
                <c:pt idx="1">
                  <c:v>2600</c:v>
                </c:pt>
                <c:pt idx="2">
                  <c:v>3550</c:v>
                </c:pt>
                <c:pt idx="3">
                  <c:v>3550.36</c:v>
                </c:pt>
                <c:pt idx="4">
                  <c:v>3553.9100000000012</c:v>
                </c:pt>
                <c:pt idx="5">
                  <c:v>3557.46</c:v>
                </c:pt>
              </c:numCache>
            </c:numRef>
          </c:val>
        </c:ser>
        <c:gapDepth val="0"/>
        <c:shape val="cylinder"/>
        <c:axId val="151052672"/>
        <c:axId val="151054208"/>
        <c:axId val="0"/>
      </c:bar3DChart>
      <c:catAx>
        <c:axId val="151052672"/>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51054208"/>
        <c:crosses val="autoZero"/>
        <c:auto val="1"/>
        <c:lblAlgn val="ctr"/>
        <c:lblOffset val="100"/>
        <c:tickLblSkip val="1"/>
        <c:tickMarkSkip val="1"/>
      </c:catAx>
      <c:valAx>
        <c:axId val="151054208"/>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51052672"/>
        <c:crosses val="autoZero"/>
        <c:crossBetween val="between"/>
      </c:valAx>
      <c:spPr>
        <a:noFill/>
        <a:ln w="25454">
          <a:noFill/>
        </a:ln>
      </c:spPr>
    </c:plotArea>
    <c:legend>
      <c:legendPos val="r"/>
      <c:layout>
        <c:manualLayout>
          <c:xMode val="edge"/>
          <c:yMode val="edge"/>
          <c:x val="0"/>
          <c:y val="0.83139145345915844"/>
          <c:w val="0.99844370213289269"/>
          <c:h val="0.16860867698797088"/>
        </c:manualLayout>
      </c:layout>
      <c:spPr>
        <a:noFill/>
        <a:ln w="3182">
          <a:noFill/>
          <a:prstDash val="solid"/>
        </a:ln>
      </c:sp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3.2039370078740477E-2"/>
          <c:y val="0.11054534849810442"/>
          <c:w val="0.96796052055992998"/>
          <c:h val="0.61901168176235255"/>
        </c:manualLayout>
      </c:layout>
      <c:bar3DChart>
        <c:barDir val="col"/>
        <c:grouping val="stacked"/>
        <c:ser>
          <c:idx val="0"/>
          <c:order val="0"/>
          <c:tx>
            <c:strRef>
              <c:f>Sheet1!$A$2</c:f>
              <c:strCache>
                <c:ptCount val="1"/>
                <c:pt idx="0">
                  <c:v>Ввод в действие жилых домов</c:v>
                </c:pt>
              </c:strCache>
            </c:strRef>
          </c:tx>
          <c:spPr>
            <a:solidFill>
              <a:srgbClr val="CC00FF"/>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4.7</c:v>
                </c:pt>
                <c:pt idx="1">
                  <c:v>6.6</c:v>
                </c:pt>
                <c:pt idx="2">
                  <c:v>6.9</c:v>
                </c:pt>
                <c:pt idx="3">
                  <c:v>6.9</c:v>
                </c:pt>
                <c:pt idx="4">
                  <c:v>6.91</c:v>
                </c:pt>
                <c:pt idx="5">
                  <c:v>6.91</c:v>
                </c:pt>
              </c:numCache>
            </c:numRef>
          </c:val>
        </c:ser>
        <c:gapDepth val="0"/>
        <c:shape val="cylinder"/>
        <c:axId val="151217280"/>
        <c:axId val="151218816"/>
        <c:axId val="0"/>
      </c:bar3DChart>
      <c:catAx>
        <c:axId val="151217280"/>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51218816"/>
        <c:crosses val="autoZero"/>
        <c:auto val="1"/>
        <c:lblAlgn val="ctr"/>
        <c:lblOffset val="100"/>
        <c:tickLblSkip val="1"/>
        <c:tickMarkSkip val="1"/>
      </c:catAx>
      <c:valAx>
        <c:axId val="151218816"/>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51217280"/>
        <c:crosses val="autoZero"/>
        <c:crossBetween val="between"/>
      </c:valAx>
      <c:spPr>
        <a:noFill/>
        <a:ln w="25454">
          <a:noFill/>
        </a:ln>
      </c:spPr>
    </c:plotArea>
    <c:legend>
      <c:legendPos val="r"/>
      <c:layout>
        <c:manualLayout>
          <c:xMode val="edge"/>
          <c:yMode val="edge"/>
          <c:x val="0"/>
          <c:y val="0.83139145345915888"/>
          <c:w val="0.99844370213289269"/>
          <c:h val="0.16860867698797088"/>
        </c:manualLayout>
      </c:layout>
      <c:spPr>
        <a:noFill/>
        <a:ln w="3182">
          <a:noFill/>
          <a:prstDash val="solid"/>
        </a:ln>
      </c:spPr>
    </c:legend>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hPercent val="48"/>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5.1700064884467802E-2"/>
          <c:y val="8.8527850685331755E-2"/>
          <c:w val="0.94951159230096238"/>
          <c:h val="0.79893030037911961"/>
        </c:manualLayout>
      </c:layout>
      <c:bar3DChart>
        <c:barDir val="col"/>
        <c:grouping val="stacked"/>
        <c:ser>
          <c:idx val="0"/>
          <c:order val="0"/>
          <c:tx>
            <c:strRef>
              <c:f>Sheet1!$A$2</c:f>
              <c:strCache>
                <c:ptCount val="1"/>
                <c:pt idx="0">
                  <c:v>Оборот розничной торговли</c:v>
                </c:pt>
              </c:strCache>
            </c:strRef>
          </c:tx>
          <c:spPr>
            <a:solidFill>
              <a:schemeClr val="accent6">
                <a:lumMod val="60000"/>
                <a:lumOff val="40000"/>
              </a:schemeClr>
            </a:solidFill>
            <a:ln w="12727">
              <a:solidFill>
                <a:schemeClr val="tx1"/>
              </a:solidFill>
              <a:prstDash val="solid"/>
            </a:ln>
          </c:spPr>
          <c:cat>
            <c:numRef>
              <c:f>Sheet1!$B$1:$G$1</c:f>
              <c:numCache>
                <c:formatCode>General</c:formatCode>
                <c:ptCount val="6"/>
                <c:pt idx="0">
                  <c:v>2017</c:v>
                </c:pt>
                <c:pt idx="1">
                  <c:v>2018</c:v>
                </c:pt>
                <c:pt idx="2">
                  <c:v>2019</c:v>
                </c:pt>
                <c:pt idx="3">
                  <c:v>2020</c:v>
                </c:pt>
                <c:pt idx="4">
                  <c:v>2021</c:v>
                </c:pt>
                <c:pt idx="5">
                  <c:v>2022</c:v>
                </c:pt>
              </c:numCache>
            </c:numRef>
          </c:cat>
          <c:val>
            <c:numRef>
              <c:f>Sheet1!$B$2:$G$2</c:f>
              <c:numCache>
                <c:formatCode>General</c:formatCode>
                <c:ptCount val="6"/>
                <c:pt idx="0">
                  <c:v>1790</c:v>
                </c:pt>
                <c:pt idx="1">
                  <c:v>1801</c:v>
                </c:pt>
                <c:pt idx="2">
                  <c:v>1880</c:v>
                </c:pt>
                <c:pt idx="3">
                  <c:v>1880.1899999999998</c:v>
                </c:pt>
                <c:pt idx="4">
                  <c:v>1882.07</c:v>
                </c:pt>
                <c:pt idx="5">
                  <c:v>1882.07</c:v>
                </c:pt>
              </c:numCache>
            </c:numRef>
          </c:val>
        </c:ser>
        <c:gapDepth val="0"/>
        <c:shape val="cylinder"/>
        <c:axId val="151247104"/>
        <c:axId val="151248896"/>
        <c:axId val="0"/>
      </c:bar3DChart>
      <c:catAx>
        <c:axId val="151247104"/>
        <c:scaling>
          <c:orientation val="minMax"/>
        </c:scaling>
        <c:axPos val="b"/>
        <c:numFmt formatCode="General" sourceLinked="1"/>
        <c:tickLblPos val="low"/>
        <c:spPr>
          <a:ln w="3182">
            <a:solidFill>
              <a:schemeClr val="tx1"/>
            </a:solidFill>
            <a:prstDash val="solid"/>
          </a:ln>
        </c:spPr>
        <c:txPr>
          <a:bodyPr rot="0" vert="horz"/>
          <a:lstStyle/>
          <a:p>
            <a:pPr>
              <a:defRPr/>
            </a:pPr>
            <a:endParaRPr lang="ru-RU"/>
          </a:p>
        </c:txPr>
        <c:crossAx val="151248896"/>
        <c:crosses val="autoZero"/>
        <c:auto val="1"/>
        <c:lblAlgn val="ctr"/>
        <c:lblOffset val="100"/>
        <c:tickLblSkip val="1"/>
        <c:tickMarkSkip val="1"/>
      </c:catAx>
      <c:valAx>
        <c:axId val="151248896"/>
        <c:scaling>
          <c:orientation val="minMax"/>
        </c:scaling>
        <c:axPos val="l"/>
        <c:majorGridlines>
          <c:spPr>
            <a:ln w="3182">
              <a:solidFill>
                <a:schemeClr val="tx1"/>
              </a:solidFill>
              <a:prstDash val="solid"/>
            </a:ln>
          </c:spPr>
        </c:majorGridlines>
        <c:numFmt formatCode="General" sourceLinked="1"/>
        <c:tickLblPos val="nextTo"/>
        <c:spPr>
          <a:ln w="3182">
            <a:solidFill>
              <a:schemeClr val="tx1"/>
            </a:solidFill>
            <a:prstDash val="solid"/>
          </a:ln>
        </c:spPr>
        <c:txPr>
          <a:bodyPr rot="0" vert="horz"/>
          <a:lstStyle/>
          <a:p>
            <a:pPr>
              <a:defRPr/>
            </a:pPr>
            <a:endParaRPr lang="ru-RU"/>
          </a:p>
        </c:txPr>
        <c:crossAx val="151247104"/>
        <c:crosses val="autoZero"/>
        <c:crossBetween val="between"/>
      </c:valAx>
      <c:spPr>
        <a:noFill/>
        <a:ln w="25454">
          <a:noFill/>
        </a:ln>
      </c:spPr>
    </c:plotArea>
    <c:plotVisOnly val="1"/>
    <c:dispBlanksAs val="gap"/>
  </c:chart>
  <c:spPr>
    <a:noFill/>
    <a:ln>
      <a:noFill/>
    </a:ln>
  </c:spPr>
  <c:txPr>
    <a:bodyPr/>
    <a:lstStyle/>
    <a:p>
      <a:pPr>
        <a:defRPr sz="1200" b="1" i="0" u="none" strike="noStrike" baseline="0">
          <a:solidFill>
            <a:schemeClr val="tx1"/>
          </a:solidFill>
          <a:latin typeface="Arial"/>
          <a:ea typeface="Arial"/>
          <a:cs typeface="Arial"/>
        </a:defRPr>
      </a:pPr>
      <a:endParaRPr lang="ru-RU"/>
    </a:p>
  </c:txPr>
  <c:externalData r:id="rId1"/>
</c:chartSpace>
</file>

<file path=ppt/drawings/_rels/drawing8.xml.rels><?xml version="1.0" encoding="UTF-8" standalone="yes"?>
<Relationships xmlns="http://schemas.openxmlformats.org/package/2006/relationships"><Relationship Id="rId13" Type="http://schemas.openxmlformats.org/officeDocument/2006/relationships/image" Target="../media/image41.png"/><Relationship Id="rId12" Type="http://schemas.microsoft.com/office/2007/relationships/hdphoto" Target="../media/hdphoto3.wdp"/><Relationship Id="rId17" Type="http://schemas.openxmlformats.org/officeDocument/2006/relationships/image" Target="../media/image42.png"/><Relationship Id="rId16" Type="http://schemas.microsoft.com/office/2007/relationships/hdphoto" Target="../media/hdphoto5.wdp"/><Relationship Id="rId1" Type="http://schemas.openxmlformats.org/officeDocument/2006/relationships/image" Target="../media/image40.png"/></Relationships>
</file>

<file path=ppt/drawings/drawing1.xml><?xml version="1.0" encoding="utf-8"?>
<c:userShapes xmlns:c="http://schemas.openxmlformats.org/drawingml/2006/chart">
  <cdr:relSizeAnchor xmlns:cdr="http://schemas.openxmlformats.org/drawingml/2006/chartDrawing">
    <cdr:from>
      <cdr:x>0.81746</cdr:x>
      <cdr:y>0.02326</cdr:y>
    </cdr:from>
    <cdr:to>
      <cdr:x>0.99013</cdr:x>
      <cdr:y>0.10405</cdr:y>
    </cdr:to>
    <cdr:sp macro="" textlink="">
      <cdr:nvSpPr>
        <cdr:cNvPr id="2" name="Прямоугольник 1"/>
        <cdr:cNvSpPr/>
      </cdr:nvSpPr>
      <cdr:spPr>
        <a:xfrm xmlns:a="http://schemas.openxmlformats.org/drawingml/2006/main">
          <a:off x="4267200" y="76200"/>
          <a:ext cx="901346" cy="26471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млн. руб.</a:t>
          </a:r>
          <a:endParaRPr lang="ru-RU" sz="1200" i="1" dirty="0">
            <a:latin typeface="Calibri" pitchFamily="34" charset="0"/>
          </a:endParaRPr>
        </a:p>
      </cdr:txBody>
    </cdr:sp>
  </cdr:relSizeAnchor>
  <cdr:relSizeAnchor xmlns:cdr="http://schemas.openxmlformats.org/drawingml/2006/chartDrawing">
    <cdr:from>
      <cdr:x>0</cdr:x>
      <cdr:y>0</cdr:y>
    </cdr:from>
    <cdr:to>
      <cdr:x>1</cdr:x>
      <cdr:y>0.11905</cdr:y>
    </cdr:to>
    <cdr:sp macro="" textlink="">
      <cdr:nvSpPr>
        <cdr:cNvPr id="3" name="Rectangle 2"/>
        <cdr:cNvSpPr txBox="1">
          <a:spLocks xmlns:a="http://schemas.openxmlformats.org/drawingml/2006/main" noChangeArrowheads="1"/>
        </cdr:cNvSpPr>
      </cdr:nvSpPr>
      <cdr:spPr bwMode="auto">
        <a:xfrm xmlns:a="http://schemas.openxmlformats.org/drawingml/2006/main">
          <a:off x="0" y="0"/>
          <a:ext cx="5029200" cy="35719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t" anchorCtr="0" compatLnSpc="1">
          <a:prstTxWarp prst="textNoShape">
            <a:avLst/>
          </a:prstTxWarp>
          <a:norm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marL="342900" lvl="0" indent="-342900" algn="ctr">
            <a:spcBef>
              <a:spcPct val="20000"/>
            </a:spcBef>
            <a:defRPr/>
          </a:pPr>
          <a:r>
            <a:rPr lang="ru-RU" sz="1600" b="1" kern="0" dirty="0" smtClean="0">
              <a:effectLst>
                <a:outerShdw blurRad="38100" dist="38100" dir="2700000" algn="tl">
                  <a:srgbClr val="FFFFFF"/>
                </a:outerShdw>
              </a:effectLst>
              <a:latin typeface="Calibri" pitchFamily="34" charset="0"/>
              <a:cs typeface="Calibri" pitchFamily="34" charset="0"/>
            </a:rPr>
            <a:t>ОБРАБАТЫВАЮЩИЕ   ПРОИЗВОДСТВА</a:t>
          </a:r>
          <a:endParaRPr lang="ru-RU" sz="1600" kern="0" dirty="0" smtClean="0">
            <a:effectLst>
              <a:outerShdw blurRad="38100" dist="38100" dir="2700000" algn="tl">
                <a:srgbClr val="FFFFFF"/>
              </a:outerShdw>
            </a:effectLst>
            <a:latin typeface="Calibri" pitchFamily="34" charset="0"/>
            <a:cs typeface="Calibri"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0.12766</cdr:y>
    </cdr:to>
    <cdr:sp macro="" textlink="">
      <cdr:nvSpPr>
        <cdr:cNvPr id="2" name="Rectangle 2"/>
        <cdr:cNvSpPr txBox="1">
          <a:spLocks xmlns:a="http://schemas.openxmlformats.org/drawingml/2006/main" noChangeArrowheads="1"/>
        </cdr:cNvSpPr>
      </cdr:nvSpPr>
      <cdr:spPr bwMode="auto">
        <a:xfrm xmlns:a="http://schemas.openxmlformats.org/drawingml/2006/main">
          <a:off x="0" y="0"/>
          <a:ext cx="4429123" cy="42862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horz" wrap="square" lIns="91440" tIns="45720" rIns="91440" bIns="45720" numCol="1" anchor="t" anchorCtr="0" compatLnSpc="1">
          <a:prstTxWarp prst="textNoShape">
            <a:avLst/>
          </a:prstTxWarp>
          <a:no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marL="342900" lvl="0" indent="-342900" algn="ctr">
            <a:spcBef>
              <a:spcPct val="20000"/>
            </a:spcBef>
            <a:defRPr/>
          </a:pPr>
          <a:r>
            <a:rPr lang="ru-RU" sz="1800" b="1" kern="0" dirty="0" smtClean="0">
              <a:effectLst>
                <a:outerShdw blurRad="38100" dist="38100" dir="2700000" algn="tl">
                  <a:srgbClr val="000000">
                    <a:alpha val="43137"/>
                  </a:srgbClr>
                </a:outerShdw>
              </a:effectLst>
              <a:latin typeface="Calibri" pitchFamily="34" charset="0"/>
              <a:cs typeface="Calibri" pitchFamily="34" charset="0"/>
            </a:rPr>
            <a:t>ОБОРОТ ОБЩЕСТВЕННОГО ПИТАНИЯ</a:t>
          </a:r>
          <a:endParaRPr lang="ru-RU" sz="1800" kern="0" dirty="0" smtClean="0">
            <a:effectLst>
              <a:outerShdw blurRad="38100" dist="38100" dir="2700000" algn="tl">
                <a:srgbClr val="000000">
                  <a:alpha val="43137"/>
                </a:srgbClr>
              </a:outerShdw>
            </a:effectLst>
            <a:latin typeface="Calibri" pitchFamily="34" charset="0"/>
            <a:cs typeface="Calibri" pitchFamily="34" charset="0"/>
          </a:endParaRPr>
        </a:p>
      </cdr:txBody>
    </cdr:sp>
  </cdr:relSizeAnchor>
  <cdr:relSizeAnchor xmlns:cdr="http://schemas.openxmlformats.org/drawingml/2006/chartDrawing">
    <cdr:from>
      <cdr:x>0.82176</cdr:x>
      <cdr:y>0.12766</cdr:y>
    </cdr:from>
    <cdr:to>
      <cdr:x>1</cdr:x>
      <cdr:y>0.21016</cdr:y>
    </cdr:to>
    <cdr:sp macro="" textlink="">
      <cdr:nvSpPr>
        <cdr:cNvPr id="3" name="Прямоугольник 2"/>
        <cdr:cNvSpPr/>
      </cdr:nvSpPr>
      <cdr:spPr>
        <a:xfrm xmlns:a="http://schemas.openxmlformats.org/drawingml/2006/main">
          <a:off x="3639676" y="428628"/>
          <a:ext cx="789447"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млн. руб.</a:t>
          </a:r>
          <a:endParaRPr lang="ru-RU" sz="1200" i="1" dirty="0">
            <a:latin typeface="Calibri"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0.14433</cdr:x>
      <cdr:y>0.04651</cdr:y>
    </cdr:from>
    <cdr:to>
      <cdr:x>0.24588</cdr:x>
      <cdr:y>0.13668</cdr:y>
    </cdr:to>
    <cdr:sp macro="" textlink="">
      <cdr:nvSpPr>
        <cdr:cNvPr id="2" name="Прямоугольник 1"/>
        <cdr:cNvSpPr/>
      </cdr:nvSpPr>
      <cdr:spPr>
        <a:xfrm xmlns:a="http://schemas.openxmlformats.org/drawingml/2006/main">
          <a:off x="1000100" y="142876"/>
          <a:ext cx="703730" cy="276987"/>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единиц</a:t>
          </a:r>
          <a:endParaRPr lang="ru-RU" sz="1200" i="1" dirty="0">
            <a:latin typeface="Calibri"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0.71875</cdr:x>
      <cdr:y>0.06667</cdr:y>
    </cdr:from>
    <cdr:to>
      <cdr:x>0.98437</cdr:x>
      <cdr:y>0.15283</cdr:y>
    </cdr:to>
    <cdr:sp macro="" textlink="">
      <cdr:nvSpPr>
        <cdr:cNvPr id="2" name="Прямоугольник 1"/>
        <cdr:cNvSpPr/>
      </cdr:nvSpPr>
      <cdr:spPr>
        <a:xfrm xmlns:a="http://schemas.openxmlformats.org/drawingml/2006/main">
          <a:off x="3286116" y="214314"/>
          <a:ext cx="1214440" cy="27699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тыс. человек</a:t>
          </a:r>
          <a:endParaRPr lang="ru-RU" sz="1200" i="1" dirty="0">
            <a:latin typeface="Calibri"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0.15625</cdr:x>
      <cdr:y>0.16</cdr:y>
    </cdr:from>
    <cdr:to>
      <cdr:x>0.40624</cdr:x>
      <cdr:y>0.24078</cdr:y>
    </cdr:to>
    <cdr:sp macro="" textlink="">
      <cdr:nvSpPr>
        <cdr:cNvPr id="2" name="Прямоугольник 1"/>
        <cdr:cNvSpPr/>
      </cdr:nvSpPr>
      <cdr:spPr>
        <a:xfrm xmlns:a="http://schemas.openxmlformats.org/drawingml/2006/main">
          <a:off x="714380" y="571504"/>
          <a:ext cx="1142955" cy="288539"/>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spcBef>
              <a:spcPct val="50000"/>
            </a:spcBef>
          </a:pPr>
          <a:r>
            <a:rPr lang="ru-RU" sz="1200" i="1" dirty="0" smtClean="0">
              <a:latin typeface="Calibri" pitchFamily="34" charset="0"/>
            </a:rPr>
            <a:t>млрд. рублей</a:t>
          </a:r>
          <a:endParaRPr lang="ru-RU" sz="1200" i="1" dirty="0">
            <a:latin typeface="Calibri"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cdr:y>
    </cdr:from>
    <cdr:to>
      <cdr:x>0.99975</cdr:x>
      <cdr:y>0.10316</cdr:y>
    </cdr:to>
    <cdr:sp macro="" textlink="">
      <cdr:nvSpPr>
        <cdr:cNvPr id="2" name="Rectangle 2"/>
        <cdr:cNvSpPr txBox="1">
          <a:spLocks xmlns:a="http://schemas.openxmlformats.org/drawingml/2006/main" noChangeArrowheads="1"/>
        </cdr:cNvSpPr>
      </cdr:nvSpPr>
      <cdr:spPr bwMode="auto">
        <a:xfrm xmlns:a="http://schemas.openxmlformats.org/drawingml/2006/main">
          <a:off x="0" y="0"/>
          <a:ext cx="9144000" cy="928670"/>
        </a:xfrm>
        <a:prstGeom xmlns:a="http://schemas.openxmlformats.org/drawingml/2006/main" prst="rect">
          <a:avLst/>
        </a:prstGeom>
        <a:noFill xmlns:a="http://schemas.openxmlformats.org/drawingml/2006/main"/>
        <a:ln xmlns:a="http://schemas.openxmlformats.org/drawingml/2006/main" w="9525">
          <a:noFill/>
          <a:miter lim="800000"/>
          <a:headEnd/>
          <a:tailEnd/>
        </a:ln>
        <a:effectLst xmlns:a="http://schemas.openxmlformats.org/drawingml/2006/main"/>
      </cdr:spPr>
      <cdr:txBody>
        <a:bodyPr xmlns:a="http://schemas.openxmlformats.org/drawingml/2006/main" anchor="ctr"/>
        <a:lstStyle xmlns:a="http://schemas.openxmlformats.org/drawingml/2006/main">
          <a:defPPr>
            <a:defRPr lang="ru-RU"/>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a:defRPr/>
          </a:pPr>
          <a:r>
            <a:rPr lang="ru-RU" sz="2600" kern="0" dirty="0">
              <a:solidFill>
                <a:srgbClr val="000000"/>
              </a:solidFill>
              <a:cs typeface="Arial"/>
            </a:rPr>
            <a:t/>
          </a:r>
          <a:br>
            <a:rPr lang="ru-RU" sz="2600" kern="0" dirty="0">
              <a:solidFill>
                <a:srgbClr val="000000"/>
              </a:solidFill>
              <a:cs typeface="Arial"/>
            </a:rPr>
          </a:br>
          <a:r>
            <a:rPr lang="ru-RU" sz="2400" b="0" kern="0" dirty="0" smtClean="0">
              <a:solidFill>
                <a:srgbClr val="000000"/>
              </a:solidFill>
              <a:latin typeface="Times New Roman" pitchFamily="18" charset="0"/>
              <a:cs typeface="Times New Roman" pitchFamily="18" charset="0"/>
            </a:rPr>
            <a:t>СТРУКТУРА  НАЛОГОВЫХ И НЕНАЛОГОВЫХ </a:t>
          </a:r>
          <a:r>
            <a:rPr lang="ru-RU" sz="2400" kern="0" dirty="0" smtClean="0">
              <a:latin typeface="Times New Roman" pitchFamily="18" charset="0"/>
              <a:cs typeface="Times New Roman" pitchFamily="18" charset="0"/>
            </a:rPr>
            <a:t>ДОХОДОВ</a:t>
          </a:r>
          <a:r>
            <a:rPr lang="ru-RU" sz="2400" b="0" kern="0" dirty="0" smtClean="0">
              <a:solidFill>
                <a:srgbClr val="000000"/>
              </a:solidFill>
              <a:latin typeface="Times New Roman" pitchFamily="18" charset="0"/>
              <a:cs typeface="Times New Roman" pitchFamily="18" charset="0"/>
            </a:rPr>
            <a:t> БЮДЖЕТА КУРСКОГО МУНИЦИПАЛЬНОГО РАЙОНА </a:t>
          </a:r>
          <a:endParaRPr lang="en-US" sz="2400" b="0" kern="0" dirty="0" smtClean="0">
            <a:solidFill>
              <a:srgbClr val="000000"/>
            </a:solidFill>
            <a:latin typeface="Times New Roman" pitchFamily="18" charset="0"/>
            <a:cs typeface="Times New Roman" pitchFamily="18" charset="0"/>
          </a:endParaRPr>
        </a:p>
        <a:p xmlns:a="http://schemas.openxmlformats.org/drawingml/2006/main">
          <a:pPr algn="ctr">
            <a:defRPr/>
          </a:pPr>
          <a:r>
            <a:rPr lang="ru-RU" sz="2200" b="0" kern="0" dirty="0" smtClean="0">
              <a:solidFill>
                <a:srgbClr val="000000"/>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sz="2200" b="0" kern="0" dirty="0">
            <a:solidFill>
              <a:srgbClr val="000000"/>
            </a:solidFill>
            <a:effectLst>
              <a:outerShdw blurRad="38100" dist="38100" dir="2700000" algn="tl">
                <a:srgbClr val="000000">
                  <a:alpha val="43137"/>
                </a:srgbClr>
              </a:outerShdw>
            </a:effectLst>
            <a:latin typeface="Times New Roman" pitchFamily="18" charset="0"/>
            <a:cs typeface="Times New Roman"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0.01613</cdr:x>
      <cdr:y>0.68421</cdr:y>
    </cdr:from>
    <cdr:to>
      <cdr:x>0.16432</cdr:x>
      <cdr:y>0.73684</cdr:y>
    </cdr:to>
    <cdr:sp macro="" textlink="">
      <cdr:nvSpPr>
        <cdr:cNvPr id="4" name="Соединительная линия уступом 3"/>
        <cdr:cNvSpPr/>
      </cdr:nvSpPr>
      <cdr:spPr>
        <a:xfrm xmlns:a="http://schemas.openxmlformats.org/drawingml/2006/main" flipV="1">
          <a:off x="142844" y="2786082"/>
          <a:ext cx="1312748" cy="214314"/>
        </a:xfrm>
        <a:prstGeom xmlns:a="http://schemas.openxmlformats.org/drawingml/2006/main" prst="bentConnector3">
          <a:avLst>
            <a:gd name="adj1" fmla="val 81840"/>
          </a:avLst>
        </a:prstGeom>
        <a:ln xmlns:a="http://schemas.openxmlformats.org/drawingml/2006/main">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ru-RU"/>
        </a:p>
      </cdr:txBody>
    </cdr:sp>
  </cdr:relSizeAnchor>
  <cdr:relSizeAnchor xmlns:cdr="http://schemas.openxmlformats.org/drawingml/2006/chartDrawing">
    <cdr:from>
      <cdr:x>0.02419</cdr:x>
      <cdr:y>0</cdr:y>
    </cdr:from>
    <cdr:to>
      <cdr:x>0.21774</cdr:x>
      <cdr:y>0.24562</cdr:y>
    </cdr:to>
    <cdr:sp macro="" textlink="">
      <cdr:nvSpPr>
        <cdr:cNvPr id="2" name="TextBox 1"/>
        <cdr:cNvSpPr txBox="1"/>
      </cdr:nvSpPr>
      <cdr:spPr>
        <a:xfrm xmlns:a="http://schemas.openxmlformats.org/drawingml/2006/main">
          <a:off x="214282" y="0"/>
          <a:ext cx="1714520" cy="100014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400" dirty="0">
              <a:latin typeface="+mn-lt"/>
              <a:cs typeface="Times New Roman" pitchFamily="18" charset="0"/>
            </a:rPr>
            <a:t>д</a:t>
          </a:r>
          <a:r>
            <a:rPr lang="ru-RU" sz="1400" dirty="0" smtClean="0">
              <a:latin typeface="+mn-lt"/>
              <a:cs typeface="Times New Roman" pitchFamily="18" charset="0"/>
            </a:rPr>
            <a:t>отация на выравнивание бюджетной обеспеченности</a:t>
          </a:r>
          <a:endParaRPr lang="ru-RU" sz="1400" dirty="0">
            <a:latin typeface="+mn-lt"/>
            <a:cs typeface="Times New Roman"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0.01503</cdr:x>
      <cdr:y>0.14583</cdr:y>
    </cdr:from>
    <cdr:to>
      <cdr:x>0.2416</cdr:x>
      <cdr:y>0.29165</cdr:y>
    </cdr:to>
    <cdr:sp macro="" textlink="">
      <cdr:nvSpPr>
        <cdr:cNvPr id="2" name="TextBox 1"/>
        <cdr:cNvSpPr txBox="1"/>
      </cdr:nvSpPr>
      <cdr:spPr>
        <a:xfrm xmlns:a="http://schemas.openxmlformats.org/drawingml/2006/main">
          <a:off x="142844" y="1000108"/>
          <a:ext cx="2152692" cy="1000034"/>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pPr algn="ctr"/>
          <a:r>
            <a:rPr lang="ru-RU" sz="2400" dirty="0" smtClean="0">
              <a:latin typeface="+mn-lt"/>
              <a:cs typeface="Times New Roman" pitchFamily="18" charset="0"/>
            </a:rPr>
            <a:t>на 2020 год </a:t>
          </a:r>
        </a:p>
        <a:p xmlns:a="http://schemas.openxmlformats.org/drawingml/2006/main">
          <a:pPr algn="ctr"/>
          <a:r>
            <a:rPr lang="ru-RU" sz="2400" b="1" dirty="0" smtClean="0">
              <a:latin typeface="+mn-lt"/>
              <a:cs typeface="Times New Roman" pitchFamily="18" charset="0"/>
            </a:rPr>
            <a:t>1 427 778,20</a:t>
          </a:r>
          <a:endParaRPr lang="ru-RU" sz="2400" b="1" dirty="0">
            <a:latin typeface="+mn-lt"/>
            <a:cs typeface="Times New Roman" pitchFamily="18" charset="0"/>
          </a:endParaRPr>
        </a:p>
      </cdr:txBody>
    </cdr:sp>
  </cdr:relSizeAnchor>
  <cdr:relSizeAnchor xmlns:cdr="http://schemas.openxmlformats.org/drawingml/2006/chartDrawing">
    <cdr:from>
      <cdr:x>0.01503</cdr:x>
      <cdr:y>0.34375</cdr:y>
    </cdr:from>
    <cdr:to>
      <cdr:x>0.24159</cdr:x>
      <cdr:y>0.48957</cdr:y>
    </cdr:to>
    <cdr:sp macro="" textlink="">
      <cdr:nvSpPr>
        <cdr:cNvPr id="3" name="TextBox 1"/>
        <cdr:cNvSpPr txBox="1"/>
      </cdr:nvSpPr>
      <cdr:spPr>
        <a:xfrm xmlns:a="http://schemas.openxmlformats.org/drawingml/2006/main">
          <a:off x="142844" y="2357430"/>
          <a:ext cx="2152596" cy="10000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cs typeface="Arial"/>
            </a:defRPr>
          </a:lvl1pPr>
          <a:lvl2pPr marL="457200" indent="0">
            <a:defRPr sz="1100">
              <a:latin typeface="Arial"/>
              <a:cs typeface="Arial"/>
            </a:defRPr>
          </a:lvl2pPr>
          <a:lvl3pPr marL="914400" indent="0">
            <a:defRPr sz="1100">
              <a:latin typeface="Arial"/>
              <a:cs typeface="Arial"/>
            </a:defRPr>
          </a:lvl3pPr>
          <a:lvl4pPr marL="1371600" indent="0">
            <a:defRPr sz="1100">
              <a:latin typeface="Arial"/>
              <a:cs typeface="Arial"/>
            </a:defRPr>
          </a:lvl4pPr>
          <a:lvl5pPr marL="1828800" indent="0">
            <a:defRPr sz="1100">
              <a:latin typeface="Arial"/>
              <a:cs typeface="Arial"/>
            </a:defRPr>
          </a:lvl5pPr>
          <a:lvl6pPr marL="2286000" indent="0">
            <a:defRPr sz="1100">
              <a:latin typeface="Arial"/>
              <a:cs typeface="Arial"/>
            </a:defRPr>
          </a:lvl6pPr>
          <a:lvl7pPr marL="2743200" indent="0">
            <a:defRPr sz="1100">
              <a:latin typeface="Arial"/>
              <a:cs typeface="Arial"/>
            </a:defRPr>
          </a:lvl7pPr>
          <a:lvl8pPr marL="3200400" indent="0">
            <a:defRPr sz="1100">
              <a:latin typeface="Arial"/>
              <a:cs typeface="Arial"/>
            </a:defRPr>
          </a:lvl8pPr>
          <a:lvl9pPr marL="3657600" indent="0">
            <a:defRPr sz="1100">
              <a:latin typeface="Arial"/>
              <a:cs typeface="Arial"/>
            </a:defRPr>
          </a:lvl9pPr>
        </a:lstStyle>
        <a:p xmlns:a="http://schemas.openxmlformats.org/drawingml/2006/main">
          <a:pPr algn="ctr"/>
          <a:r>
            <a:rPr lang="ru-RU" sz="2400" dirty="0" smtClean="0">
              <a:latin typeface="+mn-lt"/>
              <a:cs typeface="Times New Roman" pitchFamily="18" charset="0"/>
            </a:rPr>
            <a:t>на 2021 год </a:t>
          </a:r>
        </a:p>
        <a:p xmlns:a="http://schemas.openxmlformats.org/drawingml/2006/main">
          <a:pPr algn="ctr"/>
          <a:r>
            <a:rPr lang="ru-RU" sz="2400" b="1" dirty="0" smtClean="0">
              <a:latin typeface="+mn-lt"/>
              <a:cs typeface="Times New Roman" pitchFamily="18" charset="0"/>
            </a:rPr>
            <a:t>1 545 011,20</a:t>
          </a:r>
          <a:endParaRPr lang="ru-RU" sz="2400" b="1" dirty="0">
            <a:latin typeface="+mn-lt"/>
            <a:cs typeface="Times New Roman" pitchFamily="18" charset="0"/>
          </a:endParaRPr>
        </a:p>
      </cdr:txBody>
    </cdr:sp>
  </cdr:relSizeAnchor>
  <cdr:relSizeAnchor xmlns:cdr="http://schemas.openxmlformats.org/drawingml/2006/chartDrawing">
    <cdr:from>
      <cdr:x>0.01503</cdr:x>
      <cdr:y>0.54167</cdr:y>
    </cdr:from>
    <cdr:to>
      <cdr:x>0.2416</cdr:x>
      <cdr:y>0.68749</cdr:y>
    </cdr:to>
    <cdr:sp macro="" textlink="">
      <cdr:nvSpPr>
        <cdr:cNvPr id="4" name="TextBox 1"/>
        <cdr:cNvSpPr txBox="1"/>
      </cdr:nvSpPr>
      <cdr:spPr>
        <a:xfrm xmlns:a="http://schemas.openxmlformats.org/drawingml/2006/main">
          <a:off x="142844" y="3714752"/>
          <a:ext cx="2152692" cy="100003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cs typeface="Arial"/>
            </a:defRPr>
          </a:lvl1pPr>
          <a:lvl2pPr marL="457200" indent="0">
            <a:defRPr sz="1100">
              <a:latin typeface="Arial"/>
              <a:cs typeface="Arial"/>
            </a:defRPr>
          </a:lvl2pPr>
          <a:lvl3pPr marL="914400" indent="0">
            <a:defRPr sz="1100">
              <a:latin typeface="Arial"/>
              <a:cs typeface="Arial"/>
            </a:defRPr>
          </a:lvl3pPr>
          <a:lvl4pPr marL="1371600" indent="0">
            <a:defRPr sz="1100">
              <a:latin typeface="Arial"/>
              <a:cs typeface="Arial"/>
            </a:defRPr>
          </a:lvl4pPr>
          <a:lvl5pPr marL="1828800" indent="0">
            <a:defRPr sz="1100">
              <a:latin typeface="Arial"/>
              <a:cs typeface="Arial"/>
            </a:defRPr>
          </a:lvl5pPr>
          <a:lvl6pPr marL="2286000" indent="0">
            <a:defRPr sz="1100">
              <a:latin typeface="Arial"/>
              <a:cs typeface="Arial"/>
            </a:defRPr>
          </a:lvl6pPr>
          <a:lvl7pPr marL="2743200" indent="0">
            <a:defRPr sz="1100">
              <a:latin typeface="Arial"/>
              <a:cs typeface="Arial"/>
            </a:defRPr>
          </a:lvl7pPr>
          <a:lvl8pPr marL="3200400" indent="0">
            <a:defRPr sz="1100">
              <a:latin typeface="Arial"/>
              <a:cs typeface="Arial"/>
            </a:defRPr>
          </a:lvl8pPr>
          <a:lvl9pPr marL="3657600" indent="0">
            <a:defRPr sz="1100">
              <a:latin typeface="Arial"/>
              <a:cs typeface="Arial"/>
            </a:defRPr>
          </a:lvl9pPr>
        </a:lstStyle>
        <a:p xmlns:a="http://schemas.openxmlformats.org/drawingml/2006/main">
          <a:pPr algn="ctr"/>
          <a:r>
            <a:rPr lang="ru-RU" sz="2400" dirty="0" smtClean="0">
              <a:latin typeface="+mn-lt"/>
              <a:cs typeface="Times New Roman" pitchFamily="18" charset="0"/>
            </a:rPr>
            <a:t>на 2022 год </a:t>
          </a:r>
        </a:p>
        <a:p xmlns:a="http://schemas.openxmlformats.org/drawingml/2006/main">
          <a:pPr algn="ctr"/>
          <a:r>
            <a:rPr lang="ru-RU" sz="2400" b="1" dirty="0" smtClean="0">
              <a:latin typeface="+mn-lt"/>
              <a:cs typeface="Times New Roman" pitchFamily="18" charset="0"/>
            </a:rPr>
            <a:t>1 421 768,25</a:t>
          </a:r>
          <a:endParaRPr lang="ru-RU" sz="2400" b="1" dirty="0">
            <a:latin typeface="+mn-lt"/>
            <a:cs typeface="Times New Roman" pitchFamily="18" charset="0"/>
          </a:endParaRPr>
        </a:p>
      </cdr:txBody>
    </cdr:sp>
  </cdr:relSizeAnchor>
  <cdr:relSizeAnchor xmlns:cdr="http://schemas.openxmlformats.org/drawingml/2006/chartDrawing">
    <cdr:from>
      <cdr:x>0.05468</cdr:x>
      <cdr:y>0.70833</cdr:y>
    </cdr:from>
    <cdr:to>
      <cdr:x>0.5</cdr:x>
      <cdr:y>0.9375</cdr:y>
    </cdr:to>
    <cdr:sp macro="" textlink="">
      <cdr:nvSpPr>
        <cdr:cNvPr id="9" name="TextBox 8"/>
        <cdr:cNvSpPr txBox="1"/>
      </cdr:nvSpPr>
      <cdr:spPr>
        <a:xfrm xmlns:a="http://schemas.openxmlformats.org/drawingml/2006/main">
          <a:off x="500034" y="4857760"/>
          <a:ext cx="4071966" cy="1571648"/>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050" b="1" dirty="0" smtClean="0">
              <a:latin typeface="+mn-lt"/>
              <a:cs typeface="Times New Roman" pitchFamily="18" charset="0"/>
            </a:rPr>
            <a:t>Развитие образования </a:t>
          </a:r>
          <a:r>
            <a:rPr lang="ru-RU" sz="1050" dirty="0" smtClean="0">
              <a:latin typeface="+mn-lt"/>
              <a:cs typeface="Times New Roman" pitchFamily="18" charset="0"/>
            </a:rPr>
            <a:t>– 47,2%</a:t>
          </a:r>
        </a:p>
        <a:p xmlns:a="http://schemas.openxmlformats.org/drawingml/2006/main">
          <a:r>
            <a:rPr lang="ru-RU" sz="1050" b="1" dirty="0" smtClean="0">
              <a:latin typeface="+mn-lt"/>
              <a:cs typeface="Times New Roman" pitchFamily="18" charset="0"/>
            </a:rPr>
            <a:t>Социальная поддержка граждан </a:t>
          </a:r>
          <a:r>
            <a:rPr lang="ru-RU" sz="1050" dirty="0" smtClean="0">
              <a:latin typeface="+mn-lt"/>
              <a:cs typeface="Times New Roman" pitchFamily="18" charset="0"/>
            </a:rPr>
            <a:t>–  27,8%</a:t>
          </a:r>
        </a:p>
        <a:p xmlns:a="http://schemas.openxmlformats.org/drawingml/2006/main">
          <a:r>
            <a:rPr lang="ru-RU" sz="1050" b="1" dirty="0" smtClean="0">
              <a:latin typeface="+mn-lt"/>
              <a:cs typeface="Times New Roman" pitchFamily="18" charset="0"/>
            </a:rPr>
            <a:t>Управление финансами </a:t>
          </a:r>
          <a:r>
            <a:rPr lang="ru-RU" sz="1050" dirty="0" smtClean="0">
              <a:latin typeface="+mn-lt"/>
              <a:cs typeface="Times New Roman" pitchFamily="18" charset="0"/>
            </a:rPr>
            <a:t>– 10,1%</a:t>
          </a:r>
        </a:p>
        <a:p xmlns:a="http://schemas.openxmlformats.org/drawingml/2006/main">
          <a:r>
            <a:rPr lang="ru-RU" sz="1050" b="1" dirty="0" smtClean="0">
              <a:latin typeface="+mn-lt"/>
              <a:cs typeface="Times New Roman" pitchFamily="18" charset="0"/>
            </a:rPr>
            <a:t>Сохранение и развитие культуры </a:t>
          </a:r>
          <a:r>
            <a:rPr lang="ru-RU" sz="1050" dirty="0" smtClean="0">
              <a:latin typeface="+mn-lt"/>
              <a:cs typeface="Times New Roman" pitchFamily="18" charset="0"/>
            </a:rPr>
            <a:t>– 4,3%</a:t>
          </a:r>
        </a:p>
        <a:p xmlns:a="http://schemas.openxmlformats.org/drawingml/2006/main">
          <a:r>
            <a:rPr lang="ru-RU" sz="1050" b="1" dirty="0" smtClean="0">
              <a:latin typeface="+mn-lt"/>
              <a:cs typeface="Times New Roman" pitchFamily="18" charset="0"/>
            </a:rPr>
            <a:t>Развитие физической культуры и спорта </a:t>
          </a:r>
          <a:r>
            <a:rPr lang="ru-RU" sz="1050" dirty="0" smtClean="0">
              <a:latin typeface="+mn-lt"/>
              <a:cs typeface="Times New Roman" pitchFamily="18" charset="0"/>
            </a:rPr>
            <a:t>– 1,0%</a:t>
          </a:r>
        </a:p>
        <a:p xmlns:a="http://schemas.openxmlformats.org/drawingml/2006/main">
          <a:r>
            <a:rPr lang="ru-RU" sz="1050" b="1" dirty="0" smtClean="0">
              <a:latin typeface="+mn-lt"/>
              <a:cs typeface="Times New Roman" pitchFamily="18" charset="0"/>
            </a:rPr>
            <a:t>Развитие малого и среднего  бизнеса, потребительского рынка, снижение административных барьеров </a:t>
          </a:r>
          <a:r>
            <a:rPr lang="ru-RU" sz="1050" dirty="0" smtClean="0">
              <a:latin typeface="+mn-lt"/>
              <a:cs typeface="Times New Roman" pitchFamily="18" charset="0"/>
            </a:rPr>
            <a:t>– </a:t>
          </a:r>
          <a:r>
            <a:rPr lang="ru-RU" sz="1050" dirty="0" smtClean="0">
              <a:cs typeface="Times New Roman" pitchFamily="18" charset="0"/>
            </a:rPr>
            <a:t>1,5</a:t>
          </a:r>
          <a:r>
            <a:rPr lang="ru-RU" sz="1050" dirty="0" smtClean="0">
              <a:latin typeface="+mn-lt"/>
              <a:cs typeface="Times New Roman" pitchFamily="18" charset="0"/>
            </a:rPr>
            <a:t>%</a:t>
          </a:r>
        </a:p>
        <a:p xmlns:a="http://schemas.openxmlformats.org/drawingml/2006/main">
          <a:r>
            <a:rPr lang="ru-RU" sz="1050" dirty="0" smtClean="0">
              <a:latin typeface="+mn-lt"/>
              <a:cs typeface="Times New Roman" pitchFamily="18" charset="0"/>
            </a:rPr>
            <a:t>Развитие сельского хозяйства – 0,5%</a:t>
          </a:r>
        </a:p>
        <a:p xmlns:a="http://schemas.openxmlformats.org/drawingml/2006/main">
          <a:r>
            <a:rPr lang="ru-RU" sz="1050" dirty="0" smtClean="0">
              <a:latin typeface="+mn-lt"/>
              <a:cs typeface="Times New Roman" pitchFamily="18" charset="0"/>
            </a:rPr>
            <a:t>Профилактика правонарушений в Курском районе – 0,01%</a:t>
          </a:r>
        </a:p>
        <a:p xmlns:a="http://schemas.openxmlformats.org/drawingml/2006/main">
          <a:endParaRPr lang="ru-RU" sz="1050" dirty="0" smtClean="0">
            <a:latin typeface="+mn-lt"/>
            <a:cs typeface="Times New Roman" pitchFamily="18" charset="0"/>
          </a:endParaRPr>
        </a:p>
        <a:p xmlns:a="http://schemas.openxmlformats.org/drawingml/2006/main">
          <a:endParaRPr lang="ru-RU" sz="1050" dirty="0" smtClean="0">
            <a:latin typeface="+mn-lt"/>
            <a:cs typeface="Times New Roman" pitchFamily="18" charset="0"/>
          </a:endParaRPr>
        </a:p>
        <a:p xmlns:a="http://schemas.openxmlformats.org/drawingml/2006/main">
          <a:endParaRPr lang="ru-RU" sz="1050" dirty="0" smtClean="0">
            <a:latin typeface="+mn-lt"/>
            <a:cs typeface="Times New Roman" pitchFamily="18" charset="0"/>
          </a:endParaRPr>
        </a:p>
        <a:p xmlns:a="http://schemas.openxmlformats.org/drawingml/2006/main">
          <a:endParaRPr lang="ru-RU" sz="1050" dirty="0" smtClean="0">
            <a:latin typeface="+mn-lt"/>
            <a:cs typeface="Times New Roman" pitchFamily="18" charset="0"/>
          </a:endParaRPr>
        </a:p>
        <a:p xmlns:a="http://schemas.openxmlformats.org/drawingml/2006/main">
          <a:endParaRPr lang="ru-RU" sz="1050" dirty="0" smtClean="0">
            <a:latin typeface="+mn-lt"/>
            <a:cs typeface="Times New Roman" pitchFamily="18" charset="0"/>
          </a:endParaRPr>
        </a:p>
        <a:p xmlns:a="http://schemas.openxmlformats.org/drawingml/2006/main">
          <a:endParaRPr lang="ru-RU" sz="1050" dirty="0" smtClean="0">
            <a:latin typeface="+mn-lt"/>
            <a:cs typeface="Times New Roman" pitchFamily="18" charset="0"/>
          </a:endParaRPr>
        </a:p>
        <a:p xmlns:a="http://schemas.openxmlformats.org/drawingml/2006/main">
          <a:endParaRPr lang="ru-RU" sz="1050" dirty="0">
            <a:latin typeface="+mn-lt"/>
            <a:cs typeface="Times New Roman" pitchFamily="18" charset="0"/>
          </a:endParaRPr>
        </a:p>
      </cdr:txBody>
    </cdr:sp>
  </cdr:relSizeAnchor>
  <cdr:relSizeAnchor xmlns:cdr="http://schemas.openxmlformats.org/drawingml/2006/chartDrawing">
    <cdr:from>
      <cdr:x>0.36719</cdr:x>
      <cdr:y>0.73959</cdr:y>
    </cdr:from>
    <cdr:to>
      <cdr:x>0.38281</cdr:x>
      <cdr:y>0.76041</cdr:y>
    </cdr:to>
    <cdr:sp macro="" textlink="">
      <cdr:nvSpPr>
        <cdr:cNvPr id="10" name="Прямоугольник 9"/>
        <cdr:cNvSpPr/>
      </cdr:nvSpPr>
      <cdr:spPr>
        <a:xfrm xmlns:a="http://schemas.openxmlformats.org/drawingml/2006/main">
          <a:off x="3357554" y="5072074"/>
          <a:ext cx="142829" cy="142784"/>
        </a:xfrm>
        <a:prstGeom xmlns:a="http://schemas.openxmlformats.org/drawingml/2006/main" prst="rect">
          <a:avLst/>
        </a:prstGeom>
        <a:solidFill xmlns:a="http://schemas.openxmlformats.org/drawingml/2006/main">
          <a:schemeClr val="accent1">
            <a:lumMod val="60000"/>
            <a:lumOff val="40000"/>
          </a:schemeClr>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0.30469</cdr:x>
      <cdr:y>0.76042</cdr:y>
    </cdr:from>
    <cdr:to>
      <cdr:x>0.31961</cdr:x>
      <cdr:y>0.78125</cdr:y>
    </cdr:to>
    <cdr:sp macro="" textlink="">
      <cdr:nvSpPr>
        <cdr:cNvPr id="11" name="Прямоугольник 10"/>
        <cdr:cNvSpPr/>
      </cdr:nvSpPr>
      <cdr:spPr>
        <a:xfrm xmlns:a="http://schemas.openxmlformats.org/drawingml/2006/main">
          <a:off x="2786050" y="5214950"/>
          <a:ext cx="136429" cy="142852"/>
        </a:xfrm>
        <a:prstGeom xmlns:a="http://schemas.openxmlformats.org/drawingml/2006/main" prst="rect">
          <a:avLst/>
        </a:prstGeom>
        <a:solidFill xmlns:a="http://schemas.openxmlformats.org/drawingml/2006/main">
          <a:schemeClr val="accent4">
            <a:lumMod val="40000"/>
            <a:lumOff val="60000"/>
          </a:schemeClr>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0.32812</cdr:x>
      <cdr:y>0.875</cdr:y>
    </cdr:from>
    <cdr:to>
      <cdr:x>0.34303</cdr:x>
      <cdr:y>0.89583</cdr:y>
    </cdr:to>
    <cdr:sp macro="" textlink="">
      <cdr:nvSpPr>
        <cdr:cNvPr id="12" name="Прямоугольник 11"/>
        <cdr:cNvSpPr/>
      </cdr:nvSpPr>
      <cdr:spPr>
        <a:xfrm xmlns:a="http://schemas.openxmlformats.org/drawingml/2006/main">
          <a:off x="3000364" y="6000768"/>
          <a:ext cx="136337" cy="142852"/>
        </a:xfrm>
        <a:prstGeom xmlns:a="http://schemas.openxmlformats.org/drawingml/2006/main" prst="rect">
          <a:avLst/>
        </a:prstGeom>
        <a:solidFill xmlns:a="http://schemas.openxmlformats.org/drawingml/2006/main">
          <a:srgbClr val="FFCCCC"/>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0.35937</cdr:x>
      <cdr:y>0.78125</cdr:y>
    </cdr:from>
    <cdr:to>
      <cdr:x>0.37429</cdr:x>
      <cdr:y>0.80208</cdr:y>
    </cdr:to>
    <cdr:sp macro="" textlink="">
      <cdr:nvSpPr>
        <cdr:cNvPr id="13" name="Прямоугольник 12"/>
        <cdr:cNvSpPr/>
      </cdr:nvSpPr>
      <cdr:spPr>
        <a:xfrm xmlns:a="http://schemas.openxmlformats.org/drawingml/2006/main">
          <a:off x="3286116" y="5357826"/>
          <a:ext cx="136428" cy="142852"/>
        </a:xfrm>
        <a:prstGeom xmlns:a="http://schemas.openxmlformats.org/drawingml/2006/main" prst="rect">
          <a:avLst/>
        </a:prstGeom>
        <a:solidFill xmlns:a="http://schemas.openxmlformats.org/drawingml/2006/main">
          <a:srgbClr val="FF99CC"/>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0.29687</cdr:x>
      <cdr:y>0.29167</cdr:y>
    </cdr:from>
    <cdr:to>
      <cdr:x>0.37957</cdr:x>
      <cdr:y>0.34376</cdr:y>
    </cdr:to>
    <cdr:sp macro="" textlink="">
      <cdr:nvSpPr>
        <cdr:cNvPr id="14" name="TextBox 13"/>
        <cdr:cNvSpPr txBox="1"/>
      </cdr:nvSpPr>
      <cdr:spPr>
        <a:xfrm xmlns:a="http://schemas.openxmlformats.org/drawingml/2006/main">
          <a:off x="2714612" y="2000240"/>
          <a:ext cx="756208" cy="35723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ru-RU" sz="1600" b="1" dirty="0" smtClean="0">
              <a:solidFill>
                <a:schemeClr val="bg1"/>
              </a:solidFill>
              <a:latin typeface="Times New Roman" pitchFamily="18" charset="0"/>
              <a:cs typeface="Times New Roman" pitchFamily="18" charset="0"/>
            </a:rPr>
            <a:t>47,2%</a:t>
          </a:r>
          <a:endParaRPr lang="ru-RU" sz="1600" b="1" dirty="0">
            <a:solidFill>
              <a:schemeClr val="bg1"/>
            </a:solidFill>
          </a:endParaRPr>
        </a:p>
      </cdr:txBody>
    </cdr:sp>
  </cdr:relSizeAnchor>
  <cdr:relSizeAnchor xmlns:cdr="http://schemas.openxmlformats.org/drawingml/2006/chartDrawing">
    <cdr:from>
      <cdr:x>0.72656</cdr:x>
      <cdr:y>0.29167</cdr:y>
    </cdr:from>
    <cdr:to>
      <cdr:x>0.80927</cdr:x>
      <cdr:y>0.34375</cdr:y>
    </cdr:to>
    <cdr:sp macro="" textlink="">
      <cdr:nvSpPr>
        <cdr:cNvPr id="15" name="TextBox 1"/>
        <cdr:cNvSpPr txBox="1"/>
      </cdr:nvSpPr>
      <cdr:spPr>
        <a:xfrm xmlns:a="http://schemas.openxmlformats.org/drawingml/2006/main">
          <a:off x="6643702" y="2000240"/>
          <a:ext cx="756300" cy="3571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600" b="1" dirty="0" smtClean="0">
              <a:solidFill>
                <a:schemeClr val="bg1"/>
              </a:solidFill>
              <a:latin typeface="Times New Roman" pitchFamily="18" charset="0"/>
              <a:cs typeface="Times New Roman" pitchFamily="18" charset="0"/>
            </a:rPr>
            <a:t>27,8%</a:t>
          </a:r>
          <a:endParaRPr lang="ru-RU" sz="1600" b="1" dirty="0">
            <a:solidFill>
              <a:schemeClr val="bg1"/>
            </a:solidFill>
          </a:endParaRPr>
        </a:p>
      </cdr:txBody>
    </cdr:sp>
  </cdr:relSizeAnchor>
  <cdr:relSizeAnchor xmlns:cdr="http://schemas.openxmlformats.org/drawingml/2006/chartDrawing">
    <cdr:from>
      <cdr:x>0.70313</cdr:x>
      <cdr:y>0.4375</cdr:y>
    </cdr:from>
    <cdr:to>
      <cdr:x>0.78584</cdr:x>
      <cdr:y>0.48958</cdr:y>
    </cdr:to>
    <cdr:sp macro="" textlink="">
      <cdr:nvSpPr>
        <cdr:cNvPr id="16" name="TextBox 1"/>
        <cdr:cNvSpPr txBox="1"/>
      </cdr:nvSpPr>
      <cdr:spPr>
        <a:xfrm xmlns:a="http://schemas.openxmlformats.org/drawingml/2006/main">
          <a:off x="6429388" y="3000372"/>
          <a:ext cx="756300" cy="3571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600" b="1" dirty="0" smtClean="0">
              <a:solidFill>
                <a:schemeClr val="bg1"/>
              </a:solidFill>
              <a:latin typeface="Times New Roman" pitchFamily="18" charset="0"/>
              <a:cs typeface="Times New Roman" pitchFamily="18" charset="0"/>
            </a:rPr>
            <a:t>4,3%</a:t>
          </a:r>
          <a:endParaRPr lang="ru-RU" sz="1600" b="1" dirty="0">
            <a:solidFill>
              <a:schemeClr val="bg1"/>
            </a:solidFill>
          </a:endParaRPr>
        </a:p>
      </cdr:txBody>
    </cdr:sp>
  </cdr:relSizeAnchor>
  <cdr:relSizeAnchor xmlns:cdr="http://schemas.openxmlformats.org/drawingml/2006/chartDrawing">
    <cdr:from>
      <cdr:x>0.52344</cdr:x>
      <cdr:y>0.42708</cdr:y>
    </cdr:from>
    <cdr:to>
      <cdr:x>0.60615</cdr:x>
      <cdr:y>0.47916</cdr:y>
    </cdr:to>
    <cdr:sp macro="" textlink="">
      <cdr:nvSpPr>
        <cdr:cNvPr id="17" name="TextBox 1"/>
        <cdr:cNvSpPr txBox="1"/>
      </cdr:nvSpPr>
      <cdr:spPr>
        <a:xfrm xmlns:a="http://schemas.openxmlformats.org/drawingml/2006/main">
          <a:off x="4786314" y="2928934"/>
          <a:ext cx="756300" cy="3571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600" b="1" dirty="0" smtClean="0">
              <a:solidFill>
                <a:schemeClr val="bg1"/>
              </a:solidFill>
              <a:latin typeface="Times New Roman" pitchFamily="18" charset="0"/>
              <a:cs typeface="Times New Roman" pitchFamily="18" charset="0"/>
            </a:rPr>
            <a:t>10,1%</a:t>
          </a:r>
          <a:endParaRPr lang="ru-RU" sz="1600" b="1" dirty="0">
            <a:solidFill>
              <a:schemeClr val="bg1"/>
            </a:solidFill>
          </a:endParaRPr>
        </a:p>
      </cdr:txBody>
    </cdr:sp>
  </cdr:relSizeAnchor>
  <cdr:relSizeAnchor xmlns:cdr="http://schemas.openxmlformats.org/drawingml/2006/chartDrawing">
    <cdr:from>
      <cdr:x>0.44787</cdr:x>
      <cdr:y>0.45986</cdr:y>
    </cdr:from>
    <cdr:to>
      <cdr:x>0.48693</cdr:x>
      <cdr:y>0.57014</cdr:y>
    </cdr:to>
    <cdr:sp macro="" textlink="">
      <cdr:nvSpPr>
        <cdr:cNvPr id="18" name="TextBox 1"/>
        <cdr:cNvSpPr txBox="1"/>
      </cdr:nvSpPr>
      <cdr:spPr>
        <a:xfrm xmlns:a="http://schemas.openxmlformats.org/drawingml/2006/main" rot="15983759">
          <a:off x="3895784" y="3353293"/>
          <a:ext cx="756300" cy="35716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600" b="1" dirty="0" smtClean="0">
              <a:solidFill>
                <a:schemeClr val="bg1"/>
              </a:solidFill>
              <a:latin typeface="Times New Roman" pitchFamily="18" charset="0"/>
              <a:cs typeface="Times New Roman" pitchFamily="18" charset="0"/>
            </a:rPr>
            <a:t>1,5%</a:t>
          </a:r>
          <a:endParaRPr lang="ru-RU" sz="1600" b="1" dirty="0">
            <a:solidFill>
              <a:schemeClr val="bg1"/>
            </a:solidFill>
          </a:endParaRPr>
        </a:p>
      </cdr:txBody>
    </cdr:sp>
  </cdr:relSizeAnchor>
  <cdr:relSizeAnchor xmlns:cdr="http://schemas.openxmlformats.org/drawingml/2006/chartDrawing">
    <cdr:from>
      <cdr:x>0.64063</cdr:x>
      <cdr:y>0.48958</cdr:y>
    </cdr:from>
    <cdr:to>
      <cdr:x>0.67969</cdr:x>
      <cdr:y>0.59986</cdr:y>
    </cdr:to>
    <cdr:sp macro="" textlink="">
      <cdr:nvSpPr>
        <cdr:cNvPr id="19" name="TextBox 1"/>
        <cdr:cNvSpPr txBox="1"/>
      </cdr:nvSpPr>
      <cdr:spPr>
        <a:xfrm xmlns:a="http://schemas.openxmlformats.org/drawingml/2006/main" rot="16200000">
          <a:off x="5658329" y="3557117"/>
          <a:ext cx="756301" cy="35719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600" b="1" dirty="0" smtClean="0">
              <a:solidFill>
                <a:schemeClr val="bg1"/>
              </a:solidFill>
              <a:latin typeface="Times New Roman" pitchFamily="18" charset="0"/>
              <a:cs typeface="Times New Roman" pitchFamily="18" charset="0"/>
            </a:rPr>
            <a:t>1,0%</a:t>
          </a:r>
          <a:endParaRPr lang="ru-RU" sz="1600" b="1" dirty="0">
            <a:solidFill>
              <a:schemeClr val="bg1"/>
            </a:solidFill>
          </a:endParaRPr>
        </a:p>
      </cdr:txBody>
    </cdr:sp>
  </cdr:relSizeAnchor>
  <cdr:relSizeAnchor xmlns:cdr="http://schemas.openxmlformats.org/drawingml/2006/chartDrawing">
    <cdr:from>
      <cdr:x>0.42187</cdr:x>
      <cdr:y>0.80209</cdr:y>
    </cdr:from>
    <cdr:to>
      <cdr:x>0.43679</cdr:x>
      <cdr:y>0.82293</cdr:y>
    </cdr:to>
    <cdr:sp macro="" textlink="">
      <cdr:nvSpPr>
        <cdr:cNvPr id="20" name="Прямоугольник 19"/>
        <cdr:cNvSpPr/>
      </cdr:nvSpPr>
      <cdr:spPr>
        <a:xfrm xmlns:a="http://schemas.openxmlformats.org/drawingml/2006/main">
          <a:off x="3857620" y="5500702"/>
          <a:ext cx="136429" cy="142921"/>
        </a:xfrm>
        <a:prstGeom xmlns:a="http://schemas.openxmlformats.org/drawingml/2006/main" prst="rect">
          <a:avLst/>
        </a:prstGeom>
        <a:solidFill xmlns:a="http://schemas.openxmlformats.org/drawingml/2006/main">
          <a:srgbClr val="FF0000"/>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0.375</cdr:x>
      <cdr:y>0.20833</cdr:y>
    </cdr:from>
    <cdr:to>
      <cdr:x>0.44922</cdr:x>
      <cdr:y>0.30253</cdr:y>
    </cdr:to>
    <cdr:pic>
      <cdr:nvPicPr>
        <cdr:cNvPr id="21" name="Picture 3" descr="D:\Users\krdoas\Pictures\учебник.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 cstate="print">
          <a:biLevel thresh="50000"/>
          <a:extLst>
            <a:ext uri="{BEBA8EAE-BF5A-486C-A8C5-ECC9F3942E4B}">
              <a14:imgProps xmlns="" xmlns:a14="http://schemas.microsoft.com/office/drawing/2010/main" xmlns:p="http://schemas.openxmlformats.org/presentationml/2006/main" xmlns:lc="http://schemas.openxmlformats.org/drawingml/2006/lockedCanvas">
                <a14:imgLayer r:embed="rId12">
                  <a14:imgEffect>
                    <a14:brightnessContrast bright="-66000"/>
                  </a14:imgEffect>
                </a14:imgLayer>
              </a14:imgProps>
            </a:ext>
          </a:extLst>
        </a:blip>
        <a:srcRect xmlns:a="http://schemas.openxmlformats.org/drawingml/2006/main" r="62010" b="10032"/>
        <a:stretch xmlns:a="http://schemas.openxmlformats.org/drawingml/2006/main">
          <a:fillRect/>
        </a:stretch>
      </cdr:blipFill>
      <cdr:spPr bwMode="auto">
        <a:xfrm xmlns:a="http://schemas.openxmlformats.org/drawingml/2006/main">
          <a:off x="3428992" y="1428736"/>
          <a:ext cx="678647" cy="646023"/>
        </a:xfrm>
        <a:prstGeom xmlns:a="http://schemas.openxmlformats.org/drawingml/2006/main" prst="rect">
          <a:avLst/>
        </a:prstGeom>
        <a:noFill xmlns:a="http://schemas.openxmlformats.org/drawingml/2006/main"/>
      </cdr:spPr>
    </cdr:pic>
  </cdr:relSizeAnchor>
  <cdr:relSizeAnchor xmlns:cdr="http://schemas.openxmlformats.org/drawingml/2006/chartDrawing">
    <cdr:from>
      <cdr:x>0.60938</cdr:x>
      <cdr:y>0.60417</cdr:y>
    </cdr:from>
    <cdr:to>
      <cdr:x>0.66407</cdr:x>
      <cdr:y>0.67709</cdr:y>
    </cdr:to>
    <cdr:pic>
      <cdr:nvPicPr>
        <cdr:cNvPr id="22" name="Picture 6" descr="Похожее изображение"/>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3" cstate="print">
          <a:biLevel thresh="50000"/>
          <a:extLst>
            <a:ext uri="{BEBA8EAE-BF5A-486C-A8C5-ECC9F3942E4B}">
              <a14:imgProps xmlns:p="http://schemas.openxmlformats.org/presentationml/2006/main" xmlns:a14="http://schemas.microsoft.com/office/drawing/2010/main" xmlns="" xmlns:lc="http://schemas.openxmlformats.org/drawingml/2006/lockedCanvas">
                <a14:imgLayer r:embed="rId16">
                  <a14:imgEffect>
                    <a14:brightnessContrast contrast="-68000"/>
                  </a14:imgEffect>
                </a14:imgLayer>
              </a14:imgProps>
            </a:ext>
            <a:ext uri="{28A0092B-C50C-407E-A947-70E740481C1C}">
              <a14:useLocalDpi xmlns:p="http://schemas.openxmlformats.org/presentationml/2006/main" xmlns:a14="http://schemas.microsoft.com/office/drawing/2010/main" xmlns="" xmlns:lc="http://schemas.openxmlformats.org/drawingml/2006/lockedCanvas" val="0"/>
            </a:ext>
          </a:extLst>
        </a:blip>
        <a:srcRect xmlns:a="http://schemas.openxmlformats.org/drawingml/2006/main"/>
        <a:stretch xmlns:a="http://schemas.openxmlformats.org/drawingml/2006/main">
          <a:fillRect/>
        </a:stretch>
      </cdr:blipFill>
      <cdr:spPr bwMode="auto">
        <a:xfrm xmlns:a="http://schemas.openxmlformats.org/drawingml/2006/main">
          <a:off x="5572132" y="4143380"/>
          <a:ext cx="500085" cy="500085"/>
        </a:xfrm>
        <a:prstGeom xmlns:a="http://schemas.openxmlformats.org/drawingml/2006/main" prst="rect">
          <a:avLst/>
        </a:prstGeom>
        <a:noFill xmlns:a="http://schemas.openxmlformats.org/drawingml/2006/main"/>
        <a:extLst xmlns:a="http://schemas.openxmlformats.org/drawingml/2006/main">
          <a:ext uri="{909E8E84-426E-40DD-AFC4-6F175D3DCCD1}">
            <a14:hiddenFill xmlns:r="http://schemas.openxmlformats.org/officeDocument/2006/relationships" xmlns:p="http://schemas.openxmlformats.org/presentationml/2006/main" xmlns:a14="http://schemas.microsoft.com/office/drawing/2010/main" xmlns="" xmlns:lc="http://schemas.openxmlformats.org/drawingml/2006/lockedCanvas">
              <a:solidFill>
                <a:srgbClr val="FFFFFF"/>
              </a:solidFill>
            </a14:hiddenFill>
          </a:ext>
        </a:extLst>
      </cdr:spPr>
    </cdr:pic>
  </cdr:relSizeAnchor>
  <cdr:relSizeAnchor xmlns:cdr="http://schemas.openxmlformats.org/drawingml/2006/chartDrawing">
    <cdr:from>
      <cdr:x>0.53125</cdr:x>
      <cdr:y>0.5</cdr:y>
    </cdr:from>
    <cdr:to>
      <cdr:x>0.57587</cdr:x>
      <cdr:y>0.57254</cdr:y>
    </cdr:to>
    <cdr:grpSp>
      <cdr:nvGrpSpPr>
        <cdr:cNvPr id="28" name="Shape 448"/>
        <cdr:cNvGrpSpPr>
          <a:grpSpLocks xmlns:a="http://schemas.openxmlformats.org/drawingml/2006/main"/>
        </cdr:cNvGrpSpPr>
      </cdr:nvGrpSpPr>
      <cdr:grpSpPr bwMode="auto">
        <a:xfrm xmlns:a="http://schemas.openxmlformats.org/drawingml/2006/main">
          <a:off x="4857750" y="3429000"/>
          <a:ext cx="408005" cy="497479"/>
          <a:chOff x="564164" y="-342495"/>
          <a:chExt cx="358867" cy="426868"/>
        </a:xfrm>
      </cdr:grpSpPr>
      <cdr:sp macro="" textlink="">
        <cdr:nvSpPr>
          <cdr:cNvPr id="29" name="Shape 449"/>
          <cdr:cNvSpPr>
            <a:spLocks xmlns:a="http://schemas.openxmlformats.org/drawingml/2006/main"/>
          </cdr:cNvSpPr>
        </cdr:nvSpPr>
        <cdr:spPr bwMode="auto">
          <a:xfrm xmlns:a="http://schemas.openxmlformats.org/drawingml/2006/main">
            <a:off x="564164" y="-321580"/>
            <a:ext cx="340656" cy="405953"/>
          </a:xfrm>
          <a:custGeom xmlns:a="http://schemas.openxmlformats.org/drawingml/2006/main">
            <a:avLst/>
            <a:gdLst>
              <a:gd name="T0" fmla="*/ 2147483647 w 15490"/>
              <a:gd name="T1" fmla="*/ 2147483647 h 18924"/>
              <a:gd name="T2" fmla="*/ 2147483647 w 15490"/>
              <a:gd name="T3" fmla="*/ 2147483647 h 18924"/>
              <a:gd name="T4" fmla="*/ 2147483647 w 15490"/>
              <a:gd name="T5" fmla="*/ 2147483647 h 18924"/>
              <a:gd name="T6" fmla="*/ 2147483647 w 15490"/>
              <a:gd name="T7" fmla="*/ 2147483647 h 18924"/>
              <a:gd name="T8" fmla="*/ 2147483647 w 15490"/>
              <a:gd name="T9" fmla="*/ 2147483647 h 18924"/>
              <a:gd name="T10" fmla="*/ 2147483647 w 15490"/>
              <a:gd name="T11" fmla="*/ 2147483647 h 18924"/>
              <a:gd name="T12" fmla="*/ 2147483647 w 15490"/>
              <a:gd name="T13" fmla="*/ 2147483647 h 18924"/>
              <a:gd name="T14" fmla="*/ 2147483647 w 15490"/>
              <a:gd name="T15" fmla="*/ 2147483647 h 18924"/>
              <a:gd name="T16" fmla="*/ 2147483647 w 15490"/>
              <a:gd name="T17" fmla="*/ 2147483647 h 18924"/>
              <a:gd name="T18" fmla="*/ 2147483647 w 15490"/>
              <a:gd name="T19" fmla="*/ 2147483647 h 18924"/>
              <a:gd name="T20" fmla="*/ 2147483647 w 15490"/>
              <a:gd name="T21" fmla="*/ 2147483647 h 18924"/>
              <a:gd name="T22" fmla="*/ 2147483647 w 15490"/>
              <a:gd name="T23" fmla="*/ 2147483647 h 18924"/>
              <a:gd name="T24" fmla="*/ 2147483647 w 15490"/>
              <a:gd name="T25" fmla="*/ 2147483647 h 18924"/>
              <a:gd name="T26" fmla="*/ 2147483647 w 15490"/>
              <a:gd name="T27" fmla="*/ 2147483647 h 18924"/>
              <a:gd name="T28" fmla="*/ 2147483647 w 15490"/>
              <a:gd name="T29" fmla="*/ 2147483647 h 18924"/>
              <a:gd name="T30" fmla="*/ 2147483647 w 15490"/>
              <a:gd name="T31" fmla="*/ 2147483647 h 18924"/>
              <a:gd name="T32" fmla="*/ 2147483647 w 15490"/>
              <a:gd name="T33" fmla="*/ 2147483647 h 18924"/>
              <a:gd name="T34" fmla="*/ 2147483647 w 15490"/>
              <a:gd name="T35" fmla="*/ 2147483647 h 18924"/>
              <a:gd name="T36" fmla="*/ 2147483647 w 15490"/>
              <a:gd name="T37" fmla="*/ 2147483647 h 18924"/>
              <a:gd name="T38" fmla="*/ 0 w 15490"/>
              <a:gd name="T39" fmla="*/ 2147483647 h 18924"/>
              <a:gd name="T40" fmla="*/ 0 w 15490"/>
              <a:gd name="T41" fmla="*/ 2147483647 h 18924"/>
              <a:gd name="T42" fmla="*/ 0 w 15490"/>
              <a:gd name="T43" fmla="*/ 2147483647 h 18924"/>
              <a:gd name="T44" fmla="*/ 2147483647 w 15490"/>
              <a:gd name="T45" fmla="*/ 2147483647 h 18924"/>
              <a:gd name="T46" fmla="*/ 2147483647 w 15490"/>
              <a:gd name="T47" fmla="*/ 2147483647 h 18924"/>
              <a:gd name="T48" fmla="*/ 2147483647 w 15490"/>
              <a:gd name="T49" fmla="*/ 2147483647 h 18924"/>
              <a:gd name="T50" fmla="*/ 2147483647 w 15490"/>
              <a:gd name="T51" fmla="*/ 2147483647 h 18924"/>
              <a:gd name="T52" fmla="*/ 2147483647 w 15490"/>
              <a:gd name="T53" fmla="*/ 2147483647 h 18924"/>
              <a:gd name="T54" fmla="*/ 2147483647 w 15490"/>
              <a:gd name="T55" fmla="*/ 2147483647 h 18924"/>
              <a:gd name="T56" fmla="*/ 2147483647 w 15490"/>
              <a:gd name="T57" fmla="*/ 2147483647 h 18924"/>
              <a:gd name="T58" fmla="*/ 2147483647 w 15490"/>
              <a:gd name="T59" fmla="*/ 0 h 189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490"/>
              <a:gd name="T91" fmla="*/ 0 h 18924"/>
              <a:gd name="T92" fmla="*/ 15490 w 15490"/>
              <a:gd name="T93" fmla="*/ 18924 h 189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25" y="706"/>
                </a:lnTo>
                <a:lnTo>
                  <a:pt x="98" y="560"/>
                </a:lnTo>
                <a:lnTo>
                  <a:pt x="195" y="414"/>
                </a:lnTo>
                <a:lnTo>
                  <a:pt x="341" y="268"/>
                </a:lnTo>
                <a:lnTo>
                  <a:pt x="487" y="171"/>
                </a:lnTo>
                <a:lnTo>
                  <a:pt x="658" y="73"/>
                </a:lnTo>
                <a:lnTo>
                  <a:pt x="828" y="24"/>
                </a:lnTo>
                <a:lnTo>
                  <a:pt x="974" y="0"/>
                </a:lnTo>
              </a:path>
            </a:pathLst>
          </a:custGeom>
          <a:noFill xmlns:a="http://schemas.openxmlformats.org/drawingml/2006/main"/>
          <a:ln xmlns:a="http://schemas.openxmlformats.org/drawingml/2006/main" w="9525" cap="rnd" cmpd="sng">
            <a:solidFill>
              <a:srgbClr val="000000"/>
            </a:solidFill>
            <a:prstDash val="solid"/>
            <a:round/>
            <a:headEnd type="none" w="med" len="med"/>
            <a:tailEnd type="none" w="med" len="med"/>
          </a:ln>
        </cdr:spPr>
        <cdr:txBody>
          <a:bodyPr xmlns:a="http://schemas.openxmlformats.org/drawingml/2006/main" lIns="91425" tIns="91425" rIns="91425" bIns="91425" anchor="ct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ru-RU"/>
          </a:p>
        </cdr:txBody>
      </cdr:sp>
      <cdr:sp macro="" textlink="">
        <cdr:nvSpPr>
          <cdr:cNvPr id="30" name="Shape 450"/>
          <cdr:cNvSpPr>
            <a:spLocks xmlns:a="http://schemas.openxmlformats.org/drawingml/2006/main"/>
          </cdr:cNvSpPr>
        </cdr:nvSpPr>
        <cdr:spPr bwMode="auto">
          <a:xfrm xmlns:a="http://schemas.openxmlformats.org/drawingml/2006/main">
            <a:off x="590929" y="-342495"/>
            <a:ext cx="332102" cy="397094"/>
          </a:xfrm>
          <a:custGeom xmlns:a="http://schemas.openxmlformats.org/drawingml/2006/main">
            <a:avLst/>
            <a:gdLst>
              <a:gd name="T0" fmla="*/ 2147483647 w 15101"/>
              <a:gd name="T1" fmla="*/ 2147483647 h 18511"/>
              <a:gd name="T2" fmla="*/ 2147483647 w 15101"/>
              <a:gd name="T3" fmla="*/ 2147483647 h 18511"/>
              <a:gd name="T4" fmla="*/ 2147483647 w 15101"/>
              <a:gd name="T5" fmla="*/ 2147483647 h 18511"/>
              <a:gd name="T6" fmla="*/ 2147483647 w 15101"/>
              <a:gd name="T7" fmla="*/ 2147483647 h 18511"/>
              <a:gd name="T8" fmla="*/ 2147483647 w 15101"/>
              <a:gd name="T9" fmla="*/ 2147483647 h 18511"/>
              <a:gd name="T10" fmla="*/ 2147483647 w 15101"/>
              <a:gd name="T11" fmla="*/ 2147483647 h 18511"/>
              <a:gd name="T12" fmla="*/ 2147483647 w 15101"/>
              <a:gd name="T13" fmla="*/ 2147483647 h 18511"/>
              <a:gd name="T14" fmla="*/ 2147483647 w 15101"/>
              <a:gd name="T15" fmla="*/ 2147483647 h 18511"/>
              <a:gd name="T16" fmla="*/ 2147483647 w 15101"/>
              <a:gd name="T17" fmla="*/ 2147483647 h 18511"/>
              <a:gd name="T18" fmla="*/ 2147483647 w 15101"/>
              <a:gd name="T19" fmla="*/ 2147483647 h 18511"/>
              <a:gd name="T20" fmla="*/ 2147483647 w 15101"/>
              <a:gd name="T21" fmla="*/ 2147483647 h 18511"/>
              <a:gd name="T22" fmla="*/ 2147483647 w 15101"/>
              <a:gd name="T23" fmla="*/ 2147483647 h 18511"/>
              <a:gd name="T24" fmla="*/ 2147483647 w 15101"/>
              <a:gd name="T25" fmla="*/ 2147483647 h 18511"/>
              <a:gd name="T26" fmla="*/ 2147483647 w 15101"/>
              <a:gd name="T27" fmla="*/ 2147483647 h 18511"/>
              <a:gd name="T28" fmla="*/ 2147483647 w 15101"/>
              <a:gd name="T29" fmla="*/ 2147483647 h 18511"/>
              <a:gd name="T30" fmla="*/ 2147483647 w 15101"/>
              <a:gd name="T31" fmla="*/ 2147483647 h 18511"/>
              <a:gd name="T32" fmla="*/ 2147483647 w 15101"/>
              <a:gd name="T33" fmla="*/ 2147483647 h 18511"/>
              <a:gd name="T34" fmla="*/ 2147483647 w 15101"/>
              <a:gd name="T35" fmla="*/ 2147483647 h 18511"/>
              <a:gd name="T36" fmla="*/ 2147483647 w 15101"/>
              <a:gd name="T37" fmla="*/ 2147483647 h 18511"/>
              <a:gd name="T38" fmla="*/ 2147483647 w 15101"/>
              <a:gd name="T39" fmla="*/ 2147483647 h 18511"/>
              <a:gd name="T40" fmla="*/ 2147483647 w 15101"/>
              <a:gd name="T41" fmla="*/ 2147483647 h 18511"/>
              <a:gd name="T42" fmla="*/ 2147483647 w 15101"/>
              <a:gd name="T43" fmla="*/ 2147483647 h 18511"/>
              <a:gd name="T44" fmla="*/ 2147483647 w 15101"/>
              <a:gd name="T45" fmla="*/ 2147483647 h 18511"/>
              <a:gd name="T46" fmla="*/ 2147483647 w 15101"/>
              <a:gd name="T47" fmla="*/ 2147483647 h 18511"/>
              <a:gd name="T48" fmla="*/ 2147483647 w 15101"/>
              <a:gd name="T49" fmla="*/ 2147483647 h 18511"/>
              <a:gd name="T50" fmla="*/ 2147483647 w 15101"/>
              <a:gd name="T51" fmla="*/ 2147483647 h 18511"/>
              <a:gd name="T52" fmla="*/ 2147483647 w 15101"/>
              <a:gd name="T53" fmla="*/ 2147483647 h 18511"/>
              <a:gd name="T54" fmla="*/ 2147483647 w 15101"/>
              <a:gd name="T55" fmla="*/ 2147483647 h 18511"/>
              <a:gd name="T56" fmla="*/ 2147483647 w 15101"/>
              <a:gd name="T57" fmla="*/ 2147483647 h 18511"/>
              <a:gd name="T58" fmla="*/ 2147483647 w 15101"/>
              <a:gd name="T59" fmla="*/ 2147483647 h 18511"/>
              <a:gd name="T60" fmla="*/ 2147483647 w 15101"/>
              <a:gd name="T61" fmla="*/ 2147483647 h 18511"/>
              <a:gd name="T62" fmla="*/ 2147483647 w 15101"/>
              <a:gd name="T63" fmla="*/ 2147483647 h 185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101"/>
              <a:gd name="T97" fmla="*/ 0 h 18511"/>
              <a:gd name="T98" fmla="*/ 15101 w 15101"/>
              <a:gd name="T99" fmla="*/ 18511 h 185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101" h="18511" fill="none" extrusionOk="0">
                <a:moveTo>
                  <a:pt x="15101" y="3362"/>
                </a:move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xmlns:a="http://schemas.openxmlformats.org/drawingml/2006/main"/>
          <a:ln xmlns:a="http://schemas.openxmlformats.org/drawingml/2006/main" w="9525" cap="rnd" cmpd="sng">
            <a:solidFill>
              <a:srgbClr val="000000"/>
            </a:solidFill>
            <a:prstDash val="solid"/>
            <a:round/>
            <a:headEnd type="none" w="med" len="med"/>
            <a:tailEnd type="none" w="med" len="med"/>
          </a:ln>
        </cdr:spPr>
        <cdr:txBody>
          <a:bodyPr xmlns:a="http://schemas.openxmlformats.org/drawingml/2006/main" lIns="91425" tIns="91425" rIns="91425" bIns="91425" anchor="ct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ru-RU"/>
          </a:p>
        </cdr:txBody>
      </cdr:sp>
      <cdr:sp macro="" textlink="">
        <cdr:nvSpPr>
          <cdr:cNvPr id="31" name="Shape 451"/>
          <cdr:cNvSpPr>
            <a:spLocks xmlns:a="http://schemas.openxmlformats.org/drawingml/2006/main"/>
          </cdr:cNvSpPr>
        </cdr:nvSpPr>
        <cdr:spPr bwMode="auto">
          <a:xfrm xmlns:a="http://schemas.openxmlformats.org/drawingml/2006/main">
            <a:off x="645579" y="-61927"/>
            <a:ext cx="117855" cy="21"/>
          </a:xfrm>
          <a:custGeom xmlns:a="http://schemas.openxmlformats.org/drawingml/2006/main">
            <a:avLst/>
            <a:gdLst>
              <a:gd name="T0" fmla="*/ 2147483647 w 5359"/>
              <a:gd name="T1" fmla="*/ 0 h 1"/>
              <a:gd name="T2" fmla="*/ 0 w 5359"/>
              <a:gd name="T3" fmla="*/ 0 h 1"/>
              <a:gd name="T4" fmla="*/ 0 60000 65536"/>
              <a:gd name="T5" fmla="*/ 0 60000 65536"/>
              <a:gd name="T6" fmla="*/ 0 w 5359"/>
              <a:gd name="T7" fmla="*/ 0 h 1"/>
              <a:gd name="T8" fmla="*/ 5359 w 5359"/>
              <a:gd name="T9" fmla="*/ 1 h 1"/>
            </a:gdLst>
            <a:ahLst/>
            <a:cxnLst>
              <a:cxn ang="T4">
                <a:pos x="T0" y="T1"/>
              </a:cxn>
              <a:cxn ang="T5">
                <a:pos x="T2" y="T3"/>
              </a:cxn>
            </a:cxnLst>
            <a:rect l="T6" t="T7" r="T8" b="T9"/>
            <a:pathLst>
              <a:path w="5359" h="1" fill="none" extrusionOk="0">
                <a:moveTo>
                  <a:pt x="5358" y="0"/>
                </a:moveTo>
                <a:lnTo>
                  <a:pt x="0" y="0"/>
                </a:lnTo>
              </a:path>
            </a:pathLst>
          </a:custGeom>
          <a:noFill xmlns:a="http://schemas.openxmlformats.org/drawingml/2006/main"/>
          <a:ln xmlns:a="http://schemas.openxmlformats.org/drawingml/2006/main" w="9525" cap="rnd" cmpd="sng">
            <a:solidFill>
              <a:srgbClr val="000000"/>
            </a:solidFill>
            <a:prstDash val="solid"/>
            <a:round/>
            <a:headEnd type="none" w="med" len="med"/>
            <a:tailEnd type="none" w="med" len="med"/>
          </a:ln>
        </cdr:spPr>
        <cdr:txBody>
          <a:bodyPr xmlns:a="http://schemas.openxmlformats.org/drawingml/2006/main" lIns="91425" tIns="91425" rIns="91425" bIns="91425" anchor="ct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ru-RU"/>
          </a:p>
        </cdr:txBody>
      </cdr:sp>
      <cdr:sp macro="" textlink="">
        <cdr:nvSpPr>
          <cdr:cNvPr id="32" name="Shape 452"/>
          <cdr:cNvSpPr>
            <a:spLocks xmlns:a="http://schemas.openxmlformats.org/drawingml/2006/main"/>
          </cdr:cNvSpPr>
        </cdr:nvSpPr>
        <cdr:spPr bwMode="auto">
          <a:xfrm xmlns:a="http://schemas.openxmlformats.org/drawingml/2006/main">
            <a:off x="645579" y="-108949"/>
            <a:ext cx="224978" cy="21"/>
          </a:xfrm>
          <a:custGeom xmlns:a="http://schemas.openxmlformats.org/drawingml/2006/main">
            <a:avLst/>
            <a:gdLst>
              <a:gd name="T0" fmla="*/ 2147483647 w 10230"/>
              <a:gd name="T1" fmla="*/ 2147483647 h 1"/>
              <a:gd name="T2" fmla="*/ 0 w 10230"/>
              <a:gd name="T3" fmla="*/ 2147483647 h 1"/>
              <a:gd name="T4" fmla="*/ 0 60000 65536"/>
              <a:gd name="T5" fmla="*/ 0 60000 65536"/>
              <a:gd name="T6" fmla="*/ 0 w 10230"/>
              <a:gd name="T7" fmla="*/ 0 h 1"/>
              <a:gd name="T8" fmla="*/ 10230 w 10230"/>
              <a:gd name="T9" fmla="*/ 1 h 1"/>
            </a:gdLst>
            <a:ahLst/>
            <a:cxnLst>
              <a:cxn ang="T4">
                <a:pos x="T0" y="T1"/>
              </a:cxn>
              <a:cxn ang="T5">
                <a:pos x="T2" y="T3"/>
              </a:cxn>
            </a:cxnLst>
            <a:rect l="T6" t="T7" r="T8" b="T9"/>
            <a:pathLst>
              <a:path w="10230" h="1" fill="none" extrusionOk="0">
                <a:moveTo>
                  <a:pt x="10229" y="1"/>
                </a:moveTo>
                <a:lnTo>
                  <a:pt x="0" y="1"/>
                </a:lnTo>
              </a:path>
            </a:pathLst>
          </a:custGeom>
          <a:noFill xmlns:a="http://schemas.openxmlformats.org/drawingml/2006/main"/>
          <a:ln xmlns:a="http://schemas.openxmlformats.org/drawingml/2006/main" w="9525" cap="rnd" cmpd="sng">
            <a:solidFill>
              <a:srgbClr val="000000"/>
            </a:solidFill>
            <a:prstDash val="solid"/>
            <a:round/>
            <a:headEnd type="none" w="med" len="med"/>
            <a:tailEnd type="none" w="med" len="med"/>
          </a:ln>
        </cdr:spPr>
        <cdr:txBody>
          <a:bodyPr xmlns:a="http://schemas.openxmlformats.org/drawingml/2006/main" lIns="91425" tIns="91425" rIns="91425" bIns="91425" anchor="ct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ru-RU"/>
          </a:p>
        </cdr:txBody>
      </cdr:sp>
      <cdr:sp macro="" textlink="">
        <cdr:nvSpPr>
          <cdr:cNvPr id="33" name="Shape 453"/>
          <cdr:cNvSpPr>
            <a:spLocks xmlns:a="http://schemas.openxmlformats.org/drawingml/2006/main"/>
          </cdr:cNvSpPr>
        </cdr:nvSpPr>
        <cdr:spPr bwMode="auto">
          <a:xfrm xmlns:a="http://schemas.openxmlformats.org/drawingml/2006/main">
            <a:off x="645579" y="-156486"/>
            <a:ext cx="224978" cy="21"/>
          </a:xfrm>
          <a:custGeom xmlns:a="http://schemas.openxmlformats.org/drawingml/2006/main">
            <a:avLst/>
            <a:gdLst>
              <a:gd name="T0" fmla="*/ 2147483647 w 10230"/>
              <a:gd name="T1" fmla="*/ 0 h 1"/>
              <a:gd name="T2" fmla="*/ 0 w 10230"/>
              <a:gd name="T3" fmla="*/ 0 h 1"/>
              <a:gd name="T4" fmla="*/ 0 60000 65536"/>
              <a:gd name="T5" fmla="*/ 0 60000 65536"/>
              <a:gd name="T6" fmla="*/ 0 w 10230"/>
              <a:gd name="T7" fmla="*/ 0 h 1"/>
              <a:gd name="T8" fmla="*/ 10230 w 10230"/>
              <a:gd name="T9" fmla="*/ 1 h 1"/>
            </a:gdLst>
            <a:ahLst/>
            <a:cxnLst>
              <a:cxn ang="T4">
                <a:pos x="T0" y="T1"/>
              </a:cxn>
              <a:cxn ang="T5">
                <a:pos x="T2" y="T3"/>
              </a:cxn>
            </a:cxnLst>
            <a:rect l="T6" t="T7" r="T8" b="T9"/>
            <a:pathLst>
              <a:path w="10230" h="1" fill="none" extrusionOk="0">
                <a:moveTo>
                  <a:pt x="10229" y="0"/>
                </a:moveTo>
                <a:lnTo>
                  <a:pt x="0" y="0"/>
                </a:lnTo>
              </a:path>
            </a:pathLst>
          </a:custGeom>
          <a:noFill xmlns:a="http://schemas.openxmlformats.org/drawingml/2006/main"/>
          <a:ln xmlns:a="http://schemas.openxmlformats.org/drawingml/2006/main" w="9525" cap="rnd" cmpd="sng">
            <a:solidFill>
              <a:srgbClr val="000000"/>
            </a:solidFill>
            <a:prstDash val="solid"/>
            <a:round/>
            <a:headEnd type="none" w="med" len="med"/>
            <a:tailEnd type="none" w="med" len="med"/>
          </a:ln>
        </cdr:spPr>
        <cdr:txBody>
          <a:bodyPr xmlns:a="http://schemas.openxmlformats.org/drawingml/2006/main" lIns="91425" tIns="91425" rIns="91425" bIns="91425" anchor="ct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ru-RU"/>
          </a:p>
        </cdr:txBody>
      </cdr:sp>
      <cdr:sp macro="" textlink="">
        <cdr:nvSpPr>
          <cdr:cNvPr id="34" name="Shape 454"/>
          <cdr:cNvSpPr>
            <a:spLocks xmlns:a="http://schemas.openxmlformats.org/drawingml/2006/main"/>
          </cdr:cNvSpPr>
        </cdr:nvSpPr>
        <cdr:spPr bwMode="auto">
          <a:xfrm xmlns:a="http://schemas.openxmlformats.org/drawingml/2006/main">
            <a:off x="645579" y="-204045"/>
            <a:ext cx="224978" cy="21"/>
          </a:xfrm>
          <a:custGeom xmlns:a="http://schemas.openxmlformats.org/drawingml/2006/main">
            <a:avLst/>
            <a:gdLst>
              <a:gd name="T0" fmla="*/ 2147483647 w 10230"/>
              <a:gd name="T1" fmla="*/ 2147483647 h 1"/>
              <a:gd name="T2" fmla="*/ 0 w 10230"/>
              <a:gd name="T3" fmla="*/ 2147483647 h 1"/>
              <a:gd name="T4" fmla="*/ 0 60000 65536"/>
              <a:gd name="T5" fmla="*/ 0 60000 65536"/>
              <a:gd name="T6" fmla="*/ 0 w 10230"/>
              <a:gd name="T7" fmla="*/ 0 h 1"/>
              <a:gd name="T8" fmla="*/ 10230 w 10230"/>
              <a:gd name="T9" fmla="*/ 1 h 1"/>
            </a:gdLst>
            <a:ahLst/>
            <a:cxnLst>
              <a:cxn ang="T4">
                <a:pos x="T0" y="T1"/>
              </a:cxn>
              <a:cxn ang="T5">
                <a:pos x="T2" y="T3"/>
              </a:cxn>
            </a:cxnLst>
            <a:rect l="T6" t="T7" r="T8" b="T9"/>
            <a:pathLst>
              <a:path w="10230" h="1" fill="none" extrusionOk="0">
                <a:moveTo>
                  <a:pt x="10229" y="1"/>
                </a:moveTo>
                <a:lnTo>
                  <a:pt x="0" y="1"/>
                </a:lnTo>
              </a:path>
            </a:pathLst>
          </a:custGeom>
          <a:noFill xmlns:a="http://schemas.openxmlformats.org/drawingml/2006/main"/>
          <a:ln xmlns:a="http://schemas.openxmlformats.org/drawingml/2006/main" w="9525" cap="rnd" cmpd="sng">
            <a:solidFill>
              <a:srgbClr val="000000"/>
            </a:solidFill>
            <a:prstDash val="solid"/>
            <a:round/>
            <a:headEnd type="none" w="med" len="med"/>
            <a:tailEnd type="none" w="med" len="med"/>
          </a:ln>
        </cdr:spPr>
        <cdr:txBody>
          <a:bodyPr xmlns:a="http://schemas.openxmlformats.org/drawingml/2006/main" lIns="91425" tIns="91425" rIns="91425" bIns="91425" anchor="ct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ru-RU"/>
          </a:p>
        </cdr:txBody>
      </cdr:sp>
      <cdr:sp macro="" textlink="">
        <cdr:nvSpPr>
          <cdr:cNvPr id="35" name="Shape 455"/>
          <cdr:cNvSpPr>
            <a:spLocks xmlns:a="http://schemas.openxmlformats.org/drawingml/2006/main"/>
          </cdr:cNvSpPr>
        </cdr:nvSpPr>
        <cdr:spPr bwMode="auto">
          <a:xfrm xmlns:a="http://schemas.openxmlformats.org/drawingml/2006/main">
            <a:off x="849094" y="-342494"/>
            <a:ext cx="73937" cy="72121"/>
          </a:xfrm>
          <a:custGeom xmlns:a="http://schemas.openxmlformats.org/drawingml/2006/main">
            <a:avLst/>
            <a:gdLst>
              <a:gd name="T0" fmla="*/ 2147483647 w 3362"/>
              <a:gd name="T1" fmla="*/ 2147483647 h 3362"/>
              <a:gd name="T2" fmla="*/ 2147483647 w 3362"/>
              <a:gd name="T3" fmla="*/ 2147483647 h 3362"/>
              <a:gd name="T4" fmla="*/ 2147483647 w 3362"/>
              <a:gd name="T5" fmla="*/ 2147483647 h 3362"/>
              <a:gd name="T6" fmla="*/ 2147483647 w 3362"/>
              <a:gd name="T7" fmla="*/ 2147483647 h 3362"/>
              <a:gd name="T8" fmla="*/ 2147483647 w 3362"/>
              <a:gd name="T9" fmla="*/ 2147483647 h 3362"/>
              <a:gd name="T10" fmla="*/ 2147483647 w 3362"/>
              <a:gd name="T11" fmla="*/ 2147483647 h 3362"/>
              <a:gd name="T12" fmla="*/ 2147483647 w 3362"/>
              <a:gd name="T13" fmla="*/ 2147483647 h 3362"/>
              <a:gd name="T14" fmla="*/ 2147483647 w 3362"/>
              <a:gd name="T15" fmla="*/ 2147483647 h 3362"/>
              <a:gd name="T16" fmla="*/ 2147483647 w 3362"/>
              <a:gd name="T17" fmla="*/ 2147483647 h 3362"/>
              <a:gd name="T18" fmla="*/ 2147483647 w 3362"/>
              <a:gd name="T19" fmla="*/ 2147483647 h 3362"/>
              <a:gd name="T20" fmla="*/ 2147483647 w 3362"/>
              <a:gd name="T21" fmla="*/ 2147483647 h 3362"/>
              <a:gd name="T22" fmla="*/ 2147483647 w 3362"/>
              <a:gd name="T23" fmla="*/ 2147483647 h 3362"/>
              <a:gd name="T24" fmla="*/ 2147483647 w 3362"/>
              <a:gd name="T25" fmla="*/ 2147483647 h 3362"/>
              <a:gd name="T26" fmla="*/ 2147483647 w 3362"/>
              <a:gd name="T27" fmla="*/ 2147483647 h 33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62"/>
              <a:gd name="T43" fmla="*/ 0 h 3362"/>
              <a:gd name="T44" fmla="*/ 3362 w 3362"/>
              <a:gd name="T45" fmla="*/ 3362 h 33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62" h="3362" fill="none" extrusionOk="0">
                <a:moveTo>
                  <a:pt x="1" y="2582"/>
                </a:moveTo>
                <a:lnTo>
                  <a:pt x="1" y="1"/>
                </a:lnTo>
                <a:lnTo>
                  <a:pt x="3362" y="3362"/>
                </a:lnTo>
                <a:lnTo>
                  <a:pt x="780" y="3362"/>
                </a:lnTo>
                <a:lnTo>
                  <a:pt x="610" y="3337"/>
                </a:lnTo>
                <a:lnTo>
                  <a:pt x="464" y="3289"/>
                </a:lnTo>
                <a:lnTo>
                  <a:pt x="342" y="3216"/>
                </a:lnTo>
                <a:lnTo>
                  <a:pt x="220" y="3118"/>
                </a:lnTo>
                <a:lnTo>
                  <a:pt x="123" y="3021"/>
                </a:lnTo>
                <a:lnTo>
                  <a:pt x="50" y="2875"/>
                </a:lnTo>
                <a:lnTo>
                  <a:pt x="1" y="2729"/>
                </a:lnTo>
                <a:lnTo>
                  <a:pt x="1" y="2582"/>
                </a:lnTo>
                <a:close/>
              </a:path>
            </a:pathLst>
          </a:custGeom>
          <a:noFill xmlns:a="http://schemas.openxmlformats.org/drawingml/2006/main"/>
          <a:ln xmlns:a="http://schemas.openxmlformats.org/drawingml/2006/main" w="9525" cap="rnd" cmpd="sng">
            <a:solidFill>
              <a:srgbClr val="000000"/>
            </a:solidFill>
            <a:prstDash val="solid"/>
            <a:round/>
            <a:headEnd type="none" w="med" len="med"/>
            <a:tailEnd type="none" w="med" len="med"/>
          </a:ln>
        </cdr:spPr>
        <cdr:txBody>
          <a:bodyPr xmlns:a="http://schemas.openxmlformats.org/drawingml/2006/main" lIns="91425" tIns="91425" rIns="91425" bIns="91425" anchor="ct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endParaRPr lang="ru-RU"/>
          </a:p>
        </cdr:txBody>
      </cdr:sp>
    </cdr:grpSp>
  </cdr:relSizeAnchor>
  <cdr:relSizeAnchor xmlns:cdr="http://schemas.openxmlformats.org/drawingml/2006/chartDrawing">
    <cdr:from>
      <cdr:x>0.53125</cdr:x>
      <cdr:y>0.70833</cdr:y>
    </cdr:from>
    <cdr:to>
      <cdr:x>0.97656</cdr:x>
      <cdr:y>0.9375</cdr:y>
    </cdr:to>
    <cdr:sp macro="" textlink="">
      <cdr:nvSpPr>
        <cdr:cNvPr id="36" name="TextBox 1"/>
        <cdr:cNvSpPr txBox="1"/>
      </cdr:nvSpPr>
      <cdr:spPr>
        <a:xfrm xmlns:a="http://schemas.openxmlformats.org/drawingml/2006/main">
          <a:off x="4857752" y="4857760"/>
          <a:ext cx="4071934" cy="15716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ru-RU" sz="1050" dirty="0" smtClean="0">
              <a:latin typeface="+mn-lt"/>
              <a:cs typeface="Times New Roman" pitchFamily="18" charset="0"/>
            </a:rPr>
            <a:t>Развитие коммунального хозяйства, транспортной системы и обеспечение безопасности дорожного движения – 0,9%</a:t>
          </a:r>
        </a:p>
        <a:p xmlns:a="http://schemas.openxmlformats.org/drawingml/2006/main">
          <a:r>
            <a:rPr lang="ru-RU" sz="1050" dirty="0" smtClean="0">
              <a:latin typeface="+mn-lt"/>
              <a:cs typeface="Times New Roman" pitchFamily="18" charset="0"/>
            </a:rPr>
            <a:t>Защита населения и территорий Курского района  от чрезвычайных ситуаций –  0,3%</a:t>
          </a:r>
        </a:p>
        <a:p xmlns:a="http://schemas.openxmlformats.org/drawingml/2006/main">
          <a:r>
            <a:rPr lang="ru-RU" sz="1050" dirty="0" smtClean="0">
              <a:latin typeface="+mn-lt"/>
              <a:cs typeface="Times New Roman" pitchFamily="18" charset="0"/>
            </a:rPr>
            <a:t>Молодежная политика – 0,2%</a:t>
          </a:r>
        </a:p>
        <a:p xmlns:a="http://schemas.openxmlformats.org/drawingml/2006/main">
          <a:r>
            <a:rPr lang="ru-RU" sz="1050" dirty="0" smtClean="0">
              <a:latin typeface="+mn-lt"/>
              <a:cs typeface="Times New Roman" pitchFamily="18" charset="0"/>
            </a:rPr>
            <a:t>Управление имуществом – 0,1%</a:t>
          </a:r>
        </a:p>
        <a:p xmlns:a="http://schemas.openxmlformats.org/drawingml/2006/main">
          <a:r>
            <a:rPr lang="ru-RU" sz="1050" dirty="0" smtClean="0">
              <a:latin typeface="+mn-lt"/>
              <a:cs typeface="Times New Roman" pitchFamily="18" charset="0"/>
            </a:rPr>
            <a:t>Межнациональные отношения и поддержка казачества – 0,9%</a:t>
          </a:r>
        </a:p>
        <a:p xmlns:a="http://schemas.openxmlformats.org/drawingml/2006/main">
          <a:r>
            <a:rPr lang="ru-RU" sz="1050" dirty="0" smtClean="0">
              <a:latin typeface="+mn-lt"/>
              <a:cs typeface="Times New Roman" pitchFamily="18" charset="0"/>
            </a:rPr>
            <a:t>Энергосбережение и повышение энергетической эффективности– 0,2%</a:t>
          </a:r>
        </a:p>
        <a:p xmlns:a="http://schemas.openxmlformats.org/drawingml/2006/main">
          <a:endParaRPr lang="ru-RU" sz="1050" dirty="0" smtClean="0">
            <a:latin typeface="+mn-lt"/>
            <a:cs typeface="Times New Roman" pitchFamily="18" charset="0"/>
          </a:endParaRPr>
        </a:p>
        <a:p xmlns:a="http://schemas.openxmlformats.org/drawingml/2006/main">
          <a:endParaRPr lang="ru-RU" sz="1050" dirty="0" smtClean="0">
            <a:latin typeface="+mn-lt"/>
            <a:cs typeface="Times New Roman" pitchFamily="18" charset="0"/>
          </a:endParaRPr>
        </a:p>
        <a:p xmlns:a="http://schemas.openxmlformats.org/drawingml/2006/main">
          <a:endParaRPr lang="ru-RU" sz="1050" dirty="0" smtClean="0">
            <a:latin typeface="+mn-lt"/>
            <a:cs typeface="Times New Roman" pitchFamily="18" charset="0"/>
          </a:endParaRPr>
        </a:p>
        <a:p xmlns:a="http://schemas.openxmlformats.org/drawingml/2006/main">
          <a:endParaRPr lang="ru-RU" sz="1050" dirty="0" smtClean="0">
            <a:latin typeface="+mn-lt"/>
            <a:cs typeface="Times New Roman" pitchFamily="18" charset="0"/>
          </a:endParaRPr>
        </a:p>
        <a:p xmlns:a="http://schemas.openxmlformats.org/drawingml/2006/main">
          <a:endParaRPr lang="ru-RU" sz="1050" dirty="0" smtClean="0">
            <a:latin typeface="+mn-lt"/>
            <a:cs typeface="Times New Roman" pitchFamily="18" charset="0"/>
          </a:endParaRPr>
        </a:p>
        <a:p xmlns:a="http://schemas.openxmlformats.org/drawingml/2006/main">
          <a:endParaRPr lang="ru-RU" sz="1050" dirty="0">
            <a:latin typeface="+mn-lt"/>
            <a:cs typeface="Times New Roman" pitchFamily="18" charset="0"/>
          </a:endParaRPr>
        </a:p>
      </cdr:txBody>
    </cdr:sp>
  </cdr:relSizeAnchor>
  <cdr:relSizeAnchor xmlns:cdr="http://schemas.openxmlformats.org/drawingml/2006/chartDrawing">
    <cdr:from>
      <cdr:x>0.46094</cdr:x>
      <cdr:y>0.85417</cdr:y>
    </cdr:from>
    <cdr:to>
      <cdr:x>0.47675</cdr:x>
      <cdr:y>0.87501</cdr:y>
    </cdr:to>
    <cdr:sp macro="" textlink="">
      <cdr:nvSpPr>
        <cdr:cNvPr id="37" name="Прямоугольник 36"/>
        <cdr:cNvSpPr/>
      </cdr:nvSpPr>
      <cdr:spPr>
        <a:xfrm xmlns:a="http://schemas.openxmlformats.org/drawingml/2006/main">
          <a:off x="4214810" y="5857892"/>
          <a:ext cx="144567" cy="142921"/>
        </a:xfrm>
        <a:prstGeom xmlns:a="http://schemas.openxmlformats.org/drawingml/2006/main" prst="rect">
          <a:avLst/>
        </a:prstGeom>
        <a:solidFill xmlns:a="http://schemas.openxmlformats.org/drawingml/2006/main">
          <a:srgbClr val="66FF66"/>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ru-RU"/>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0.46875</cdr:x>
      <cdr:y>0.90625</cdr:y>
    </cdr:from>
    <cdr:to>
      <cdr:x>0.48456</cdr:x>
      <cdr:y>0.92709</cdr:y>
    </cdr:to>
    <cdr:sp macro="" textlink="">
      <cdr:nvSpPr>
        <cdr:cNvPr id="38" name="Прямоугольник 37"/>
        <cdr:cNvSpPr/>
      </cdr:nvSpPr>
      <cdr:spPr>
        <a:xfrm xmlns:a="http://schemas.openxmlformats.org/drawingml/2006/main">
          <a:off x="4286248" y="6215082"/>
          <a:ext cx="144567" cy="142921"/>
        </a:xfrm>
        <a:prstGeom xmlns:a="http://schemas.openxmlformats.org/drawingml/2006/main" prst="rect">
          <a:avLst/>
        </a:prstGeom>
        <a:solidFill xmlns:a="http://schemas.openxmlformats.org/drawingml/2006/main">
          <a:srgbClr val="FF9999"/>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0.77344</cdr:x>
      <cdr:y>0.79167</cdr:y>
    </cdr:from>
    <cdr:to>
      <cdr:x>0.78925</cdr:x>
      <cdr:y>0.8125</cdr:y>
    </cdr:to>
    <cdr:sp macro="" textlink="">
      <cdr:nvSpPr>
        <cdr:cNvPr id="39" name="Прямоугольник 38"/>
        <cdr:cNvSpPr/>
      </cdr:nvSpPr>
      <cdr:spPr>
        <a:xfrm xmlns:a="http://schemas.openxmlformats.org/drawingml/2006/main">
          <a:off x="7072330" y="5429264"/>
          <a:ext cx="144567" cy="142852"/>
        </a:xfrm>
        <a:prstGeom xmlns:a="http://schemas.openxmlformats.org/drawingml/2006/main" prst="rect">
          <a:avLst/>
        </a:prstGeom>
        <a:solidFill xmlns:a="http://schemas.openxmlformats.org/drawingml/2006/main">
          <a:srgbClr val="FFC000"/>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0.75</cdr:x>
      <cdr:y>0.8125</cdr:y>
    </cdr:from>
    <cdr:to>
      <cdr:x>0.76581</cdr:x>
      <cdr:y>0.83333</cdr:y>
    </cdr:to>
    <cdr:sp macro="" textlink="">
      <cdr:nvSpPr>
        <cdr:cNvPr id="40" name="Прямоугольник 39"/>
        <cdr:cNvSpPr/>
      </cdr:nvSpPr>
      <cdr:spPr>
        <a:xfrm xmlns:a="http://schemas.openxmlformats.org/drawingml/2006/main">
          <a:off x="6858016" y="5572140"/>
          <a:ext cx="144567" cy="142853"/>
        </a:xfrm>
        <a:prstGeom xmlns:a="http://schemas.openxmlformats.org/drawingml/2006/main" prst="rect">
          <a:avLst/>
        </a:prstGeom>
        <a:solidFill xmlns:a="http://schemas.openxmlformats.org/drawingml/2006/main">
          <a:srgbClr val="006699"/>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0.77344</cdr:x>
      <cdr:y>0.83334</cdr:y>
    </cdr:from>
    <cdr:to>
      <cdr:x>0.78925</cdr:x>
      <cdr:y>0.85417</cdr:y>
    </cdr:to>
    <cdr:sp macro="" textlink="">
      <cdr:nvSpPr>
        <cdr:cNvPr id="41" name="Прямоугольник 40"/>
        <cdr:cNvSpPr/>
      </cdr:nvSpPr>
      <cdr:spPr>
        <a:xfrm xmlns:a="http://schemas.openxmlformats.org/drawingml/2006/main">
          <a:off x="7072330" y="5715016"/>
          <a:ext cx="144566" cy="142852"/>
        </a:xfrm>
        <a:prstGeom xmlns:a="http://schemas.openxmlformats.org/drawingml/2006/main" prst="rect">
          <a:avLst/>
        </a:prstGeom>
        <a:solidFill xmlns:a="http://schemas.openxmlformats.org/drawingml/2006/main">
          <a:srgbClr val="FFFF00"/>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0.92969</cdr:x>
      <cdr:y>0.73959</cdr:y>
    </cdr:from>
    <cdr:to>
      <cdr:x>0.9455</cdr:x>
      <cdr:y>0.76041</cdr:y>
    </cdr:to>
    <cdr:sp macro="" textlink="">
      <cdr:nvSpPr>
        <cdr:cNvPr id="42" name="Прямоугольник 41"/>
        <cdr:cNvSpPr/>
      </cdr:nvSpPr>
      <cdr:spPr>
        <a:xfrm xmlns:a="http://schemas.openxmlformats.org/drawingml/2006/main">
          <a:off x="8501090" y="5072074"/>
          <a:ext cx="144567" cy="142852"/>
        </a:xfrm>
        <a:prstGeom xmlns:a="http://schemas.openxmlformats.org/drawingml/2006/main" prst="rect">
          <a:avLst/>
        </a:prstGeom>
        <a:solidFill xmlns:a="http://schemas.openxmlformats.org/drawingml/2006/main">
          <a:srgbClr val="6600CC"/>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0.57813</cdr:x>
      <cdr:y>0.875</cdr:y>
    </cdr:from>
    <cdr:to>
      <cdr:x>0.59394</cdr:x>
      <cdr:y>0.89584</cdr:y>
    </cdr:to>
    <cdr:sp macro="" textlink="">
      <cdr:nvSpPr>
        <cdr:cNvPr id="43" name="Прямоугольник 42"/>
        <cdr:cNvSpPr/>
      </cdr:nvSpPr>
      <cdr:spPr>
        <a:xfrm xmlns:a="http://schemas.openxmlformats.org/drawingml/2006/main">
          <a:off x="5286380" y="6000768"/>
          <a:ext cx="144567" cy="142920"/>
        </a:xfrm>
        <a:prstGeom xmlns:a="http://schemas.openxmlformats.org/drawingml/2006/main" prst="rect">
          <a:avLst/>
        </a:prstGeom>
        <a:solidFill xmlns:a="http://schemas.openxmlformats.org/drawingml/2006/main">
          <a:srgbClr val="FF66FF"/>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0.69531</cdr:x>
      <cdr:y>0.92709</cdr:y>
    </cdr:from>
    <cdr:to>
      <cdr:x>0.71112</cdr:x>
      <cdr:y>0.94792</cdr:y>
    </cdr:to>
    <cdr:sp macro="" textlink="">
      <cdr:nvSpPr>
        <cdr:cNvPr id="44" name="Прямоугольник 43"/>
        <cdr:cNvSpPr/>
      </cdr:nvSpPr>
      <cdr:spPr>
        <a:xfrm xmlns:a="http://schemas.openxmlformats.org/drawingml/2006/main">
          <a:off x="6357950" y="6357958"/>
          <a:ext cx="144567" cy="142852"/>
        </a:xfrm>
        <a:prstGeom xmlns:a="http://schemas.openxmlformats.org/drawingml/2006/main" prst="rect">
          <a:avLst/>
        </a:prstGeom>
        <a:solidFill xmlns:a="http://schemas.openxmlformats.org/drawingml/2006/main">
          <a:srgbClr val="9999FF"/>
        </a:solidFill>
        <a:ln xmlns:a="http://schemas.openxmlformats.org/drawingml/2006/main" w="0" cap="flat" cmpd="sng" algn="ctr">
          <a:solidFill>
            <a:sysClr val="windowText" lastClr="00000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ysClr val="window" lastClr="FFFFFF"/>
              </a:solidFill>
              <a:latin typeface="Calibri"/>
            </a:defRPr>
          </a:lvl1pPr>
          <a:lvl2pPr marL="457200" indent="0">
            <a:defRPr sz="1100">
              <a:solidFill>
                <a:sysClr val="window" lastClr="FFFFFF"/>
              </a:solidFill>
              <a:latin typeface="Calibri"/>
            </a:defRPr>
          </a:lvl2pPr>
          <a:lvl3pPr marL="914400" indent="0">
            <a:defRPr sz="1100">
              <a:solidFill>
                <a:sysClr val="window" lastClr="FFFFFF"/>
              </a:solidFill>
              <a:latin typeface="Calibri"/>
            </a:defRPr>
          </a:lvl3pPr>
          <a:lvl4pPr marL="1371600" indent="0">
            <a:defRPr sz="1100">
              <a:solidFill>
                <a:sysClr val="window" lastClr="FFFFFF"/>
              </a:solidFill>
              <a:latin typeface="Calibri"/>
            </a:defRPr>
          </a:lvl4pPr>
          <a:lvl5pPr marL="1828800" indent="0">
            <a:defRPr sz="1100">
              <a:solidFill>
                <a:sysClr val="window" lastClr="FFFFFF"/>
              </a:solidFill>
              <a:latin typeface="Calibri"/>
            </a:defRPr>
          </a:lvl5pPr>
          <a:lvl6pPr marL="2286000" indent="0">
            <a:defRPr sz="1100">
              <a:solidFill>
                <a:sysClr val="window" lastClr="FFFFFF"/>
              </a:solidFill>
              <a:latin typeface="Calibri"/>
            </a:defRPr>
          </a:lvl6pPr>
          <a:lvl7pPr marL="2743200" indent="0">
            <a:defRPr sz="1100">
              <a:solidFill>
                <a:sysClr val="window" lastClr="FFFFFF"/>
              </a:solidFill>
              <a:latin typeface="Calibri"/>
            </a:defRPr>
          </a:lvl7pPr>
          <a:lvl8pPr marL="3200400" indent="0">
            <a:defRPr sz="1100">
              <a:solidFill>
                <a:sysClr val="window" lastClr="FFFFFF"/>
              </a:solidFill>
              <a:latin typeface="Calibri"/>
            </a:defRPr>
          </a:lvl8pPr>
          <a:lvl9pPr marL="3657600" indent="0">
            <a:defRPr sz="1100">
              <a:solidFill>
                <a:sysClr val="window" lastClr="FFFFFF"/>
              </a:solidFill>
              <a:latin typeface="Calibri"/>
            </a:defRPr>
          </a:lvl9pPr>
        </a:lstStyle>
        <a:p xmlns:a="http://schemas.openxmlformats.org/drawingml/2006/main">
          <a:pPr algn="ctr"/>
          <a:endParaRPr lang="ru-RU"/>
        </a:p>
      </cdr:txBody>
    </cdr:sp>
  </cdr:relSizeAnchor>
  <cdr:relSizeAnchor xmlns:cdr="http://schemas.openxmlformats.org/drawingml/2006/chartDrawing">
    <cdr:from>
      <cdr:x>0.41406</cdr:x>
      <cdr:y>0.57292</cdr:y>
    </cdr:from>
    <cdr:to>
      <cdr:x>0.46875</cdr:x>
      <cdr:y>0.64583</cdr:y>
    </cdr:to>
    <cdr:pic>
      <cdr:nvPicPr>
        <cdr:cNvPr id="45" name="Picture 12" descr="https://d30y9cdsu7xlg0.cloudfront.net/png/593906-200.png"/>
        <cdr:cNvPicPr>
          <a:picLocks xmlns:a="http://schemas.openxmlformats.org/drawingml/2006/main" noChangeAspect="1" noChangeArrowheads="1"/>
        </cdr:cNvPicPr>
      </cdr:nvPicPr>
      <cdr:blipFill>
        <a:blip xmlns:a="http://schemas.openxmlformats.org/drawingml/2006/main" xmlns:r="http://schemas.openxmlformats.org/officeDocument/2006/relationships" r:embed="rId17" cstate="print">
          <a:biLevel thresh="50000"/>
        </a:blip>
        <a:srcRect xmlns:a="http://schemas.openxmlformats.org/drawingml/2006/main"/>
        <a:stretch xmlns:a="http://schemas.openxmlformats.org/drawingml/2006/main">
          <a:fillRect/>
        </a:stretch>
      </cdr:blipFill>
      <cdr:spPr bwMode="auto">
        <a:xfrm xmlns:a="http://schemas.openxmlformats.org/drawingml/2006/main">
          <a:off x="3786182" y="3929066"/>
          <a:ext cx="500066" cy="500066"/>
        </a:xfrm>
        <a:prstGeom xmlns:a="http://schemas.openxmlformats.org/drawingml/2006/main" prst="rect">
          <a:avLst/>
        </a:prstGeom>
        <a:noFill xmlns:a="http://schemas.openxmlformats.org/drawingml/2006/main"/>
      </cdr:spPr>
    </cdr:pic>
  </cdr:relSizeAnchor>
  <cdr:relSizeAnchor xmlns:cdr="http://schemas.openxmlformats.org/drawingml/2006/chartDrawing">
    <cdr:from>
      <cdr:x>0.82813</cdr:x>
      <cdr:y>0.125</cdr:y>
    </cdr:from>
    <cdr:to>
      <cdr:x>0.98563</cdr:x>
      <cdr:y>0.16988</cdr:y>
    </cdr:to>
    <cdr:sp macro="" textlink="">
      <cdr:nvSpPr>
        <cdr:cNvPr id="46" name="TextBox 3"/>
        <cdr:cNvSpPr txBox="1"/>
      </cdr:nvSpPr>
      <cdr:spPr>
        <a:xfrm xmlns:a="http://schemas.openxmlformats.org/drawingml/2006/main">
          <a:off x="7572396" y="857232"/>
          <a:ext cx="1440160"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ru-RU"/>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pPr algn="ctr"/>
          <a:r>
            <a:rPr lang="ru-RU" sz="1400" i="1" dirty="0" smtClean="0">
              <a:cs typeface="Times New Roman" pitchFamily="18" charset="0"/>
            </a:rPr>
            <a:t>тыс. руб.</a:t>
          </a:r>
          <a:endParaRPr lang="ru-RU" sz="1400" i="1" dirty="0">
            <a:cs typeface="Times New Roman"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EA82B-F240-455B-BEC9-656477402841}" type="datetimeFigureOut">
              <a:rPr lang="ru-RU" smtClean="0"/>
              <a:pPr/>
              <a:t>05.12.2019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C3590D-A6C9-41EC-BDBB-02975A6C03C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A7C7E44-110E-4BB4-8137-138D85AD62F1}" type="slidenum">
              <a:rPr lang="ru-RU" smtClean="0"/>
              <a:pPr/>
              <a:t>18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AA7C7E44-110E-4BB4-8137-138D85AD62F1}" type="slidenum">
              <a:rPr lang="ru-RU" smtClean="0"/>
              <a:pPr/>
              <a:t>20</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E596649-AAF9-454E-94F5-79E1EBF90AFE}" type="slidenum">
              <a:rPr lang="ru-RU" smtClean="0"/>
              <a:pPr fontAlgn="base">
                <a:spcBef>
                  <a:spcPct val="0"/>
                </a:spcBef>
                <a:spcAft>
                  <a:spcPct val="0"/>
                </a:spcAft>
                <a:defRPr/>
              </a:pPr>
              <a:t>62</a:t>
            </a:fld>
            <a:endParaRPr lang="ru-RU" smtClean="0"/>
          </a:p>
        </p:txBody>
      </p:sp>
      <p:sp>
        <p:nvSpPr>
          <p:cNvPr id="65539" name="Rectangle 2"/>
          <p:cNvSpPr>
            <a:spLocks noGrp="1" noRot="1" noChangeAspect="1" noChangeArrowheads="1" noTextEdit="1"/>
          </p:cNvSpPr>
          <p:nvPr>
            <p:ph type="sldImg"/>
          </p:nvPr>
        </p:nvSpPr>
        <p:spPr bwMode="auto">
          <a:xfrm>
            <a:off x="1146175" y="685800"/>
            <a:ext cx="4573588" cy="3429000"/>
          </a:xfrm>
          <a:noFill/>
          <a:ln>
            <a:solidFill>
              <a:srgbClr val="000000"/>
            </a:solidFill>
            <a:miter lim="800000"/>
            <a:headEnd/>
            <a:tailEnd/>
          </a:ln>
        </p:spPr>
      </p:sp>
      <p:sp>
        <p:nvSpPr>
          <p:cNvPr id="65540" name="Rectangle 3"/>
          <p:cNvSpPr>
            <a:spLocks noGrp="1" noChangeArrowheads="1"/>
          </p:cNvSpPr>
          <p:nvPr>
            <p:ph type="body" idx="1"/>
          </p:nvPr>
        </p:nvSpPr>
        <p:spPr bwMode="auto">
          <a:xfrm>
            <a:off x="914400" y="4343400"/>
            <a:ext cx="5029200" cy="4114800"/>
          </a:xfrm>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p:spPr>
      </p:sp>
      <p:sp>
        <p:nvSpPr>
          <p:cNvPr id="66563"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40964"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F84DAB3-7315-4FCB-B001-E6690EAFEBF0}" type="slidenum">
              <a:rPr lang="ru-RU" smtClean="0"/>
              <a:pPr fontAlgn="base">
                <a:spcBef>
                  <a:spcPct val="0"/>
                </a:spcBef>
                <a:spcAft>
                  <a:spcPct val="0"/>
                </a:spcAft>
                <a:defRPr/>
              </a:pPr>
              <a:t>66</a:t>
            </a:fld>
            <a:endParaRPr lang="ru-RU"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Образ слайда 1"/>
          <p:cNvSpPr>
            <a:spLocks noGrp="1" noRot="1" noChangeAspect="1"/>
          </p:cNvSpPr>
          <p:nvPr>
            <p:ph type="sldImg"/>
          </p:nvPr>
        </p:nvSpPr>
        <p:spPr bwMode="auto">
          <a:noFill/>
          <a:ln>
            <a:solidFill>
              <a:srgbClr val="000000"/>
            </a:solidFill>
            <a:miter lim="800000"/>
            <a:headEnd/>
            <a:tailEnd/>
          </a:ln>
        </p:spPr>
      </p:sp>
      <p:sp>
        <p:nvSpPr>
          <p:cNvPr id="22530"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2531"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71D755-6B29-4872-8AF5-C16BA71823AD}" type="slidenum">
              <a:rPr lang="ru-RU" smtClean="0"/>
              <a:pPr/>
              <a:t>68</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DE006791-4EA7-4D71-AF90-73332754991F}" type="slidenum">
              <a:rPr lang="ru-RU"/>
              <a:pPr>
                <a:defRPr/>
              </a:pPr>
              <a:t>‹#›</a:t>
            </a:fld>
            <a:endParaRPr lang="ru-RU"/>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A63C7CB-55AC-4A66-93F4-37BBC42CA7A0}" type="slidenum">
              <a:rPr lang="ru-RU"/>
              <a:pPr>
                <a:defRPr/>
              </a:pPr>
              <a:t>‹#›</a:t>
            </a:fld>
            <a:endParaRPr lang="ru-RU"/>
          </a:p>
        </p:txBody>
      </p:sp>
    </p:spTree>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08BA8C2-D09E-4599-9CEF-CA2F4B5825AC}" type="slidenum">
              <a:rPr lang="ru-RU"/>
              <a:pPr>
                <a:defRPr/>
              </a:pPr>
              <a:t>‹#›</a:t>
            </a:fld>
            <a:endParaRPr lang="ru-RU"/>
          </a:p>
        </p:txBody>
      </p:sp>
    </p:spTree>
  </p:cSld>
  <p:clrMapOvr>
    <a:masterClrMapping/>
  </p:clrMapOvr>
  <p:transition>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3" name="Дата 2"/>
          <p:cNvSpPr>
            <a:spLocks noGrp="1"/>
          </p:cNvSpPr>
          <p:nvPr>
            <p:ph type="dt" sz="half" idx="10"/>
          </p:nvPr>
        </p:nvSpPr>
        <p:spPr>
          <a:xfrm>
            <a:off x="457200" y="6245225"/>
            <a:ext cx="2133600" cy="476250"/>
          </a:xfrm>
        </p:spPr>
        <p:txBody>
          <a:bodyPr/>
          <a:lstStyle>
            <a:lvl1pPr>
              <a:defRPr/>
            </a:lvl1pPr>
          </a:lstStyle>
          <a:p>
            <a:pPr>
              <a:defRPr/>
            </a:pPr>
            <a:endParaRPr lang="ru-RU"/>
          </a:p>
        </p:txBody>
      </p:sp>
      <p:sp>
        <p:nvSpPr>
          <p:cNvPr id="4" name="Нижний колонтитул 3"/>
          <p:cNvSpPr>
            <a:spLocks noGrp="1"/>
          </p:cNvSpPr>
          <p:nvPr>
            <p:ph type="ftr" sz="quarter" idx="11"/>
          </p:nvPr>
        </p:nvSpPr>
        <p:spPr>
          <a:xfrm>
            <a:off x="3124200" y="6245225"/>
            <a:ext cx="2895600" cy="476250"/>
          </a:xfrm>
        </p:spPr>
        <p:txBody>
          <a:bodyPr/>
          <a:lstStyle>
            <a:lvl1pPr>
              <a:defRPr/>
            </a:lvl1pPr>
          </a:lstStyle>
          <a:p>
            <a:pPr>
              <a:defRPr/>
            </a:pPr>
            <a:endParaRPr lang="ru-RU"/>
          </a:p>
        </p:txBody>
      </p:sp>
      <p:sp>
        <p:nvSpPr>
          <p:cNvPr id="5" name="Номер слайда 4"/>
          <p:cNvSpPr>
            <a:spLocks noGrp="1"/>
          </p:cNvSpPr>
          <p:nvPr>
            <p:ph type="sldNum" sz="quarter" idx="12"/>
          </p:nvPr>
        </p:nvSpPr>
        <p:spPr>
          <a:xfrm>
            <a:off x="6553200" y="6245225"/>
            <a:ext cx="2133600" cy="476250"/>
          </a:xfrm>
        </p:spPr>
        <p:txBody>
          <a:bodyPr/>
          <a:lstStyle>
            <a:lvl1pPr>
              <a:defRPr/>
            </a:lvl1pPr>
          </a:lstStyle>
          <a:p>
            <a:pPr>
              <a:defRPr/>
            </a:pPr>
            <a:fld id="{8884CEF4-2602-46FD-91D3-B9CE97500245}"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437307E5-495E-47A6-860E-A7DB08381D2C}" type="slidenum">
              <a:rPr lang="ru-RU"/>
              <a:pPr>
                <a:defRPr/>
              </a:pPr>
              <a:t>‹#›</a:t>
            </a:fld>
            <a:endParaRPr lang="ru-RU"/>
          </a:p>
        </p:txBody>
      </p:sp>
    </p:spTree>
  </p:cSld>
  <p:clrMapOvr>
    <a:masterClrMapping/>
  </p:clrMapOvr>
  <p:transition>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F14829B-82E0-41B7-9EC4-9C355F1ABE74}" type="slidenum">
              <a:rPr lang="ru-RU"/>
              <a:pPr>
                <a:defRPr/>
              </a:pPr>
              <a:t>‹#›</a:t>
            </a:fld>
            <a:endParaRPr lang="ru-RU"/>
          </a:p>
        </p:txBody>
      </p:sp>
    </p:spTree>
  </p:cSld>
  <p:clrMapOvr>
    <a:masterClrMapping/>
  </p:clrMapOvr>
  <p:transition>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2F85926-6C37-4EB2-BD4F-C305CD459CD6}" type="slidenum">
              <a:rPr lang="ru-RU"/>
              <a:pPr>
                <a:defRPr/>
              </a:pPr>
              <a:t>‹#›</a:t>
            </a:fld>
            <a:endParaRPr lang="ru-RU"/>
          </a:p>
        </p:txBody>
      </p:sp>
    </p:spTree>
  </p:cSld>
  <p:clrMapOvr>
    <a:masterClrMapping/>
  </p:clrMapOvr>
  <p:transition>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23980695-537C-4018-937E-12FB718C82D5}" type="slidenum">
              <a:rPr lang="ru-RU"/>
              <a:pPr>
                <a:defRPr/>
              </a:pPr>
              <a:t>‹#›</a:t>
            </a:fld>
            <a:endParaRPr lang="ru-RU"/>
          </a:p>
        </p:txBody>
      </p:sp>
    </p:spTree>
  </p:cSld>
  <p:clrMapOvr>
    <a:masterClrMapping/>
  </p:clrMapOvr>
  <p:transition>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70CEA1C9-D1CA-4F85-AC2E-DC5EF3B19100}" type="slidenum">
              <a:rPr lang="ru-RU"/>
              <a:pPr>
                <a:defRPr/>
              </a:pPr>
              <a:t>‹#›</a:t>
            </a:fld>
            <a:endParaRPr lang="ru-RU"/>
          </a:p>
        </p:txBody>
      </p:sp>
    </p:spTree>
  </p:cSld>
  <p:clrMapOvr>
    <a:masterClrMapping/>
  </p:clrMapOvr>
  <p:transition>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3740058B-A102-4261-A575-8D23C5CC3EA3}" type="slidenum">
              <a:rPr lang="ru-RU"/>
              <a:pPr>
                <a:defRPr/>
              </a:pPr>
              <a:t>‹#›</a:t>
            </a:fld>
            <a:endParaRPr lang="ru-RU"/>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9EDF85E8-6370-4F01-A738-2499D1846F51}" type="slidenum">
              <a:rPr lang="ru-RU"/>
              <a:pPr>
                <a:defRPr/>
              </a:pPr>
              <a:t>‹#›</a:t>
            </a:fld>
            <a:endParaRPr lang="ru-RU"/>
          </a:p>
        </p:txBody>
      </p:sp>
    </p:spTree>
  </p:cSld>
  <p:clrMapOvr>
    <a:masterClrMapping/>
  </p:clrMapOvr>
  <p:transition>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271415D-E871-4216-B2D8-92EA540D487C}" type="slidenum">
              <a:rPr lang="ru-RU"/>
              <a:pPr>
                <a:defRPr/>
              </a:pPr>
              <a:t>‹#›</a:t>
            </a:fld>
            <a:endParaRPr lang="ru-RU"/>
          </a:p>
        </p:txBody>
      </p:sp>
    </p:spTree>
  </p:cSld>
  <p:clrMapOvr>
    <a:masterClrMapping/>
  </p:clrMapOvr>
  <p:transition>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CCFFFF"/>
            </a:gs>
            <a:gs pos="50000">
              <a:srgbClr val="FFFFFF"/>
            </a:gs>
            <a:gs pos="100000">
              <a:srgbClr val="FFCCFF"/>
            </a:gs>
          </a:gsLst>
          <a:lin ang="66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C8BE413B-C839-4043-889C-6605F20B0AF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2" r:id="rId12"/>
  </p:sldLayoutIdLst>
  <p:transition>
    <p:split orient="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4.xml"/><Relationship Id="rId7" Type="http://schemas.openxmlformats.org/officeDocument/2006/relationships/chart" Target="../charts/chart5.xml"/><Relationship Id="rId2" Type="http://schemas.openxmlformats.org/officeDocument/2006/relationships/chart" Target="../charts/chart3.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2.xml"/><Relationship Id="rId5" Type="http://schemas.openxmlformats.org/officeDocument/2006/relationships/chart" Target="../charts/chart10.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2.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chart" Target="../charts/chart22.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7.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3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consultantplus://offline/ref=F5E06529D60FEBD3DE1FD48F65446402DB6C2186BE4BACBFE6CD2D1003s6cDM" TargetMode="External"/><Relationship Id="rId7" Type="http://schemas.openxmlformats.org/officeDocument/2006/relationships/image" Target="../media/image26.jpeg"/><Relationship Id="rId2" Type="http://schemas.openxmlformats.org/officeDocument/2006/relationships/hyperlink" Target="consultantplus://offline/ref=F5E06529D60FEBD3DE1FD48F65446402DB6D2880BB49ACBFE6CD2D1003s6cDM" TargetMode="External"/><Relationship Id="rId1" Type="http://schemas.openxmlformats.org/officeDocument/2006/relationships/slideLayout" Target="../slideLayouts/slideLayout7.xml"/><Relationship Id="rId6" Type="http://schemas.openxmlformats.org/officeDocument/2006/relationships/chart" Target="../charts/chart42.xml"/><Relationship Id="rId5" Type="http://schemas.openxmlformats.org/officeDocument/2006/relationships/chart" Target="../charts/chart41.xml"/><Relationship Id="rId4" Type="http://schemas.openxmlformats.org/officeDocument/2006/relationships/hyperlink" Target="consultantplus://offline/ref=F5E06529D60FEBD3DE1FD48F65446402DB6C288AB648ACBFE6CD2D1003s6cDM" TargetMode="External"/></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29.png"/><Relationship Id="rId5" Type="http://schemas.openxmlformats.org/officeDocument/2006/relationships/tags" Target="../tags/tag5.xml"/><Relationship Id="rId10" Type="http://schemas.openxmlformats.org/officeDocument/2006/relationships/image" Target="../media/image28.png"/><Relationship Id="rId4" Type="http://schemas.openxmlformats.org/officeDocument/2006/relationships/tags" Target="../tags/tag4.xml"/><Relationship Id="rId9" Type="http://schemas.openxmlformats.org/officeDocument/2006/relationships/chart" Target="../charts/char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chart" Target="../charts/chart44.xml"/><Relationship Id="rId1" Type="http://schemas.openxmlformats.org/officeDocument/2006/relationships/slideLayout" Target="../slideLayouts/slideLayout7.xml"/><Relationship Id="rId4" Type="http://schemas.openxmlformats.org/officeDocument/2006/relationships/chart" Target="../charts/chart46.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chart" Target="../charts/chart4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chart" Target="../charts/chart49.xml"/><Relationship Id="rId1" Type="http://schemas.openxmlformats.org/officeDocument/2006/relationships/slideLayout" Target="../slideLayouts/slideLayout7.xml"/><Relationship Id="rId5" Type="http://schemas.openxmlformats.org/officeDocument/2006/relationships/chart" Target="../charts/chart52.xml"/><Relationship Id="rId4" Type="http://schemas.openxmlformats.org/officeDocument/2006/relationships/chart" Target="../charts/chart51.xml"/></Relationships>
</file>

<file path=ppt/slides/_rels/slide48.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hart" Target="../charts/chart54.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gif"/></Relationships>
</file>

<file path=ppt/slides/_rels/slide6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Рисунок 7" descr="Герб Курского района"/>
          <p:cNvPicPr>
            <a:picLocks noChangeAspect="1" noChangeArrowheads="1"/>
          </p:cNvPicPr>
          <p:nvPr/>
        </p:nvPicPr>
        <p:blipFill>
          <a:blip r:embed="rId2" cstate="print"/>
          <a:srcRect/>
          <a:stretch>
            <a:fillRect/>
          </a:stretch>
        </p:blipFill>
        <p:spPr bwMode="auto">
          <a:xfrm>
            <a:off x="0" y="1"/>
            <a:ext cx="1714480" cy="2069200"/>
          </a:xfrm>
          <a:prstGeom prst="rect">
            <a:avLst/>
          </a:prstGeom>
          <a:noFill/>
          <a:ln w="9525">
            <a:noFill/>
            <a:miter lim="800000"/>
            <a:headEnd/>
            <a:tailEnd/>
          </a:ln>
        </p:spPr>
      </p:pic>
      <p:sp>
        <p:nvSpPr>
          <p:cNvPr id="7" name="TextBox 6"/>
          <p:cNvSpPr txBox="1"/>
          <p:nvPr/>
        </p:nvSpPr>
        <p:spPr>
          <a:xfrm>
            <a:off x="2214546" y="1857364"/>
            <a:ext cx="6929454" cy="769441"/>
          </a:xfrm>
          <a:prstGeom prst="rect">
            <a:avLst/>
          </a:prstGeom>
          <a:noFill/>
        </p:spPr>
        <p:txBody>
          <a:bodyPr wrap="square" rtlCol="0">
            <a:spAutoFit/>
          </a:bodyPr>
          <a:lstStyle/>
          <a:p>
            <a:r>
              <a:rPr lang="ru-RU" sz="4400" kern="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БЮДЖЕТ ДЛЯ ГРАЖДАН</a:t>
            </a:r>
            <a:endParaRPr lang="ru-RU" sz="4400" dirty="0">
              <a:solidFill>
                <a:srgbClr val="FF0000"/>
              </a:solidFill>
            </a:endParaRPr>
          </a:p>
        </p:txBody>
      </p:sp>
      <p:sp>
        <p:nvSpPr>
          <p:cNvPr id="5" name="Прямоугольник 4"/>
          <p:cNvSpPr/>
          <p:nvPr/>
        </p:nvSpPr>
        <p:spPr>
          <a:xfrm>
            <a:off x="0" y="3071810"/>
            <a:ext cx="9144000" cy="2431435"/>
          </a:xfrm>
          <a:prstGeom prst="rect">
            <a:avLst/>
          </a:prstGeom>
          <a:noFill/>
        </p:spPr>
        <p:txBody>
          <a:bodyPr wrap="square" lIns="91440" tIns="45720" rIns="91440" bIns="45720">
            <a:spAutoFit/>
          </a:bodyPr>
          <a:lstStyle/>
          <a:p>
            <a:pPr algn="ctr">
              <a:defRPr/>
            </a:pPr>
            <a:r>
              <a:rPr lang="ru-RU" sz="38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к проекту бюджета Курского муниципального района </a:t>
            </a:r>
          </a:p>
          <a:p>
            <a:pPr algn="ctr">
              <a:defRPr/>
            </a:pPr>
            <a:r>
              <a:rPr lang="ru-RU" sz="38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Ставропольского края на 2020 год </a:t>
            </a:r>
          </a:p>
          <a:p>
            <a:pPr algn="ctr">
              <a:defRPr/>
            </a:pPr>
            <a:r>
              <a:rPr lang="ru-RU" sz="3800" b="1" dirty="0" smtClean="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rPr>
              <a:t>и плановый период 2021 и 2022 годов</a:t>
            </a:r>
            <a:endParaRPr lang="ru-RU" sz="3800" b="1" dirty="0">
              <a:solidFill>
                <a:srgbClr val="000099"/>
              </a:solidFill>
              <a:effectLst>
                <a:outerShdw blurRad="38100" dist="38100" dir="2700000" algn="tl">
                  <a:srgbClr val="FFFFFF"/>
                </a:outerShdw>
                <a:reflection blurRad="6350" stA="55000" endA="300" endPos="45500" dir="5400000" sy="-100000" algn="bl" rotWithShape="0"/>
              </a:effectLst>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msk.deir.ru/wp-content/uploads/2017/03/strategia_rosta.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Прямоугольник 1"/>
          <p:cNvSpPr/>
          <p:nvPr/>
        </p:nvSpPr>
        <p:spPr>
          <a:xfrm>
            <a:off x="214282" y="642918"/>
            <a:ext cx="5929354" cy="2072362"/>
          </a:xfrm>
          <a:prstGeom prst="rect">
            <a:avLst/>
          </a:prstGeom>
        </p:spPr>
        <p:txBody>
          <a:bodyPr wrap="square">
            <a:spAutoFit/>
          </a:bodyPr>
          <a:lstStyle/>
          <a:p>
            <a:pPr algn="ctr">
              <a:lnSpc>
                <a:spcPts val="1700"/>
              </a:lnSpc>
            </a:pPr>
            <a:endParaRPr lang="ru-RU" sz="2400" b="1" dirty="0" smtClean="0">
              <a:solidFill>
                <a:schemeClr val="bg1"/>
              </a:solidFill>
              <a:latin typeface="Calibri" pitchFamily="34" charset="0"/>
              <a:cs typeface="Calibri" pitchFamily="34" charset="0"/>
            </a:endParaRPr>
          </a:p>
          <a:p>
            <a:pPr algn="ctr">
              <a:lnSpc>
                <a:spcPts val="1700"/>
              </a:lnSpc>
            </a:pPr>
            <a:endParaRPr lang="ru-RU" sz="2400" b="1" dirty="0" smtClean="0">
              <a:solidFill>
                <a:schemeClr val="bg1"/>
              </a:solidFill>
              <a:latin typeface="Calibri" pitchFamily="34" charset="0"/>
              <a:cs typeface="Calibri" pitchFamily="34" charset="0"/>
            </a:endParaRPr>
          </a:p>
          <a:p>
            <a:pPr algn="ctr">
              <a:lnSpc>
                <a:spcPts val="1700"/>
              </a:lnSpc>
            </a:pPr>
            <a:endParaRPr lang="ru-RU" sz="2400" b="1" dirty="0" smtClean="0">
              <a:solidFill>
                <a:schemeClr val="bg1"/>
              </a:solidFill>
              <a:latin typeface="Calibri" pitchFamily="34" charset="0"/>
              <a:cs typeface="Calibri" pitchFamily="34" charset="0"/>
            </a:endParaRPr>
          </a:p>
          <a:p>
            <a:pPr algn="ctr">
              <a:lnSpc>
                <a:spcPts val="1700"/>
              </a:lnSpc>
            </a:pPr>
            <a:r>
              <a:rPr lang="ru-RU" sz="2400" b="1" dirty="0" smtClean="0">
                <a:solidFill>
                  <a:schemeClr val="bg1"/>
                </a:solidFill>
                <a:latin typeface="Calibri" pitchFamily="34" charset="0"/>
                <a:cs typeface="Calibri" pitchFamily="34" charset="0"/>
              </a:rPr>
              <a:t>Раздел 1 /   </a:t>
            </a:r>
            <a:r>
              <a:rPr lang="ru-RU" sz="2400" dirty="0" smtClean="0">
                <a:solidFill>
                  <a:schemeClr val="bg1"/>
                </a:solidFill>
                <a:latin typeface="Calibri" pitchFamily="34" charset="0"/>
                <a:cs typeface="Calibri" pitchFamily="34" charset="0"/>
              </a:rPr>
              <a:t>ОСНОВНЫЕ ПОКАЗАТЕЛИ </a:t>
            </a:r>
          </a:p>
          <a:p>
            <a:pPr algn="ctr"/>
            <a:r>
              <a:rPr lang="ru-RU" sz="2400" dirty="0" smtClean="0">
                <a:solidFill>
                  <a:schemeClr val="bg1"/>
                </a:solidFill>
                <a:latin typeface="Calibri" pitchFamily="34" charset="0"/>
                <a:cs typeface="Calibri" pitchFamily="34" charset="0"/>
              </a:rPr>
              <a:t>социально-экономического развития Курского муниципального района Ставропольского края *</a:t>
            </a:r>
          </a:p>
        </p:txBody>
      </p:sp>
      <p:sp>
        <p:nvSpPr>
          <p:cNvPr id="2050" name="AutoShape 2" descr="https://opt-1167640.ssl.1c-bitrix-cdn.ru/upload/iblock/af7/af7d4c29c1d91b39ca35aab10cb7c27d.jpg?15378697025402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 name="TextBox 5"/>
          <p:cNvSpPr txBox="1"/>
          <p:nvPr/>
        </p:nvSpPr>
        <p:spPr>
          <a:xfrm>
            <a:off x="0" y="5889017"/>
            <a:ext cx="8215370" cy="968983"/>
          </a:xfrm>
          <a:prstGeom prst="rect">
            <a:avLst/>
          </a:prstGeom>
          <a:noFill/>
        </p:spPr>
        <p:txBody>
          <a:bodyPr wrap="square" rtlCol="0">
            <a:spAutoFit/>
          </a:bodyPr>
          <a:lstStyle/>
          <a:p>
            <a:pPr>
              <a:lnSpc>
                <a:spcPts val="1700"/>
              </a:lnSpc>
            </a:pPr>
            <a:r>
              <a:rPr lang="ru-RU" dirty="0" smtClean="0">
                <a:solidFill>
                  <a:schemeClr val="bg1"/>
                </a:solidFill>
              </a:rPr>
              <a:t>*</a:t>
            </a:r>
            <a:r>
              <a:rPr lang="ru-RU" dirty="0" smtClean="0">
                <a:solidFill>
                  <a:schemeClr val="bg1"/>
                </a:solidFill>
                <a:latin typeface="Calibri" pitchFamily="34" charset="0"/>
                <a:cs typeface="Calibri" pitchFamily="34" charset="0"/>
              </a:rPr>
              <a:t> В соответствии с прогнозом социально-экономического развития Курского муниципального района Ставропольского края на 2020 год и период 2021  и 2022 годов, утвержденного постановлением администрации Курского муниципального района  Ставропольского края от 28 октября 2019 г. № 609 </a:t>
            </a:r>
            <a:r>
              <a:rPr lang="ru-RU" dirty="0" smtClean="0">
                <a:solidFill>
                  <a:schemeClr val="bg1"/>
                </a:solidFill>
              </a:rPr>
              <a:t> </a:t>
            </a:r>
            <a:endParaRPr lang="ru-RU" dirty="0">
              <a:solidFill>
                <a:schemeClr val="bg1"/>
              </a:solidFill>
            </a:endParaRPr>
          </a:p>
        </p:txBody>
      </p:sp>
    </p:spTree>
  </p:cSld>
  <p:clrMapOvr>
    <a:masterClrMapping/>
  </p:clrMapOvr>
  <p:transition>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1" y="1"/>
          <a:ext cx="4911333" cy="392906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4419600" cy="314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lnSpcReduction="10000"/>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16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rPr>
              <a:t> ЧИСЛЕННОСТЬ НАСЕЛЕНИЯ</a:t>
            </a:r>
            <a:endParaRPr kumimoji="0" lang="ru-RU" sz="16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sp>
        <p:nvSpPr>
          <p:cNvPr id="5" name="Прямоугольник 4"/>
          <p:cNvSpPr/>
          <p:nvPr/>
        </p:nvSpPr>
        <p:spPr>
          <a:xfrm>
            <a:off x="3581400" y="228600"/>
            <a:ext cx="918841" cy="246221"/>
          </a:xfrm>
          <a:prstGeom prst="rect">
            <a:avLst/>
          </a:prstGeom>
        </p:spPr>
        <p:txBody>
          <a:bodyPr wrap="none">
            <a:spAutoFit/>
          </a:bodyPr>
          <a:lstStyle/>
          <a:p>
            <a:pPr>
              <a:spcBef>
                <a:spcPct val="50000"/>
              </a:spcBef>
            </a:pPr>
            <a:r>
              <a:rPr lang="ru-RU" sz="1000" i="1" dirty="0" smtClean="0">
                <a:latin typeface="Calibri" pitchFamily="34" charset="0"/>
              </a:rPr>
              <a:t>тыс. человек</a:t>
            </a:r>
            <a:endParaRPr lang="ru-RU" sz="1000" i="1" dirty="0">
              <a:latin typeface="Calibri" pitchFamily="34" charset="0"/>
            </a:endParaRPr>
          </a:p>
        </p:txBody>
      </p:sp>
      <p:graphicFrame>
        <p:nvGraphicFramePr>
          <p:cNvPr id="6" name="Object 4"/>
          <p:cNvGraphicFramePr>
            <a:graphicFrameLocks noChangeAspect="1"/>
          </p:cNvGraphicFramePr>
          <p:nvPr/>
        </p:nvGraphicFramePr>
        <p:xfrm>
          <a:off x="1" y="3140906"/>
          <a:ext cx="4929189" cy="371709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txBox="1">
            <a:spLocks noChangeArrowheads="1"/>
          </p:cNvSpPr>
          <p:nvPr/>
        </p:nvSpPr>
        <p:spPr bwMode="auto">
          <a:xfrm>
            <a:off x="0" y="3429000"/>
            <a:ext cx="4572000" cy="357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14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rPr>
              <a:t>ДЕМОГРАФИЯ</a:t>
            </a:r>
            <a:endParaRPr kumimoji="0" lang="ru-RU" sz="1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pic>
        <p:nvPicPr>
          <p:cNvPr id="233474" name="Picture 2" descr="https://image.freepik.com/free-vector/no-translate-detected_24877-36975.jpg"/>
          <p:cNvPicPr>
            <a:picLocks noChangeAspect="1" noChangeArrowheads="1"/>
          </p:cNvPicPr>
          <p:nvPr/>
        </p:nvPicPr>
        <p:blipFill>
          <a:blip r:embed="rId4" cstate="print"/>
          <a:srcRect l="5474" t="11429" r="5114" b="14286"/>
          <a:stretch>
            <a:fillRect/>
          </a:stretch>
        </p:blipFill>
        <p:spPr bwMode="auto">
          <a:xfrm>
            <a:off x="5143504" y="428604"/>
            <a:ext cx="3733800" cy="2209800"/>
          </a:xfrm>
          <a:prstGeom prst="rect">
            <a:avLst/>
          </a:prstGeom>
          <a:ln>
            <a:noFill/>
          </a:ln>
          <a:effectLst>
            <a:softEdge rad="112500"/>
          </a:effectLst>
        </p:spPr>
      </p:pic>
      <p:pic>
        <p:nvPicPr>
          <p:cNvPr id="233476" name="Picture 4" descr="https://static.seekingalpha.com/uploads/2018/9/18/saupload_Bps7AnIMhDM0nyoIuIuk5Jo-UInmz2HvwQWmR6luuwz8cE0w--aUPILcfjTB89alpjAQ9XhZNyZBHeDABlYu2iSWC-Pubz0udiymGEbL0woyGBok9wfucf1-L1KPRFhlOUBstka-.png"/>
          <p:cNvPicPr>
            <a:picLocks noChangeAspect="1" noChangeArrowheads="1"/>
          </p:cNvPicPr>
          <p:nvPr/>
        </p:nvPicPr>
        <p:blipFill>
          <a:blip r:embed="rId5" cstate="print"/>
          <a:srcRect/>
          <a:stretch>
            <a:fillRect/>
          </a:stretch>
        </p:blipFill>
        <p:spPr bwMode="auto">
          <a:xfrm>
            <a:off x="5000628" y="4071942"/>
            <a:ext cx="3974410" cy="2596463"/>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0" y="0"/>
          <a:ext cx="4786314" cy="35052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4953000" cy="571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16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Calibri" pitchFamily="34" charset="0"/>
                <a:cs typeface="Calibri" pitchFamily="34" charset="0"/>
              </a:rPr>
              <a:t>СЕЛЬСКОЕ ХОЗЯЙСТВО</a:t>
            </a:r>
            <a:endParaRPr kumimoji="0" lang="ru-RU" sz="1600" b="0"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Calibri" pitchFamily="34" charset="0"/>
              <a:cs typeface="Calibri" pitchFamily="34" charset="0"/>
            </a:endParaRPr>
          </a:p>
        </p:txBody>
      </p:sp>
      <p:sp>
        <p:nvSpPr>
          <p:cNvPr id="5" name="Прямоугольник 4"/>
          <p:cNvSpPr/>
          <p:nvPr/>
        </p:nvSpPr>
        <p:spPr>
          <a:xfrm>
            <a:off x="3810000" y="228600"/>
            <a:ext cx="849913" cy="246221"/>
          </a:xfrm>
          <a:prstGeom prst="rect">
            <a:avLst/>
          </a:prstGeom>
        </p:spPr>
        <p:txBody>
          <a:bodyPr wrap="none">
            <a:spAutoFit/>
          </a:bodyPr>
          <a:lstStyle/>
          <a:p>
            <a:pPr>
              <a:spcBef>
                <a:spcPct val="50000"/>
              </a:spcBef>
            </a:pPr>
            <a:r>
              <a:rPr lang="ru-RU" sz="1000" i="1" dirty="0" smtClean="0">
                <a:latin typeface="Calibri" pitchFamily="34" charset="0"/>
              </a:rPr>
              <a:t>млн. рублей</a:t>
            </a:r>
            <a:endParaRPr lang="ru-RU" sz="1000" i="1" dirty="0">
              <a:latin typeface="Calibri" pitchFamily="34" charset="0"/>
            </a:endParaRPr>
          </a:p>
        </p:txBody>
      </p:sp>
      <p:graphicFrame>
        <p:nvGraphicFramePr>
          <p:cNvPr id="6" name="Object 4"/>
          <p:cNvGraphicFramePr>
            <a:graphicFrameLocks noChangeAspect="1"/>
          </p:cNvGraphicFramePr>
          <p:nvPr/>
        </p:nvGraphicFramePr>
        <p:xfrm>
          <a:off x="0" y="3352800"/>
          <a:ext cx="4786314" cy="3505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2"/>
          <p:cNvSpPr txBox="1">
            <a:spLocks noChangeArrowheads="1"/>
          </p:cNvSpPr>
          <p:nvPr/>
        </p:nvSpPr>
        <p:spPr bwMode="auto">
          <a:xfrm>
            <a:off x="0" y="3357562"/>
            <a:ext cx="9144000" cy="3429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1600" b="1" kern="0" dirty="0" smtClean="0">
                <a:effectLst>
                  <a:outerShdw blurRad="38100" dist="38100" dir="2700000" algn="tl">
                    <a:srgbClr val="FFFFFF"/>
                  </a:outerShdw>
                </a:effectLst>
                <a:latin typeface="Calibri" pitchFamily="34" charset="0"/>
                <a:cs typeface="Calibri" pitchFamily="34" charset="0"/>
              </a:rPr>
              <a:t>ПРОИЗВОДСТВО ВАЖНЕЙШИХ ВИДОВ ПРОДУКЦИИ</a:t>
            </a:r>
            <a:endParaRPr lang="ru-RU" sz="1600" kern="0" dirty="0" smtClean="0">
              <a:effectLst>
                <a:outerShdw blurRad="38100" dist="38100" dir="2700000" algn="tl">
                  <a:srgbClr val="FFFFFF"/>
                </a:outerShdw>
              </a:effectLst>
              <a:latin typeface="Calibri" pitchFamily="34" charset="0"/>
              <a:cs typeface="Calibri" pitchFamily="34" charset="0"/>
            </a:endParaRPr>
          </a:p>
        </p:txBody>
      </p:sp>
      <p:sp>
        <p:nvSpPr>
          <p:cNvPr id="8" name="Прямоугольник 7"/>
          <p:cNvSpPr/>
          <p:nvPr/>
        </p:nvSpPr>
        <p:spPr>
          <a:xfrm>
            <a:off x="3810000" y="3581400"/>
            <a:ext cx="849913" cy="261610"/>
          </a:xfrm>
          <a:prstGeom prst="rect">
            <a:avLst/>
          </a:prstGeom>
        </p:spPr>
        <p:txBody>
          <a:bodyPr wrap="none">
            <a:spAutoFit/>
          </a:bodyPr>
          <a:lstStyle/>
          <a:p>
            <a:pPr>
              <a:spcBef>
                <a:spcPct val="50000"/>
              </a:spcBef>
            </a:pPr>
            <a:r>
              <a:rPr lang="ru-RU" sz="1100" i="1" dirty="0" smtClean="0">
                <a:latin typeface="Calibri" pitchFamily="34" charset="0"/>
              </a:rPr>
              <a:t>тыс. тонн</a:t>
            </a:r>
            <a:endParaRPr lang="ru-RU" sz="1100" i="1" dirty="0">
              <a:latin typeface="Calibri" pitchFamily="34" charset="0"/>
            </a:endParaRPr>
          </a:p>
        </p:txBody>
      </p:sp>
      <p:pic>
        <p:nvPicPr>
          <p:cNvPr id="245762" name="Picture 2" descr="https://avatars.mds.yandex.net/get-pdb/234183/5f1483b2-8466-4acb-8503-3c54e3414a81/s1200?webp=false"/>
          <p:cNvPicPr>
            <a:picLocks noChangeAspect="1" noChangeArrowheads="1"/>
          </p:cNvPicPr>
          <p:nvPr/>
        </p:nvPicPr>
        <p:blipFill>
          <a:blip r:embed="rId4" cstate="print"/>
          <a:srcRect/>
          <a:stretch>
            <a:fillRect/>
          </a:stretch>
        </p:blipFill>
        <p:spPr bwMode="auto">
          <a:xfrm>
            <a:off x="9001156" y="500042"/>
            <a:ext cx="1285844" cy="771507"/>
          </a:xfrm>
          <a:prstGeom prst="ellipse">
            <a:avLst/>
          </a:prstGeom>
          <a:ln>
            <a:noFill/>
          </a:ln>
          <a:effectLst>
            <a:softEdge rad="112500"/>
          </a:effectLst>
        </p:spPr>
      </p:pic>
      <p:pic>
        <p:nvPicPr>
          <p:cNvPr id="245764" name="Picture 4" descr="https://im0-tub-ru.yandex.net/i?id=6d507f9c59d91d43092761d2e50c0815-l&amp;n=13"/>
          <p:cNvPicPr>
            <a:picLocks noChangeAspect="1" noChangeArrowheads="1"/>
          </p:cNvPicPr>
          <p:nvPr/>
        </p:nvPicPr>
        <p:blipFill>
          <a:blip r:embed="rId5" cstate="print"/>
          <a:srcRect/>
          <a:stretch>
            <a:fillRect/>
          </a:stretch>
        </p:blipFill>
        <p:spPr bwMode="auto">
          <a:xfrm>
            <a:off x="9286908" y="2000240"/>
            <a:ext cx="1511876" cy="923924"/>
          </a:xfrm>
          <a:prstGeom prst="ellipse">
            <a:avLst/>
          </a:prstGeom>
          <a:ln>
            <a:noFill/>
          </a:ln>
          <a:effectLst>
            <a:softEdge rad="112500"/>
          </a:effectLst>
        </p:spPr>
      </p:pic>
      <p:sp>
        <p:nvSpPr>
          <p:cNvPr id="245766" name="AutoShape 6" descr="https://importinfo.ru/wp-content/uploads/2017/10/%D1%8F%D1%87%D0%BC%D0%B5%D0%BD%D1%8C-3-1024x68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45768" name="AutoShape 8" descr="https://importinfo.ru/wp-content/uploads/2017/10/%D1%8F%D1%87%D0%BC%D0%B5%D0%BD%D1%8C-3-1024x685.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45770" name="Picture 10" descr="https://static.tildacdn.com/tild6438-3737-4564-b535-646431393637/noroot.jpg"/>
          <p:cNvPicPr>
            <a:picLocks noChangeAspect="1" noChangeArrowheads="1"/>
          </p:cNvPicPr>
          <p:nvPr/>
        </p:nvPicPr>
        <p:blipFill>
          <a:blip r:embed="rId6" cstate="print"/>
          <a:srcRect/>
          <a:stretch>
            <a:fillRect/>
          </a:stretch>
        </p:blipFill>
        <p:spPr bwMode="auto">
          <a:xfrm flipH="1">
            <a:off x="9786974" y="4143380"/>
            <a:ext cx="664383" cy="442922"/>
          </a:xfrm>
          <a:prstGeom prst="ellipse">
            <a:avLst/>
          </a:prstGeom>
          <a:ln>
            <a:noFill/>
          </a:ln>
          <a:effectLst>
            <a:softEdge rad="112500"/>
          </a:effectLst>
        </p:spPr>
      </p:pic>
      <p:graphicFrame>
        <p:nvGraphicFramePr>
          <p:cNvPr id="13" name="Содержимое 6"/>
          <p:cNvGraphicFramePr>
            <a:graphicFrameLocks/>
          </p:cNvGraphicFramePr>
          <p:nvPr/>
        </p:nvGraphicFramePr>
        <p:xfrm>
          <a:off x="5000628" y="3714752"/>
          <a:ext cx="4143372" cy="314324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Object 4"/>
          <p:cNvGraphicFramePr>
            <a:graphicFrameLocks noChangeAspect="1"/>
          </p:cNvGraphicFramePr>
          <p:nvPr/>
        </p:nvGraphicFramePr>
        <p:xfrm>
          <a:off x="5000628" y="0"/>
          <a:ext cx="4143372" cy="3143248"/>
        </p:xfrm>
        <a:graphic>
          <a:graphicData uri="http://schemas.openxmlformats.org/drawingml/2006/chart">
            <c:chart xmlns:c="http://schemas.openxmlformats.org/drawingml/2006/chart" xmlns:r="http://schemas.openxmlformats.org/officeDocument/2006/relationships" r:id="rId8"/>
          </a:graphicData>
        </a:graphic>
      </p:graphicFrame>
      <p:sp>
        <p:nvSpPr>
          <p:cNvPr id="15" name="Прямоугольник 14"/>
          <p:cNvSpPr/>
          <p:nvPr/>
        </p:nvSpPr>
        <p:spPr>
          <a:xfrm>
            <a:off x="8153400" y="3571876"/>
            <a:ext cx="990600" cy="261610"/>
          </a:xfrm>
          <a:prstGeom prst="rect">
            <a:avLst/>
          </a:prstGeom>
        </p:spPr>
        <p:txBody>
          <a:bodyPr wrap="square">
            <a:spAutoFit/>
          </a:bodyPr>
          <a:lstStyle/>
          <a:p>
            <a:pPr>
              <a:spcBef>
                <a:spcPct val="50000"/>
              </a:spcBef>
            </a:pPr>
            <a:r>
              <a:rPr lang="ru-RU" sz="1100" i="1" dirty="0" smtClean="0">
                <a:latin typeface="Calibri" pitchFamily="34" charset="0"/>
              </a:rPr>
              <a:t>тыс. тонн</a:t>
            </a:r>
            <a:endParaRPr lang="ru-RU" sz="1100" i="1" dirty="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0" y="0"/>
          <a:ext cx="45720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3500438"/>
            <a:ext cx="4643438"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b="1" kern="0" dirty="0" smtClean="0">
                <a:effectLst>
                  <a:outerShdw blurRad="38100" dist="38100" dir="2700000" algn="tl">
                    <a:srgbClr val="000000">
                      <a:alpha val="43137"/>
                    </a:srgbClr>
                  </a:outerShdw>
                </a:effectLst>
                <a:latin typeface="Calibri" pitchFamily="34" charset="0"/>
                <a:cs typeface="Calibri" pitchFamily="34" charset="0"/>
              </a:rPr>
              <a:t>ОБОРОТ РОЗНИЧНОЙ ТОРГОВЛИ</a:t>
            </a:r>
            <a:endParaRPr lang="ru-RU" kern="0"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5" name="Прямоугольник 4"/>
          <p:cNvSpPr/>
          <p:nvPr/>
        </p:nvSpPr>
        <p:spPr>
          <a:xfrm>
            <a:off x="3714744" y="571480"/>
            <a:ext cx="789447" cy="276999"/>
          </a:xfrm>
          <a:prstGeom prst="rect">
            <a:avLst/>
          </a:prstGeom>
        </p:spPr>
        <p:txBody>
          <a:bodyPr wrap="square">
            <a:spAutoFit/>
          </a:bodyPr>
          <a:lstStyle/>
          <a:p>
            <a:pPr>
              <a:spcBef>
                <a:spcPct val="50000"/>
              </a:spcBef>
            </a:pPr>
            <a:r>
              <a:rPr lang="ru-RU" sz="1200" i="1" dirty="0" smtClean="0">
                <a:latin typeface="Calibri" pitchFamily="34" charset="0"/>
              </a:rPr>
              <a:t>млн. руб.</a:t>
            </a:r>
            <a:endParaRPr lang="ru-RU" sz="1200" i="1" dirty="0">
              <a:latin typeface="Calibri" pitchFamily="34" charset="0"/>
            </a:endParaRPr>
          </a:p>
        </p:txBody>
      </p:sp>
      <p:graphicFrame>
        <p:nvGraphicFramePr>
          <p:cNvPr id="6" name="Object 4"/>
          <p:cNvGraphicFramePr>
            <a:graphicFrameLocks noChangeAspect="1"/>
          </p:cNvGraphicFramePr>
          <p:nvPr/>
        </p:nvGraphicFramePr>
        <p:xfrm>
          <a:off x="4572000" y="142852"/>
          <a:ext cx="4572000" cy="3286148"/>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8072462" y="285728"/>
            <a:ext cx="907300" cy="276999"/>
          </a:xfrm>
          <a:prstGeom prst="rect">
            <a:avLst/>
          </a:prstGeom>
        </p:spPr>
        <p:txBody>
          <a:bodyPr wrap="none">
            <a:spAutoFit/>
          </a:bodyPr>
          <a:lstStyle/>
          <a:p>
            <a:pPr>
              <a:spcBef>
                <a:spcPct val="50000"/>
              </a:spcBef>
            </a:pPr>
            <a:r>
              <a:rPr lang="ru-RU" sz="1200" i="1" dirty="0" smtClean="0">
                <a:latin typeface="Calibri" pitchFamily="34" charset="0"/>
              </a:rPr>
              <a:t>тыс. кв. м.</a:t>
            </a:r>
            <a:endParaRPr lang="ru-RU" sz="1200" i="1" dirty="0">
              <a:latin typeface="Calibri" pitchFamily="34" charset="0"/>
            </a:endParaRPr>
          </a:p>
        </p:txBody>
      </p:sp>
      <p:graphicFrame>
        <p:nvGraphicFramePr>
          <p:cNvPr id="10" name="Object 4"/>
          <p:cNvGraphicFramePr>
            <a:graphicFrameLocks noChangeAspect="1"/>
          </p:cNvGraphicFramePr>
          <p:nvPr/>
        </p:nvGraphicFramePr>
        <p:xfrm>
          <a:off x="0" y="3714752"/>
          <a:ext cx="4500562" cy="3000396"/>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2"/>
          <p:cNvSpPr txBox="1">
            <a:spLocks noChangeArrowheads="1"/>
          </p:cNvSpPr>
          <p:nvPr/>
        </p:nvSpPr>
        <p:spPr bwMode="auto">
          <a:xfrm>
            <a:off x="0" y="0"/>
            <a:ext cx="9144000" cy="4286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b="1" kern="0" dirty="0" smtClean="0">
                <a:effectLst>
                  <a:outerShdw blurRad="38100" dist="38100" dir="2700000" algn="tl">
                    <a:srgbClr val="000000">
                      <a:alpha val="43137"/>
                    </a:srgbClr>
                  </a:outerShdw>
                </a:effectLst>
                <a:latin typeface="Calibri" pitchFamily="34" charset="0"/>
                <a:cs typeface="Calibri" pitchFamily="34" charset="0"/>
              </a:rPr>
              <a:t>СТРОИТЕЛЬСТВО</a:t>
            </a:r>
            <a:endParaRPr lang="ru-RU" kern="0" dirty="0" smtClean="0">
              <a:effectLst>
                <a:outerShdw blurRad="38100" dist="38100" dir="2700000" algn="tl">
                  <a:srgbClr val="000000">
                    <a:alpha val="43137"/>
                  </a:srgbClr>
                </a:outerShdw>
              </a:effectLst>
              <a:latin typeface="Calibri" pitchFamily="34" charset="0"/>
              <a:cs typeface="Calibri" pitchFamily="34" charset="0"/>
            </a:endParaRPr>
          </a:p>
        </p:txBody>
      </p:sp>
      <p:sp>
        <p:nvSpPr>
          <p:cNvPr id="12" name="Прямоугольник 11"/>
          <p:cNvSpPr/>
          <p:nvPr/>
        </p:nvSpPr>
        <p:spPr>
          <a:xfrm>
            <a:off x="3929058" y="3929066"/>
            <a:ext cx="789447" cy="276999"/>
          </a:xfrm>
          <a:prstGeom prst="rect">
            <a:avLst/>
          </a:prstGeom>
        </p:spPr>
        <p:txBody>
          <a:bodyPr wrap="square">
            <a:spAutoFit/>
          </a:bodyPr>
          <a:lstStyle/>
          <a:p>
            <a:pPr>
              <a:spcBef>
                <a:spcPct val="50000"/>
              </a:spcBef>
            </a:pPr>
            <a:r>
              <a:rPr lang="ru-RU" sz="1200" i="1" dirty="0" smtClean="0">
                <a:latin typeface="Calibri" pitchFamily="34" charset="0"/>
              </a:rPr>
              <a:t>млн. руб.</a:t>
            </a:r>
            <a:endParaRPr lang="ru-RU" sz="1200" i="1" dirty="0">
              <a:latin typeface="Calibri" pitchFamily="34" charset="0"/>
            </a:endParaRPr>
          </a:p>
        </p:txBody>
      </p:sp>
      <p:graphicFrame>
        <p:nvGraphicFramePr>
          <p:cNvPr id="13" name="Object 4"/>
          <p:cNvGraphicFramePr>
            <a:graphicFrameLocks noChangeAspect="1"/>
          </p:cNvGraphicFramePr>
          <p:nvPr/>
        </p:nvGraphicFramePr>
        <p:xfrm>
          <a:off x="4714877" y="3500438"/>
          <a:ext cx="4429123" cy="335756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nvGraphicFramePr>
        <p:xfrm>
          <a:off x="0" y="428604"/>
          <a:ext cx="6929454" cy="3071834"/>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txBox="1">
            <a:spLocks noChangeArrowheads="1"/>
          </p:cNvSpPr>
          <p:nvPr/>
        </p:nvSpPr>
        <p:spPr bwMode="auto">
          <a:xfrm>
            <a:off x="0" y="0"/>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000" b="1" kern="0" dirty="0" smtClean="0">
                <a:effectLst>
                  <a:outerShdw blurRad="38100" dist="38100" dir="2700000" algn="tl">
                    <a:srgbClr val="000000">
                      <a:alpha val="43137"/>
                    </a:srgbClr>
                  </a:outerShdw>
                </a:effectLst>
                <a:latin typeface="Calibri" pitchFamily="34" charset="0"/>
                <a:cs typeface="Calibri" pitchFamily="34" charset="0"/>
              </a:rPr>
              <a:t>МАЛОЕ И СРЕДНЕЕ ПРЕДПРИНИМАТЕЛЬСТВО</a:t>
            </a:r>
            <a:endParaRPr lang="ru-RU" sz="2000" kern="0" dirty="0" smtClean="0">
              <a:effectLst>
                <a:outerShdw blurRad="38100" dist="38100" dir="2700000" algn="tl">
                  <a:srgbClr val="000000">
                    <a:alpha val="43137"/>
                  </a:srgbClr>
                </a:outerShdw>
              </a:effectLst>
              <a:latin typeface="Calibri" pitchFamily="34" charset="0"/>
              <a:cs typeface="Calibri" pitchFamily="34" charset="0"/>
            </a:endParaRPr>
          </a:p>
        </p:txBody>
      </p:sp>
      <p:graphicFrame>
        <p:nvGraphicFramePr>
          <p:cNvPr id="4" name="Object 4"/>
          <p:cNvGraphicFramePr>
            <a:graphicFrameLocks noChangeAspect="1"/>
          </p:cNvGraphicFramePr>
          <p:nvPr/>
        </p:nvGraphicFramePr>
        <p:xfrm>
          <a:off x="0" y="3286124"/>
          <a:ext cx="4572000" cy="33575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Object 4"/>
          <p:cNvGraphicFramePr>
            <a:graphicFrameLocks noChangeAspect="1"/>
          </p:cNvGraphicFramePr>
          <p:nvPr/>
        </p:nvGraphicFramePr>
        <p:xfrm>
          <a:off x="4572000" y="3071810"/>
          <a:ext cx="4572000" cy="3571900"/>
        </p:xfrm>
        <a:graphic>
          <a:graphicData uri="http://schemas.openxmlformats.org/drawingml/2006/chart">
            <c:chart xmlns:c="http://schemas.openxmlformats.org/drawingml/2006/chart" xmlns:r="http://schemas.openxmlformats.org/officeDocument/2006/relationships" r:id="rId4"/>
          </a:graphicData>
        </a:graphic>
      </p:graphicFrame>
      <p:pic>
        <p:nvPicPr>
          <p:cNvPr id="61442" name="Picture 2" descr="https://quantpro.ru/wp-content/uploads/2018/06/active.jpg"/>
          <p:cNvPicPr>
            <a:picLocks noChangeAspect="1" noChangeArrowheads="1"/>
          </p:cNvPicPr>
          <p:nvPr/>
        </p:nvPicPr>
        <p:blipFill>
          <a:blip r:embed="rId5" cstate="print"/>
          <a:srcRect/>
          <a:stretch>
            <a:fillRect/>
          </a:stretch>
        </p:blipFill>
        <p:spPr bwMode="auto">
          <a:xfrm>
            <a:off x="6786578" y="500042"/>
            <a:ext cx="2357422" cy="2214578"/>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0" y="571480"/>
          <a:ext cx="4572000" cy="321471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ru-RU" sz="2000" b="1" i="0" u="none" strike="noStrike" kern="0" cap="none" spc="0" normalizeH="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rPr>
              <a:t>ТРУД И ЗАНЯТОСТЬ</a:t>
            </a:r>
            <a:endParaRPr kumimoji="0" lang="ru-RU"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Calibri" pitchFamily="34" charset="0"/>
              <a:cs typeface="Calibri" pitchFamily="34" charset="0"/>
            </a:endParaRPr>
          </a:p>
        </p:txBody>
      </p:sp>
      <p:sp>
        <p:nvSpPr>
          <p:cNvPr id="5" name="Прямоугольник 4"/>
          <p:cNvSpPr/>
          <p:nvPr/>
        </p:nvSpPr>
        <p:spPr>
          <a:xfrm>
            <a:off x="8143900" y="571480"/>
            <a:ext cx="849913" cy="246221"/>
          </a:xfrm>
          <a:prstGeom prst="rect">
            <a:avLst/>
          </a:prstGeom>
        </p:spPr>
        <p:txBody>
          <a:bodyPr wrap="none">
            <a:spAutoFit/>
          </a:bodyPr>
          <a:lstStyle/>
          <a:p>
            <a:pPr>
              <a:spcBef>
                <a:spcPct val="50000"/>
              </a:spcBef>
            </a:pPr>
            <a:r>
              <a:rPr lang="ru-RU" sz="1000" i="1" dirty="0" smtClean="0">
                <a:latin typeface="Calibri" pitchFamily="34" charset="0"/>
              </a:rPr>
              <a:t>млн. рублей</a:t>
            </a:r>
            <a:endParaRPr lang="ru-RU" sz="1000" i="1" dirty="0">
              <a:latin typeface="Calibri" pitchFamily="34" charset="0"/>
            </a:endParaRPr>
          </a:p>
        </p:txBody>
      </p:sp>
      <p:graphicFrame>
        <p:nvGraphicFramePr>
          <p:cNvPr id="6" name="Object 4"/>
          <p:cNvGraphicFramePr>
            <a:graphicFrameLocks noChangeAspect="1"/>
          </p:cNvGraphicFramePr>
          <p:nvPr/>
        </p:nvGraphicFramePr>
        <p:xfrm>
          <a:off x="4572000" y="3429000"/>
          <a:ext cx="4572000" cy="3357586"/>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785786" y="714356"/>
            <a:ext cx="1545744" cy="276999"/>
          </a:xfrm>
          <a:prstGeom prst="rect">
            <a:avLst/>
          </a:prstGeom>
        </p:spPr>
        <p:txBody>
          <a:bodyPr wrap="none">
            <a:spAutoFit/>
          </a:bodyPr>
          <a:lstStyle/>
          <a:p>
            <a:pPr>
              <a:spcBef>
                <a:spcPct val="50000"/>
              </a:spcBef>
            </a:pPr>
            <a:r>
              <a:rPr lang="ru-RU" sz="1200" i="1" dirty="0" smtClean="0">
                <a:latin typeface="Calibri" pitchFamily="34" charset="0"/>
              </a:rPr>
              <a:t>тыс. рублей в месяц</a:t>
            </a:r>
            <a:endParaRPr lang="ru-RU" sz="1200" i="1" dirty="0">
              <a:latin typeface="Calibri" pitchFamily="34" charset="0"/>
            </a:endParaRPr>
          </a:p>
        </p:txBody>
      </p:sp>
      <p:graphicFrame>
        <p:nvGraphicFramePr>
          <p:cNvPr id="8" name="Object 4"/>
          <p:cNvGraphicFramePr>
            <a:graphicFrameLocks noChangeAspect="1"/>
          </p:cNvGraphicFramePr>
          <p:nvPr/>
        </p:nvGraphicFramePr>
        <p:xfrm>
          <a:off x="0" y="3286124"/>
          <a:ext cx="4572000" cy="34290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Object 4"/>
          <p:cNvGraphicFramePr>
            <a:graphicFrameLocks noChangeAspect="1"/>
          </p:cNvGraphicFramePr>
          <p:nvPr/>
        </p:nvGraphicFramePr>
        <p:xfrm>
          <a:off x="4572000" y="571480"/>
          <a:ext cx="4572000" cy="2857520"/>
        </p:xfrm>
        <a:graphic>
          <a:graphicData uri="http://schemas.openxmlformats.org/drawingml/2006/chart">
            <c:chart xmlns:c="http://schemas.openxmlformats.org/drawingml/2006/chart" xmlns:r="http://schemas.openxmlformats.org/officeDocument/2006/relationships" r:id="rId5"/>
          </a:graphicData>
        </a:graphic>
      </p:graphicFrame>
      <p:sp>
        <p:nvSpPr>
          <p:cNvPr id="10" name="Прямоугольник 9"/>
          <p:cNvSpPr/>
          <p:nvPr/>
        </p:nvSpPr>
        <p:spPr>
          <a:xfrm>
            <a:off x="642910" y="3857628"/>
            <a:ext cx="714380" cy="285752"/>
          </a:xfrm>
          <a:prstGeom prst="rect">
            <a:avLst/>
          </a:prstGeom>
        </p:spPr>
        <p:txBody>
          <a:bodyPr wrap="square">
            <a:spAutoFit/>
          </a:bodyPr>
          <a:lstStyle/>
          <a:p>
            <a:pPr>
              <a:spcBef>
                <a:spcPct val="50000"/>
              </a:spcBef>
            </a:pPr>
            <a:r>
              <a:rPr lang="ru-RU" sz="1200" i="1" dirty="0" smtClean="0">
                <a:latin typeface="Calibri" pitchFamily="34" charset="0"/>
              </a:rPr>
              <a:t>%</a:t>
            </a:r>
            <a:endParaRPr lang="ru-RU" sz="1200" i="1" dirty="0">
              <a:latin typeface="Calibri" pitchFamily="34" charset="0"/>
            </a:endParaRPr>
          </a:p>
        </p:txBody>
      </p:sp>
      <p:sp>
        <p:nvSpPr>
          <p:cNvPr id="11" name="Прямоугольник 10"/>
          <p:cNvSpPr/>
          <p:nvPr/>
        </p:nvSpPr>
        <p:spPr>
          <a:xfrm>
            <a:off x="5143504" y="3786190"/>
            <a:ext cx="1067023" cy="276999"/>
          </a:xfrm>
          <a:prstGeom prst="rect">
            <a:avLst/>
          </a:prstGeom>
        </p:spPr>
        <p:txBody>
          <a:bodyPr wrap="none">
            <a:spAutoFit/>
          </a:bodyPr>
          <a:lstStyle/>
          <a:p>
            <a:pPr>
              <a:spcBef>
                <a:spcPct val="50000"/>
              </a:spcBef>
            </a:pPr>
            <a:r>
              <a:rPr lang="ru-RU" sz="1200" i="1" dirty="0" smtClean="0">
                <a:latin typeface="Calibri" pitchFamily="34" charset="0"/>
              </a:rPr>
              <a:t>тыс. человек</a:t>
            </a:r>
            <a:endParaRPr lang="ru-RU" sz="1200" i="1" dirty="0">
              <a:latin typeface="Calibri" pitchFamily="34" charset="0"/>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одержимое 2"/>
          <p:cNvGraphicFramePr>
            <a:graphicFrameLocks noGrp="1"/>
          </p:cNvGraphicFramePr>
          <p:nvPr>
            <p:ph/>
          </p:nvPr>
        </p:nvGraphicFramePr>
        <p:xfrm>
          <a:off x="0" y="214290"/>
          <a:ext cx="5643570" cy="314327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5286380" cy="4286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marR="0" lvl="0" indent="-342900" algn="ctr" defTabSz="914400" rtl="0" eaLnBrk="1" fontAlgn="base" latinLnBrk="0" hangingPunct="1">
              <a:lnSpc>
                <a:spcPct val="100000"/>
              </a:lnSpc>
              <a:spcBef>
                <a:spcPct val="20000"/>
              </a:spcBef>
              <a:spcAft>
                <a:spcPct val="0"/>
              </a:spcAft>
              <a:buClrTx/>
              <a:buSzTx/>
              <a:tabLst/>
              <a:defRPr/>
            </a:pPr>
            <a:r>
              <a:rPr lang="ru-RU" sz="1400" b="1" kern="0" dirty="0" smtClean="0">
                <a:effectLst>
                  <a:outerShdw blurRad="38100" dist="38100" dir="2700000" algn="tl">
                    <a:srgbClr val="FFFFFF"/>
                  </a:outerShdw>
                </a:effectLst>
                <a:latin typeface="Calibri" pitchFamily="34" charset="0"/>
                <a:cs typeface="Calibri" pitchFamily="34" charset="0"/>
              </a:rPr>
              <a:t>ДЕНЕЖНЫЕ ДОХОДЫ И РАСХОДЫ НАСЕЛЕНИЯ</a:t>
            </a:r>
          </a:p>
        </p:txBody>
      </p:sp>
      <p:sp>
        <p:nvSpPr>
          <p:cNvPr id="5" name="Прямоугольник 4"/>
          <p:cNvSpPr/>
          <p:nvPr/>
        </p:nvSpPr>
        <p:spPr>
          <a:xfrm>
            <a:off x="1000100" y="428604"/>
            <a:ext cx="979884" cy="276999"/>
          </a:xfrm>
          <a:prstGeom prst="rect">
            <a:avLst/>
          </a:prstGeom>
        </p:spPr>
        <p:txBody>
          <a:bodyPr wrap="square">
            <a:spAutoFit/>
          </a:bodyPr>
          <a:lstStyle/>
          <a:p>
            <a:pPr>
              <a:spcBef>
                <a:spcPct val="50000"/>
              </a:spcBef>
            </a:pPr>
            <a:r>
              <a:rPr lang="ru-RU" sz="1200" i="1" dirty="0" smtClean="0">
                <a:latin typeface="Calibri" pitchFamily="34" charset="0"/>
              </a:rPr>
              <a:t>млн. рублей</a:t>
            </a:r>
            <a:endParaRPr lang="ru-RU" sz="1200" i="1" dirty="0">
              <a:latin typeface="Calibri" pitchFamily="34" charset="0"/>
            </a:endParaRPr>
          </a:p>
        </p:txBody>
      </p:sp>
      <p:graphicFrame>
        <p:nvGraphicFramePr>
          <p:cNvPr id="10" name="Object 4"/>
          <p:cNvGraphicFramePr>
            <a:graphicFrameLocks noChangeAspect="1"/>
          </p:cNvGraphicFramePr>
          <p:nvPr/>
        </p:nvGraphicFramePr>
        <p:xfrm>
          <a:off x="0" y="3420042"/>
          <a:ext cx="5500694" cy="3437958"/>
        </p:xfrm>
        <a:graphic>
          <a:graphicData uri="http://schemas.openxmlformats.org/drawingml/2006/chart">
            <c:chart xmlns:c="http://schemas.openxmlformats.org/drawingml/2006/chart" xmlns:r="http://schemas.openxmlformats.org/officeDocument/2006/relationships" r:id="rId3"/>
          </a:graphicData>
        </a:graphic>
      </p:graphicFrame>
      <p:sp>
        <p:nvSpPr>
          <p:cNvPr id="11" name="Прямоугольник 10"/>
          <p:cNvSpPr/>
          <p:nvPr/>
        </p:nvSpPr>
        <p:spPr>
          <a:xfrm>
            <a:off x="0" y="3286124"/>
            <a:ext cx="5357818" cy="566309"/>
          </a:xfrm>
          <a:prstGeom prst="rect">
            <a:avLst/>
          </a:prstGeom>
        </p:spPr>
        <p:txBody>
          <a:bodyPr wrap="square">
            <a:spAutoFit/>
          </a:bodyPr>
          <a:lstStyle/>
          <a:p>
            <a:pPr marL="342900" lvl="0" indent="-342900" algn="ctr">
              <a:spcBef>
                <a:spcPct val="20000"/>
              </a:spcBef>
              <a:defRPr/>
            </a:pPr>
            <a:r>
              <a:rPr lang="ru-RU" sz="1400" b="1" kern="0" dirty="0" smtClean="0">
                <a:effectLst>
                  <a:outerShdw blurRad="38100" dist="38100" dir="2700000" algn="tl">
                    <a:srgbClr val="FFFFFF"/>
                  </a:outerShdw>
                </a:effectLst>
                <a:latin typeface="Calibri" pitchFamily="34" charset="0"/>
                <a:cs typeface="Calibri" pitchFamily="34" charset="0"/>
              </a:rPr>
              <a:t>ВЕЛИЧИНА ПРОЖИТОЧНОГО МИНИМУМА </a:t>
            </a:r>
          </a:p>
          <a:p>
            <a:pPr marL="342900" lvl="0" indent="-342900" algn="ctr">
              <a:spcBef>
                <a:spcPct val="20000"/>
              </a:spcBef>
              <a:defRPr/>
            </a:pPr>
            <a:r>
              <a:rPr lang="ru-RU" sz="1400" b="1" kern="0" dirty="0" smtClean="0">
                <a:effectLst>
                  <a:outerShdw blurRad="38100" dist="38100" dir="2700000" algn="tl">
                    <a:srgbClr val="FFFFFF"/>
                  </a:outerShdw>
                </a:effectLst>
                <a:latin typeface="Calibri" pitchFamily="34" charset="0"/>
                <a:cs typeface="Calibri" pitchFamily="34" charset="0"/>
              </a:rPr>
              <a:t>(в среднем на душу населения)</a:t>
            </a:r>
            <a:endParaRPr lang="ru-RU" sz="1400" kern="0" dirty="0" smtClean="0">
              <a:effectLst>
                <a:outerShdw blurRad="38100" dist="38100" dir="2700000" algn="tl">
                  <a:srgbClr val="FFFFFF"/>
                </a:outerShdw>
              </a:effectLst>
              <a:latin typeface="Calibri" pitchFamily="34" charset="0"/>
              <a:cs typeface="Calibri" pitchFamily="34" charset="0"/>
            </a:endParaRPr>
          </a:p>
        </p:txBody>
      </p:sp>
      <p:pic>
        <p:nvPicPr>
          <p:cNvPr id="59394" name="Picture 2" descr="https://avatars.mds.yandex.net/get-zen_doc/1889318/pub_5cf910a9254b9f00af8a7367_5cf91291db7fa500b0cd0e9f/scale_1200"/>
          <p:cNvPicPr>
            <a:picLocks noChangeAspect="1" noChangeArrowheads="1"/>
          </p:cNvPicPr>
          <p:nvPr/>
        </p:nvPicPr>
        <p:blipFill>
          <a:blip r:embed="rId4" cstate="print"/>
          <a:srcRect/>
          <a:stretch>
            <a:fillRect/>
          </a:stretch>
        </p:blipFill>
        <p:spPr bwMode="auto">
          <a:xfrm>
            <a:off x="5929322" y="500042"/>
            <a:ext cx="2714644" cy="2298414"/>
          </a:xfrm>
          <a:prstGeom prst="rect">
            <a:avLst/>
          </a:prstGeom>
          <a:ln>
            <a:noFill/>
          </a:ln>
          <a:effectLst>
            <a:softEdge rad="112500"/>
          </a:effectLst>
        </p:spPr>
      </p:pic>
      <p:pic>
        <p:nvPicPr>
          <p:cNvPr id="59396" name="Picture 4" descr="http://vustug-info.ru/vustug-info/sites/default/files/2_2843.jpg"/>
          <p:cNvPicPr>
            <a:picLocks noChangeAspect="1" noChangeArrowheads="1"/>
          </p:cNvPicPr>
          <p:nvPr/>
        </p:nvPicPr>
        <p:blipFill>
          <a:blip r:embed="rId5" cstate="print"/>
          <a:srcRect/>
          <a:stretch>
            <a:fillRect/>
          </a:stretch>
        </p:blipFill>
        <p:spPr bwMode="auto">
          <a:xfrm>
            <a:off x="6000760" y="4143380"/>
            <a:ext cx="2711051" cy="180827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4"/>
          <p:cNvGraphicFramePr>
            <a:graphicFrameLocks noGrp="1" noChangeAspect="1"/>
          </p:cNvGraphicFramePr>
          <p:nvPr>
            <p:ph/>
          </p:nvPr>
        </p:nvGraphicFramePr>
        <p:xfrm>
          <a:off x="0" y="0"/>
          <a:ext cx="45720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2"/>
          <p:cNvSpPr txBox="1">
            <a:spLocks noChangeArrowheads="1"/>
          </p:cNvSpPr>
          <p:nvPr/>
        </p:nvSpPr>
        <p:spPr bwMode="auto">
          <a:xfrm>
            <a:off x="0" y="0"/>
            <a:ext cx="9144000" cy="50004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300" b="1" kern="0" dirty="0" smtClean="0">
                <a:effectLst>
                  <a:outerShdw blurRad="38100" dist="38100" dir="2700000" algn="tl">
                    <a:srgbClr val="FFFFFF"/>
                  </a:outerShdw>
                </a:effectLst>
                <a:latin typeface="Times New Roman" pitchFamily="18" charset="0"/>
                <a:cs typeface="Times New Roman" pitchFamily="18" charset="0"/>
              </a:rPr>
              <a:t>ОБЕСПЕЧЕННОСТЬ</a:t>
            </a:r>
            <a:endParaRPr lang="ru-RU" sz="2100" kern="0" dirty="0" smtClean="0">
              <a:effectLst>
                <a:outerShdw blurRad="38100" dist="38100" dir="2700000" algn="tl">
                  <a:srgbClr val="FFFFFF"/>
                </a:outerShdw>
              </a:effectLst>
              <a:latin typeface="Times New Roman" pitchFamily="18" charset="0"/>
              <a:cs typeface="Times New Roman" pitchFamily="18" charset="0"/>
            </a:endParaRPr>
          </a:p>
        </p:txBody>
      </p:sp>
      <p:sp>
        <p:nvSpPr>
          <p:cNvPr id="5" name="Прямоугольник 4"/>
          <p:cNvSpPr/>
          <p:nvPr/>
        </p:nvSpPr>
        <p:spPr>
          <a:xfrm>
            <a:off x="500034" y="214290"/>
            <a:ext cx="899605" cy="307777"/>
          </a:xfrm>
          <a:prstGeom prst="rect">
            <a:avLst/>
          </a:prstGeom>
        </p:spPr>
        <p:txBody>
          <a:bodyPr wrap="square">
            <a:spAutoFit/>
          </a:bodyPr>
          <a:lstStyle/>
          <a:p>
            <a:pPr>
              <a:spcBef>
                <a:spcPct val="50000"/>
              </a:spcBef>
            </a:pPr>
            <a:r>
              <a:rPr lang="ru-RU" sz="1400" i="1" dirty="0" smtClean="0">
                <a:latin typeface="Calibri" pitchFamily="34" charset="0"/>
              </a:rPr>
              <a:t>единиц</a:t>
            </a:r>
            <a:endParaRPr lang="ru-RU" sz="1400" i="1" dirty="0">
              <a:latin typeface="Calibri" pitchFamily="34" charset="0"/>
            </a:endParaRPr>
          </a:p>
        </p:txBody>
      </p:sp>
      <p:graphicFrame>
        <p:nvGraphicFramePr>
          <p:cNvPr id="6" name="Object 4"/>
          <p:cNvGraphicFramePr>
            <a:graphicFrameLocks noChangeAspect="1"/>
          </p:cNvGraphicFramePr>
          <p:nvPr/>
        </p:nvGraphicFramePr>
        <p:xfrm>
          <a:off x="4714876" y="142852"/>
          <a:ext cx="4429124" cy="3286148"/>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p:cNvSpPr/>
          <p:nvPr/>
        </p:nvSpPr>
        <p:spPr>
          <a:xfrm>
            <a:off x="3286116" y="3571876"/>
            <a:ext cx="899605" cy="307777"/>
          </a:xfrm>
          <a:prstGeom prst="rect">
            <a:avLst/>
          </a:prstGeom>
        </p:spPr>
        <p:txBody>
          <a:bodyPr wrap="square">
            <a:spAutoFit/>
          </a:bodyPr>
          <a:lstStyle/>
          <a:p>
            <a:pPr>
              <a:spcBef>
                <a:spcPct val="50000"/>
              </a:spcBef>
            </a:pPr>
            <a:r>
              <a:rPr lang="ru-RU" sz="1400" i="1" dirty="0" smtClean="0">
                <a:latin typeface="Calibri" pitchFamily="34" charset="0"/>
              </a:rPr>
              <a:t>человек</a:t>
            </a:r>
            <a:endParaRPr lang="ru-RU" sz="1400" i="1" dirty="0">
              <a:latin typeface="Calibri" pitchFamily="34" charset="0"/>
            </a:endParaRPr>
          </a:p>
        </p:txBody>
      </p:sp>
      <p:sp>
        <p:nvSpPr>
          <p:cNvPr id="10" name="Прямоугольник 9"/>
          <p:cNvSpPr/>
          <p:nvPr/>
        </p:nvSpPr>
        <p:spPr>
          <a:xfrm>
            <a:off x="8244395" y="214290"/>
            <a:ext cx="899605" cy="307777"/>
          </a:xfrm>
          <a:prstGeom prst="rect">
            <a:avLst/>
          </a:prstGeom>
        </p:spPr>
        <p:txBody>
          <a:bodyPr wrap="square">
            <a:spAutoFit/>
          </a:bodyPr>
          <a:lstStyle/>
          <a:p>
            <a:pPr>
              <a:spcBef>
                <a:spcPct val="50000"/>
              </a:spcBef>
            </a:pPr>
            <a:r>
              <a:rPr lang="ru-RU" sz="1400" i="1" dirty="0" smtClean="0">
                <a:latin typeface="Calibri" pitchFamily="34" charset="0"/>
              </a:rPr>
              <a:t>человек</a:t>
            </a:r>
            <a:endParaRPr lang="ru-RU" sz="1400" i="1" dirty="0">
              <a:latin typeface="Calibri" pitchFamily="34" charset="0"/>
            </a:endParaRPr>
          </a:p>
        </p:txBody>
      </p:sp>
      <p:graphicFrame>
        <p:nvGraphicFramePr>
          <p:cNvPr id="11" name="Object 4"/>
          <p:cNvGraphicFramePr>
            <a:graphicFrameLocks noChangeAspect="1"/>
          </p:cNvGraphicFramePr>
          <p:nvPr/>
        </p:nvGraphicFramePr>
        <p:xfrm>
          <a:off x="0" y="3714728"/>
          <a:ext cx="4572000" cy="3143272"/>
        </p:xfrm>
        <a:graphic>
          <a:graphicData uri="http://schemas.openxmlformats.org/drawingml/2006/chart">
            <c:chart xmlns:c="http://schemas.openxmlformats.org/drawingml/2006/chart" xmlns:r="http://schemas.openxmlformats.org/officeDocument/2006/relationships" r:id="rId4"/>
          </a:graphicData>
        </a:graphic>
      </p:graphicFrame>
      <p:pic>
        <p:nvPicPr>
          <p:cNvPr id="58370" name="Picture 2" descr="https://avatars.mds.yandex.net/get-zen_doc/96506/pub_5d5699c0998ed600ad05369b_5d569bde7cccba00c3a0f758/scale_600"/>
          <p:cNvPicPr>
            <a:picLocks noChangeAspect="1" noChangeArrowheads="1"/>
          </p:cNvPicPr>
          <p:nvPr/>
        </p:nvPicPr>
        <p:blipFill>
          <a:blip r:embed="rId5" cstate="print"/>
          <a:srcRect/>
          <a:stretch>
            <a:fillRect/>
          </a:stretch>
        </p:blipFill>
        <p:spPr bwMode="auto">
          <a:xfrm>
            <a:off x="5572132" y="4000504"/>
            <a:ext cx="2667427" cy="2071702"/>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445753"/>
          <a:ext cx="9144000" cy="3126123"/>
        </p:xfrm>
        <a:graphic>
          <a:graphicData uri="http://schemas.openxmlformats.org/drawingml/2006/table">
            <a:tbl>
              <a:tblPr firstRow="1" bandRow="1">
                <a:tableStyleId>{5C22544A-7EE6-4342-B048-85BDC9FD1C3A}</a:tableStyleId>
              </a:tblPr>
              <a:tblGrid>
                <a:gridCol w="785786"/>
                <a:gridCol w="714380"/>
                <a:gridCol w="714380"/>
                <a:gridCol w="642942"/>
                <a:gridCol w="500066"/>
                <a:gridCol w="714380"/>
                <a:gridCol w="714380"/>
                <a:gridCol w="500066"/>
                <a:gridCol w="785818"/>
                <a:gridCol w="642942"/>
                <a:gridCol w="500066"/>
                <a:gridCol w="714380"/>
                <a:gridCol w="714380"/>
                <a:gridCol w="500034"/>
              </a:tblGrid>
              <a:tr h="366754">
                <a:tc rowSpan="2">
                  <a:txBody>
                    <a:bodyPr/>
                    <a:lstStyle/>
                    <a:p>
                      <a:endParaRPr lang="ru-RU" sz="800" dirty="0"/>
                    </a:p>
                  </a:txBody>
                  <a:tcPr/>
                </a:tc>
                <a:tc rowSpan="2">
                  <a:txBody>
                    <a:bodyPr/>
                    <a:lstStyle/>
                    <a:p>
                      <a:pPr algn="ctr"/>
                      <a:r>
                        <a:rPr lang="ru-RU" sz="800" dirty="0" smtClean="0">
                          <a:solidFill>
                            <a:schemeClr val="tx1"/>
                          </a:solidFill>
                        </a:rPr>
                        <a:t>2018 год (отчет)</a:t>
                      </a:r>
                      <a:endParaRPr lang="ru-RU" sz="800" dirty="0">
                        <a:solidFill>
                          <a:schemeClr val="tx1"/>
                        </a:solidFill>
                      </a:endParaRP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solidFill>
                            <a:schemeClr val="tx1"/>
                          </a:solidFill>
                        </a:rPr>
                        <a:t>2019 год (уточнен</a:t>
                      </a:r>
                    </a:p>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err="1" smtClean="0">
                          <a:solidFill>
                            <a:schemeClr val="tx1"/>
                          </a:solidFill>
                        </a:rPr>
                        <a:t>ный</a:t>
                      </a:r>
                      <a:r>
                        <a:rPr lang="ru-RU" sz="800" dirty="0" smtClean="0">
                          <a:solidFill>
                            <a:schemeClr val="tx1"/>
                          </a:solidFill>
                        </a:rPr>
                        <a:t>)</a:t>
                      </a:r>
                    </a:p>
                    <a:p>
                      <a:pPr algn="ctr"/>
                      <a:endParaRPr lang="ru-RU" sz="800" dirty="0">
                        <a:solidFill>
                          <a:schemeClr val="tx1"/>
                        </a:solidFill>
                      </a:endParaRPr>
                    </a:p>
                  </a:txBody>
                  <a:tcPr/>
                </a:tc>
                <a:tc gridSpan="2">
                  <a:txBody>
                    <a:bodyPr/>
                    <a:lstStyle/>
                    <a:p>
                      <a:pPr algn="ctr"/>
                      <a:r>
                        <a:rPr lang="ru-RU" sz="800" dirty="0" smtClean="0">
                          <a:solidFill>
                            <a:srgbClr val="FF0000"/>
                          </a:solidFill>
                        </a:rPr>
                        <a:t>отклонение</a:t>
                      </a:r>
                      <a:endParaRPr lang="ru-RU" sz="800" dirty="0">
                        <a:solidFill>
                          <a:srgbClr val="FF0000"/>
                        </a:solidFill>
                      </a:endParaRPr>
                    </a:p>
                  </a:txBody>
                  <a:tcPr/>
                </a:tc>
                <a:tc hMerge="1">
                  <a:txBody>
                    <a:bodyPr/>
                    <a:lstStyle/>
                    <a:p>
                      <a:pPr algn="ctr"/>
                      <a:endParaRPr lang="ru-RU" sz="900" dirty="0">
                        <a:solidFill>
                          <a:schemeClr val="tx1"/>
                        </a:solidFill>
                      </a:endParaRPr>
                    </a:p>
                  </a:txBody>
                  <a:tcPr/>
                </a:tc>
                <a:tc rowSpan="2">
                  <a:txBody>
                    <a:bodyPr/>
                    <a:lstStyle/>
                    <a:p>
                      <a:pPr algn="ctr"/>
                      <a:r>
                        <a:rPr lang="ru-RU" sz="800" dirty="0" smtClean="0">
                          <a:solidFill>
                            <a:schemeClr val="tx1"/>
                          </a:solidFill>
                        </a:rPr>
                        <a:t>2020 год </a:t>
                      </a:r>
                    </a:p>
                    <a:p>
                      <a:pPr algn="ctr"/>
                      <a:r>
                        <a:rPr lang="ru-RU" sz="800" dirty="0" smtClean="0">
                          <a:solidFill>
                            <a:schemeClr val="tx1"/>
                          </a:solidFill>
                        </a:rPr>
                        <a:t>(проект)</a:t>
                      </a:r>
                      <a:endParaRPr lang="ru-RU" sz="800" dirty="0">
                        <a:solidFill>
                          <a:schemeClr val="tx1"/>
                        </a:solidFill>
                      </a:endParaRPr>
                    </a:p>
                  </a:txBody>
                  <a:tcPr/>
                </a:tc>
                <a:tc gridSpan="2">
                  <a:txBody>
                    <a:bodyPr/>
                    <a:lstStyle/>
                    <a:p>
                      <a:pPr algn="ctr"/>
                      <a:r>
                        <a:rPr lang="ru-RU" sz="800" dirty="0" smtClean="0">
                          <a:solidFill>
                            <a:srgbClr val="FF0000"/>
                          </a:solidFill>
                        </a:rPr>
                        <a:t>Отклонение</a:t>
                      </a:r>
                    </a:p>
                    <a:p>
                      <a:pPr algn="ctr"/>
                      <a:r>
                        <a:rPr lang="ru-RU" sz="800" b="0" dirty="0" smtClean="0">
                          <a:solidFill>
                            <a:srgbClr val="FF0000"/>
                          </a:solidFill>
                        </a:rPr>
                        <a:t>(от уточненного)</a:t>
                      </a:r>
                      <a:endParaRPr lang="ru-RU" sz="800" b="0" dirty="0">
                        <a:solidFill>
                          <a:srgbClr val="FF0000"/>
                        </a:solidFill>
                      </a:endParaRPr>
                    </a:p>
                  </a:txBody>
                  <a:tcPr/>
                </a:tc>
                <a:tc hMerge="1">
                  <a:txBody>
                    <a:bodyPr/>
                    <a:lstStyle/>
                    <a:p>
                      <a:pPr algn="ctr"/>
                      <a:endParaRPr lang="ru-RU" sz="900" dirty="0">
                        <a:solidFill>
                          <a:schemeClr val="tx1"/>
                        </a:solidFill>
                      </a:endParaRPr>
                    </a:p>
                  </a:txBody>
                  <a:tcPr/>
                </a:tc>
                <a:tc rowSpan="2">
                  <a:txBody>
                    <a:bodyPr/>
                    <a:lstStyle/>
                    <a:p>
                      <a:pPr algn="ctr"/>
                      <a:r>
                        <a:rPr lang="ru-RU" sz="800" dirty="0" smtClean="0">
                          <a:solidFill>
                            <a:schemeClr val="tx1"/>
                          </a:solidFill>
                        </a:rPr>
                        <a:t>2021 год (проект)</a:t>
                      </a:r>
                      <a:endParaRPr lang="ru-RU" sz="800" dirty="0">
                        <a:solidFill>
                          <a:schemeClr val="tx1"/>
                        </a:solidFill>
                      </a:endParaRPr>
                    </a:p>
                  </a:txBody>
                  <a:tcPr/>
                </a:tc>
                <a:tc gridSpan="2">
                  <a:txBody>
                    <a:bodyPr/>
                    <a:lstStyle/>
                    <a:p>
                      <a:pPr algn="ctr"/>
                      <a:r>
                        <a:rPr lang="ru-RU" sz="800" dirty="0" smtClean="0">
                          <a:solidFill>
                            <a:srgbClr val="FF0000"/>
                          </a:solidFill>
                        </a:rPr>
                        <a:t>отклонение</a:t>
                      </a:r>
                      <a:endParaRPr lang="ru-RU" sz="800" dirty="0">
                        <a:solidFill>
                          <a:srgbClr val="FF0000"/>
                        </a:solidFill>
                      </a:endParaRPr>
                    </a:p>
                  </a:txBody>
                  <a:tcPr/>
                </a:tc>
                <a:tc hMerge="1">
                  <a:txBody>
                    <a:bodyPr/>
                    <a:lstStyle/>
                    <a:p>
                      <a:pPr algn="ctr"/>
                      <a:endParaRPr lang="ru-RU" sz="900" dirty="0">
                        <a:solidFill>
                          <a:schemeClr val="tx1"/>
                        </a:solidFill>
                      </a:endParaRP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solidFill>
                            <a:schemeClr val="tx1"/>
                          </a:solidFill>
                        </a:rPr>
                        <a:t>2022</a:t>
                      </a:r>
                      <a:r>
                        <a:rPr lang="ru-RU" sz="800" baseline="0" dirty="0" smtClean="0">
                          <a:solidFill>
                            <a:schemeClr val="tx1"/>
                          </a:solidFill>
                        </a:rPr>
                        <a:t> </a:t>
                      </a:r>
                      <a:r>
                        <a:rPr lang="ru-RU" sz="800" dirty="0" smtClean="0">
                          <a:solidFill>
                            <a:schemeClr val="tx1"/>
                          </a:solidFill>
                        </a:rPr>
                        <a:t>год (проект)</a:t>
                      </a:r>
                    </a:p>
                    <a:p>
                      <a:pPr algn="ctr"/>
                      <a:endParaRPr lang="ru-RU" sz="800" dirty="0">
                        <a:solidFill>
                          <a:schemeClr val="tx1"/>
                        </a:solidFill>
                      </a:endParaRPr>
                    </a:p>
                  </a:txBody>
                  <a:tcPr/>
                </a:tc>
                <a:tc gridSpan="2">
                  <a:txBody>
                    <a:bodyPr/>
                    <a:lstStyle/>
                    <a:p>
                      <a:pPr algn="ctr"/>
                      <a:r>
                        <a:rPr lang="ru-RU" sz="800" dirty="0" smtClean="0">
                          <a:solidFill>
                            <a:srgbClr val="FF0000"/>
                          </a:solidFill>
                        </a:rPr>
                        <a:t>отклонение</a:t>
                      </a:r>
                      <a:endParaRPr lang="ru-RU" sz="800" dirty="0">
                        <a:solidFill>
                          <a:srgbClr val="FF0000"/>
                        </a:solidFill>
                      </a:endParaRPr>
                    </a:p>
                  </a:txBody>
                  <a:tcPr/>
                </a:tc>
                <a:tc hMerge="1">
                  <a:txBody>
                    <a:bodyPr/>
                    <a:lstStyle/>
                    <a:p>
                      <a:pPr algn="ctr"/>
                      <a:endParaRPr lang="ru-RU" sz="900" dirty="0">
                        <a:solidFill>
                          <a:schemeClr val="tx1"/>
                        </a:solidFill>
                      </a:endParaRPr>
                    </a:p>
                  </a:txBody>
                  <a:tcPr/>
                </a:tc>
              </a:tr>
              <a:tr h="314817">
                <a:tc vMerge="1">
                  <a:txBody>
                    <a:bodyPr/>
                    <a:lstStyle/>
                    <a:p>
                      <a:pPr algn="l"/>
                      <a:endParaRPr lang="ru-RU" sz="900" b="1" dirty="0">
                        <a:latin typeface="+mn-lt"/>
                        <a:cs typeface="Times New Roman" pitchFamily="18" charset="0"/>
                      </a:endParaRPr>
                    </a:p>
                  </a:txBody>
                  <a:tcPr/>
                </a:tc>
                <a:tc vMerge="1">
                  <a:txBody>
                    <a:bodyPr/>
                    <a:lstStyle/>
                    <a:p>
                      <a:pPr algn="ctr"/>
                      <a:endParaRPr lang="ru-RU" sz="900" b="1" dirty="0">
                        <a:latin typeface="+mn-lt"/>
                        <a:cs typeface="Times New Roman" pitchFamily="18" charset="0"/>
                      </a:endParaRPr>
                    </a:p>
                  </a:txBody>
                  <a:tcPr/>
                </a:tc>
                <a:tc vMerge="1">
                  <a:txBody>
                    <a:bodyPr/>
                    <a:lstStyle/>
                    <a:p>
                      <a:endParaRPr lang="ru-RU"/>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vMerge="1">
                  <a:txBody>
                    <a:bodyPr/>
                    <a:lstStyle/>
                    <a:p>
                      <a:pPr algn="ctr"/>
                      <a:endParaRPr lang="ru-RU" sz="9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vMerge="1">
                  <a:txBody>
                    <a:bodyPr/>
                    <a:lstStyle/>
                    <a:p>
                      <a:pPr algn="ctr"/>
                      <a:endParaRPr lang="ru-RU" sz="9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vMerge="1">
                  <a:txBody>
                    <a:bodyPr/>
                    <a:lstStyle/>
                    <a:p>
                      <a:pPr algn="ctr"/>
                      <a:endParaRPr lang="ru-RU" sz="9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r>
              <a:tr h="247122">
                <a:tc>
                  <a:txBody>
                    <a:bodyPr/>
                    <a:lstStyle/>
                    <a:p>
                      <a:pPr algn="l"/>
                      <a:r>
                        <a:rPr lang="ru-RU" sz="700" b="1" dirty="0" smtClean="0">
                          <a:latin typeface="+mn-lt"/>
                          <a:cs typeface="Times New Roman" pitchFamily="18" charset="0"/>
                        </a:rPr>
                        <a:t>Доходы, </a:t>
                      </a:r>
                    </a:p>
                    <a:p>
                      <a:pPr algn="l"/>
                      <a:r>
                        <a:rPr lang="ru-RU" sz="700" b="1" dirty="0" smtClean="0">
                          <a:latin typeface="+mn-lt"/>
                          <a:cs typeface="Times New Roman" pitchFamily="18" charset="0"/>
                        </a:rPr>
                        <a:t>из них:</a:t>
                      </a:r>
                      <a:endParaRPr lang="ru-RU" sz="700" b="1" dirty="0">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1 265 054,85</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1 328 479,00</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63 424,15</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105,0</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1 506 433,83</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201 797,27</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115,5</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1 615 373,88</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108 940,05</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107,2</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1 509 392,78</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-105 981,10</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93,4</a:t>
                      </a:r>
                      <a:endParaRPr lang="ru-RU" sz="700" b="1" dirty="0">
                        <a:solidFill>
                          <a:srgbClr val="FF0000"/>
                        </a:solidFill>
                        <a:latin typeface="+mn-lt"/>
                        <a:cs typeface="Times New Roman" pitchFamily="18" charset="0"/>
                      </a:endParaRPr>
                    </a:p>
                  </a:txBody>
                  <a:tcPr/>
                </a:tc>
              </a:tr>
              <a:tr h="370950">
                <a:tc>
                  <a:txBody>
                    <a:bodyPr/>
                    <a:lstStyle/>
                    <a:p>
                      <a:pPr algn="l"/>
                      <a:r>
                        <a:rPr lang="ru-RU" sz="700" b="1" dirty="0" smtClean="0">
                          <a:latin typeface="+mn-lt"/>
                          <a:cs typeface="Times New Roman" pitchFamily="18" charset="0"/>
                        </a:rPr>
                        <a:t>налоговые и </a:t>
                      </a:r>
                      <a:r>
                        <a:rPr lang="ru-RU" sz="700" b="1" dirty="0" err="1" smtClean="0">
                          <a:latin typeface="+mn-lt"/>
                          <a:cs typeface="Times New Roman" pitchFamily="18" charset="0"/>
                        </a:rPr>
                        <a:t>неналого-вые</a:t>
                      </a:r>
                      <a:endParaRPr lang="ru-RU" sz="700" b="1" dirty="0">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211 006,24</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221 709,46</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10 703,22</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105,1</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222 896,22</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33 059,17</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106,9</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221 769,23</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-1 126,99</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99,49</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225 154,51</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3 385,28</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101,5</a:t>
                      </a:r>
                      <a:endParaRPr lang="ru-RU" sz="700" b="0" dirty="0">
                        <a:solidFill>
                          <a:srgbClr val="FF0000"/>
                        </a:solidFill>
                        <a:latin typeface="+mn-lt"/>
                        <a:cs typeface="Times New Roman" pitchFamily="18" charset="0"/>
                      </a:endParaRPr>
                    </a:p>
                  </a:txBody>
                  <a:tcPr/>
                </a:tc>
              </a:tr>
              <a:tr h="173784">
                <a:tc>
                  <a:txBody>
                    <a:bodyPr/>
                    <a:lstStyle/>
                    <a:p>
                      <a:pPr algn="l"/>
                      <a:r>
                        <a:rPr lang="ru-RU" sz="700" b="1" dirty="0" smtClean="0">
                          <a:latin typeface="+mn-lt"/>
                          <a:cs typeface="Times New Roman" pitchFamily="18" charset="0"/>
                        </a:rPr>
                        <a:t>дотации</a:t>
                      </a:r>
                      <a:endParaRPr lang="ru-RU" sz="700" b="1" dirty="0">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195 487,00</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220 969,00</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25 482,00</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113,0</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440 115,00</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219 146,00</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99,2</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393 951,00</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-46 164,00</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89,5</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398 874,00</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4 923,00</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101,2</a:t>
                      </a:r>
                      <a:endParaRPr lang="ru-RU" sz="700" b="0" dirty="0">
                        <a:solidFill>
                          <a:srgbClr val="FF0000"/>
                        </a:solidFill>
                        <a:latin typeface="+mn-lt"/>
                        <a:cs typeface="Times New Roman" pitchFamily="18" charset="0"/>
                      </a:endParaRPr>
                    </a:p>
                  </a:txBody>
                  <a:tcPr/>
                </a:tc>
              </a:tr>
              <a:tr h="189978">
                <a:tc>
                  <a:txBody>
                    <a:bodyPr/>
                    <a:lstStyle/>
                    <a:p>
                      <a:pPr algn="l"/>
                      <a:r>
                        <a:rPr lang="ru-RU" sz="700" b="1" dirty="0" smtClean="0">
                          <a:latin typeface="+mn-lt"/>
                          <a:cs typeface="Times New Roman" pitchFamily="18" charset="0"/>
                        </a:rPr>
                        <a:t>субсидии</a:t>
                      </a:r>
                      <a:endParaRPr lang="ru-RU" sz="700" b="1" dirty="0">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157 742,83</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184254,15</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26 511,32</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116,8</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31 085,55</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-144 875,13</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17,7</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154 979,01</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123 893,46</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в 5 раз</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12 412,30</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-142 566,71</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8,01</a:t>
                      </a:r>
                      <a:endParaRPr lang="ru-RU" sz="700" b="0" dirty="0">
                        <a:solidFill>
                          <a:srgbClr val="FF0000"/>
                        </a:solidFill>
                        <a:latin typeface="+mn-lt"/>
                        <a:cs typeface="Times New Roman" pitchFamily="18" charset="0"/>
                      </a:endParaRPr>
                    </a:p>
                  </a:txBody>
                  <a:tcPr/>
                </a:tc>
              </a:tr>
              <a:tr h="134734">
                <a:tc>
                  <a:txBody>
                    <a:bodyPr/>
                    <a:lstStyle/>
                    <a:p>
                      <a:pPr algn="l"/>
                      <a:r>
                        <a:rPr lang="ru-RU" sz="700" b="1" dirty="0" smtClean="0">
                          <a:latin typeface="+mn-lt"/>
                          <a:cs typeface="Times New Roman" pitchFamily="18" charset="0"/>
                        </a:rPr>
                        <a:t>субвенции</a:t>
                      </a:r>
                      <a:endParaRPr lang="ru-RU" sz="700" b="1" dirty="0">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703 630,59</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699 227,52</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-4 403,07</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99,4</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810</a:t>
                      </a:r>
                      <a:r>
                        <a:rPr lang="ru-RU" sz="700" b="0" baseline="0" dirty="0" smtClean="0">
                          <a:solidFill>
                            <a:schemeClr val="tx1"/>
                          </a:solidFill>
                          <a:latin typeface="+mn-lt"/>
                          <a:cs typeface="Times New Roman" pitchFamily="18" charset="0"/>
                        </a:rPr>
                        <a:t> 778,23</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113 404,09</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116,3</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843 084,85</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32 306,62</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103,9</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871 329,60</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28 244,75</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103,4</a:t>
                      </a:r>
                      <a:endParaRPr lang="ru-RU" sz="700" b="0" dirty="0">
                        <a:solidFill>
                          <a:srgbClr val="FF0000"/>
                        </a:solidFill>
                        <a:latin typeface="+mn-lt"/>
                        <a:cs typeface="Times New Roman" pitchFamily="18" charset="0"/>
                      </a:endParaRPr>
                    </a:p>
                  </a:txBody>
                  <a:tcPr/>
                </a:tc>
              </a:tr>
              <a:tr h="508118">
                <a:tc>
                  <a:txBody>
                    <a:bodyPr/>
                    <a:lstStyle/>
                    <a:p>
                      <a:pPr algn="l"/>
                      <a:r>
                        <a:rPr lang="ru-RU" sz="700" b="1" dirty="0" smtClean="0">
                          <a:latin typeface="+mn-lt"/>
                          <a:cs typeface="Times New Roman" pitchFamily="18" charset="0"/>
                        </a:rPr>
                        <a:t>иные межбюджетные трансферты</a:t>
                      </a:r>
                      <a:endParaRPr lang="ru-RU" sz="700" b="1" dirty="0">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3 969,93</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1 647,28</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-2 322,65</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41,5</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1 558,83</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-184,08</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89,4</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1 589,79</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30,96</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101,9</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1 622,37</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32,58</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102,1</a:t>
                      </a:r>
                      <a:endParaRPr lang="ru-RU" sz="700" b="0" dirty="0">
                        <a:solidFill>
                          <a:srgbClr val="FF0000"/>
                        </a:solidFill>
                        <a:latin typeface="+mn-lt"/>
                        <a:cs typeface="Times New Roman" pitchFamily="18" charset="0"/>
                      </a:endParaRPr>
                    </a:p>
                  </a:txBody>
                  <a:tcPr/>
                </a:tc>
              </a:tr>
              <a:tr h="204272">
                <a:tc>
                  <a:txBody>
                    <a:bodyPr/>
                    <a:lstStyle/>
                    <a:p>
                      <a:pPr algn="l"/>
                      <a:r>
                        <a:rPr lang="ru-RU" sz="700" b="1" dirty="0" smtClean="0">
                          <a:latin typeface="+mn-lt"/>
                          <a:cs typeface="Times New Roman" pitchFamily="18" charset="0"/>
                        </a:rPr>
                        <a:t>Расходы</a:t>
                      </a:r>
                      <a:endParaRPr lang="ru-RU" sz="700" b="1" dirty="0">
                        <a:latin typeface="+mn-lt"/>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700" b="1" dirty="0" smtClean="0">
                          <a:solidFill>
                            <a:schemeClr val="tx1"/>
                          </a:solidFill>
                          <a:latin typeface="+mn-lt"/>
                          <a:cs typeface="Times New Roman" pitchFamily="18" charset="0"/>
                        </a:rPr>
                        <a:t>1 273 690,78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700" b="1" dirty="0" smtClean="0">
                          <a:solidFill>
                            <a:schemeClr val="tx1"/>
                          </a:solidFill>
                          <a:latin typeface="+mn-lt"/>
                          <a:cs typeface="Times New Roman" pitchFamily="18" charset="0"/>
                        </a:rPr>
                        <a:t>1 355 920,52</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700" b="1" dirty="0" smtClean="0">
                          <a:solidFill>
                            <a:schemeClr val="tx1"/>
                          </a:solidFill>
                          <a:latin typeface="+mn-lt"/>
                          <a:cs typeface="Times New Roman" pitchFamily="18" charset="0"/>
                        </a:rPr>
                        <a:t>82 229,74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700" b="1" dirty="0" smtClean="0">
                          <a:solidFill>
                            <a:schemeClr val="tx1"/>
                          </a:solidFill>
                          <a:latin typeface="+mn-lt"/>
                          <a:cs typeface="Times New Roman" pitchFamily="18" charset="0"/>
                        </a:rPr>
                        <a:t>106,5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700" b="1" dirty="0" smtClean="0">
                          <a:solidFill>
                            <a:schemeClr val="tx1"/>
                          </a:solidFill>
                          <a:latin typeface="+mn-lt"/>
                          <a:cs typeface="Times New Roman" pitchFamily="18" charset="0"/>
                        </a:rPr>
                        <a:t>1 506 433,83</a:t>
                      </a:r>
                    </a:p>
                  </a:txBody>
                  <a:tcPr/>
                </a:tc>
                <a:tc>
                  <a:txBody>
                    <a:bodyPr/>
                    <a:lstStyle/>
                    <a:p>
                      <a:pPr algn="ctr"/>
                      <a:r>
                        <a:rPr lang="ru-RU" sz="700" b="1" dirty="0" smtClean="0">
                          <a:solidFill>
                            <a:srgbClr val="FF0000"/>
                          </a:solidFill>
                          <a:latin typeface="+mn-lt"/>
                          <a:cs typeface="Times New Roman" pitchFamily="18" charset="0"/>
                        </a:rPr>
                        <a:t>201 797,27</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115,5</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1 615 373,88</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108 940,05</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7,2</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1 509 392,78</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93,4</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93,4</a:t>
                      </a:r>
                      <a:endParaRPr lang="ru-RU" sz="700" b="1" dirty="0">
                        <a:solidFill>
                          <a:srgbClr val="FF0000"/>
                        </a:solidFill>
                        <a:latin typeface="+mn-lt"/>
                        <a:cs typeface="Times New Roman" pitchFamily="18" charset="0"/>
                      </a:endParaRPr>
                    </a:p>
                  </a:txBody>
                  <a:tcPr/>
                </a:tc>
              </a:tr>
              <a:tr h="3571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700" b="0" dirty="0" smtClean="0">
                          <a:latin typeface="+mn-lt"/>
                          <a:cs typeface="Times New Roman" pitchFamily="18" charset="0"/>
                        </a:rPr>
                        <a:t>Источники дефицит «-»</a:t>
                      </a:r>
                    </a:p>
                    <a:p>
                      <a:pPr marL="0" marR="0" indent="0" algn="l" defTabSz="914400" rtl="0" eaLnBrk="1" fontAlgn="auto" latinLnBrk="0" hangingPunct="1">
                        <a:lnSpc>
                          <a:spcPct val="100000"/>
                        </a:lnSpc>
                        <a:spcBef>
                          <a:spcPts val="0"/>
                        </a:spcBef>
                        <a:spcAft>
                          <a:spcPts val="0"/>
                        </a:spcAft>
                        <a:buClrTx/>
                        <a:buSzTx/>
                        <a:buFontTx/>
                        <a:buNone/>
                        <a:tabLst/>
                        <a:defRPr/>
                      </a:pPr>
                      <a:r>
                        <a:rPr lang="ru-RU" sz="700" b="0" dirty="0" err="1" smtClean="0">
                          <a:latin typeface="+mn-lt"/>
                          <a:cs typeface="Times New Roman" pitchFamily="18" charset="0"/>
                        </a:rPr>
                        <a:t>профицит</a:t>
                      </a:r>
                      <a:r>
                        <a:rPr lang="ru-RU" sz="700" b="0" dirty="0" smtClean="0">
                          <a:latin typeface="+mn-lt"/>
                          <a:cs typeface="Times New Roman" pitchFamily="18" charset="0"/>
                        </a:rPr>
                        <a:t> «+»</a:t>
                      </a:r>
                    </a:p>
                  </a:txBody>
                  <a:tcPr/>
                </a:tc>
                <a:tc>
                  <a:txBody>
                    <a:bodyPr/>
                    <a:lstStyle/>
                    <a:p>
                      <a:pPr algn="ctr"/>
                      <a:r>
                        <a:rPr lang="ru-RU" sz="700" b="0" dirty="0" smtClean="0">
                          <a:latin typeface="+mn-lt"/>
                          <a:cs typeface="Times New Roman" pitchFamily="18" charset="0"/>
                        </a:rPr>
                        <a:t>- 8 635,93</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-27 441,52</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-18 805,59</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r>
            </a:tbl>
          </a:graphicData>
        </a:graphic>
      </p:graphicFrame>
      <p:sp>
        <p:nvSpPr>
          <p:cNvPr id="3" name="TextBox 2"/>
          <p:cNvSpPr txBox="1"/>
          <p:nvPr/>
        </p:nvSpPr>
        <p:spPr>
          <a:xfrm>
            <a:off x="0" y="1"/>
            <a:ext cx="9144000" cy="369332"/>
          </a:xfrm>
          <a:prstGeom prst="rect">
            <a:avLst/>
          </a:prstGeom>
          <a:noFill/>
        </p:spPr>
        <p:txBody>
          <a:bodyPr wrap="square" rtlCol="0">
            <a:spAutoFit/>
          </a:bodyPr>
          <a:lstStyle/>
          <a:p>
            <a:pPr algn="ctr"/>
            <a:r>
              <a:rPr lang="ru-RU" b="1" dirty="0" smtClean="0">
                <a:latin typeface="Calibri" pitchFamily="34" charset="0"/>
                <a:cs typeface="Calibri" pitchFamily="34" charset="0"/>
              </a:rPr>
              <a:t>Раздел 2 / </a:t>
            </a:r>
            <a:r>
              <a:rPr lang="ru-RU" dirty="0" smtClean="0">
                <a:latin typeface="Calibri" pitchFamily="34" charset="0"/>
                <a:cs typeface="Calibri" pitchFamily="34" charset="0"/>
              </a:rPr>
              <a:t>ОСНОВНЫЕ ХАРАКТЕРИСТИКИ БЮДЖЕТА КУРСКОГО МУНИЦИПАЛЬНОГО РАЙОНА </a:t>
            </a:r>
          </a:p>
        </p:txBody>
      </p:sp>
      <p:sp>
        <p:nvSpPr>
          <p:cNvPr id="4" name="TextBox 3"/>
          <p:cNvSpPr txBox="1"/>
          <p:nvPr/>
        </p:nvSpPr>
        <p:spPr>
          <a:xfrm>
            <a:off x="7858148" y="285728"/>
            <a:ext cx="1440160" cy="246221"/>
          </a:xfrm>
          <a:prstGeom prst="rect">
            <a:avLst/>
          </a:prstGeom>
          <a:noFill/>
        </p:spPr>
        <p:txBody>
          <a:bodyPr wrap="square" rtlCol="0">
            <a:spAutoFit/>
          </a:bodyPr>
          <a:lstStyle/>
          <a:p>
            <a:pPr algn="ctr"/>
            <a:r>
              <a:rPr lang="ru-RU" sz="1000" i="1" dirty="0" smtClean="0">
                <a:latin typeface="Calibri" pitchFamily="34" charset="0"/>
                <a:cs typeface="Calibri" pitchFamily="34" charset="0"/>
              </a:rPr>
              <a:t>тыс. руб.</a:t>
            </a:r>
            <a:endParaRPr lang="ru-RU" sz="1000" i="1" dirty="0">
              <a:latin typeface="Calibri" pitchFamily="34" charset="0"/>
              <a:cs typeface="Calibri" pitchFamily="34" charset="0"/>
            </a:endParaRPr>
          </a:p>
        </p:txBody>
      </p:sp>
      <p:graphicFrame>
        <p:nvGraphicFramePr>
          <p:cNvPr id="5" name="Диаграмма 4"/>
          <p:cNvGraphicFramePr/>
          <p:nvPr/>
        </p:nvGraphicFramePr>
        <p:xfrm>
          <a:off x="0" y="3929066"/>
          <a:ext cx="9144000" cy="292893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3643314"/>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ОСНОВНЫЕ ПАРАМЕТРЫ ПРОЕКТА БЮДЖЕТА В СРАВНЕНИИ ПО ГОДАМ</a:t>
            </a:r>
          </a:p>
        </p:txBody>
      </p:sp>
    </p:spTree>
  </p:cSld>
  <p:clrMapOvr>
    <a:masterClrMapping/>
  </p:clrMapOvr>
  <p:transition>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p:cNvSpPr/>
          <p:nvPr/>
        </p:nvSpPr>
        <p:spPr>
          <a:xfrm>
            <a:off x="0" y="4857750"/>
            <a:ext cx="9144000" cy="1785938"/>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Скругленный прямоугольник 11"/>
          <p:cNvSpPr/>
          <p:nvPr/>
        </p:nvSpPr>
        <p:spPr>
          <a:xfrm>
            <a:off x="0" y="857250"/>
            <a:ext cx="9144000" cy="200025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6018" name="Rectangle 2"/>
          <p:cNvSpPr>
            <a:spLocks noChangeArrowheads="1"/>
          </p:cNvSpPr>
          <p:nvPr/>
        </p:nvSpPr>
        <p:spPr bwMode="auto">
          <a:xfrm>
            <a:off x="0" y="0"/>
            <a:ext cx="9144000" cy="642938"/>
          </a:xfrm>
          <a:prstGeom prst="rect">
            <a:avLst/>
          </a:prstGeom>
          <a:noFill/>
          <a:ln w="9525">
            <a:noFill/>
            <a:miter lim="800000"/>
            <a:headEnd/>
            <a:tailEnd/>
          </a:ln>
        </p:spPr>
        <p:txBody>
          <a:bodyPr anchor="ctr"/>
          <a:lstStyle/>
          <a:p>
            <a:pPr algn="ctr">
              <a:defRPr/>
            </a:pPr>
            <a:r>
              <a:rPr lang="ru-RU" sz="2300" b="1" dirty="0">
                <a:solidFill>
                  <a:schemeClr val="tx2"/>
                </a:solidFill>
                <a:effectLst>
                  <a:outerShdw blurRad="38100" dist="38100" dir="2700000" algn="tl">
                    <a:srgbClr val="FFFFFF"/>
                  </a:outerShdw>
                </a:effectLst>
                <a:latin typeface="Times New Roman" pitchFamily="18" charset="0"/>
                <a:cs typeface="Times New Roman" pitchFamily="18" charset="0"/>
              </a:rPr>
              <a:t>СТРУКТУРА  КОНСОЛИДИРОВАННОГО БЮДЖЕТА </a:t>
            </a:r>
            <a:br>
              <a:rPr lang="ru-RU" sz="2300" b="1" dirty="0">
                <a:solidFill>
                  <a:schemeClr val="tx2"/>
                </a:solidFill>
                <a:effectLst>
                  <a:outerShdw blurRad="38100" dist="38100" dir="2700000" algn="tl">
                    <a:srgbClr val="FFFFFF"/>
                  </a:outerShdw>
                </a:effectLst>
                <a:latin typeface="Times New Roman" pitchFamily="18" charset="0"/>
                <a:cs typeface="Times New Roman" pitchFamily="18" charset="0"/>
              </a:rPr>
            </a:br>
            <a:r>
              <a:rPr lang="ru-RU" sz="2300" b="1" dirty="0">
                <a:solidFill>
                  <a:schemeClr val="tx2"/>
                </a:solidFill>
                <a:effectLst>
                  <a:outerShdw blurRad="38100" dist="38100" dir="2700000" algn="tl">
                    <a:srgbClr val="FFFFFF"/>
                  </a:outerShdw>
                </a:effectLst>
                <a:latin typeface="Times New Roman" pitchFamily="18" charset="0"/>
                <a:cs typeface="Times New Roman" pitchFamily="18" charset="0"/>
              </a:rPr>
              <a:t>КУРСКОГО РАЙОНА</a:t>
            </a:r>
            <a:endParaRPr lang="ru-RU" sz="2100" dirty="0">
              <a:solidFill>
                <a:schemeClr val="tx2"/>
              </a:solidFill>
              <a:effectLst>
                <a:outerShdw blurRad="38100" dist="38100" dir="2700000" algn="tl">
                  <a:srgbClr val="FFFFFF"/>
                </a:outerShdw>
              </a:effectLst>
              <a:latin typeface="Times New Roman" pitchFamily="18" charset="0"/>
              <a:cs typeface="Times New Roman" pitchFamily="18" charset="0"/>
            </a:endParaRPr>
          </a:p>
        </p:txBody>
      </p:sp>
      <p:sp>
        <p:nvSpPr>
          <p:cNvPr id="123911" name="Text Box 7"/>
          <p:cNvSpPr txBox="1">
            <a:spLocks noChangeArrowheads="1"/>
          </p:cNvSpPr>
          <p:nvPr/>
        </p:nvSpPr>
        <p:spPr bwMode="auto">
          <a:xfrm>
            <a:off x="0" y="857250"/>
            <a:ext cx="5111750" cy="18161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buFont typeface="Arial" pitchFamily="34" charset="0"/>
              <a:buChar char="•"/>
              <a:defRPr/>
            </a:pPr>
            <a:r>
              <a:rPr lang="ru-RU" sz="1600" dirty="0">
                <a:latin typeface="Calibri" pitchFamily="34" charset="0"/>
                <a:cs typeface="Calibri" pitchFamily="34" charset="0"/>
              </a:rPr>
              <a:t> </a:t>
            </a:r>
            <a:r>
              <a:rPr lang="ru-RU" sz="1600" i="1" dirty="0">
                <a:latin typeface="Calibri" pitchFamily="34" charset="0"/>
                <a:cs typeface="Calibri" pitchFamily="34" charset="0"/>
              </a:rPr>
              <a:t>500</a:t>
            </a:r>
            <a:r>
              <a:rPr lang="ru-RU" sz="1600" dirty="0">
                <a:latin typeface="Calibri" pitchFamily="34" charset="0"/>
                <a:cs typeface="Calibri" pitchFamily="34" charset="0"/>
              </a:rPr>
              <a:t> Совет КМР СК</a:t>
            </a:r>
          </a:p>
          <a:p>
            <a:pPr>
              <a:buFont typeface="Arial" pitchFamily="34" charset="0"/>
              <a:buChar char="•"/>
              <a:defRPr/>
            </a:pPr>
            <a:r>
              <a:rPr lang="ru-RU" sz="1600" dirty="0">
                <a:latin typeface="Calibri" pitchFamily="34" charset="0"/>
                <a:cs typeface="Calibri" pitchFamily="34" charset="0"/>
              </a:rPr>
              <a:t> </a:t>
            </a:r>
            <a:r>
              <a:rPr lang="ru-RU" sz="1600" i="1" dirty="0">
                <a:latin typeface="Calibri" pitchFamily="34" charset="0"/>
                <a:cs typeface="Calibri" pitchFamily="34" charset="0"/>
              </a:rPr>
              <a:t>501</a:t>
            </a:r>
            <a:r>
              <a:rPr lang="ru-RU" sz="1600" dirty="0">
                <a:latin typeface="Calibri" pitchFamily="34" charset="0"/>
                <a:cs typeface="Calibri" pitchFamily="34" charset="0"/>
              </a:rPr>
              <a:t> Администрация КМР СК</a:t>
            </a:r>
          </a:p>
          <a:p>
            <a:pPr>
              <a:buFont typeface="Arial" pitchFamily="34" charset="0"/>
              <a:buChar char="•"/>
              <a:defRPr/>
            </a:pPr>
            <a:r>
              <a:rPr lang="ru-RU" sz="1600" dirty="0">
                <a:latin typeface="Calibri" pitchFamily="34" charset="0"/>
                <a:cs typeface="Calibri" pitchFamily="34" charset="0"/>
              </a:rPr>
              <a:t> </a:t>
            </a:r>
            <a:r>
              <a:rPr lang="ru-RU" sz="1600" i="1" dirty="0">
                <a:latin typeface="Calibri" pitchFamily="34" charset="0"/>
                <a:cs typeface="Calibri" pitchFamily="34" charset="0"/>
              </a:rPr>
              <a:t>504</a:t>
            </a:r>
            <a:r>
              <a:rPr lang="ru-RU" sz="1600" dirty="0">
                <a:latin typeface="Calibri" pitchFamily="34" charset="0"/>
                <a:cs typeface="Calibri" pitchFamily="34" charset="0"/>
              </a:rPr>
              <a:t> Финансовое управление АКМР СК</a:t>
            </a:r>
          </a:p>
          <a:p>
            <a:pPr>
              <a:buFont typeface="Arial" pitchFamily="34" charset="0"/>
              <a:buChar char="•"/>
              <a:defRPr/>
            </a:pPr>
            <a:r>
              <a:rPr lang="ru-RU" sz="1600" dirty="0">
                <a:latin typeface="Calibri" pitchFamily="34" charset="0"/>
                <a:cs typeface="Calibri" pitchFamily="34" charset="0"/>
              </a:rPr>
              <a:t> </a:t>
            </a:r>
            <a:r>
              <a:rPr lang="ru-RU" sz="1600" i="1" dirty="0">
                <a:latin typeface="Calibri" pitchFamily="34" charset="0"/>
                <a:cs typeface="Calibri" pitchFamily="34" charset="0"/>
              </a:rPr>
              <a:t>506</a:t>
            </a:r>
            <a:r>
              <a:rPr lang="ru-RU" sz="1600" dirty="0">
                <a:latin typeface="Calibri" pitchFamily="34" charset="0"/>
                <a:cs typeface="Calibri" pitchFamily="34" charset="0"/>
              </a:rPr>
              <a:t> Отдел образования АКМР СК</a:t>
            </a:r>
          </a:p>
          <a:p>
            <a:pPr>
              <a:buFont typeface="Arial" pitchFamily="34" charset="0"/>
              <a:buChar char="•"/>
              <a:defRPr/>
            </a:pPr>
            <a:r>
              <a:rPr lang="ru-RU" sz="1600" dirty="0">
                <a:latin typeface="Calibri" pitchFamily="34" charset="0"/>
                <a:cs typeface="Calibri" pitchFamily="34" charset="0"/>
              </a:rPr>
              <a:t> </a:t>
            </a:r>
            <a:r>
              <a:rPr lang="ru-RU" sz="1600" i="1" dirty="0">
                <a:latin typeface="Calibri" pitchFamily="34" charset="0"/>
                <a:cs typeface="Calibri" pitchFamily="34" charset="0"/>
              </a:rPr>
              <a:t>507</a:t>
            </a:r>
            <a:r>
              <a:rPr lang="ru-RU" sz="1600" dirty="0">
                <a:latin typeface="Calibri" pitchFamily="34" charset="0"/>
                <a:cs typeface="Calibri" pitchFamily="34" charset="0"/>
              </a:rPr>
              <a:t> МКУ культуры «Управление культуры» КМР СК</a:t>
            </a:r>
          </a:p>
          <a:p>
            <a:pPr>
              <a:buFont typeface="Arial" pitchFamily="34" charset="0"/>
              <a:buChar char="•"/>
              <a:defRPr/>
            </a:pPr>
            <a:r>
              <a:rPr lang="ru-RU" sz="1600" dirty="0">
                <a:latin typeface="Calibri" pitchFamily="34" charset="0"/>
                <a:cs typeface="Calibri" pitchFamily="34" charset="0"/>
              </a:rPr>
              <a:t> </a:t>
            </a:r>
            <a:r>
              <a:rPr lang="ru-RU" sz="1600" i="1" dirty="0">
                <a:latin typeface="Calibri" pitchFamily="34" charset="0"/>
                <a:cs typeface="Calibri" pitchFamily="34" charset="0"/>
              </a:rPr>
              <a:t>509</a:t>
            </a:r>
            <a:r>
              <a:rPr lang="ru-RU" sz="1600" dirty="0">
                <a:latin typeface="Calibri" pitchFamily="34" charset="0"/>
                <a:cs typeface="Calibri" pitchFamily="34" charset="0"/>
              </a:rPr>
              <a:t> Управление труда и социальной защиты населения АКМР СК</a:t>
            </a:r>
          </a:p>
        </p:txBody>
      </p:sp>
      <p:sp>
        <p:nvSpPr>
          <p:cNvPr id="123912" name="Text Box 8"/>
          <p:cNvSpPr txBox="1">
            <a:spLocks noChangeArrowheads="1"/>
          </p:cNvSpPr>
          <p:nvPr/>
        </p:nvSpPr>
        <p:spPr bwMode="auto">
          <a:xfrm>
            <a:off x="900113" y="4868863"/>
            <a:ext cx="3240087" cy="17399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lang="ru-RU" dirty="0">
                <a:latin typeface="Calibri" pitchFamily="34" charset="0"/>
                <a:cs typeface="Calibri" pitchFamily="34" charset="0"/>
              </a:rPr>
              <a:t>МО Балтийского с/</a:t>
            </a:r>
            <a:r>
              <a:rPr lang="ru-RU" dirty="0" err="1">
                <a:latin typeface="Calibri" pitchFamily="34" charset="0"/>
                <a:cs typeface="Calibri" pitchFamily="34" charset="0"/>
              </a:rPr>
              <a:t>с</a:t>
            </a:r>
            <a:endParaRPr lang="ru-RU" dirty="0">
              <a:latin typeface="Calibri" pitchFamily="34" charset="0"/>
              <a:cs typeface="Calibri" pitchFamily="34" charset="0"/>
            </a:endParaRPr>
          </a:p>
          <a:p>
            <a:pPr>
              <a:defRPr/>
            </a:pPr>
            <a:r>
              <a:rPr lang="ru-RU" dirty="0">
                <a:latin typeface="Calibri" pitchFamily="34" charset="0"/>
                <a:cs typeface="Calibri" pitchFamily="34" charset="0"/>
              </a:rPr>
              <a:t>МО Галюгаевского с/</a:t>
            </a:r>
            <a:r>
              <a:rPr lang="ru-RU" dirty="0" err="1">
                <a:latin typeface="Calibri" pitchFamily="34" charset="0"/>
                <a:cs typeface="Calibri" pitchFamily="34" charset="0"/>
              </a:rPr>
              <a:t>с</a:t>
            </a:r>
            <a:endParaRPr lang="ru-RU" dirty="0">
              <a:latin typeface="Calibri" pitchFamily="34" charset="0"/>
              <a:cs typeface="Calibri" pitchFamily="34" charset="0"/>
            </a:endParaRPr>
          </a:p>
          <a:p>
            <a:pPr>
              <a:defRPr/>
            </a:pPr>
            <a:r>
              <a:rPr lang="ru-RU" dirty="0">
                <a:latin typeface="Calibri" pitchFamily="34" charset="0"/>
                <a:cs typeface="Calibri" pitchFamily="34" charset="0"/>
              </a:rPr>
              <a:t>МО </a:t>
            </a:r>
            <a:r>
              <a:rPr lang="ru-RU" dirty="0" err="1">
                <a:latin typeface="Calibri" pitchFamily="34" charset="0"/>
                <a:cs typeface="Calibri" pitchFamily="34" charset="0"/>
              </a:rPr>
              <a:t>Кановского</a:t>
            </a:r>
            <a:r>
              <a:rPr lang="ru-RU" dirty="0">
                <a:latin typeface="Calibri" pitchFamily="34" charset="0"/>
                <a:cs typeface="Calibri" pitchFamily="34" charset="0"/>
              </a:rPr>
              <a:t> с/</a:t>
            </a:r>
            <a:r>
              <a:rPr lang="ru-RU" dirty="0" err="1">
                <a:latin typeface="Calibri" pitchFamily="34" charset="0"/>
                <a:cs typeface="Calibri" pitchFamily="34" charset="0"/>
              </a:rPr>
              <a:t>с</a:t>
            </a:r>
            <a:endParaRPr lang="ru-RU" dirty="0">
              <a:latin typeface="Calibri" pitchFamily="34" charset="0"/>
              <a:cs typeface="Calibri" pitchFamily="34" charset="0"/>
            </a:endParaRPr>
          </a:p>
          <a:p>
            <a:pPr>
              <a:defRPr/>
            </a:pPr>
            <a:r>
              <a:rPr lang="ru-RU" dirty="0">
                <a:latin typeface="Calibri" pitchFamily="34" charset="0"/>
                <a:cs typeface="Calibri" pitchFamily="34" charset="0"/>
              </a:rPr>
              <a:t>МО Курского с/</a:t>
            </a:r>
            <a:r>
              <a:rPr lang="ru-RU" dirty="0" err="1">
                <a:latin typeface="Calibri" pitchFamily="34" charset="0"/>
                <a:cs typeface="Calibri" pitchFamily="34" charset="0"/>
              </a:rPr>
              <a:t>с</a:t>
            </a:r>
            <a:endParaRPr lang="ru-RU" dirty="0">
              <a:latin typeface="Calibri" pitchFamily="34" charset="0"/>
              <a:cs typeface="Calibri" pitchFamily="34" charset="0"/>
            </a:endParaRPr>
          </a:p>
          <a:p>
            <a:pPr>
              <a:defRPr/>
            </a:pPr>
            <a:r>
              <a:rPr lang="ru-RU" dirty="0">
                <a:latin typeface="Calibri" pitchFamily="34" charset="0"/>
                <a:cs typeface="Calibri" pitchFamily="34" charset="0"/>
              </a:rPr>
              <a:t>МО </a:t>
            </a:r>
            <a:r>
              <a:rPr lang="ru-RU" dirty="0" err="1">
                <a:latin typeface="Calibri" pitchFamily="34" charset="0"/>
                <a:cs typeface="Calibri" pitchFamily="34" charset="0"/>
              </a:rPr>
              <a:t>Мирненского</a:t>
            </a:r>
            <a:r>
              <a:rPr lang="ru-RU" dirty="0">
                <a:latin typeface="Calibri" pitchFamily="34" charset="0"/>
                <a:cs typeface="Calibri" pitchFamily="34" charset="0"/>
              </a:rPr>
              <a:t> с/</a:t>
            </a:r>
            <a:r>
              <a:rPr lang="ru-RU" dirty="0" err="1">
                <a:latin typeface="Calibri" pitchFamily="34" charset="0"/>
                <a:cs typeface="Calibri" pitchFamily="34" charset="0"/>
              </a:rPr>
              <a:t>с</a:t>
            </a:r>
            <a:endParaRPr lang="ru-RU" dirty="0">
              <a:latin typeface="Calibri" pitchFamily="34" charset="0"/>
              <a:cs typeface="Calibri" pitchFamily="34" charset="0"/>
            </a:endParaRPr>
          </a:p>
          <a:p>
            <a:pPr>
              <a:defRPr/>
            </a:pPr>
            <a:r>
              <a:rPr lang="ru-RU" dirty="0">
                <a:latin typeface="Calibri" pitchFamily="34" charset="0"/>
                <a:cs typeface="Calibri" pitchFamily="34" charset="0"/>
              </a:rPr>
              <a:t>МО Полтавского с/</a:t>
            </a:r>
            <a:r>
              <a:rPr lang="ru-RU" dirty="0" err="1">
                <a:latin typeface="Calibri" pitchFamily="34" charset="0"/>
                <a:cs typeface="Calibri" pitchFamily="34" charset="0"/>
              </a:rPr>
              <a:t>с</a:t>
            </a:r>
            <a:endParaRPr lang="ru-RU" dirty="0">
              <a:latin typeface="Calibri" pitchFamily="34" charset="0"/>
              <a:cs typeface="Calibri" pitchFamily="34" charset="0"/>
            </a:endParaRPr>
          </a:p>
        </p:txBody>
      </p:sp>
      <p:sp>
        <p:nvSpPr>
          <p:cNvPr id="47111" name="Rectangle 15"/>
          <p:cNvSpPr>
            <a:spLocks noChangeArrowheads="1"/>
          </p:cNvSpPr>
          <p:nvPr/>
        </p:nvSpPr>
        <p:spPr bwMode="auto">
          <a:xfrm>
            <a:off x="1692275" y="3500438"/>
            <a:ext cx="5256213" cy="641350"/>
          </a:xfrm>
          <a:prstGeom prst="rect">
            <a:avLst/>
          </a:prstGeom>
          <a:solidFill>
            <a:srgbClr val="92D050"/>
          </a:solidFill>
          <a:ln w="9525">
            <a:noFill/>
            <a:miter lim="800000"/>
            <a:headEnd/>
            <a:tailEnd/>
          </a:ln>
          <a:effectLst>
            <a:prstShdw prst="shdw17" dist="17961" dir="2700000">
              <a:srgbClr val="995C7A"/>
            </a:prstShdw>
          </a:effectLst>
        </p:spPr>
        <p:txBody>
          <a:bodyPr>
            <a:spAutoFit/>
          </a:bodyPr>
          <a:lstStyle/>
          <a:p>
            <a:pPr algn="ctr"/>
            <a:r>
              <a:rPr lang="ru-RU" b="1">
                <a:solidFill>
                  <a:schemeClr val="tx2"/>
                </a:solidFill>
              </a:rPr>
              <a:t>КОНСОЛИДИРОВАННЫЙ БЮДЖЕТ КУРСКОГО РАЙОНА</a:t>
            </a:r>
          </a:p>
        </p:txBody>
      </p:sp>
      <p:sp>
        <p:nvSpPr>
          <p:cNvPr id="123921" name="Text Box 17"/>
          <p:cNvSpPr txBox="1">
            <a:spLocks noChangeArrowheads="1"/>
          </p:cNvSpPr>
          <p:nvPr/>
        </p:nvSpPr>
        <p:spPr bwMode="auto">
          <a:xfrm>
            <a:off x="5508625" y="4868863"/>
            <a:ext cx="3240088" cy="17399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ru-RU" dirty="0">
                <a:latin typeface="Calibri" pitchFamily="34" charset="0"/>
                <a:cs typeface="Calibri" pitchFamily="34" charset="0"/>
              </a:rPr>
              <a:t>Ростовановский с/</a:t>
            </a:r>
            <a:r>
              <a:rPr lang="ru-RU" dirty="0" err="1">
                <a:latin typeface="Calibri" pitchFamily="34" charset="0"/>
                <a:cs typeface="Calibri" pitchFamily="34" charset="0"/>
              </a:rPr>
              <a:t>с</a:t>
            </a:r>
            <a:endParaRPr lang="ru-RU" dirty="0">
              <a:latin typeface="Calibri" pitchFamily="34" charset="0"/>
              <a:cs typeface="Calibri" pitchFamily="34" charset="0"/>
            </a:endParaRPr>
          </a:p>
          <a:p>
            <a:pPr>
              <a:defRPr/>
            </a:pPr>
            <a:r>
              <a:rPr lang="ru-RU" dirty="0">
                <a:latin typeface="Calibri" pitchFamily="34" charset="0"/>
                <a:cs typeface="Calibri" pitchFamily="34" charset="0"/>
              </a:rPr>
              <a:t>МО Рощинского с/</a:t>
            </a:r>
            <a:r>
              <a:rPr lang="ru-RU" dirty="0" err="1">
                <a:latin typeface="Calibri" pitchFamily="34" charset="0"/>
                <a:cs typeface="Calibri" pitchFamily="34" charset="0"/>
              </a:rPr>
              <a:t>с</a:t>
            </a:r>
            <a:endParaRPr lang="ru-RU" dirty="0">
              <a:latin typeface="Calibri" pitchFamily="34" charset="0"/>
              <a:cs typeface="Calibri" pitchFamily="34" charset="0"/>
            </a:endParaRPr>
          </a:p>
          <a:p>
            <a:pPr>
              <a:defRPr/>
            </a:pPr>
            <a:r>
              <a:rPr lang="ru-RU" dirty="0">
                <a:latin typeface="Calibri" pitchFamily="34" charset="0"/>
                <a:cs typeface="Calibri" pitchFamily="34" charset="0"/>
              </a:rPr>
              <a:t>МО Русского с/</a:t>
            </a:r>
            <a:r>
              <a:rPr lang="ru-RU" dirty="0" err="1">
                <a:latin typeface="Calibri" pitchFamily="34" charset="0"/>
                <a:cs typeface="Calibri" pitchFamily="34" charset="0"/>
              </a:rPr>
              <a:t>с</a:t>
            </a:r>
            <a:endParaRPr lang="ru-RU" dirty="0">
              <a:latin typeface="Calibri" pitchFamily="34" charset="0"/>
              <a:cs typeface="Calibri" pitchFamily="34" charset="0"/>
            </a:endParaRPr>
          </a:p>
          <a:p>
            <a:pPr>
              <a:defRPr/>
            </a:pPr>
            <a:r>
              <a:rPr lang="ru-RU" dirty="0">
                <a:latin typeface="Calibri" pitchFamily="34" charset="0"/>
                <a:cs typeface="Calibri" pitchFamily="34" charset="0"/>
              </a:rPr>
              <a:t>МО </a:t>
            </a:r>
            <a:r>
              <a:rPr lang="ru-RU" dirty="0" err="1">
                <a:latin typeface="Calibri" pitchFamily="34" charset="0"/>
                <a:cs typeface="Calibri" pitchFamily="34" charset="0"/>
              </a:rPr>
              <a:t>Серноводского</a:t>
            </a:r>
            <a:r>
              <a:rPr lang="ru-RU" dirty="0">
                <a:latin typeface="Calibri" pitchFamily="34" charset="0"/>
                <a:cs typeface="Calibri" pitchFamily="34" charset="0"/>
              </a:rPr>
              <a:t> с/</a:t>
            </a:r>
            <a:r>
              <a:rPr lang="ru-RU" dirty="0" err="1">
                <a:latin typeface="Calibri" pitchFamily="34" charset="0"/>
                <a:cs typeface="Calibri" pitchFamily="34" charset="0"/>
              </a:rPr>
              <a:t>с</a:t>
            </a:r>
            <a:endParaRPr lang="ru-RU" dirty="0">
              <a:latin typeface="Calibri" pitchFamily="34" charset="0"/>
              <a:cs typeface="Calibri" pitchFamily="34" charset="0"/>
            </a:endParaRPr>
          </a:p>
          <a:p>
            <a:pPr>
              <a:defRPr/>
            </a:pPr>
            <a:r>
              <a:rPr lang="ru-RU" dirty="0">
                <a:latin typeface="Calibri" pitchFamily="34" charset="0"/>
                <a:cs typeface="Calibri" pitchFamily="34" charset="0"/>
              </a:rPr>
              <a:t>МО </a:t>
            </a:r>
            <a:r>
              <a:rPr lang="ru-RU" dirty="0" err="1">
                <a:latin typeface="Calibri" pitchFamily="34" charset="0"/>
                <a:cs typeface="Calibri" pitchFamily="34" charset="0"/>
              </a:rPr>
              <a:t>ст.Стодеревской</a:t>
            </a:r>
            <a:endParaRPr lang="ru-RU" dirty="0">
              <a:latin typeface="Calibri" pitchFamily="34" charset="0"/>
              <a:cs typeface="Calibri" pitchFamily="34" charset="0"/>
            </a:endParaRPr>
          </a:p>
          <a:p>
            <a:pPr>
              <a:defRPr/>
            </a:pPr>
            <a:r>
              <a:rPr lang="ru-RU" dirty="0">
                <a:latin typeface="Calibri" pitchFamily="34" charset="0"/>
                <a:cs typeface="Calibri" pitchFamily="34" charset="0"/>
              </a:rPr>
              <a:t>МО </a:t>
            </a:r>
            <a:r>
              <a:rPr lang="ru-RU" dirty="0" err="1">
                <a:latin typeface="Calibri" pitchFamily="34" charset="0"/>
                <a:cs typeface="Calibri" pitchFamily="34" charset="0"/>
              </a:rPr>
              <a:t>с.Эдиссия</a:t>
            </a:r>
            <a:endParaRPr lang="ru-RU" dirty="0">
              <a:latin typeface="Calibri" pitchFamily="34" charset="0"/>
              <a:cs typeface="Calibri" pitchFamily="34" charset="0"/>
            </a:endParaRPr>
          </a:p>
        </p:txBody>
      </p:sp>
      <p:sp>
        <p:nvSpPr>
          <p:cNvPr id="123922" name="Text Box 18"/>
          <p:cNvSpPr txBox="1">
            <a:spLocks noChangeArrowheads="1"/>
          </p:cNvSpPr>
          <p:nvPr/>
        </p:nvSpPr>
        <p:spPr bwMode="auto">
          <a:xfrm>
            <a:off x="5183188" y="857250"/>
            <a:ext cx="3960812" cy="181610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buFont typeface="Arial" pitchFamily="34" charset="0"/>
              <a:buChar char="•"/>
              <a:defRPr/>
            </a:pPr>
            <a:r>
              <a:rPr lang="ru-RU" sz="1600" dirty="0">
                <a:latin typeface="Calibri" pitchFamily="34" charset="0"/>
                <a:cs typeface="Calibri" pitchFamily="34" charset="0"/>
              </a:rPr>
              <a:t> </a:t>
            </a:r>
            <a:r>
              <a:rPr lang="ru-RU" sz="1600" i="1" dirty="0">
                <a:latin typeface="Calibri" pitchFamily="34" charset="0"/>
                <a:cs typeface="Calibri" pitchFamily="34" charset="0"/>
              </a:rPr>
              <a:t>511</a:t>
            </a:r>
            <a:r>
              <a:rPr lang="ru-RU" sz="1600" dirty="0">
                <a:latin typeface="Calibri" pitchFamily="34" charset="0"/>
                <a:cs typeface="Calibri" pitchFamily="34" charset="0"/>
              </a:rPr>
              <a:t> МКУ «Комитет по физической культуре и спорту» КМР СК</a:t>
            </a:r>
          </a:p>
          <a:p>
            <a:pPr>
              <a:buFont typeface="Arial" pitchFamily="34" charset="0"/>
              <a:buChar char="•"/>
              <a:defRPr/>
            </a:pPr>
            <a:r>
              <a:rPr lang="ru-RU" sz="1600" dirty="0">
                <a:latin typeface="Calibri" pitchFamily="34" charset="0"/>
                <a:cs typeface="Calibri" pitchFamily="34" charset="0"/>
              </a:rPr>
              <a:t> </a:t>
            </a:r>
            <a:r>
              <a:rPr lang="ru-RU" sz="1600" i="1" dirty="0">
                <a:latin typeface="Calibri" pitchFamily="34" charset="0"/>
                <a:cs typeface="Calibri" pitchFamily="34" charset="0"/>
              </a:rPr>
              <a:t>522 </a:t>
            </a:r>
            <a:r>
              <a:rPr lang="ru-RU" sz="1600" dirty="0">
                <a:latin typeface="Calibri" pitchFamily="34" charset="0"/>
                <a:cs typeface="Calibri" pitchFamily="34" charset="0"/>
              </a:rPr>
              <a:t>МКУ «Центр по работе с молодежью» КМР СК </a:t>
            </a:r>
          </a:p>
          <a:p>
            <a:pPr>
              <a:buFont typeface="Arial" pitchFamily="34" charset="0"/>
              <a:buChar char="•"/>
              <a:defRPr/>
            </a:pPr>
            <a:r>
              <a:rPr lang="ru-RU" sz="1600" dirty="0">
                <a:latin typeface="Calibri" pitchFamily="34" charset="0"/>
                <a:cs typeface="Calibri" pitchFamily="34" charset="0"/>
              </a:rPr>
              <a:t> </a:t>
            </a:r>
            <a:r>
              <a:rPr lang="ru-RU" sz="1600" i="1" dirty="0">
                <a:latin typeface="Calibri" pitchFamily="34" charset="0"/>
                <a:cs typeface="Calibri" pitchFamily="34" charset="0"/>
              </a:rPr>
              <a:t>531 </a:t>
            </a:r>
            <a:r>
              <a:rPr lang="ru-RU" sz="1600" dirty="0">
                <a:latin typeface="Calibri" pitchFamily="34" charset="0"/>
                <a:cs typeface="Calibri" pitchFamily="34" charset="0"/>
              </a:rPr>
              <a:t>Отдел сельского хозяйства и охраны окружающей среды АКМР СК</a:t>
            </a:r>
          </a:p>
          <a:p>
            <a:pPr>
              <a:buFont typeface="Arial" pitchFamily="34" charset="0"/>
              <a:buChar char="•"/>
              <a:defRPr/>
            </a:pPr>
            <a:endParaRPr lang="ru-RU" sz="1600" dirty="0">
              <a:latin typeface="Calibri" pitchFamily="34" charset="0"/>
              <a:cs typeface="Calibri" pitchFamily="34" charset="0"/>
            </a:endParaRPr>
          </a:p>
        </p:txBody>
      </p:sp>
      <p:sp>
        <p:nvSpPr>
          <p:cNvPr id="123924" name="AutoShape 20"/>
          <p:cNvSpPr>
            <a:spLocks/>
          </p:cNvSpPr>
          <p:nvPr/>
        </p:nvSpPr>
        <p:spPr bwMode="auto">
          <a:xfrm rot="5400000">
            <a:off x="4032250" y="2312988"/>
            <a:ext cx="431800" cy="4248150"/>
          </a:xfrm>
          <a:prstGeom prst="leftBrace">
            <a:avLst>
              <a:gd name="adj1" fmla="val 81985"/>
              <a:gd name="adj2" fmla="val 46162"/>
            </a:avLst>
          </a:prstGeom>
          <a:noFill/>
          <a:ln w="22225">
            <a:solidFill>
              <a:schemeClr val="tx1"/>
            </a:solidFill>
            <a:round/>
            <a:headEnd/>
            <a:tailEnd/>
          </a:ln>
          <a:effectLst>
            <a:prstShdw prst="shdw17" dist="17961" dir="2700000">
              <a:schemeClr val="tx1">
                <a:gamma/>
                <a:shade val="60000"/>
                <a:invGamma/>
              </a:schemeClr>
            </a:prstShdw>
          </a:effectLst>
        </p:spPr>
        <p:txBody>
          <a:bodyPr wrap="none" anchor="ctr"/>
          <a:lstStyle/>
          <a:p>
            <a:pPr>
              <a:defRPr/>
            </a:pPr>
            <a:endParaRPr lang="ru-RU"/>
          </a:p>
        </p:txBody>
      </p:sp>
      <p:sp>
        <p:nvSpPr>
          <p:cNvPr id="123925" name="Text Box 21"/>
          <p:cNvSpPr txBox="1">
            <a:spLocks noChangeArrowheads="1"/>
          </p:cNvSpPr>
          <p:nvPr/>
        </p:nvSpPr>
        <p:spPr bwMode="auto">
          <a:xfrm>
            <a:off x="2133600" y="4508500"/>
            <a:ext cx="4267200" cy="646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ru-RU" b="1" i="1" dirty="0"/>
              <a:t>бюджеты сельских поселений (</a:t>
            </a:r>
            <a:r>
              <a:rPr lang="ru-RU" b="1" i="1" dirty="0" smtClean="0"/>
              <a:t>201</a:t>
            </a:r>
            <a:r>
              <a:rPr lang="ru-RU" b="1" i="1" dirty="0"/>
              <a:t>)</a:t>
            </a:r>
          </a:p>
        </p:txBody>
      </p:sp>
      <p:sp>
        <p:nvSpPr>
          <p:cNvPr id="123926" name="AutoShape 22"/>
          <p:cNvSpPr>
            <a:spLocks/>
          </p:cNvSpPr>
          <p:nvPr/>
        </p:nvSpPr>
        <p:spPr bwMode="auto">
          <a:xfrm rot="16200000">
            <a:off x="4337050" y="1092200"/>
            <a:ext cx="431800" cy="4248150"/>
          </a:xfrm>
          <a:prstGeom prst="leftBrace">
            <a:avLst>
              <a:gd name="adj1" fmla="val 81985"/>
              <a:gd name="adj2" fmla="val 46162"/>
            </a:avLst>
          </a:prstGeom>
          <a:noFill/>
          <a:ln w="22225">
            <a:solidFill>
              <a:schemeClr val="tx1"/>
            </a:solidFill>
            <a:round/>
            <a:headEnd/>
            <a:tailEnd/>
          </a:ln>
          <a:effectLst>
            <a:prstShdw prst="shdw17" dist="17961" dir="2700000">
              <a:schemeClr val="tx1">
                <a:gamma/>
                <a:shade val="60000"/>
                <a:invGamma/>
              </a:schemeClr>
            </a:prstShdw>
          </a:effectLst>
        </p:spPr>
        <p:txBody>
          <a:bodyPr wrap="none" anchor="ctr"/>
          <a:lstStyle/>
          <a:p>
            <a:pPr>
              <a:defRPr/>
            </a:pPr>
            <a:endParaRPr lang="ru-RU"/>
          </a:p>
        </p:txBody>
      </p:sp>
      <p:sp>
        <p:nvSpPr>
          <p:cNvPr id="123927" name="Text Box 23"/>
          <p:cNvSpPr txBox="1">
            <a:spLocks noChangeArrowheads="1"/>
          </p:cNvSpPr>
          <p:nvPr/>
        </p:nvSpPr>
        <p:spPr bwMode="auto">
          <a:xfrm>
            <a:off x="2438400" y="2786063"/>
            <a:ext cx="4191000" cy="36988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ru-RU" b="1" i="1" dirty="0"/>
              <a:t>бюджет муниципального района</a:t>
            </a:r>
          </a:p>
        </p:txBody>
      </p:sp>
    </p:spTree>
  </p:cSld>
  <p:clrMapOvr>
    <a:masterClrMapping/>
  </p:clrMapOvr>
  <p:transition>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844" y="0"/>
            <a:ext cx="8858312" cy="7032694"/>
          </a:xfrm>
          <a:prstGeom prst="rect">
            <a:avLst/>
          </a:prstGeom>
          <a:noFill/>
        </p:spPr>
        <p:txBody>
          <a:bodyPr wrap="square" rtlCol="0">
            <a:spAutoFit/>
          </a:bodyPr>
          <a:lstStyle/>
          <a:p>
            <a:r>
              <a:rPr lang="ru-RU" sz="1100" b="1" dirty="0" smtClean="0">
                <a:latin typeface="Calibri" pitchFamily="34" charset="0"/>
                <a:cs typeface="Calibri" pitchFamily="34" charset="0"/>
              </a:rPr>
              <a:t>ВВЕДЕНИЕ</a:t>
            </a:r>
            <a:r>
              <a:rPr lang="ru-RU" sz="1100" b="1" dirty="0" smtClean="0">
                <a:latin typeface="Calibri" pitchFamily="34" charset="0"/>
                <a:cs typeface="Calibri" pitchFamily="34" charset="0"/>
              </a:rPr>
              <a:t> </a:t>
            </a:r>
            <a:r>
              <a:rPr lang="ru-RU" sz="1100" dirty="0" smtClean="0">
                <a:latin typeface="Calibri" pitchFamily="34" charset="0"/>
                <a:cs typeface="Calibri" pitchFamily="34" charset="0"/>
              </a:rPr>
              <a:t>…………………………………………………………………………………………………………………………………………………………………………..……………………………………03-09</a:t>
            </a:r>
            <a:endParaRPr lang="ru-RU" sz="1100" dirty="0" smtClean="0">
              <a:latin typeface="Calibri" pitchFamily="34" charset="0"/>
              <a:cs typeface="Calibri" pitchFamily="34" charset="0"/>
            </a:endParaRPr>
          </a:p>
          <a:p>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1. </a:t>
            </a:r>
            <a:r>
              <a:rPr lang="ru-RU" sz="1100" dirty="0" smtClean="0">
                <a:latin typeface="Calibri" pitchFamily="34" charset="0"/>
                <a:cs typeface="Calibri" pitchFamily="34" charset="0"/>
              </a:rPr>
              <a:t>Основные показатели социально-экономического  развития Курского муниципального района Ставропольского </a:t>
            </a:r>
            <a:r>
              <a:rPr lang="ru-RU" sz="1100" dirty="0" smtClean="0">
                <a:latin typeface="Calibri" pitchFamily="34" charset="0"/>
                <a:cs typeface="Calibri" pitchFamily="34" charset="0"/>
              </a:rPr>
              <a:t>края…………….……10-17</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2. </a:t>
            </a:r>
            <a:r>
              <a:rPr lang="ru-RU" sz="1100" dirty="0" smtClean="0">
                <a:latin typeface="Calibri" pitchFamily="34" charset="0"/>
                <a:cs typeface="Calibri" pitchFamily="34" charset="0"/>
              </a:rPr>
              <a:t>Основные характеристики  бюджета  Курского  района  Ставропольского края на 2020 год и плановый период  2021 и 2022 годов в сравнении с фактическими значениями за 2018 год и ожидаемым исполнением за 2019 </a:t>
            </a:r>
            <a:r>
              <a:rPr lang="ru-RU" sz="1100" dirty="0" smtClean="0">
                <a:latin typeface="Calibri" pitchFamily="34" charset="0"/>
                <a:cs typeface="Calibri" pitchFamily="34" charset="0"/>
              </a:rPr>
              <a:t>год.</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Основные характеристики бюджета Курского муниципального </a:t>
            </a:r>
            <a:r>
              <a:rPr lang="ru-RU" sz="1100" dirty="0" smtClean="0">
                <a:latin typeface="Calibri" pitchFamily="34" charset="0"/>
                <a:cs typeface="Calibri" pitchFamily="34" charset="0"/>
              </a:rPr>
              <a:t>района</a:t>
            </a:r>
            <a:r>
              <a:rPr lang="ru-RU" sz="1100" dirty="0" smtClean="0">
                <a:latin typeface="Calibri" pitchFamily="34" charset="0"/>
                <a:cs typeface="Calibri" pitchFamily="34" charset="0"/>
              </a:rPr>
              <a:t>…………………..…………………………………………………………………………….…..</a:t>
            </a:r>
            <a:r>
              <a:rPr lang="ru-RU" sz="1100" dirty="0" smtClean="0">
                <a:latin typeface="Calibri" pitchFamily="34" charset="0"/>
                <a:cs typeface="Calibri" pitchFamily="34" charset="0"/>
              </a:rPr>
              <a:t>18 </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Основные характеристики консолидированного бюджета Курского </a:t>
            </a:r>
            <a:r>
              <a:rPr lang="ru-RU" sz="1100" dirty="0" smtClean="0">
                <a:latin typeface="Calibri" pitchFamily="34" charset="0"/>
                <a:cs typeface="Calibri" pitchFamily="34" charset="0"/>
              </a:rPr>
              <a:t>района…………………………………………………………………………………….…..19-20</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Основные характеристики бюджетов муниципальных образований Курского </a:t>
            </a:r>
            <a:r>
              <a:rPr lang="ru-RU" sz="1100" dirty="0" smtClean="0">
                <a:latin typeface="Calibri" pitchFamily="34" charset="0"/>
                <a:cs typeface="Calibri" pitchFamily="34" charset="0"/>
              </a:rPr>
              <a:t>района……………………………………………………………………………..21</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3. </a:t>
            </a:r>
            <a:r>
              <a:rPr lang="ru-RU" sz="1100" dirty="0" smtClean="0">
                <a:latin typeface="Calibri" pitchFamily="34" charset="0"/>
                <a:cs typeface="Calibri" pitchFamily="34" charset="0"/>
              </a:rPr>
              <a:t>Доходы………………………………………………………………………………………………………………………………………………………………………………………………………....22</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Доходы бюджета по видам доходов на 2020 год и плановый период 2021 и 2022 годов в сравнении  с ожидаемым исполнением за 2019 год (уточненный план) и отчетом за 2018 </a:t>
            </a:r>
            <a:r>
              <a:rPr lang="ru-RU" sz="1100" dirty="0" smtClean="0">
                <a:latin typeface="Calibri" pitchFamily="34" charset="0"/>
                <a:cs typeface="Calibri" pitchFamily="34" charset="0"/>
              </a:rPr>
              <a:t>год…………………………………………………………………………………………………………………………………………………23-24</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Безвозмездные поступления в бюджет Ставропольского </a:t>
            </a:r>
            <a:r>
              <a:rPr lang="ru-RU" sz="1100" dirty="0" smtClean="0">
                <a:latin typeface="Calibri" pitchFamily="34" charset="0"/>
                <a:cs typeface="Calibri" pitchFamily="34" charset="0"/>
              </a:rPr>
              <a:t>края……………………………………………………………………………………………………………...25-26</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4. </a:t>
            </a:r>
            <a:r>
              <a:rPr lang="ru-RU" sz="1100" dirty="0" smtClean="0">
                <a:latin typeface="Calibri" pitchFamily="34" charset="0"/>
                <a:cs typeface="Calibri" pitchFamily="34" charset="0"/>
              </a:rPr>
              <a:t>Расходы</a:t>
            </a:r>
            <a:r>
              <a:rPr lang="ru-RU" sz="1100" dirty="0" smtClean="0">
                <a:latin typeface="Calibri" pitchFamily="34" charset="0"/>
                <a:cs typeface="Calibri" pitchFamily="34" charset="0"/>
              </a:rPr>
              <a:t>…………………………………………………………………………………………………………………………………………………………………………………………………..…27-28</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Расходы на </a:t>
            </a:r>
            <a:r>
              <a:rPr lang="ru-RU" sz="1100" dirty="0" smtClean="0">
                <a:latin typeface="Calibri" pitchFamily="34" charset="0"/>
                <a:cs typeface="Calibri" pitchFamily="34" charset="0"/>
              </a:rPr>
              <a:t>софинансирование……………………………………………………………………………………………………………………………………………………………….….…29</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Функциональная структура расходов бюджета Курского муниципального района в 2018-2022 </a:t>
            </a:r>
            <a:r>
              <a:rPr lang="ru-RU" sz="1100" dirty="0" smtClean="0">
                <a:latin typeface="Calibri" pitchFamily="34" charset="0"/>
                <a:cs typeface="Calibri" pitchFamily="34" charset="0"/>
              </a:rPr>
              <a:t>годах…………………………………………………….30</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Национальные проекты в 2020 </a:t>
            </a:r>
            <a:r>
              <a:rPr lang="ru-RU" sz="1100" dirty="0" smtClean="0">
                <a:latin typeface="Calibri" pitchFamily="34" charset="0"/>
                <a:cs typeface="Calibri" pitchFamily="34" charset="0"/>
              </a:rPr>
              <a:t>году………………………………………………………………………………………………………………………………………………………..……31</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5. </a:t>
            </a:r>
            <a:r>
              <a:rPr lang="ru-RU" sz="1100" dirty="0" smtClean="0">
                <a:latin typeface="Calibri" pitchFamily="34" charset="0"/>
                <a:cs typeface="Calibri" pitchFamily="34" charset="0"/>
              </a:rPr>
              <a:t>Расходы  бюджета Курского муниципального района на финансовое обеспечение отраслей социально-культурной сферы в 2018-2022 </a:t>
            </a:r>
            <a:r>
              <a:rPr lang="ru-RU" sz="1100" dirty="0" smtClean="0">
                <a:latin typeface="Calibri" pitchFamily="34" charset="0"/>
                <a:cs typeface="Calibri" pitchFamily="34" charset="0"/>
              </a:rPr>
              <a:t>годах…………………………………………………………………………………………………………………………………………………………………………………………………………………..………32-35</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6</a:t>
            </a:r>
            <a:r>
              <a:rPr lang="ru-RU" sz="1100" dirty="0" smtClean="0">
                <a:latin typeface="Calibri" pitchFamily="34" charset="0"/>
                <a:cs typeface="Calibri" pitchFamily="34" charset="0"/>
              </a:rPr>
              <a:t>. Расходы бюджета Курского муниципального района на 2018-2022 годы на переданные полномочия за счет краевого и федерального </a:t>
            </a:r>
            <a:r>
              <a:rPr lang="ru-RU" sz="1100" dirty="0" smtClean="0">
                <a:latin typeface="Calibri" pitchFamily="34" charset="0"/>
                <a:cs typeface="Calibri" pitchFamily="34" charset="0"/>
              </a:rPr>
              <a:t>бюджетов………………………………………………………………………………………………………………………………………………………………………………………………………………....36-37</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7</a:t>
            </a:r>
            <a:r>
              <a:rPr lang="ru-RU" sz="1100" dirty="0" smtClean="0">
                <a:latin typeface="Calibri" pitchFamily="34" charset="0"/>
                <a:cs typeface="Calibri" pitchFamily="34" charset="0"/>
              </a:rPr>
              <a:t>.  Оплата труда работников бюджетной сферы в 2020 году и плановом периоде 2021 и 2022 </a:t>
            </a:r>
            <a:r>
              <a:rPr lang="ru-RU" sz="1100" dirty="0" smtClean="0">
                <a:latin typeface="Calibri" pitchFamily="34" charset="0"/>
                <a:cs typeface="Calibri" pitchFamily="34" charset="0"/>
              </a:rPr>
              <a:t>годов………………………………………………………..38</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8. </a:t>
            </a:r>
            <a:r>
              <a:rPr lang="ru-RU" sz="1100" dirty="0" smtClean="0">
                <a:latin typeface="Calibri" pitchFamily="34" charset="0"/>
                <a:cs typeface="Calibri" pitchFamily="34" charset="0"/>
              </a:rPr>
              <a:t>Поддержка местных </a:t>
            </a:r>
            <a:r>
              <a:rPr lang="ru-RU" sz="1100" dirty="0" smtClean="0">
                <a:latin typeface="Calibri" pitchFamily="34" charset="0"/>
                <a:cs typeface="Calibri" pitchFamily="34" charset="0"/>
              </a:rPr>
              <a:t>инициатив………………………………………………………………………………………………………………………………………………………….……39-41</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9. </a:t>
            </a:r>
            <a:r>
              <a:rPr lang="ru-RU" sz="1100" dirty="0" smtClean="0">
                <a:latin typeface="Calibri" pitchFamily="34" charset="0"/>
                <a:cs typeface="Calibri" pitchFamily="34" charset="0"/>
              </a:rPr>
              <a:t>Обеспечение жильем молодых </a:t>
            </a:r>
            <a:r>
              <a:rPr lang="ru-RU" sz="1100" dirty="0" smtClean="0">
                <a:latin typeface="Calibri" pitchFamily="34" charset="0"/>
                <a:cs typeface="Calibri" pitchFamily="34" charset="0"/>
              </a:rPr>
              <a:t>семей…………………………………………………………………………………………………………………………………………………....42-43</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10</a:t>
            </a:r>
            <a:r>
              <a:rPr lang="ru-RU" sz="1100" dirty="0" smtClean="0">
                <a:latin typeface="Calibri" pitchFamily="34" charset="0"/>
                <a:cs typeface="Calibri" pitchFamily="34" charset="0"/>
              </a:rPr>
              <a:t>. Дорожный </a:t>
            </a:r>
            <a:r>
              <a:rPr lang="ru-RU" sz="1100" dirty="0" smtClean="0">
                <a:latin typeface="Calibri" pitchFamily="34" charset="0"/>
                <a:cs typeface="Calibri" pitchFamily="34" charset="0"/>
              </a:rPr>
              <a:t>фонд……………………………………………………………………………………………………………………………………………………………………………………….….44</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11. </a:t>
            </a:r>
            <a:r>
              <a:rPr lang="ru-RU" sz="1100" dirty="0" smtClean="0">
                <a:latin typeface="Calibri" pitchFamily="34" charset="0"/>
                <a:cs typeface="Calibri" pitchFamily="34" charset="0"/>
              </a:rPr>
              <a:t>Бюджетная </a:t>
            </a:r>
            <a:r>
              <a:rPr lang="ru-RU" sz="1100" dirty="0" smtClean="0">
                <a:latin typeface="Calibri" pitchFamily="34" charset="0"/>
                <a:cs typeface="Calibri" pitchFamily="34" charset="0"/>
              </a:rPr>
              <a:t>устойчивость………………………………………………………………………………………………………………………………………………………………………..45-46</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Бюджетная обеспеченность муниципальных образований Курского района Ставропольского края на 2020 </a:t>
            </a:r>
            <a:r>
              <a:rPr lang="ru-RU" sz="1100" dirty="0" smtClean="0">
                <a:latin typeface="Calibri" pitchFamily="34" charset="0"/>
                <a:cs typeface="Calibri" pitchFamily="34" charset="0"/>
              </a:rPr>
              <a:t>год………………………………….47 </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12</a:t>
            </a:r>
            <a:r>
              <a:rPr lang="ru-RU" sz="1100" dirty="0" smtClean="0">
                <a:latin typeface="Calibri" pitchFamily="34" charset="0"/>
                <a:cs typeface="Calibri" pitchFamily="34" charset="0"/>
              </a:rPr>
              <a:t>.  Муниципальные </a:t>
            </a:r>
            <a:r>
              <a:rPr lang="ru-RU" sz="1100" dirty="0" smtClean="0">
                <a:latin typeface="Calibri" pitchFamily="34" charset="0"/>
                <a:cs typeface="Calibri" pitchFamily="34" charset="0"/>
              </a:rPr>
              <a:t>программы…………………………………………………………………………………………………………………………………………………………..…….48-50</a:t>
            </a:r>
            <a:endParaRPr lang="ru-RU" sz="1100" dirty="0" smtClean="0">
              <a:latin typeface="Calibri" pitchFamily="34" charset="0"/>
              <a:cs typeface="Calibri" pitchFamily="34" charset="0"/>
            </a:endParaRPr>
          </a:p>
          <a:p>
            <a:pPr lvl="0" algn="just">
              <a:defRPr/>
            </a:pPr>
            <a:r>
              <a:rPr lang="ru-RU" sz="1100" dirty="0" smtClean="0">
                <a:latin typeface="Calibri" pitchFamily="34" charset="0"/>
                <a:cs typeface="Calibri" pitchFamily="34" charset="0"/>
              </a:rPr>
              <a:t>                   </a:t>
            </a:r>
            <a:r>
              <a:rPr lang="ru-RU" sz="1100" kern="0" dirty="0" smtClean="0">
                <a:latin typeface="Calibri" pitchFamily="34" charset="0"/>
                <a:cs typeface="Calibri" pitchFamily="34" charset="0"/>
              </a:rPr>
              <a:t>Сведения о расходной части проекта бюджета Курского муниципального района на 2020 год и плановый период 2021 и 2022 годов в сравнении с ожидаемым исполнением за 2019 год (оценка) и отчетом за 2018 год (отчетный финансовый год) в разрезе муниципальных программ.</a:t>
            </a:r>
            <a:endParaRPr lang="ru-RU" sz="1100" dirty="0" smtClean="0">
              <a:latin typeface="Calibri" pitchFamily="34" charset="0"/>
              <a:cs typeface="Calibri" pitchFamily="34" charset="0"/>
            </a:endParaRPr>
          </a:p>
          <a:p>
            <a:r>
              <a:rPr lang="ru-RU" sz="1100" b="1" dirty="0" smtClean="0">
                <a:latin typeface="Calibri" pitchFamily="34" charset="0"/>
                <a:cs typeface="Calibri" pitchFamily="34" charset="0"/>
              </a:rPr>
              <a:t>Раздел 13.  </a:t>
            </a:r>
            <a:r>
              <a:rPr lang="ru-RU" sz="1100" dirty="0" smtClean="0">
                <a:latin typeface="Calibri" pitchFamily="34" charset="0"/>
                <a:cs typeface="Calibri" pitchFamily="34" charset="0"/>
              </a:rPr>
              <a:t>Дополнительные </a:t>
            </a:r>
            <a:r>
              <a:rPr lang="ru-RU" sz="1100" dirty="0" smtClean="0">
                <a:latin typeface="Calibri" pitchFamily="34" charset="0"/>
                <a:cs typeface="Calibri" pitchFamily="34" charset="0"/>
              </a:rPr>
              <a:t>сведения…………………………………………………………………………………………………………………………………………………………………...51-52</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Сведения о рейтинге Курского муниципального района Ставропольского края по качеству управления бюджетным процессом</a:t>
            </a:r>
            <a:r>
              <a:rPr lang="ru-RU" sz="1100" dirty="0" smtClean="0">
                <a:latin typeface="Calibri" pitchFamily="34" charset="0"/>
                <a:cs typeface="Calibri" pitchFamily="34" charset="0"/>
              </a:rPr>
              <a:t>..53-54</a:t>
            </a:r>
            <a:endParaRPr lang="ru-RU" sz="1100" dirty="0" smtClean="0">
              <a:latin typeface="Calibri" pitchFamily="34" charset="0"/>
              <a:cs typeface="Calibri" pitchFamily="34" charset="0"/>
            </a:endParaRPr>
          </a:p>
          <a:p>
            <a:pPr lvl="0" algn="just">
              <a:defRPr/>
            </a:pPr>
            <a:r>
              <a:rPr lang="ru-RU" sz="1100" kern="0" dirty="0" smtClean="0">
                <a:latin typeface="Calibri" pitchFamily="34" charset="0"/>
                <a:cs typeface="Calibri" pitchFamily="34" charset="0"/>
              </a:rPr>
              <a:t>                      Сведения о расходной части проекта бюджета Курского муниципального района на 2020 год и плановый период 2021-2022 годов в сравнении с ожидаемым исполнением за 2019 год (оценка) и отчетом за 2018 год (отчетный финансовый год)  в разрезе разделов и подразделов.</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Описание административно-территориального деления  Курского района Ставропольского </a:t>
            </a:r>
            <a:r>
              <a:rPr lang="ru-RU" sz="1100" dirty="0" smtClean="0">
                <a:latin typeface="Calibri" pitchFamily="34" charset="0"/>
                <a:cs typeface="Calibri" pitchFamily="34" charset="0"/>
              </a:rPr>
              <a:t>края………………………………………………....55-56</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a:t>
            </a:r>
            <a:r>
              <a:rPr lang="ru-RU" sz="1100" dirty="0" smtClean="0">
                <a:latin typeface="Calibri" pitchFamily="34" charset="0"/>
                <a:cs typeface="Calibri" pitchFamily="34" charset="0"/>
              </a:rPr>
              <a:t>Глоссарий……………………………………………………………..………………………………………………………………………………………………………………………………..57-68</a:t>
            </a:r>
            <a:endParaRPr lang="ru-RU" sz="1100" dirty="0" smtClean="0">
              <a:latin typeface="Calibri" pitchFamily="34" charset="0"/>
              <a:cs typeface="Calibri" pitchFamily="34" charset="0"/>
            </a:endParaRPr>
          </a:p>
          <a:p>
            <a:r>
              <a:rPr lang="ru-RU" sz="1100" dirty="0" smtClean="0">
                <a:latin typeface="Calibri" pitchFamily="34" charset="0"/>
                <a:cs typeface="Calibri" pitchFamily="34" charset="0"/>
              </a:rPr>
              <a:t> </a:t>
            </a:r>
          </a:p>
          <a:p>
            <a:r>
              <a:rPr lang="ru-RU" sz="1100" b="1" dirty="0" smtClean="0">
                <a:latin typeface="Calibri" pitchFamily="34" charset="0"/>
                <a:cs typeface="Calibri" pitchFamily="34" charset="0"/>
              </a:rPr>
              <a:t>КОНТАКТНАЯ ИНФОРМАЦИЯ ДЛЯ ГРАЖДАН</a:t>
            </a:r>
            <a:endParaRPr lang="ru-RU" sz="1100" dirty="0" smtClean="0">
              <a:latin typeface="Calibri" pitchFamily="34" charset="0"/>
              <a:cs typeface="Calibri" pitchFamily="34" charset="0"/>
            </a:endParaRPr>
          </a:p>
          <a:p>
            <a:endParaRPr lang="ru-RU" sz="1100" dirty="0">
              <a:latin typeface="Calibri" pitchFamily="34" charset="0"/>
              <a:cs typeface="Calibri" pitchFamily="34" charset="0"/>
            </a:endParaRPr>
          </a:p>
        </p:txBody>
      </p:sp>
    </p:spTree>
  </p:cSld>
  <p:clrMapOvr>
    <a:masterClrMapping/>
  </p:clrMapOvr>
  <p:transition>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0" y="500043"/>
          <a:ext cx="9144000" cy="2735475"/>
        </p:xfrm>
        <a:graphic>
          <a:graphicData uri="http://schemas.openxmlformats.org/drawingml/2006/table">
            <a:tbl>
              <a:tblPr firstRow="1" bandRow="1">
                <a:tableStyleId>{5C22544A-7EE6-4342-B048-85BDC9FD1C3A}</a:tableStyleId>
              </a:tblPr>
              <a:tblGrid>
                <a:gridCol w="764540"/>
                <a:gridCol w="735626"/>
                <a:gridCol w="785818"/>
                <a:gridCol w="714380"/>
                <a:gridCol w="428628"/>
                <a:gridCol w="714380"/>
                <a:gridCol w="642942"/>
                <a:gridCol w="500066"/>
                <a:gridCol w="785818"/>
                <a:gridCol w="642942"/>
                <a:gridCol w="428628"/>
                <a:gridCol w="785818"/>
                <a:gridCol w="714380"/>
                <a:gridCol w="500034"/>
              </a:tblGrid>
              <a:tr h="377230">
                <a:tc rowSpan="2">
                  <a:txBody>
                    <a:bodyPr/>
                    <a:lstStyle/>
                    <a:p>
                      <a:endParaRPr lang="ru-RU" sz="900" dirty="0"/>
                    </a:p>
                  </a:txBody>
                  <a:tcPr/>
                </a:tc>
                <a:tc rowSpan="2">
                  <a:txBody>
                    <a:bodyPr/>
                    <a:lstStyle/>
                    <a:p>
                      <a:pPr algn="ctr"/>
                      <a:r>
                        <a:rPr lang="ru-RU" sz="800" dirty="0" smtClean="0">
                          <a:solidFill>
                            <a:schemeClr val="tx1"/>
                          </a:solidFill>
                        </a:rPr>
                        <a:t>2018 год (отчет)</a:t>
                      </a:r>
                      <a:endParaRPr lang="ru-RU" sz="800" dirty="0">
                        <a:solidFill>
                          <a:schemeClr val="tx1"/>
                        </a:solidFill>
                      </a:endParaRP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solidFill>
                            <a:schemeClr val="tx1"/>
                          </a:solidFill>
                        </a:rPr>
                        <a:t>2019 год (уточнен</a:t>
                      </a:r>
                    </a:p>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err="1" smtClean="0">
                          <a:solidFill>
                            <a:schemeClr val="tx1"/>
                          </a:solidFill>
                        </a:rPr>
                        <a:t>ный</a:t>
                      </a:r>
                      <a:r>
                        <a:rPr lang="ru-RU" sz="800" dirty="0" smtClean="0">
                          <a:solidFill>
                            <a:schemeClr val="tx1"/>
                          </a:solidFill>
                        </a:rPr>
                        <a:t>)</a:t>
                      </a:r>
                    </a:p>
                    <a:p>
                      <a:pPr algn="ctr"/>
                      <a:endParaRPr lang="ru-RU" sz="800" dirty="0">
                        <a:solidFill>
                          <a:schemeClr val="tx1"/>
                        </a:solidFill>
                      </a:endParaRPr>
                    </a:p>
                  </a:txBody>
                  <a:tcPr/>
                </a:tc>
                <a:tc gridSpan="2">
                  <a:txBody>
                    <a:bodyPr/>
                    <a:lstStyle/>
                    <a:p>
                      <a:pPr algn="ctr"/>
                      <a:r>
                        <a:rPr lang="ru-RU" sz="800" dirty="0" smtClean="0">
                          <a:solidFill>
                            <a:srgbClr val="FF0000"/>
                          </a:solidFill>
                        </a:rPr>
                        <a:t>Отклонение</a:t>
                      </a:r>
                    </a:p>
                  </a:txBody>
                  <a:tcPr/>
                </a:tc>
                <a:tc hMerge="1">
                  <a:txBody>
                    <a:bodyPr/>
                    <a:lstStyle/>
                    <a:p>
                      <a:pPr algn="ctr"/>
                      <a:endParaRPr lang="ru-RU" sz="900" dirty="0">
                        <a:solidFill>
                          <a:schemeClr val="tx1"/>
                        </a:solidFill>
                      </a:endParaRPr>
                    </a:p>
                  </a:txBody>
                  <a:tcPr/>
                </a:tc>
                <a:tc rowSpan="2">
                  <a:txBody>
                    <a:bodyPr/>
                    <a:lstStyle/>
                    <a:p>
                      <a:pPr algn="ctr"/>
                      <a:r>
                        <a:rPr lang="ru-RU" sz="800" dirty="0" smtClean="0">
                          <a:solidFill>
                            <a:schemeClr val="tx1"/>
                          </a:solidFill>
                        </a:rPr>
                        <a:t>2020 год </a:t>
                      </a:r>
                    </a:p>
                    <a:p>
                      <a:pPr algn="ctr"/>
                      <a:r>
                        <a:rPr lang="ru-RU" sz="800" dirty="0" smtClean="0">
                          <a:solidFill>
                            <a:schemeClr val="tx1"/>
                          </a:solidFill>
                        </a:rPr>
                        <a:t>(проект)</a:t>
                      </a:r>
                      <a:endParaRPr lang="ru-RU" sz="800" dirty="0">
                        <a:solidFill>
                          <a:schemeClr val="tx1"/>
                        </a:solidFill>
                      </a:endParaRPr>
                    </a:p>
                  </a:txBody>
                  <a:tcPr/>
                </a:tc>
                <a:tc gridSpan="2">
                  <a:txBody>
                    <a:bodyPr/>
                    <a:lstStyle/>
                    <a:p>
                      <a:pPr algn="ctr"/>
                      <a:r>
                        <a:rPr lang="ru-RU" sz="800" dirty="0" smtClean="0">
                          <a:solidFill>
                            <a:srgbClr val="FF0000"/>
                          </a:solidFill>
                        </a:rPr>
                        <a:t>Отклонение</a:t>
                      </a:r>
                    </a:p>
                    <a:p>
                      <a:pPr algn="ctr"/>
                      <a:r>
                        <a:rPr lang="ru-RU" sz="800" b="0" dirty="0" smtClean="0">
                          <a:solidFill>
                            <a:srgbClr val="FF0000"/>
                          </a:solidFill>
                        </a:rPr>
                        <a:t>(от уточненного)</a:t>
                      </a:r>
                      <a:endParaRPr lang="ru-RU" sz="800" b="0" dirty="0">
                        <a:solidFill>
                          <a:srgbClr val="FF0000"/>
                        </a:solidFill>
                      </a:endParaRPr>
                    </a:p>
                  </a:txBody>
                  <a:tcPr/>
                </a:tc>
                <a:tc hMerge="1">
                  <a:txBody>
                    <a:bodyPr/>
                    <a:lstStyle/>
                    <a:p>
                      <a:pPr algn="ctr"/>
                      <a:endParaRPr lang="ru-RU" sz="900" dirty="0">
                        <a:solidFill>
                          <a:schemeClr val="tx1"/>
                        </a:solidFill>
                      </a:endParaRPr>
                    </a:p>
                  </a:txBody>
                  <a:tcPr/>
                </a:tc>
                <a:tc rowSpan="2">
                  <a:txBody>
                    <a:bodyPr/>
                    <a:lstStyle/>
                    <a:p>
                      <a:pPr algn="ctr"/>
                      <a:r>
                        <a:rPr lang="ru-RU" sz="800" dirty="0" smtClean="0">
                          <a:solidFill>
                            <a:schemeClr val="tx1"/>
                          </a:solidFill>
                        </a:rPr>
                        <a:t>2021 год (прогноз)*</a:t>
                      </a:r>
                      <a:endParaRPr lang="ru-RU" sz="800" dirty="0">
                        <a:solidFill>
                          <a:schemeClr val="tx1"/>
                        </a:solidFill>
                      </a:endParaRPr>
                    </a:p>
                  </a:txBody>
                  <a:tcPr/>
                </a:tc>
                <a:tc gridSpan="2">
                  <a:txBody>
                    <a:bodyPr/>
                    <a:lstStyle/>
                    <a:p>
                      <a:pPr algn="ctr"/>
                      <a:r>
                        <a:rPr lang="ru-RU" sz="800" dirty="0" smtClean="0">
                          <a:solidFill>
                            <a:srgbClr val="FF0000"/>
                          </a:solidFill>
                        </a:rPr>
                        <a:t>отклонение</a:t>
                      </a:r>
                      <a:endParaRPr lang="ru-RU" sz="800" dirty="0">
                        <a:solidFill>
                          <a:srgbClr val="FF0000"/>
                        </a:solidFill>
                      </a:endParaRPr>
                    </a:p>
                  </a:txBody>
                  <a:tcPr/>
                </a:tc>
                <a:tc hMerge="1">
                  <a:txBody>
                    <a:bodyPr/>
                    <a:lstStyle/>
                    <a:p>
                      <a:pPr algn="ctr"/>
                      <a:endParaRPr lang="ru-RU" sz="900" dirty="0">
                        <a:solidFill>
                          <a:schemeClr val="tx1"/>
                        </a:solidFill>
                      </a:endParaRP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solidFill>
                            <a:schemeClr val="tx1"/>
                          </a:solidFill>
                        </a:rPr>
                        <a:t>2022</a:t>
                      </a:r>
                      <a:r>
                        <a:rPr lang="ru-RU" sz="800" baseline="0" dirty="0" smtClean="0">
                          <a:solidFill>
                            <a:schemeClr val="tx1"/>
                          </a:solidFill>
                        </a:rPr>
                        <a:t> </a:t>
                      </a:r>
                      <a:r>
                        <a:rPr lang="ru-RU" sz="800" dirty="0" smtClean="0">
                          <a:solidFill>
                            <a:schemeClr val="tx1"/>
                          </a:solidFill>
                        </a:rPr>
                        <a:t>год (прогноз)*</a:t>
                      </a:r>
                    </a:p>
                    <a:p>
                      <a:pPr algn="ctr"/>
                      <a:endParaRPr lang="ru-RU" sz="800" dirty="0">
                        <a:solidFill>
                          <a:schemeClr val="tx1"/>
                        </a:solidFill>
                      </a:endParaRPr>
                    </a:p>
                  </a:txBody>
                  <a:tcPr/>
                </a:tc>
                <a:tc gridSpan="2">
                  <a:txBody>
                    <a:bodyPr/>
                    <a:lstStyle/>
                    <a:p>
                      <a:pPr algn="ctr"/>
                      <a:r>
                        <a:rPr lang="ru-RU" sz="800" dirty="0" smtClean="0">
                          <a:solidFill>
                            <a:srgbClr val="FF0000"/>
                          </a:solidFill>
                        </a:rPr>
                        <a:t>отклонение</a:t>
                      </a:r>
                      <a:endParaRPr lang="ru-RU" sz="800" dirty="0">
                        <a:solidFill>
                          <a:srgbClr val="FF0000"/>
                        </a:solidFill>
                      </a:endParaRPr>
                    </a:p>
                  </a:txBody>
                  <a:tcPr/>
                </a:tc>
                <a:tc hMerge="1">
                  <a:txBody>
                    <a:bodyPr/>
                    <a:lstStyle/>
                    <a:p>
                      <a:pPr algn="ctr"/>
                      <a:endParaRPr lang="ru-RU" sz="900" dirty="0">
                        <a:solidFill>
                          <a:schemeClr val="tx1"/>
                        </a:solidFill>
                      </a:endParaRPr>
                    </a:p>
                  </a:txBody>
                  <a:tcPr/>
                </a:tc>
              </a:tr>
              <a:tr h="262850">
                <a:tc vMerge="1">
                  <a:txBody>
                    <a:bodyPr/>
                    <a:lstStyle/>
                    <a:p>
                      <a:pPr algn="l"/>
                      <a:endParaRPr lang="ru-RU" sz="900" b="1" dirty="0">
                        <a:latin typeface="+mn-lt"/>
                        <a:cs typeface="Times New Roman" pitchFamily="18" charset="0"/>
                      </a:endParaRPr>
                    </a:p>
                  </a:txBody>
                  <a:tcPr/>
                </a:tc>
                <a:tc vMerge="1">
                  <a:txBody>
                    <a:bodyPr/>
                    <a:lstStyle/>
                    <a:p>
                      <a:pPr algn="ctr"/>
                      <a:endParaRPr lang="ru-RU" sz="900" b="1" dirty="0">
                        <a:latin typeface="+mn-lt"/>
                        <a:cs typeface="Times New Roman" pitchFamily="18" charset="0"/>
                      </a:endParaRPr>
                    </a:p>
                  </a:txBody>
                  <a:tcPr/>
                </a:tc>
                <a:tc vMerge="1">
                  <a:txBody>
                    <a:bodyPr/>
                    <a:lstStyle/>
                    <a:p>
                      <a:endParaRPr lang="ru-RU"/>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vMerge="1">
                  <a:txBody>
                    <a:bodyPr/>
                    <a:lstStyle/>
                    <a:p>
                      <a:pPr algn="ctr"/>
                      <a:endParaRPr lang="ru-RU" sz="9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vMerge="1">
                  <a:txBody>
                    <a:bodyPr/>
                    <a:lstStyle/>
                    <a:p>
                      <a:pPr algn="ctr"/>
                      <a:endParaRPr lang="ru-RU" sz="9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vMerge="1">
                  <a:txBody>
                    <a:bodyPr/>
                    <a:lstStyle/>
                    <a:p>
                      <a:pPr algn="ctr"/>
                      <a:endParaRPr lang="ru-RU" sz="9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r>
              <a:tr h="288613">
                <a:tc>
                  <a:txBody>
                    <a:bodyPr/>
                    <a:lstStyle/>
                    <a:p>
                      <a:pPr algn="l"/>
                      <a:r>
                        <a:rPr lang="ru-RU" sz="700" b="1" dirty="0" smtClean="0">
                          <a:latin typeface="+mn-lt"/>
                          <a:cs typeface="Times New Roman" pitchFamily="18" charset="0"/>
                        </a:rPr>
                        <a:t>Доходы, </a:t>
                      </a:r>
                    </a:p>
                    <a:p>
                      <a:pPr algn="l"/>
                      <a:r>
                        <a:rPr lang="ru-RU" sz="700" b="1" dirty="0" smtClean="0">
                          <a:latin typeface="+mn-lt"/>
                          <a:cs typeface="Times New Roman" pitchFamily="18" charset="0"/>
                        </a:rPr>
                        <a:t>из них:</a:t>
                      </a:r>
                      <a:endParaRPr lang="ru-RU" sz="700" b="1" dirty="0">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1 450 420,51</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1 526 697,04</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76 276,53</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105,3</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1 668 705,45</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142 008,41</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109,3</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1 726 357,13</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57 651,68</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103,4</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1 620 670,44</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- 105 686,69</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93,4</a:t>
                      </a:r>
                      <a:endParaRPr lang="ru-RU" sz="700" b="1" dirty="0">
                        <a:solidFill>
                          <a:srgbClr val="FF0000"/>
                        </a:solidFill>
                        <a:latin typeface="+mn-lt"/>
                        <a:cs typeface="Times New Roman" pitchFamily="18" charset="0"/>
                      </a:endParaRPr>
                    </a:p>
                  </a:txBody>
                  <a:tcPr/>
                </a:tc>
              </a:tr>
              <a:tr h="502920">
                <a:tc>
                  <a:txBody>
                    <a:bodyPr/>
                    <a:lstStyle/>
                    <a:p>
                      <a:pPr algn="l"/>
                      <a:r>
                        <a:rPr lang="ru-RU" sz="700" b="1" dirty="0" smtClean="0">
                          <a:latin typeface="+mn-lt"/>
                          <a:cs typeface="Times New Roman" pitchFamily="18" charset="0"/>
                        </a:rPr>
                        <a:t>налоговые и </a:t>
                      </a:r>
                      <a:r>
                        <a:rPr lang="ru-RU" sz="700" b="1" dirty="0" err="1" smtClean="0">
                          <a:latin typeface="+mn-lt"/>
                          <a:cs typeface="Times New Roman" pitchFamily="18" charset="0"/>
                        </a:rPr>
                        <a:t>неналого-вые</a:t>
                      </a:r>
                      <a:endParaRPr lang="ru-RU" sz="700" b="1" dirty="0">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312 368,55</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328 590,81</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16 222,26</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105,2</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331</a:t>
                      </a:r>
                      <a:r>
                        <a:rPr lang="ru-RU" sz="700" b="0" baseline="0" dirty="0" smtClean="0">
                          <a:solidFill>
                            <a:schemeClr val="tx1"/>
                          </a:solidFill>
                          <a:latin typeface="+mn-lt"/>
                          <a:cs typeface="Times New Roman" pitchFamily="18" charset="0"/>
                        </a:rPr>
                        <a:t> 690,44</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3 099,63</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100,9</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330 563,45</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a:t>
                      </a:r>
                      <a:r>
                        <a:rPr lang="ru-RU" sz="700" b="0" baseline="0" dirty="0" smtClean="0">
                          <a:solidFill>
                            <a:srgbClr val="FF0000"/>
                          </a:solidFill>
                          <a:latin typeface="+mn-lt"/>
                          <a:cs typeface="Times New Roman" pitchFamily="18" charset="0"/>
                        </a:rPr>
                        <a:t> 1 126,99</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99,7</a:t>
                      </a:r>
                    </a:p>
                    <a:p>
                      <a:pPr algn="ct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333 948,73</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3 385,28</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101,0</a:t>
                      </a:r>
                      <a:endParaRPr lang="ru-RU" sz="700" b="0" dirty="0">
                        <a:solidFill>
                          <a:srgbClr val="FF0000"/>
                        </a:solidFill>
                        <a:latin typeface="+mn-lt"/>
                        <a:cs typeface="Times New Roman" pitchFamily="18" charset="0"/>
                      </a:endParaRPr>
                    </a:p>
                  </a:txBody>
                  <a:tcPr/>
                </a:tc>
              </a:tr>
              <a:tr h="239938">
                <a:tc>
                  <a:txBody>
                    <a:bodyPr/>
                    <a:lstStyle/>
                    <a:p>
                      <a:pPr algn="l"/>
                      <a:r>
                        <a:rPr lang="ru-RU" sz="700" b="1" dirty="0" smtClean="0">
                          <a:latin typeface="+mn-lt"/>
                          <a:cs typeface="Times New Roman" pitchFamily="18" charset="0"/>
                        </a:rPr>
                        <a:t>Безвозмездные поступления</a:t>
                      </a:r>
                      <a:endParaRPr lang="ru-RU" sz="700" b="1" dirty="0">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1 138 051,96</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1 198 106,23</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60 054,27</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105,3</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1 337</a:t>
                      </a:r>
                      <a:r>
                        <a:rPr lang="ru-RU" sz="700" b="0" baseline="0" dirty="0" smtClean="0">
                          <a:solidFill>
                            <a:schemeClr val="tx1"/>
                          </a:solidFill>
                          <a:latin typeface="+mn-lt"/>
                          <a:cs typeface="Times New Roman" pitchFamily="18" charset="0"/>
                        </a:rPr>
                        <a:t> 015,01</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138 908,78</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111,6</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1 395 793,68</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58 778,67</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104,4</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chemeClr val="tx1"/>
                          </a:solidFill>
                          <a:latin typeface="+mn-lt"/>
                          <a:cs typeface="Times New Roman" pitchFamily="18" charset="0"/>
                        </a:rPr>
                        <a:t>1 286 721,71</a:t>
                      </a:r>
                      <a:endParaRPr lang="ru-RU" sz="700" b="0" dirty="0">
                        <a:solidFill>
                          <a:schemeClr val="tx1"/>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-109 071,97</a:t>
                      </a:r>
                      <a:endParaRPr lang="ru-RU" sz="700" b="0" dirty="0">
                        <a:solidFill>
                          <a:srgbClr val="FF0000"/>
                        </a:solidFill>
                        <a:latin typeface="+mn-lt"/>
                        <a:cs typeface="Times New Roman" pitchFamily="18" charset="0"/>
                      </a:endParaRPr>
                    </a:p>
                  </a:txBody>
                  <a:tcPr/>
                </a:tc>
                <a:tc>
                  <a:txBody>
                    <a:bodyPr/>
                    <a:lstStyle/>
                    <a:p>
                      <a:pPr algn="ctr"/>
                      <a:r>
                        <a:rPr lang="ru-RU" sz="700" b="0" dirty="0" smtClean="0">
                          <a:solidFill>
                            <a:srgbClr val="FF0000"/>
                          </a:solidFill>
                          <a:latin typeface="+mn-lt"/>
                          <a:cs typeface="Times New Roman" pitchFamily="18" charset="0"/>
                        </a:rPr>
                        <a:t>92,2</a:t>
                      </a:r>
                      <a:endParaRPr lang="ru-RU" sz="700" b="0" dirty="0">
                        <a:solidFill>
                          <a:srgbClr val="FF0000"/>
                        </a:solidFill>
                        <a:latin typeface="+mn-lt"/>
                        <a:cs typeface="Times New Roman" pitchFamily="18" charset="0"/>
                      </a:endParaRPr>
                    </a:p>
                  </a:txBody>
                  <a:tcPr/>
                </a:tc>
              </a:tr>
              <a:tr h="236115">
                <a:tc>
                  <a:txBody>
                    <a:bodyPr/>
                    <a:lstStyle/>
                    <a:p>
                      <a:pPr algn="l"/>
                      <a:r>
                        <a:rPr lang="ru-RU" sz="700" b="1" dirty="0" smtClean="0">
                          <a:latin typeface="+mn-lt"/>
                          <a:cs typeface="Times New Roman" pitchFamily="18" charset="0"/>
                        </a:rPr>
                        <a:t>Расходы</a:t>
                      </a:r>
                      <a:endParaRPr lang="ru-RU" sz="700" b="1" dirty="0">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1 454 443,69</a:t>
                      </a:r>
                      <a:endParaRPr lang="ru-RU" sz="700" b="1" dirty="0">
                        <a:solidFill>
                          <a:schemeClr val="tx1"/>
                        </a:solidFill>
                        <a:latin typeface="+mn-lt"/>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700" b="1" dirty="0" smtClean="0">
                          <a:solidFill>
                            <a:schemeClr val="tx1"/>
                          </a:solidFill>
                          <a:latin typeface="+mn-lt"/>
                          <a:cs typeface="Times New Roman" pitchFamily="18" charset="0"/>
                        </a:rPr>
                        <a:t>1 591 644,34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700" b="1" dirty="0" smtClean="0">
                          <a:solidFill>
                            <a:schemeClr val="tx1"/>
                          </a:solidFill>
                          <a:latin typeface="+mn-lt"/>
                          <a:cs typeface="Times New Roman" pitchFamily="18" charset="0"/>
                        </a:rPr>
                        <a:t>137 200,65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700" b="1" dirty="0" smtClean="0">
                          <a:solidFill>
                            <a:schemeClr val="tx1"/>
                          </a:solidFill>
                          <a:latin typeface="+mn-lt"/>
                          <a:cs typeface="Times New Roman" pitchFamily="18" charset="0"/>
                        </a:rPr>
                        <a:t>109,4</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700" b="1" dirty="0" smtClean="0">
                          <a:solidFill>
                            <a:schemeClr val="tx1"/>
                          </a:solidFill>
                          <a:latin typeface="+mn-lt"/>
                          <a:cs typeface="Times New Roman" pitchFamily="18" charset="0"/>
                        </a:rPr>
                        <a:t>1 668 705,45</a:t>
                      </a:r>
                    </a:p>
                  </a:txBody>
                  <a:tcPr/>
                </a:tc>
                <a:tc>
                  <a:txBody>
                    <a:bodyPr/>
                    <a:lstStyle/>
                    <a:p>
                      <a:pPr algn="ctr"/>
                      <a:r>
                        <a:rPr lang="ru-RU" sz="700" b="1" dirty="0" smtClean="0">
                          <a:solidFill>
                            <a:srgbClr val="FF0000"/>
                          </a:solidFill>
                          <a:latin typeface="+mn-lt"/>
                          <a:cs typeface="Times New Roman" pitchFamily="18" charset="0"/>
                        </a:rPr>
                        <a:t>77 061,11</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104,8</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1 726 357,13</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57 651,68</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103,4</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chemeClr val="tx1"/>
                          </a:solidFill>
                          <a:latin typeface="+mn-lt"/>
                          <a:cs typeface="Times New Roman" pitchFamily="18" charset="0"/>
                        </a:rPr>
                        <a:t>1 620 670,44</a:t>
                      </a:r>
                      <a:endParaRPr lang="ru-RU" sz="700" b="1" dirty="0">
                        <a:solidFill>
                          <a:schemeClr val="tx1"/>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- 105 686,69</a:t>
                      </a:r>
                      <a:endParaRPr lang="ru-RU" sz="700" b="1" dirty="0">
                        <a:solidFill>
                          <a:srgbClr val="FF0000"/>
                        </a:solidFill>
                        <a:latin typeface="+mn-lt"/>
                        <a:cs typeface="Times New Roman" pitchFamily="18" charset="0"/>
                      </a:endParaRPr>
                    </a:p>
                  </a:txBody>
                  <a:tcPr/>
                </a:tc>
                <a:tc>
                  <a:txBody>
                    <a:bodyPr/>
                    <a:lstStyle/>
                    <a:p>
                      <a:pPr algn="ctr"/>
                      <a:r>
                        <a:rPr lang="ru-RU" sz="700" b="1" dirty="0" smtClean="0">
                          <a:solidFill>
                            <a:srgbClr val="FF0000"/>
                          </a:solidFill>
                          <a:latin typeface="+mn-lt"/>
                          <a:cs typeface="Times New Roman" pitchFamily="18" charset="0"/>
                        </a:rPr>
                        <a:t>93,4</a:t>
                      </a:r>
                      <a:endParaRPr lang="ru-RU" sz="700" b="1" dirty="0">
                        <a:solidFill>
                          <a:srgbClr val="FF0000"/>
                        </a:solidFill>
                        <a:latin typeface="+mn-lt"/>
                        <a:cs typeface="Times New Roman" pitchFamily="18" charset="0"/>
                      </a:endParaRPr>
                    </a:p>
                  </a:txBody>
                  <a:tcPr/>
                </a:tc>
              </a:tr>
              <a:tr h="6400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700" b="0" dirty="0" smtClean="0">
                          <a:latin typeface="+mn-lt"/>
                          <a:cs typeface="Times New Roman" pitchFamily="18" charset="0"/>
                        </a:rPr>
                        <a:t>Источники дефицит «-»</a:t>
                      </a:r>
                    </a:p>
                    <a:p>
                      <a:pPr marL="0" marR="0" indent="0" algn="l" defTabSz="914400" rtl="0" eaLnBrk="1" fontAlgn="auto" latinLnBrk="0" hangingPunct="1">
                        <a:lnSpc>
                          <a:spcPct val="100000"/>
                        </a:lnSpc>
                        <a:spcBef>
                          <a:spcPts val="0"/>
                        </a:spcBef>
                        <a:spcAft>
                          <a:spcPts val="0"/>
                        </a:spcAft>
                        <a:buClrTx/>
                        <a:buSzTx/>
                        <a:buFontTx/>
                        <a:buNone/>
                        <a:tabLst/>
                        <a:defRPr/>
                      </a:pPr>
                      <a:r>
                        <a:rPr lang="ru-RU" sz="700" b="0" dirty="0" err="1" smtClean="0">
                          <a:latin typeface="+mn-lt"/>
                          <a:cs typeface="Times New Roman" pitchFamily="18" charset="0"/>
                        </a:rPr>
                        <a:t>профицит</a:t>
                      </a:r>
                      <a:r>
                        <a:rPr lang="ru-RU" sz="700" b="0" dirty="0" smtClean="0">
                          <a:latin typeface="+mn-lt"/>
                          <a:cs typeface="Times New Roman" pitchFamily="18" charset="0"/>
                        </a:rPr>
                        <a:t> «+»</a:t>
                      </a:r>
                    </a:p>
                  </a:txBody>
                  <a:tcPr/>
                </a:tc>
                <a:tc>
                  <a:txBody>
                    <a:bodyPr/>
                    <a:lstStyle/>
                    <a:p>
                      <a:pPr algn="ctr"/>
                      <a:r>
                        <a:rPr lang="ru-RU" sz="700" b="0" dirty="0" smtClean="0">
                          <a:latin typeface="+mn-lt"/>
                          <a:cs typeface="Times New Roman" pitchFamily="18" charset="0"/>
                        </a:rPr>
                        <a:t>-</a:t>
                      </a:r>
                      <a:r>
                        <a:rPr lang="ru-RU" sz="700" b="0" baseline="0" dirty="0" smtClean="0">
                          <a:latin typeface="+mn-lt"/>
                          <a:cs typeface="Times New Roman" pitchFamily="18" charset="0"/>
                        </a:rPr>
                        <a:t> </a:t>
                      </a:r>
                      <a:r>
                        <a:rPr lang="ru-RU" sz="700" b="0" dirty="0" smtClean="0">
                          <a:latin typeface="+mn-lt"/>
                          <a:cs typeface="Times New Roman" pitchFamily="18" charset="0"/>
                        </a:rPr>
                        <a:t>4 023,18</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- 64 947,30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- 60,924,12</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c>
                  <a:txBody>
                    <a:bodyPr/>
                    <a:lstStyle/>
                    <a:p>
                      <a:pPr algn="ctr"/>
                      <a:r>
                        <a:rPr lang="ru-RU" sz="700" b="0" dirty="0" smtClean="0">
                          <a:latin typeface="+mn-lt"/>
                          <a:cs typeface="Times New Roman" pitchFamily="18" charset="0"/>
                        </a:rPr>
                        <a:t>0,00</a:t>
                      </a:r>
                      <a:endParaRPr lang="ru-RU" sz="700" b="0" dirty="0">
                        <a:latin typeface="+mn-lt"/>
                        <a:cs typeface="Times New Roman" pitchFamily="18" charset="0"/>
                      </a:endParaRPr>
                    </a:p>
                  </a:txBody>
                  <a:tcPr/>
                </a:tc>
              </a:tr>
            </a:tbl>
          </a:graphicData>
        </a:graphic>
      </p:graphicFrame>
      <p:sp>
        <p:nvSpPr>
          <p:cNvPr id="3" name="TextBox 2"/>
          <p:cNvSpPr txBox="1"/>
          <p:nvPr/>
        </p:nvSpPr>
        <p:spPr>
          <a:xfrm>
            <a:off x="0" y="1"/>
            <a:ext cx="9144000" cy="369332"/>
          </a:xfrm>
          <a:prstGeom prst="rect">
            <a:avLst/>
          </a:prstGeom>
          <a:noFill/>
        </p:spPr>
        <p:txBody>
          <a:bodyPr wrap="square" rtlCol="0">
            <a:spAutoFit/>
          </a:bodyPr>
          <a:lstStyle/>
          <a:p>
            <a:pPr algn="ctr"/>
            <a:r>
              <a:rPr lang="ru-RU" dirty="0" smtClean="0">
                <a:latin typeface="Calibri" pitchFamily="34" charset="0"/>
                <a:cs typeface="Calibri" pitchFamily="34" charset="0"/>
              </a:rPr>
              <a:t>ОСНОВНЫЕ ХАРАКТЕРИСТИКИ КОНСОЛИДИРОВАННОГО БЮДЖЕТА КУРСКОГО РАЙОНА </a:t>
            </a:r>
          </a:p>
        </p:txBody>
      </p:sp>
      <p:sp>
        <p:nvSpPr>
          <p:cNvPr id="4" name="TextBox 3"/>
          <p:cNvSpPr txBox="1"/>
          <p:nvPr/>
        </p:nvSpPr>
        <p:spPr>
          <a:xfrm>
            <a:off x="7858148" y="285728"/>
            <a:ext cx="1440160" cy="246221"/>
          </a:xfrm>
          <a:prstGeom prst="rect">
            <a:avLst/>
          </a:prstGeom>
          <a:noFill/>
        </p:spPr>
        <p:txBody>
          <a:bodyPr wrap="square" rtlCol="0">
            <a:spAutoFit/>
          </a:bodyPr>
          <a:lstStyle/>
          <a:p>
            <a:pPr algn="ctr"/>
            <a:r>
              <a:rPr lang="ru-RU" sz="1000" i="1" dirty="0" smtClean="0">
                <a:latin typeface="Calibri" pitchFamily="34" charset="0"/>
                <a:cs typeface="Calibri" pitchFamily="34" charset="0"/>
              </a:rPr>
              <a:t>тыс. руб.</a:t>
            </a:r>
            <a:endParaRPr lang="ru-RU" sz="1000" i="1" dirty="0">
              <a:latin typeface="Calibri" pitchFamily="34" charset="0"/>
              <a:cs typeface="Calibri" pitchFamily="34" charset="0"/>
            </a:endParaRPr>
          </a:p>
        </p:txBody>
      </p:sp>
      <p:graphicFrame>
        <p:nvGraphicFramePr>
          <p:cNvPr id="5" name="Диаграмма 4"/>
          <p:cNvGraphicFramePr/>
          <p:nvPr/>
        </p:nvGraphicFramePr>
        <p:xfrm>
          <a:off x="285720" y="3571876"/>
          <a:ext cx="8501122" cy="3071834"/>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0" y="3286124"/>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ОСНОВНЫЕ ПАРАМЕТРЫ КОНСОЛИДИРОВАННОГО  БЮДЖЕТА В СРАВНЕНИИ ПО ГОДАМ</a:t>
            </a:r>
          </a:p>
        </p:txBody>
      </p:sp>
      <p:sp>
        <p:nvSpPr>
          <p:cNvPr id="7" name="TextBox 6"/>
          <p:cNvSpPr txBox="1"/>
          <p:nvPr/>
        </p:nvSpPr>
        <p:spPr>
          <a:xfrm>
            <a:off x="500034" y="6519446"/>
            <a:ext cx="8286808" cy="261610"/>
          </a:xfrm>
          <a:prstGeom prst="rect">
            <a:avLst/>
          </a:prstGeom>
          <a:noFill/>
        </p:spPr>
        <p:txBody>
          <a:bodyPr wrap="square" rtlCol="0">
            <a:spAutoFit/>
          </a:bodyPr>
          <a:lstStyle/>
          <a:p>
            <a:r>
              <a:rPr lang="ru-RU" sz="1100" dirty="0" smtClean="0">
                <a:latin typeface="Times New Roman" pitchFamily="18" charset="0"/>
                <a:cs typeface="Times New Roman" pitchFamily="18" charset="0"/>
              </a:rPr>
              <a:t>* бюджеты сельских поселений принимаются на один финансовый год, для прогноза использованы данные министерства финансов </a:t>
            </a:r>
            <a:endParaRPr lang="ru-RU" sz="1100" dirty="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143248"/>
            <a:ext cx="9144000" cy="369332"/>
          </a:xfrm>
          <a:prstGeom prst="rect">
            <a:avLst/>
          </a:prstGeom>
          <a:noFill/>
        </p:spPr>
        <p:txBody>
          <a:bodyPr wrap="square" rtlCol="0">
            <a:spAutoFit/>
          </a:bodyPr>
          <a:lstStyle/>
          <a:p>
            <a:pPr algn="ctr"/>
            <a:r>
              <a:rPr lang="ru-RU" dirty="0" smtClean="0">
                <a:latin typeface="Calibri" pitchFamily="34" charset="0"/>
                <a:cs typeface="Calibri" pitchFamily="34" charset="0"/>
              </a:rPr>
              <a:t>Структура доходов бюджетов муниципальных образований Курского района</a:t>
            </a:r>
          </a:p>
        </p:txBody>
      </p:sp>
      <p:graphicFrame>
        <p:nvGraphicFramePr>
          <p:cNvPr id="3" name="Диаграмма 2"/>
          <p:cNvGraphicFramePr/>
          <p:nvPr/>
        </p:nvGraphicFramePr>
        <p:xfrm>
          <a:off x="428596" y="3357538"/>
          <a:ext cx="8358246" cy="350046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Таблица 3"/>
          <p:cNvGraphicFramePr>
            <a:graphicFrameLocks noGrp="1"/>
          </p:cNvGraphicFramePr>
          <p:nvPr/>
        </p:nvGraphicFramePr>
        <p:xfrm>
          <a:off x="142844" y="357166"/>
          <a:ext cx="8858314" cy="2685412"/>
        </p:xfrm>
        <a:graphic>
          <a:graphicData uri="http://schemas.openxmlformats.org/drawingml/2006/table">
            <a:tbl>
              <a:tblPr firstRow="1" bandRow="1">
                <a:tableStyleId>{5C22544A-7EE6-4342-B048-85BDC9FD1C3A}</a:tableStyleId>
              </a:tblPr>
              <a:tblGrid>
                <a:gridCol w="3357586"/>
                <a:gridCol w="1071570"/>
                <a:gridCol w="1357322"/>
                <a:gridCol w="1243955"/>
                <a:gridCol w="1054565"/>
                <a:gridCol w="773316"/>
              </a:tblGrid>
              <a:tr h="207831">
                <a:tc rowSpan="2">
                  <a:txBody>
                    <a:bodyPr/>
                    <a:lstStyle/>
                    <a:p>
                      <a:endParaRPr lang="ru-RU" sz="800" dirty="0"/>
                    </a:p>
                  </a:txBody>
                  <a:tcPr/>
                </a:tc>
                <a:tc rowSpan="2">
                  <a:txBody>
                    <a:bodyPr/>
                    <a:lstStyle/>
                    <a:p>
                      <a:pPr algn="ctr"/>
                      <a:r>
                        <a:rPr lang="ru-RU" sz="800" dirty="0" smtClean="0">
                          <a:solidFill>
                            <a:schemeClr val="tx1"/>
                          </a:solidFill>
                        </a:rPr>
                        <a:t>2018 год </a:t>
                      </a:r>
                    </a:p>
                    <a:p>
                      <a:pPr algn="ctr"/>
                      <a:r>
                        <a:rPr lang="ru-RU" sz="800" dirty="0" smtClean="0">
                          <a:solidFill>
                            <a:schemeClr val="tx1"/>
                          </a:solidFill>
                        </a:rPr>
                        <a:t>(отчет)</a:t>
                      </a:r>
                      <a:endParaRPr lang="ru-RU" sz="800" dirty="0">
                        <a:solidFill>
                          <a:schemeClr val="tx1"/>
                        </a:solidFill>
                      </a:endParaRPr>
                    </a:p>
                  </a:txBody>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solidFill>
                            <a:schemeClr val="tx1"/>
                          </a:solidFill>
                        </a:rPr>
                        <a:t>2019 год</a:t>
                      </a:r>
                    </a:p>
                    <a:p>
                      <a:pPr marL="0" marR="0" indent="0" algn="ctr" defTabSz="914400" rtl="0" eaLnBrk="1" fontAlgn="auto" latinLnBrk="0" hangingPunct="1">
                        <a:lnSpc>
                          <a:spcPct val="100000"/>
                        </a:lnSpc>
                        <a:spcBef>
                          <a:spcPts val="0"/>
                        </a:spcBef>
                        <a:spcAft>
                          <a:spcPts val="0"/>
                        </a:spcAft>
                        <a:buClrTx/>
                        <a:buSzTx/>
                        <a:buFontTx/>
                        <a:buNone/>
                        <a:tabLst/>
                        <a:defRPr/>
                      </a:pPr>
                      <a:r>
                        <a:rPr lang="ru-RU" sz="800" dirty="0" smtClean="0">
                          <a:solidFill>
                            <a:schemeClr val="tx1"/>
                          </a:solidFill>
                        </a:rPr>
                        <a:t> (уточненный)</a:t>
                      </a:r>
                    </a:p>
                  </a:txBody>
                  <a:tcPr/>
                </a:tc>
                <a:tc rowSpan="2">
                  <a:txBody>
                    <a:bodyPr/>
                    <a:lstStyle/>
                    <a:p>
                      <a:pPr algn="ctr"/>
                      <a:r>
                        <a:rPr lang="ru-RU" sz="800" dirty="0" smtClean="0">
                          <a:solidFill>
                            <a:schemeClr val="tx1"/>
                          </a:solidFill>
                        </a:rPr>
                        <a:t>2020 год </a:t>
                      </a:r>
                    </a:p>
                    <a:p>
                      <a:pPr algn="ctr"/>
                      <a:r>
                        <a:rPr lang="ru-RU" sz="800" dirty="0" smtClean="0">
                          <a:solidFill>
                            <a:schemeClr val="tx1"/>
                          </a:solidFill>
                        </a:rPr>
                        <a:t>(проект)</a:t>
                      </a:r>
                      <a:endParaRPr lang="ru-RU" sz="800" dirty="0">
                        <a:solidFill>
                          <a:schemeClr val="tx1"/>
                        </a:solidFill>
                      </a:endParaRPr>
                    </a:p>
                  </a:txBody>
                  <a:tcPr/>
                </a:tc>
                <a:tc gridSpan="2">
                  <a:txBody>
                    <a:bodyPr/>
                    <a:lstStyle/>
                    <a:p>
                      <a:pPr algn="ctr"/>
                      <a:r>
                        <a:rPr lang="ru-RU" sz="800" dirty="0" smtClean="0">
                          <a:solidFill>
                            <a:srgbClr val="FF0000"/>
                          </a:solidFill>
                        </a:rPr>
                        <a:t>Отклонение 2020 от 2019</a:t>
                      </a:r>
                      <a:endParaRPr lang="ru-RU" sz="800" dirty="0">
                        <a:solidFill>
                          <a:srgbClr val="FF0000"/>
                        </a:solidFill>
                      </a:endParaRPr>
                    </a:p>
                  </a:txBody>
                  <a:tcPr/>
                </a:tc>
                <a:tc hMerge="1">
                  <a:txBody>
                    <a:bodyPr/>
                    <a:lstStyle/>
                    <a:p>
                      <a:pPr algn="ctr"/>
                      <a:endParaRPr lang="ru-RU" sz="900" dirty="0">
                        <a:solidFill>
                          <a:schemeClr val="tx1"/>
                        </a:solidFill>
                      </a:endParaRPr>
                    </a:p>
                  </a:txBody>
                  <a:tcPr/>
                </a:tc>
              </a:tr>
              <a:tr h="207831">
                <a:tc vMerge="1">
                  <a:txBody>
                    <a:bodyPr/>
                    <a:lstStyle/>
                    <a:p>
                      <a:pPr algn="l"/>
                      <a:endParaRPr lang="ru-RU" sz="900" b="1" dirty="0">
                        <a:latin typeface="+mn-lt"/>
                        <a:cs typeface="Times New Roman" pitchFamily="18" charset="0"/>
                      </a:endParaRPr>
                    </a:p>
                  </a:txBody>
                  <a:tcPr/>
                </a:tc>
                <a:tc vMerge="1">
                  <a:txBody>
                    <a:bodyPr/>
                    <a:lstStyle/>
                    <a:p>
                      <a:pPr algn="ctr"/>
                      <a:endParaRPr lang="ru-RU" sz="900" b="1" dirty="0">
                        <a:latin typeface="+mn-lt"/>
                        <a:cs typeface="Times New Roman" pitchFamily="18" charset="0"/>
                      </a:endParaRPr>
                    </a:p>
                  </a:txBody>
                  <a:tcPr/>
                </a:tc>
                <a:tc vMerge="1">
                  <a:txBody>
                    <a:bodyPr/>
                    <a:lstStyle/>
                    <a:p>
                      <a:endParaRPr lang="ru-RU"/>
                    </a:p>
                  </a:txBody>
                  <a:tcPr/>
                </a:tc>
                <a:tc vMerge="1">
                  <a:txBody>
                    <a:bodyPr/>
                    <a:lstStyle/>
                    <a:p>
                      <a:pPr algn="ctr"/>
                      <a:endParaRPr lang="ru-RU" sz="9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a:t>
                      </a:r>
                      <a:endParaRPr lang="ru-RU" sz="800" b="1" dirty="0">
                        <a:solidFill>
                          <a:srgbClr val="FF0000"/>
                        </a:solidFill>
                        <a:latin typeface="+mn-lt"/>
                        <a:cs typeface="Times New Roman" pitchFamily="18" charset="0"/>
                      </a:endParaRPr>
                    </a:p>
                  </a:txBody>
                  <a:tcPr/>
                </a:tc>
              </a:tr>
              <a:tr h="326592">
                <a:tc>
                  <a:txBody>
                    <a:bodyPr/>
                    <a:lstStyle/>
                    <a:p>
                      <a:pPr algn="l"/>
                      <a:r>
                        <a:rPr lang="ru-RU" sz="800" b="1" dirty="0" smtClean="0">
                          <a:latin typeface="+mn-lt"/>
                          <a:cs typeface="Times New Roman" pitchFamily="18" charset="0"/>
                        </a:rPr>
                        <a:t>Доходы, </a:t>
                      </a:r>
                    </a:p>
                    <a:p>
                      <a:pPr algn="l"/>
                      <a:r>
                        <a:rPr lang="ru-RU" sz="800" b="1" dirty="0" smtClean="0">
                          <a:latin typeface="+mn-lt"/>
                          <a:cs typeface="Times New Roman" pitchFamily="18" charset="0"/>
                        </a:rPr>
                        <a:t>из них:</a:t>
                      </a:r>
                      <a:endParaRPr lang="ru-RU" sz="800" b="1" dirty="0">
                        <a:latin typeface="+mn-lt"/>
                        <a:cs typeface="Times New Roman" pitchFamily="18" charset="0"/>
                      </a:endParaRPr>
                    </a:p>
                  </a:txBody>
                  <a:tcPr/>
                </a:tc>
                <a:tc>
                  <a:txBody>
                    <a:bodyPr/>
                    <a:lstStyle/>
                    <a:p>
                      <a:pPr algn="ctr"/>
                      <a:r>
                        <a:rPr lang="ru-RU" sz="800" b="1" dirty="0" smtClean="0">
                          <a:solidFill>
                            <a:schemeClr val="tx1"/>
                          </a:solidFill>
                          <a:latin typeface="+mn-lt"/>
                          <a:cs typeface="Times New Roman" pitchFamily="18" charset="0"/>
                        </a:rPr>
                        <a:t>250 966,49</a:t>
                      </a:r>
                      <a:endParaRPr lang="ru-RU" sz="800" b="1" dirty="0">
                        <a:solidFill>
                          <a:schemeClr val="tx1"/>
                        </a:solidFill>
                        <a:latin typeface="+mn-lt"/>
                        <a:cs typeface="Times New Roman" pitchFamily="18" charset="0"/>
                      </a:endParaRPr>
                    </a:p>
                  </a:txBody>
                  <a:tcPr/>
                </a:tc>
                <a:tc>
                  <a:txBody>
                    <a:bodyPr/>
                    <a:lstStyle/>
                    <a:p>
                      <a:pPr algn="ctr"/>
                      <a:r>
                        <a:rPr lang="ru-RU" sz="800" b="1" dirty="0" smtClean="0">
                          <a:solidFill>
                            <a:schemeClr val="tx1"/>
                          </a:solidFill>
                          <a:latin typeface="+mn-lt"/>
                          <a:cs typeface="Times New Roman" pitchFamily="18" charset="0"/>
                        </a:rPr>
                        <a:t>291 154,71</a:t>
                      </a:r>
                      <a:endParaRPr lang="ru-RU" sz="800" b="1" dirty="0">
                        <a:solidFill>
                          <a:schemeClr val="tx1"/>
                        </a:solidFill>
                        <a:latin typeface="+mn-lt"/>
                        <a:cs typeface="Times New Roman" pitchFamily="18" charset="0"/>
                      </a:endParaRPr>
                    </a:p>
                  </a:txBody>
                  <a:tcPr/>
                </a:tc>
                <a:tc>
                  <a:txBody>
                    <a:bodyPr/>
                    <a:lstStyle/>
                    <a:p>
                      <a:pPr algn="ctr"/>
                      <a:r>
                        <a:rPr lang="ru-RU" sz="800" b="1" dirty="0" smtClean="0">
                          <a:solidFill>
                            <a:schemeClr val="tx1"/>
                          </a:solidFill>
                          <a:latin typeface="+mn-lt"/>
                          <a:cs typeface="Times New Roman" pitchFamily="18" charset="0"/>
                        </a:rPr>
                        <a:t>267 193,13</a:t>
                      </a:r>
                      <a:endParaRPr lang="ru-RU" sz="800" b="1" dirty="0">
                        <a:solidFill>
                          <a:schemeClr val="tx1"/>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-22 914,54</a:t>
                      </a:r>
                      <a:endParaRPr lang="ru-RU" sz="8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92,1</a:t>
                      </a:r>
                      <a:endParaRPr lang="ru-RU" sz="800" b="1" dirty="0">
                        <a:solidFill>
                          <a:srgbClr val="FF0000"/>
                        </a:solidFill>
                        <a:latin typeface="+mn-lt"/>
                        <a:cs typeface="Times New Roman" pitchFamily="18" charset="0"/>
                      </a:endParaRPr>
                    </a:p>
                  </a:txBody>
                  <a:tcPr/>
                </a:tc>
              </a:tr>
              <a:tr h="207831">
                <a:tc>
                  <a:txBody>
                    <a:bodyPr/>
                    <a:lstStyle/>
                    <a:p>
                      <a:pPr algn="l"/>
                      <a:r>
                        <a:rPr lang="ru-RU" sz="800" b="0" dirty="0" smtClean="0">
                          <a:latin typeface="+mn-lt"/>
                          <a:cs typeface="Times New Roman" pitchFamily="18" charset="0"/>
                        </a:rPr>
                        <a:t>налоговые и неналоговые</a:t>
                      </a:r>
                      <a:endParaRPr lang="ru-RU" sz="800" b="0" dirty="0">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101 362,31</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106 881,36</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108 794,22</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rgbClr val="FF0000"/>
                          </a:solidFill>
                          <a:latin typeface="+mn-lt"/>
                          <a:cs typeface="Times New Roman" pitchFamily="18" charset="0"/>
                        </a:rPr>
                        <a:t>1 912,86</a:t>
                      </a:r>
                      <a:endParaRPr lang="ru-RU" sz="800" b="0" dirty="0">
                        <a:solidFill>
                          <a:srgbClr val="FF0000"/>
                        </a:solidFill>
                        <a:latin typeface="+mn-lt"/>
                        <a:cs typeface="Times New Roman" pitchFamily="18" charset="0"/>
                      </a:endParaRPr>
                    </a:p>
                  </a:txBody>
                  <a:tcPr/>
                </a:tc>
                <a:tc>
                  <a:txBody>
                    <a:bodyPr/>
                    <a:lstStyle/>
                    <a:p>
                      <a:pPr algn="ctr"/>
                      <a:r>
                        <a:rPr lang="ru-RU" sz="800" b="0" dirty="0" smtClean="0">
                          <a:solidFill>
                            <a:srgbClr val="FF0000"/>
                          </a:solidFill>
                          <a:latin typeface="+mn-lt"/>
                          <a:cs typeface="Times New Roman" pitchFamily="18" charset="0"/>
                        </a:rPr>
                        <a:t>101,8</a:t>
                      </a:r>
                      <a:endParaRPr lang="ru-RU" sz="800" b="0" dirty="0">
                        <a:solidFill>
                          <a:srgbClr val="FF0000"/>
                        </a:solidFill>
                        <a:latin typeface="+mn-lt"/>
                        <a:cs typeface="Times New Roman" pitchFamily="18" charset="0"/>
                      </a:endParaRPr>
                    </a:p>
                  </a:txBody>
                  <a:tcPr/>
                </a:tc>
              </a:tr>
              <a:tr h="207831">
                <a:tc>
                  <a:txBody>
                    <a:bodyPr/>
                    <a:lstStyle/>
                    <a:p>
                      <a:pPr algn="l"/>
                      <a:r>
                        <a:rPr lang="ru-RU" sz="800" b="0" dirty="0" smtClean="0">
                          <a:latin typeface="+mn-lt"/>
                          <a:cs typeface="Times New Roman" pitchFamily="18" charset="0"/>
                        </a:rPr>
                        <a:t>дотации</a:t>
                      </a:r>
                      <a:endParaRPr lang="ru-RU" sz="800" b="0" dirty="0">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67 399,24</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81 142,67</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103 392,28</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rgbClr val="FF0000"/>
                          </a:solidFill>
                          <a:latin typeface="+mn-lt"/>
                          <a:cs typeface="Times New Roman" pitchFamily="18" charset="0"/>
                        </a:rPr>
                        <a:t>22 249,61</a:t>
                      </a:r>
                      <a:endParaRPr lang="ru-RU" sz="800" b="0" dirty="0">
                        <a:solidFill>
                          <a:srgbClr val="FF0000"/>
                        </a:solidFill>
                        <a:latin typeface="+mn-lt"/>
                        <a:cs typeface="Times New Roman" pitchFamily="18" charset="0"/>
                      </a:endParaRPr>
                    </a:p>
                  </a:txBody>
                  <a:tcPr/>
                </a:tc>
                <a:tc>
                  <a:txBody>
                    <a:bodyPr/>
                    <a:lstStyle/>
                    <a:p>
                      <a:pPr algn="ctr"/>
                      <a:r>
                        <a:rPr lang="ru-RU" sz="800" b="0" dirty="0" smtClean="0">
                          <a:solidFill>
                            <a:srgbClr val="FF0000"/>
                          </a:solidFill>
                          <a:latin typeface="+mn-lt"/>
                          <a:cs typeface="Times New Roman" pitchFamily="18" charset="0"/>
                        </a:rPr>
                        <a:t>127,4</a:t>
                      </a:r>
                      <a:endParaRPr lang="ru-RU" sz="800" b="0" dirty="0">
                        <a:solidFill>
                          <a:srgbClr val="FF0000"/>
                        </a:solidFill>
                        <a:latin typeface="+mn-lt"/>
                        <a:cs typeface="Times New Roman" pitchFamily="18" charset="0"/>
                      </a:endParaRPr>
                    </a:p>
                  </a:txBody>
                  <a:tcPr/>
                </a:tc>
              </a:tr>
              <a:tr h="207831">
                <a:tc>
                  <a:txBody>
                    <a:bodyPr/>
                    <a:lstStyle/>
                    <a:p>
                      <a:pPr algn="l"/>
                      <a:r>
                        <a:rPr lang="ru-RU" sz="800" b="0" dirty="0" smtClean="0">
                          <a:latin typeface="+mn-lt"/>
                          <a:cs typeface="Times New Roman" pitchFamily="18" charset="0"/>
                        </a:rPr>
                        <a:t>субсидии</a:t>
                      </a:r>
                      <a:endParaRPr lang="ru-RU" sz="800" b="0" dirty="0">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79 568,63</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86 670,91</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51 288,36</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rgbClr val="FF0000"/>
                          </a:solidFill>
                          <a:latin typeface="+mn-lt"/>
                          <a:cs typeface="Times New Roman" pitchFamily="18" charset="0"/>
                        </a:rPr>
                        <a:t>-35 382,55</a:t>
                      </a:r>
                      <a:endParaRPr lang="ru-RU" sz="800" b="0" dirty="0">
                        <a:solidFill>
                          <a:srgbClr val="FF0000"/>
                        </a:solidFill>
                        <a:latin typeface="+mn-lt"/>
                        <a:cs typeface="Times New Roman" pitchFamily="18" charset="0"/>
                      </a:endParaRPr>
                    </a:p>
                  </a:txBody>
                  <a:tcPr/>
                </a:tc>
                <a:tc>
                  <a:txBody>
                    <a:bodyPr/>
                    <a:lstStyle/>
                    <a:p>
                      <a:pPr algn="ctr"/>
                      <a:r>
                        <a:rPr lang="ru-RU" sz="800" b="0" dirty="0" smtClean="0">
                          <a:solidFill>
                            <a:srgbClr val="FF0000"/>
                          </a:solidFill>
                          <a:latin typeface="+mn-lt"/>
                          <a:cs typeface="Times New Roman" pitchFamily="18" charset="0"/>
                        </a:rPr>
                        <a:t>59,2</a:t>
                      </a:r>
                      <a:endParaRPr lang="ru-RU" sz="800" b="0" dirty="0">
                        <a:solidFill>
                          <a:srgbClr val="FF0000"/>
                        </a:solidFill>
                        <a:latin typeface="+mn-lt"/>
                        <a:cs typeface="Times New Roman" pitchFamily="18" charset="0"/>
                      </a:endParaRPr>
                    </a:p>
                  </a:txBody>
                  <a:tcPr/>
                </a:tc>
              </a:tr>
              <a:tr h="207831">
                <a:tc>
                  <a:txBody>
                    <a:bodyPr/>
                    <a:lstStyle/>
                    <a:p>
                      <a:pPr algn="l"/>
                      <a:r>
                        <a:rPr lang="ru-RU" sz="800" b="0" dirty="0" smtClean="0">
                          <a:latin typeface="+mn-lt"/>
                          <a:cs typeface="Times New Roman" pitchFamily="18" charset="0"/>
                        </a:rPr>
                        <a:t>субвенции</a:t>
                      </a:r>
                      <a:endParaRPr lang="ru-RU" sz="800" b="0" dirty="0">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1 926,91</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2 226,72</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2 515,34</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rgbClr val="FF0000"/>
                          </a:solidFill>
                          <a:latin typeface="+mn-lt"/>
                          <a:cs typeface="Times New Roman" pitchFamily="18" charset="0"/>
                        </a:rPr>
                        <a:t>288,62</a:t>
                      </a:r>
                      <a:endParaRPr lang="ru-RU" sz="800" b="0" dirty="0">
                        <a:solidFill>
                          <a:srgbClr val="FF0000"/>
                        </a:solidFill>
                        <a:latin typeface="+mn-lt"/>
                        <a:cs typeface="Times New Roman" pitchFamily="18" charset="0"/>
                      </a:endParaRPr>
                    </a:p>
                  </a:txBody>
                  <a:tcPr/>
                </a:tc>
                <a:tc>
                  <a:txBody>
                    <a:bodyPr/>
                    <a:lstStyle/>
                    <a:p>
                      <a:pPr algn="ctr"/>
                      <a:r>
                        <a:rPr lang="ru-RU" sz="800" b="0" dirty="0" smtClean="0">
                          <a:solidFill>
                            <a:srgbClr val="FF0000"/>
                          </a:solidFill>
                          <a:latin typeface="+mn-lt"/>
                          <a:cs typeface="Times New Roman" pitchFamily="18" charset="0"/>
                        </a:rPr>
                        <a:t>112,9</a:t>
                      </a:r>
                      <a:endParaRPr lang="ru-RU" sz="800" b="0" dirty="0">
                        <a:solidFill>
                          <a:srgbClr val="FF0000"/>
                        </a:solidFill>
                        <a:latin typeface="+mn-lt"/>
                        <a:cs typeface="Times New Roman" pitchFamily="18" charset="0"/>
                      </a:endParaRPr>
                    </a:p>
                  </a:txBody>
                  <a:tcPr/>
                </a:tc>
              </a:tr>
              <a:tr h="209423">
                <a:tc>
                  <a:txBody>
                    <a:bodyPr/>
                    <a:lstStyle/>
                    <a:p>
                      <a:pPr algn="l"/>
                      <a:r>
                        <a:rPr lang="ru-RU" sz="800" b="0" dirty="0" smtClean="0">
                          <a:latin typeface="+mn-lt"/>
                          <a:cs typeface="Times New Roman" pitchFamily="18" charset="0"/>
                        </a:rPr>
                        <a:t>иные межбюджетные трансферты</a:t>
                      </a:r>
                      <a:endParaRPr lang="ru-RU" sz="800" b="0" dirty="0">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846,00</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13 114,05</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chemeClr val="tx1"/>
                          </a:solidFill>
                          <a:latin typeface="+mn-lt"/>
                          <a:cs typeface="Times New Roman" pitchFamily="18" charset="0"/>
                        </a:rPr>
                        <a:t>0,00</a:t>
                      </a:r>
                      <a:endParaRPr lang="ru-RU" sz="800" b="0" dirty="0">
                        <a:solidFill>
                          <a:schemeClr val="tx1"/>
                        </a:solidFill>
                        <a:latin typeface="+mn-lt"/>
                        <a:cs typeface="Times New Roman" pitchFamily="18" charset="0"/>
                      </a:endParaRPr>
                    </a:p>
                  </a:txBody>
                  <a:tcPr/>
                </a:tc>
                <a:tc>
                  <a:txBody>
                    <a:bodyPr/>
                    <a:lstStyle/>
                    <a:p>
                      <a:pPr algn="ctr"/>
                      <a:r>
                        <a:rPr lang="ru-RU" sz="800" b="0" dirty="0" smtClean="0">
                          <a:solidFill>
                            <a:srgbClr val="FF0000"/>
                          </a:solidFill>
                          <a:latin typeface="+mn-lt"/>
                          <a:cs typeface="Times New Roman" pitchFamily="18" charset="0"/>
                        </a:rPr>
                        <a:t>-13</a:t>
                      </a:r>
                      <a:r>
                        <a:rPr lang="ru-RU" sz="800" b="0" baseline="0" dirty="0" smtClean="0">
                          <a:solidFill>
                            <a:srgbClr val="FF0000"/>
                          </a:solidFill>
                          <a:latin typeface="+mn-lt"/>
                          <a:cs typeface="Times New Roman" pitchFamily="18" charset="0"/>
                        </a:rPr>
                        <a:t> 114,05</a:t>
                      </a:r>
                      <a:endParaRPr lang="ru-RU" sz="800" b="0" dirty="0">
                        <a:solidFill>
                          <a:srgbClr val="FF0000"/>
                        </a:solidFill>
                        <a:latin typeface="+mn-lt"/>
                        <a:cs typeface="Times New Roman" pitchFamily="18" charset="0"/>
                      </a:endParaRPr>
                    </a:p>
                  </a:txBody>
                  <a:tcPr/>
                </a:tc>
                <a:tc>
                  <a:txBody>
                    <a:bodyPr/>
                    <a:lstStyle/>
                    <a:p>
                      <a:pPr algn="ctr"/>
                      <a:r>
                        <a:rPr lang="ru-RU" sz="800" b="0" dirty="0" smtClean="0">
                          <a:solidFill>
                            <a:srgbClr val="FF0000"/>
                          </a:solidFill>
                          <a:latin typeface="+mn-lt"/>
                          <a:cs typeface="Times New Roman" pitchFamily="18" charset="0"/>
                        </a:rPr>
                        <a:t>0</a:t>
                      </a:r>
                      <a:endParaRPr lang="ru-RU" sz="800" b="0" dirty="0">
                        <a:solidFill>
                          <a:srgbClr val="FF0000"/>
                        </a:solidFill>
                        <a:latin typeface="+mn-lt"/>
                        <a:cs typeface="Times New Roman" pitchFamily="18" charset="0"/>
                      </a:endParaRPr>
                    </a:p>
                  </a:txBody>
                  <a:tcPr/>
                </a:tc>
              </a:tr>
              <a:tr h="207831">
                <a:tc>
                  <a:txBody>
                    <a:bodyPr/>
                    <a:lstStyle/>
                    <a:p>
                      <a:pPr algn="l"/>
                      <a:r>
                        <a:rPr lang="ru-RU" sz="800" b="0" dirty="0" smtClean="0">
                          <a:latin typeface="+mn-lt"/>
                          <a:cs typeface="Times New Roman" pitchFamily="18" charset="0"/>
                        </a:rPr>
                        <a:t>прочие безвозмездные поступления</a:t>
                      </a:r>
                      <a:endParaRPr lang="ru-RU" sz="800" b="0" dirty="0">
                        <a:latin typeface="+mn-lt"/>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0" dirty="0" smtClean="0">
                          <a:solidFill>
                            <a:schemeClr val="tx1"/>
                          </a:solidFill>
                          <a:latin typeface="+mn-lt"/>
                          <a:cs typeface="Times New Roman" pitchFamily="18" charset="0"/>
                        </a:rPr>
                        <a:t>536,41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0" dirty="0" smtClean="0">
                          <a:solidFill>
                            <a:schemeClr val="tx1"/>
                          </a:solidFill>
                          <a:latin typeface="+mn-lt"/>
                          <a:cs typeface="Times New Roman" pitchFamily="18" charset="0"/>
                        </a:rPr>
                        <a:t>1 119,00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0" dirty="0" smtClean="0">
                          <a:solidFill>
                            <a:schemeClr val="tx1"/>
                          </a:solidFill>
                          <a:latin typeface="+mn-lt"/>
                          <a:cs typeface="Times New Roman" pitchFamily="18" charset="0"/>
                        </a:rPr>
                        <a:t>1 202,93</a:t>
                      </a:r>
                    </a:p>
                  </a:txBody>
                  <a:tcPr/>
                </a:tc>
                <a:tc>
                  <a:txBody>
                    <a:bodyPr/>
                    <a:lstStyle/>
                    <a:p>
                      <a:pPr algn="ctr"/>
                      <a:r>
                        <a:rPr lang="ru-RU" sz="800" b="0" dirty="0" smtClean="0">
                          <a:solidFill>
                            <a:srgbClr val="FF0000"/>
                          </a:solidFill>
                          <a:latin typeface="+mn-lt"/>
                          <a:cs typeface="Times New Roman" pitchFamily="18" charset="0"/>
                        </a:rPr>
                        <a:t>83,93</a:t>
                      </a:r>
                      <a:endParaRPr lang="ru-RU" sz="800" b="0" dirty="0">
                        <a:solidFill>
                          <a:srgbClr val="FF0000"/>
                        </a:solidFill>
                        <a:latin typeface="+mn-lt"/>
                        <a:cs typeface="Times New Roman" pitchFamily="18" charset="0"/>
                      </a:endParaRPr>
                    </a:p>
                  </a:txBody>
                  <a:tcPr/>
                </a:tc>
                <a:tc>
                  <a:txBody>
                    <a:bodyPr/>
                    <a:lstStyle/>
                    <a:p>
                      <a:pPr algn="ctr"/>
                      <a:r>
                        <a:rPr lang="ru-RU" sz="800" b="0" dirty="0" smtClean="0">
                          <a:solidFill>
                            <a:srgbClr val="FF0000"/>
                          </a:solidFill>
                          <a:latin typeface="+mn-lt"/>
                          <a:cs typeface="Times New Roman" pitchFamily="18" charset="0"/>
                        </a:rPr>
                        <a:t>107,5</a:t>
                      </a:r>
                      <a:endParaRPr lang="ru-RU" sz="800" b="0" dirty="0">
                        <a:solidFill>
                          <a:srgbClr val="FF0000"/>
                        </a:solidFill>
                        <a:latin typeface="+mn-lt"/>
                        <a:cs typeface="Times New Roman" pitchFamily="18" charset="0"/>
                      </a:endParaRPr>
                    </a:p>
                  </a:txBody>
                  <a:tcPr/>
                </a:tc>
              </a:tr>
              <a:tr h="207831">
                <a:tc>
                  <a:txBody>
                    <a:bodyPr/>
                    <a:lstStyle/>
                    <a:p>
                      <a:pPr algn="l"/>
                      <a:r>
                        <a:rPr lang="ru-RU" sz="800" b="0" dirty="0" smtClean="0">
                          <a:latin typeface="+mn-lt"/>
                          <a:cs typeface="Times New Roman" pitchFamily="18" charset="0"/>
                        </a:rPr>
                        <a:t>возврат остатков прошлых лет</a:t>
                      </a:r>
                      <a:endParaRPr lang="ru-RU" sz="800" b="0" dirty="0">
                        <a:latin typeface="+mn-lt"/>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0" dirty="0" smtClean="0">
                          <a:solidFill>
                            <a:schemeClr val="tx1"/>
                          </a:solidFill>
                          <a:latin typeface="+mn-lt"/>
                          <a:cs typeface="Times New Roman" pitchFamily="18" charset="0"/>
                        </a:rPr>
                        <a:t>-673,01</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0" dirty="0" smtClean="0">
                          <a:solidFill>
                            <a:schemeClr val="tx1"/>
                          </a:solidFill>
                          <a:latin typeface="+mn-lt"/>
                          <a:cs typeface="Times New Roman" pitchFamily="18" charset="0"/>
                        </a:rPr>
                        <a:t>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0" dirty="0" smtClean="0">
                          <a:solidFill>
                            <a:schemeClr val="tx1"/>
                          </a:solidFill>
                          <a:latin typeface="+mn-lt"/>
                          <a:cs typeface="Times New Roman" pitchFamily="18" charset="0"/>
                        </a:rPr>
                        <a:t>0,0</a:t>
                      </a:r>
                    </a:p>
                  </a:txBody>
                  <a:tcPr/>
                </a:tc>
                <a:tc>
                  <a:txBody>
                    <a:bodyPr/>
                    <a:lstStyle/>
                    <a:p>
                      <a:pPr algn="ctr"/>
                      <a:endParaRPr lang="ru-RU" sz="800" b="0" dirty="0">
                        <a:solidFill>
                          <a:srgbClr val="FF0000"/>
                        </a:solidFill>
                        <a:latin typeface="+mn-lt"/>
                        <a:cs typeface="Times New Roman" pitchFamily="18" charset="0"/>
                      </a:endParaRPr>
                    </a:p>
                  </a:txBody>
                  <a:tcPr/>
                </a:tc>
                <a:tc>
                  <a:txBody>
                    <a:bodyPr/>
                    <a:lstStyle/>
                    <a:p>
                      <a:pPr algn="ctr"/>
                      <a:endParaRPr lang="ru-RU" sz="800" b="0" dirty="0">
                        <a:solidFill>
                          <a:srgbClr val="FF0000"/>
                        </a:solidFill>
                        <a:latin typeface="+mn-lt"/>
                        <a:cs typeface="Times New Roman" pitchFamily="18" charset="0"/>
                      </a:endParaRPr>
                    </a:p>
                  </a:txBody>
                  <a:tcPr/>
                </a:tc>
              </a:tr>
              <a:tr h="207831">
                <a:tc>
                  <a:txBody>
                    <a:bodyPr/>
                    <a:lstStyle/>
                    <a:p>
                      <a:pPr algn="l"/>
                      <a:r>
                        <a:rPr lang="ru-RU" sz="800" b="1" dirty="0" smtClean="0">
                          <a:latin typeface="+mn-lt"/>
                          <a:cs typeface="Times New Roman" pitchFamily="18" charset="0"/>
                        </a:rPr>
                        <a:t>Расходы</a:t>
                      </a:r>
                      <a:endParaRPr lang="ru-RU" sz="800" b="1" dirty="0">
                        <a:latin typeface="+mn-lt"/>
                        <a:cs typeface="Times New Roman"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1" dirty="0" smtClean="0">
                          <a:solidFill>
                            <a:schemeClr val="tx1"/>
                          </a:solidFill>
                          <a:latin typeface="+mn-lt"/>
                          <a:cs typeface="Times New Roman" pitchFamily="18" charset="0"/>
                        </a:rPr>
                        <a:t>246 353,73</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1" dirty="0" smtClean="0">
                          <a:solidFill>
                            <a:schemeClr val="tx1"/>
                          </a:solidFill>
                          <a:latin typeface="+mn-lt"/>
                          <a:cs typeface="Times New Roman" pitchFamily="18" charset="0"/>
                        </a:rPr>
                        <a:t>328 660,47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800" b="1" dirty="0" smtClean="0">
                          <a:solidFill>
                            <a:schemeClr val="tx1"/>
                          </a:solidFill>
                          <a:latin typeface="+mn-lt"/>
                          <a:cs typeface="Times New Roman" pitchFamily="18" charset="0"/>
                        </a:rPr>
                        <a:t>267 193,13</a:t>
                      </a:r>
                    </a:p>
                  </a:txBody>
                  <a:tcPr/>
                </a:tc>
                <a:tc>
                  <a:txBody>
                    <a:bodyPr/>
                    <a:lstStyle/>
                    <a:p>
                      <a:pPr algn="ctr"/>
                      <a:r>
                        <a:rPr lang="ru-RU" sz="800" b="1" dirty="0" smtClean="0">
                          <a:solidFill>
                            <a:srgbClr val="FF0000"/>
                          </a:solidFill>
                          <a:latin typeface="+mn-lt"/>
                          <a:cs typeface="Times New Roman" pitchFamily="18" charset="0"/>
                        </a:rPr>
                        <a:t>-60 420,31</a:t>
                      </a:r>
                      <a:endParaRPr lang="ru-RU" sz="800" b="1" dirty="0">
                        <a:solidFill>
                          <a:srgbClr val="FF0000"/>
                        </a:solidFill>
                        <a:latin typeface="+mn-lt"/>
                        <a:cs typeface="Times New Roman" pitchFamily="18" charset="0"/>
                      </a:endParaRPr>
                    </a:p>
                  </a:txBody>
                  <a:tcPr/>
                </a:tc>
                <a:tc>
                  <a:txBody>
                    <a:bodyPr/>
                    <a:lstStyle/>
                    <a:p>
                      <a:pPr algn="ctr"/>
                      <a:r>
                        <a:rPr lang="ru-RU" sz="800" b="1" dirty="0" smtClean="0">
                          <a:solidFill>
                            <a:srgbClr val="FF0000"/>
                          </a:solidFill>
                          <a:latin typeface="+mn-lt"/>
                          <a:cs typeface="Times New Roman" pitchFamily="18" charset="0"/>
                        </a:rPr>
                        <a:t>81,6</a:t>
                      </a:r>
                      <a:endParaRPr lang="ru-RU" sz="800" b="1" dirty="0">
                        <a:solidFill>
                          <a:srgbClr val="FF0000"/>
                        </a:solidFill>
                        <a:latin typeface="+mn-lt"/>
                        <a:cs typeface="Times New Roman" pitchFamily="18" charset="0"/>
                      </a:endParaRPr>
                    </a:p>
                  </a:txBody>
                  <a:tcPr/>
                </a:tc>
              </a:tr>
              <a:tr h="2165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800" b="0" dirty="0" smtClean="0">
                          <a:latin typeface="+mn-lt"/>
                          <a:cs typeface="Times New Roman" pitchFamily="18" charset="0"/>
                        </a:rPr>
                        <a:t>Источники дефицит «-» /      </a:t>
                      </a:r>
                      <a:r>
                        <a:rPr lang="ru-RU" sz="800" b="0" dirty="0" err="1" smtClean="0">
                          <a:latin typeface="+mn-lt"/>
                          <a:cs typeface="Times New Roman" pitchFamily="18" charset="0"/>
                        </a:rPr>
                        <a:t>профицит</a:t>
                      </a:r>
                      <a:r>
                        <a:rPr lang="ru-RU" sz="800" b="0" dirty="0" smtClean="0">
                          <a:latin typeface="+mn-lt"/>
                          <a:cs typeface="Times New Roman" pitchFamily="18" charset="0"/>
                        </a:rPr>
                        <a:t> «+»</a:t>
                      </a:r>
                    </a:p>
                  </a:txBody>
                  <a:tcPr/>
                </a:tc>
                <a:tc>
                  <a:txBody>
                    <a:bodyPr/>
                    <a:lstStyle/>
                    <a:p>
                      <a:pPr algn="ctr"/>
                      <a:r>
                        <a:rPr lang="ru-RU" sz="800" b="0" dirty="0" smtClean="0">
                          <a:latin typeface="+mn-lt"/>
                          <a:cs typeface="Times New Roman" pitchFamily="18" charset="0"/>
                        </a:rPr>
                        <a:t>4 612,75</a:t>
                      </a:r>
                      <a:endParaRPr lang="ru-RU" sz="800" b="0" dirty="0">
                        <a:latin typeface="+mn-lt"/>
                        <a:cs typeface="Times New Roman" pitchFamily="18" charset="0"/>
                      </a:endParaRPr>
                    </a:p>
                  </a:txBody>
                  <a:tcPr/>
                </a:tc>
                <a:tc>
                  <a:txBody>
                    <a:bodyPr/>
                    <a:lstStyle/>
                    <a:p>
                      <a:pPr algn="ctr"/>
                      <a:r>
                        <a:rPr lang="ru-RU" sz="800" b="0" dirty="0" smtClean="0">
                          <a:latin typeface="+mn-lt"/>
                          <a:cs typeface="Times New Roman" pitchFamily="18" charset="0"/>
                        </a:rPr>
                        <a:t>-37 505,77</a:t>
                      </a:r>
                      <a:endParaRPr lang="ru-RU" sz="800" b="0" dirty="0">
                        <a:latin typeface="+mn-lt"/>
                        <a:cs typeface="Times New Roman" pitchFamily="18" charset="0"/>
                      </a:endParaRPr>
                    </a:p>
                  </a:txBody>
                  <a:tcPr/>
                </a:tc>
                <a:tc>
                  <a:txBody>
                    <a:bodyPr/>
                    <a:lstStyle/>
                    <a:p>
                      <a:pPr algn="ctr"/>
                      <a:r>
                        <a:rPr lang="ru-RU" sz="800" b="0" dirty="0" smtClean="0">
                          <a:latin typeface="+mn-lt"/>
                          <a:cs typeface="Times New Roman" pitchFamily="18" charset="0"/>
                        </a:rPr>
                        <a:t>0,00</a:t>
                      </a:r>
                      <a:endParaRPr lang="ru-RU" sz="800" b="0" dirty="0">
                        <a:latin typeface="+mn-lt"/>
                        <a:cs typeface="Times New Roman" pitchFamily="18" charset="0"/>
                      </a:endParaRPr>
                    </a:p>
                  </a:txBody>
                  <a:tcPr/>
                </a:tc>
                <a:tc>
                  <a:txBody>
                    <a:bodyPr/>
                    <a:lstStyle/>
                    <a:p>
                      <a:pPr algn="ctr"/>
                      <a:r>
                        <a:rPr lang="ru-RU" sz="800" b="0" dirty="0" smtClean="0">
                          <a:latin typeface="+mn-lt"/>
                          <a:cs typeface="Times New Roman" pitchFamily="18" charset="0"/>
                        </a:rPr>
                        <a:t>0,00</a:t>
                      </a:r>
                      <a:endParaRPr lang="ru-RU" sz="800" b="0" dirty="0">
                        <a:latin typeface="+mn-lt"/>
                        <a:cs typeface="Times New Roman" pitchFamily="18" charset="0"/>
                      </a:endParaRPr>
                    </a:p>
                  </a:txBody>
                  <a:tcPr/>
                </a:tc>
                <a:tc>
                  <a:txBody>
                    <a:bodyPr/>
                    <a:lstStyle/>
                    <a:p>
                      <a:pPr algn="ctr"/>
                      <a:r>
                        <a:rPr lang="ru-RU" sz="800" b="0" dirty="0" smtClean="0">
                          <a:latin typeface="+mn-lt"/>
                          <a:cs typeface="Times New Roman" pitchFamily="18" charset="0"/>
                        </a:rPr>
                        <a:t>0,00</a:t>
                      </a:r>
                      <a:endParaRPr lang="ru-RU" sz="800" b="0" dirty="0">
                        <a:latin typeface="+mn-lt"/>
                        <a:cs typeface="Times New Roman" pitchFamily="18" charset="0"/>
                      </a:endParaRPr>
                    </a:p>
                  </a:txBody>
                  <a:tcPr/>
                </a:tc>
              </a:tr>
            </a:tbl>
          </a:graphicData>
        </a:graphic>
      </p:graphicFrame>
      <p:sp>
        <p:nvSpPr>
          <p:cNvPr id="5" name="TextBox 4"/>
          <p:cNvSpPr txBox="1"/>
          <p:nvPr/>
        </p:nvSpPr>
        <p:spPr>
          <a:xfrm>
            <a:off x="0" y="0"/>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ОСНОВНЫЕ ХАРАКТЕРИСТИКИ БЮДЖЕТОВ МУНИЦИПАЛЬНЫХ ОБРАЗОВАНИЙ КУРСКОГО РАЙОНА </a:t>
            </a:r>
          </a:p>
        </p:txBody>
      </p:sp>
    </p:spTree>
  </p:cSld>
  <p:clrMapOvr>
    <a:masterClrMapping/>
  </p:clrMapOvr>
  <p:transition>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2285984" cy="369332"/>
          </a:xfrm>
          <a:prstGeom prst="rect">
            <a:avLst/>
          </a:prstGeom>
          <a:noFill/>
        </p:spPr>
        <p:txBody>
          <a:bodyPr wrap="square" rtlCol="0">
            <a:spAutoFit/>
          </a:bodyPr>
          <a:lstStyle/>
          <a:p>
            <a:pPr algn="ctr"/>
            <a:r>
              <a:rPr lang="ru-RU" b="1" dirty="0" smtClean="0">
                <a:latin typeface="Calibri" pitchFamily="34" charset="0"/>
                <a:cs typeface="Calibri" pitchFamily="34" charset="0"/>
              </a:rPr>
              <a:t>Раздел 3  /</a:t>
            </a:r>
            <a:r>
              <a:rPr lang="ru-RU" dirty="0" smtClean="0">
                <a:latin typeface="Calibri" pitchFamily="34" charset="0"/>
                <a:cs typeface="Calibri" pitchFamily="34" charset="0"/>
              </a:rPr>
              <a:t>Доходы</a:t>
            </a:r>
          </a:p>
        </p:txBody>
      </p:sp>
      <p:graphicFrame>
        <p:nvGraphicFramePr>
          <p:cNvPr id="4" name="Диаграмма 3"/>
          <p:cNvGraphicFramePr/>
          <p:nvPr/>
        </p:nvGraphicFramePr>
        <p:xfrm>
          <a:off x="71406" y="1000108"/>
          <a:ext cx="8929750" cy="2857520"/>
        </p:xfrm>
        <a:graphic>
          <a:graphicData uri="http://schemas.openxmlformats.org/drawingml/2006/chart">
            <c:chart xmlns:c="http://schemas.openxmlformats.org/drawingml/2006/chart" xmlns:r="http://schemas.openxmlformats.org/officeDocument/2006/relationships" r:id="rId2"/>
          </a:graphicData>
        </a:graphic>
      </p:graphicFrame>
      <p:sp>
        <p:nvSpPr>
          <p:cNvPr id="1026" name="Rectangle 2"/>
          <p:cNvSpPr>
            <a:spLocks noChangeArrowheads="1"/>
          </p:cNvSpPr>
          <p:nvPr/>
        </p:nvSpPr>
        <p:spPr bwMode="auto">
          <a:xfrm>
            <a:off x="428596" y="4000504"/>
            <a:ext cx="4429156"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Общий объем доходов местного бюджета на 2020 год планируется  в сумме 1 506 433,83 тыс. рублей, в том числе налоговые и неналоговые доходы -  222 896,22 тыс. рублей и безвозмездные поступления 1 283 537,61 тыс. рублей. В 2021 году прирост поступлений налоговых и неналоговых доходов в местный бюджет к показателям  2019 года прогнозируется на 13 179,40 тыс. рублей. В 2022 году этот прирост должен составить 16 564,68 тыс. руб. Доля налоговых и неналоговых доходов в общем объеме доходов местного бюджета 2020 года составит 14,8</a:t>
            </a:r>
            <a:r>
              <a:rPr kumimoji="0" lang="ru-RU"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 процента</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a:t>
            </a:r>
          </a:p>
        </p:txBody>
      </p:sp>
      <p:sp>
        <p:nvSpPr>
          <p:cNvPr id="5" name="TextBox 3"/>
          <p:cNvSpPr txBox="1"/>
          <p:nvPr/>
        </p:nvSpPr>
        <p:spPr>
          <a:xfrm>
            <a:off x="6929454" y="1071546"/>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
        <p:nvSpPr>
          <p:cNvPr id="6" name="TextBox 5"/>
          <p:cNvSpPr txBox="1"/>
          <p:nvPr/>
        </p:nvSpPr>
        <p:spPr>
          <a:xfrm>
            <a:off x="0" y="428604"/>
            <a:ext cx="9144000" cy="369332"/>
          </a:xfrm>
          <a:prstGeom prst="rect">
            <a:avLst/>
          </a:prstGeom>
          <a:noFill/>
        </p:spPr>
        <p:txBody>
          <a:bodyPr wrap="square" rtlCol="0">
            <a:spAutoFit/>
          </a:bodyPr>
          <a:lstStyle/>
          <a:p>
            <a:pPr algn="ctr"/>
            <a:r>
              <a:rPr lang="ru-RU" dirty="0" smtClean="0">
                <a:latin typeface="Calibri" pitchFamily="34" charset="0"/>
                <a:cs typeface="Calibri" pitchFamily="34" charset="0"/>
              </a:rPr>
              <a:t>ДИНАМИКА РОСТА ДОХОДОВ БЮДЖЕТА КУРСКОГО МУНИЦИПАЛЬНОГО РАЙОНА</a:t>
            </a:r>
          </a:p>
        </p:txBody>
      </p:sp>
      <p:pic>
        <p:nvPicPr>
          <p:cNvPr id="51202" name="Picture 2" descr="https://media.istockphoto.com/photos/money-growth-picture-id475475678"/>
          <p:cNvPicPr>
            <a:picLocks noChangeAspect="1" noChangeArrowheads="1"/>
          </p:cNvPicPr>
          <p:nvPr/>
        </p:nvPicPr>
        <p:blipFill>
          <a:blip r:embed="rId3" cstate="print"/>
          <a:srcRect/>
          <a:stretch>
            <a:fillRect/>
          </a:stretch>
        </p:blipFill>
        <p:spPr bwMode="auto">
          <a:xfrm>
            <a:off x="5286380" y="3714752"/>
            <a:ext cx="3500462" cy="2334781"/>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5" y="500042"/>
          <a:ext cx="8858312" cy="6015240"/>
        </p:xfrm>
        <a:graphic>
          <a:graphicData uri="http://schemas.openxmlformats.org/drawingml/2006/table">
            <a:tbl>
              <a:tblPr/>
              <a:tblGrid>
                <a:gridCol w="3929089"/>
                <a:gridCol w="883680"/>
                <a:gridCol w="1116012"/>
                <a:gridCol w="1046261"/>
                <a:gridCol w="976510"/>
                <a:gridCol w="906760"/>
              </a:tblGrid>
              <a:tr h="285752">
                <a:tc>
                  <a:txBody>
                    <a:bodyPr/>
                    <a:lstStyle/>
                    <a:p>
                      <a:pPr algn="ctr" fontAlgn="t"/>
                      <a:r>
                        <a:rPr lang="ru-RU" sz="900" b="1" i="0" u="none" strike="noStrike" dirty="0">
                          <a:latin typeface="Calibri" pitchFamily="34" charset="0"/>
                          <a:cs typeface="Calibri" pitchFamily="34" charset="0"/>
                        </a:rPr>
                        <a:t>Наименование КБК</a:t>
                      </a:r>
                    </a:p>
                  </a:txBody>
                  <a:tcPr marL="128726"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smtClean="0">
                          <a:latin typeface="Calibri" pitchFamily="34" charset="0"/>
                          <a:cs typeface="Calibri" pitchFamily="34" charset="0"/>
                        </a:rPr>
                        <a:t>Факт </a:t>
                      </a:r>
                    </a:p>
                    <a:p>
                      <a:pPr algn="ctr" fontAlgn="t"/>
                      <a:r>
                        <a:rPr lang="ru-RU" sz="900" b="1" i="0" u="none" strike="noStrike" dirty="0" smtClean="0">
                          <a:latin typeface="Calibri" pitchFamily="34" charset="0"/>
                          <a:cs typeface="Calibri" pitchFamily="34" charset="0"/>
                        </a:rPr>
                        <a:t>2018 </a:t>
                      </a:r>
                      <a:r>
                        <a:rPr lang="ru-RU" sz="900" b="1" i="0" u="none" strike="noStrike" dirty="0">
                          <a:latin typeface="Calibri" pitchFamily="34" charset="0"/>
                          <a:cs typeface="Calibri" pitchFamily="34" charset="0"/>
                        </a:rPr>
                        <a:t>год</a:t>
                      </a:r>
                    </a:p>
                  </a:txBody>
                  <a:tcPr marL="128726"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smtClean="0">
                          <a:latin typeface="Calibri" pitchFamily="34" charset="0"/>
                          <a:cs typeface="Calibri" pitchFamily="34" charset="0"/>
                        </a:rPr>
                        <a:t>Назначено </a:t>
                      </a:r>
                    </a:p>
                    <a:p>
                      <a:pPr algn="ctr" fontAlgn="t"/>
                      <a:r>
                        <a:rPr lang="ru-RU" sz="900" b="1" i="0" u="none" strike="noStrike" dirty="0" smtClean="0">
                          <a:latin typeface="Calibri" pitchFamily="34" charset="0"/>
                          <a:cs typeface="Calibri" pitchFamily="34" charset="0"/>
                        </a:rPr>
                        <a:t>на </a:t>
                      </a:r>
                      <a:r>
                        <a:rPr lang="ru-RU" sz="900" b="1" i="0" u="none" strike="noStrike" dirty="0">
                          <a:latin typeface="Calibri" pitchFamily="34" charset="0"/>
                          <a:cs typeface="Calibri" pitchFamily="34" charset="0"/>
                        </a:rPr>
                        <a:t>2019 год (уточненный )</a:t>
                      </a:r>
                    </a:p>
                  </a:txBody>
                  <a:tcPr marL="128726"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900" b="1" i="0" u="none" strike="noStrike" dirty="0" smtClean="0">
                        <a:latin typeface="Calibri" pitchFamily="34" charset="0"/>
                        <a:cs typeface="Calibri" pitchFamily="34" charset="0"/>
                      </a:endParaRPr>
                    </a:p>
                    <a:p>
                      <a:pPr algn="ctr" fontAlgn="t"/>
                      <a:r>
                        <a:rPr lang="ru-RU" sz="900" b="1" i="0" u="none" strike="noStrike" dirty="0" smtClean="0">
                          <a:latin typeface="Calibri" pitchFamily="34" charset="0"/>
                          <a:cs typeface="Calibri" pitchFamily="34" charset="0"/>
                        </a:rPr>
                        <a:t>Проект </a:t>
                      </a:r>
                    </a:p>
                    <a:p>
                      <a:pPr algn="ctr" fontAlgn="t"/>
                      <a:r>
                        <a:rPr lang="ru-RU" sz="900" b="1" i="0" u="none" strike="noStrike" dirty="0" smtClean="0">
                          <a:latin typeface="Calibri" pitchFamily="34" charset="0"/>
                          <a:cs typeface="Calibri" pitchFamily="34" charset="0"/>
                        </a:rPr>
                        <a:t>на </a:t>
                      </a:r>
                      <a:r>
                        <a:rPr lang="ru-RU" sz="900" b="1" i="0" u="none" strike="noStrike" dirty="0">
                          <a:latin typeface="Calibri" pitchFamily="34" charset="0"/>
                          <a:cs typeface="Calibri" pitchFamily="34" charset="0"/>
                        </a:rPr>
                        <a:t>2020 год </a:t>
                      </a:r>
                    </a:p>
                  </a:txBody>
                  <a:tcPr marL="386179"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900" b="1" i="0" u="none" strike="noStrike" dirty="0" smtClean="0">
                        <a:latin typeface="Calibri" pitchFamily="34" charset="0"/>
                        <a:cs typeface="Calibri" pitchFamily="34" charset="0"/>
                      </a:endParaRPr>
                    </a:p>
                    <a:p>
                      <a:pPr algn="ctr" fontAlgn="t"/>
                      <a:r>
                        <a:rPr lang="ru-RU" sz="900" b="1" i="0" u="none" strike="noStrike" dirty="0" smtClean="0">
                          <a:latin typeface="Calibri" pitchFamily="34" charset="0"/>
                          <a:cs typeface="Calibri" pitchFamily="34" charset="0"/>
                        </a:rPr>
                        <a:t>Проект </a:t>
                      </a:r>
                    </a:p>
                    <a:p>
                      <a:pPr algn="ctr" fontAlgn="t"/>
                      <a:r>
                        <a:rPr lang="ru-RU" sz="900" b="1" i="0" u="none" strike="noStrike" dirty="0" smtClean="0">
                          <a:latin typeface="Calibri" pitchFamily="34" charset="0"/>
                          <a:cs typeface="Calibri" pitchFamily="34" charset="0"/>
                        </a:rPr>
                        <a:t>на 2021 год</a:t>
                      </a:r>
                      <a:endParaRPr lang="ru-RU" sz="9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900" b="1" i="0" u="none" strike="noStrike" dirty="0" smtClean="0">
                          <a:latin typeface="Calibri" pitchFamily="34" charset="0"/>
                          <a:cs typeface="Calibri" pitchFamily="34" charset="0"/>
                        </a:rPr>
                        <a:t>Проект</a:t>
                      </a:r>
                    </a:p>
                    <a:p>
                      <a:pPr algn="ctr" fontAlgn="t"/>
                      <a:r>
                        <a:rPr lang="ru-RU" sz="900" b="1" i="0" u="none" strike="noStrike" dirty="0" smtClean="0">
                          <a:latin typeface="Calibri" pitchFamily="34" charset="0"/>
                          <a:cs typeface="Calibri" pitchFamily="34" charset="0"/>
                        </a:rPr>
                        <a:t> </a:t>
                      </a:r>
                      <a:r>
                        <a:rPr lang="ru-RU" sz="900" b="1" i="0" u="none" strike="noStrike" dirty="0">
                          <a:latin typeface="Calibri" pitchFamily="34" charset="0"/>
                          <a:cs typeface="Calibri" pitchFamily="34" charset="0"/>
                        </a:rPr>
                        <a:t>на 2022 год</a:t>
                      </a:r>
                    </a:p>
                  </a:txBody>
                  <a:tcPr marL="2682" marR="2682" marT="26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580">
                <a:tc>
                  <a:txBody>
                    <a:bodyPr/>
                    <a:lstStyle/>
                    <a:p>
                      <a:pPr algn="l" fontAlgn="t"/>
                      <a:r>
                        <a:rPr lang="ru-RU" sz="1000" b="0" i="0" u="none" strike="noStrike" dirty="0" smtClean="0">
                          <a:latin typeface="Calibri" pitchFamily="34" charset="0"/>
                          <a:cs typeface="Calibri" pitchFamily="34" charset="0"/>
                        </a:rPr>
                        <a:t> Налог </a:t>
                      </a:r>
                      <a:r>
                        <a:rPr lang="ru-RU" sz="1000" b="0" i="0" u="none" strike="noStrike" dirty="0">
                          <a:latin typeface="Calibri" pitchFamily="34" charset="0"/>
                          <a:cs typeface="Calibri" pitchFamily="34" charset="0"/>
                        </a:rPr>
                        <a:t>на доходы физических лиц</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121 811,53</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139 </a:t>
                      </a:r>
                      <a:r>
                        <a:rPr lang="ru-RU" sz="1000" b="0" i="0" u="none" strike="noStrike" dirty="0">
                          <a:latin typeface="Calibri" pitchFamily="34" charset="0"/>
                          <a:cs typeface="Calibri" pitchFamily="34" charset="0"/>
                        </a:rPr>
                        <a:t>052,00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 147 </a:t>
                      </a:r>
                      <a:r>
                        <a:rPr lang="ru-RU" sz="1000" b="0" i="0" u="none" strike="noStrike" dirty="0">
                          <a:latin typeface="Calibri" pitchFamily="34" charset="0"/>
                          <a:cs typeface="Calibri" pitchFamily="34" charset="0"/>
                        </a:rPr>
                        <a:t>244,00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151 </a:t>
                      </a:r>
                      <a:r>
                        <a:rPr lang="ru-RU" sz="1000" b="0" i="0" u="none" strike="noStrike" dirty="0">
                          <a:latin typeface="Calibri" pitchFamily="34" charset="0"/>
                          <a:cs typeface="Calibri" pitchFamily="34" charset="0"/>
                        </a:rPr>
                        <a:t>626,00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156 044,00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81580">
                <a:tc>
                  <a:txBody>
                    <a:bodyPr/>
                    <a:lstStyle/>
                    <a:p>
                      <a:pPr algn="l" fontAlgn="t"/>
                      <a:r>
                        <a:rPr lang="ru-RU" sz="1000" b="0" i="0" u="none" strike="noStrike" dirty="0" smtClean="0">
                          <a:latin typeface="Calibri" pitchFamily="34" charset="0"/>
                          <a:cs typeface="Calibri" pitchFamily="34" charset="0"/>
                        </a:rPr>
                        <a:t> Единый </a:t>
                      </a:r>
                      <a:r>
                        <a:rPr lang="ru-RU" sz="1000" b="0" i="0" u="none" strike="noStrike" dirty="0">
                          <a:latin typeface="Calibri" pitchFamily="34" charset="0"/>
                          <a:cs typeface="Calibri" pitchFamily="34" charset="0"/>
                        </a:rPr>
                        <a:t>налог на вмененный доход</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8 042,71</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8 290,00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8 </a:t>
                      </a:r>
                      <a:r>
                        <a:rPr lang="ru-RU" sz="1000" b="0" i="0" u="none" strike="noStrike" dirty="0">
                          <a:latin typeface="Calibri" pitchFamily="34" charset="0"/>
                          <a:cs typeface="Calibri" pitchFamily="34" charset="0"/>
                        </a:rPr>
                        <a:t>986,00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baseline="0"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2 309,00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a:latin typeface="Calibri" pitchFamily="34" charset="0"/>
                          <a:cs typeface="Calibri" pitchFamily="34" charset="0"/>
                        </a:rPr>
                        <a:t>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580">
                <a:tc>
                  <a:txBody>
                    <a:bodyPr/>
                    <a:lstStyle/>
                    <a:p>
                      <a:pPr algn="l" fontAlgn="t"/>
                      <a:r>
                        <a:rPr lang="ru-RU" sz="1000" b="0" i="0" u="none" strike="noStrike" dirty="0" smtClean="0">
                          <a:latin typeface="Calibri" pitchFamily="34" charset="0"/>
                          <a:cs typeface="Calibri" pitchFamily="34" charset="0"/>
                        </a:rPr>
                        <a:t> Патент</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15,67</a:t>
                      </a:r>
                      <a:r>
                        <a:rPr lang="ru-RU" sz="1000" b="0" i="0" u="none" strike="noStrike" dirty="0">
                          <a:latin typeface="Calibri" pitchFamily="34" charset="0"/>
                          <a:cs typeface="Calibri" pitchFamily="34" charset="0"/>
                        </a:rPr>
                        <a:t>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0,00</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23,71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20,07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25,85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580">
                <a:tc>
                  <a:txBody>
                    <a:bodyPr/>
                    <a:lstStyle/>
                    <a:p>
                      <a:pPr algn="l" fontAlgn="t"/>
                      <a:r>
                        <a:rPr lang="ru-RU" sz="1000" b="0" i="0" u="none" strike="noStrike" dirty="0" smtClean="0">
                          <a:latin typeface="Calibri" pitchFamily="34" charset="0"/>
                          <a:cs typeface="Calibri" pitchFamily="34" charset="0"/>
                        </a:rPr>
                        <a:t> Доходы </a:t>
                      </a:r>
                      <a:r>
                        <a:rPr lang="ru-RU" sz="1000" b="0" i="0" u="none" strike="noStrike" dirty="0">
                          <a:latin typeface="Calibri" pitchFamily="34" charset="0"/>
                          <a:cs typeface="Calibri" pitchFamily="34" charset="0"/>
                        </a:rPr>
                        <a:t>от уплаты акцизов</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4 653,23</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4 766,16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5 563,32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5 </a:t>
                      </a:r>
                      <a:r>
                        <a:rPr lang="ru-RU" sz="1000" b="0" i="0" u="none" strike="noStrike" dirty="0">
                          <a:latin typeface="Calibri" pitchFamily="34" charset="0"/>
                          <a:cs typeface="Calibri" pitchFamily="34" charset="0"/>
                        </a:rPr>
                        <a:t>855,26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6 182,26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81580">
                <a:tc>
                  <a:txBody>
                    <a:bodyPr/>
                    <a:lstStyle/>
                    <a:p>
                      <a:pPr algn="l" fontAlgn="t"/>
                      <a:r>
                        <a:rPr lang="ru-RU" sz="1000" b="0" i="0" u="none" strike="noStrike" dirty="0" smtClean="0">
                          <a:latin typeface="Calibri" pitchFamily="34" charset="0"/>
                          <a:cs typeface="Calibri" pitchFamily="34" charset="0"/>
                        </a:rPr>
                        <a:t> Единый </a:t>
                      </a:r>
                      <a:r>
                        <a:rPr lang="ru-RU" sz="1000" b="0" i="0" u="none" strike="noStrike" dirty="0">
                          <a:latin typeface="Calibri" pitchFamily="34" charset="0"/>
                          <a:cs typeface="Calibri" pitchFamily="34" charset="0"/>
                        </a:rPr>
                        <a:t>сельскохозяйственный налог</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8 410,78</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9 </a:t>
                      </a:r>
                      <a:r>
                        <a:rPr lang="ru-RU" sz="1000" b="0" i="0" u="none" strike="noStrike" dirty="0">
                          <a:latin typeface="Calibri" pitchFamily="34" charset="0"/>
                          <a:cs typeface="Calibri" pitchFamily="34" charset="0"/>
                        </a:rPr>
                        <a:t>173,50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8 </a:t>
                      </a:r>
                      <a:r>
                        <a:rPr lang="ru-RU" sz="1000" b="0" i="0" u="none" strike="noStrike" dirty="0">
                          <a:latin typeface="Calibri" pitchFamily="34" charset="0"/>
                          <a:cs typeface="Calibri" pitchFamily="34" charset="0"/>
                        </a:rPr>
                        <a:t>058,50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8 794,21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baseline="0"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9 588,71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91950">
                <a:tc>
                  <a:txBody>
                    <a:bodyPr/>
                    <a:lstStyle/>
                    <a:p>
                      <a:pPr algn="l" fontAlgn="t"/>
                      <a:r>
                        <a:rPr lang="ru-RU" sz="1000" b="0" i="0" u="none" strike="noStrike" dirty="0" smtClean="0">
                          <a:latin typeface="Calibri" pitchFamily="34" charset="0"/>
                          <a:cs typeface="Calibri" pitchFamily="34" charset="0"/>
                        </a:rPr>
                        <a:t> Государственная </a:t>
                      </a:r>
                      <a:r>
                        <a:rPr lang="ru-RU" sz="1000" b="0" i="0" u="none" strike="noStrike" dirty="0">
                          <a:latin typeface="Calibri" pitchFamily="34" charset="0"/>
                          <a:cs typeface="Calibri" pitchFamily="34" charset="0"/>
                        </a:rPr>
                        <a:t>пошлина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3 777,44</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4 596,00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3 590,00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baseline="0" dirty="0" smtClean="0">
                          <a:latin typeface="Calibri" pitchFamily="34" charset="0"/>
                          <a:cs typeface="Calibri" pitchFamily="34" charset="0"/>
                        </a:rPr>
                        <a:t> </a:t>
                      </a:r>
                      <a:r>
                        <a:rPr lang="ru-RU" sz="1000" b="0" i="0" u="none" strike="noStrike" dirty="0" smtClean="0">
                          <a:latin typeface="Calibri" pitchFamily="34" charset="0"/>
                          <a:cs typeface="Calibri" pitchFamily="34" charset="0"/>
                        </a:rPr>
                        <a:t>3 </a:t>
                      </a:r>
                      <a:r>
                        <a:rPr lang="ru-RU" sz="1000" b="0" i="0" u="none" strike="noStrike" dirty="0">
                          <a:latin typeface="Calibri" pitchFamily="34" charset="0"/>
                          <a:cs typeface="Calibri" pitchFamily="34" charset="0"/>
                        </a:rPr>
                        <a:t>734,00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3 883,00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91369">
                <a:tc>
                  <a:txBody>
                    <a:bodyPr/>
                    <a:lstStyle/>
                    <a:p>
                      <a:pPr algn="l" fontAlgn="t"/>
                      <a:r>
                        <a:rPr lang="ru-RU" sz="1000" b="1" i="0" u="none" strike="noStrike" dirty="0" smtClean="0">
                          <a:latin typeface="Calibri" pitchFamily="34" charset="0"/>
                          <a:cs typeface="Calibri" pitchFamily="34" charset="0"/>
                        </a:rPr>
                        <a:t> ВСЕГО </a:t>
                      </a:r>
                      <a:r>
                        <a:rPr lang="ru-RU" sz="1000" b="1" i="0" u="none" strike="noStrike" dirty="0">
                          <a:latin typeface="Calibri" pitchFamily="34" charset="0"/>
                          <a:cs typeface="Calibri" pitchFamily="34" charset="0"/>
                        </a:rPr>
                        <a:t>НАЛОГОВЫХ ДОХОДОВ:</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146 711,36</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165 </a:t>
                      </a:r>
                      <a:r>
                        <a:rPr lang="ru-RU" sz="1000" b="1" i="0" u="none" strike="noStrike" dirty="0">
                          <a:latin typeface="Calibri" pitchFamily="34" charset="0"/>
                          <a:cs typeface="Calibri" pitchFamily="34" charset="0"/>
                        </a:rPr>
                        <a:t>877,66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 </a:t>
                      </a:r>
                      <a:r>
                        <a:rPr lang="ru-RU" sz="1000" b="1" i="0" u="none" strike="noStrike" dirty="0">
                          <a:latin typeface="Calibri" pitchFamily="34" charset="0"/>
                          <a:cs typeface="Calibri" pitchFamily="34" charset="0"/>
                        </a:rPr>
                        <a:t>173 465,53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172 </a:t>
                      </a:r>
                      <a:r>
                        <a:rPr lang="ru-RU" sz="1000" b="1" i="0" u="none" strike="noStrike" dirty="0">
                          <a:latin typeface="Calibri" pitchFamily="34" charset="0"/>
                          <a:cs typeface="Calibri" pitchFamily="34" charset="0"/>
                        </a:rPr>
                        <a:t>338,54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175 </a:t>
                      </a:r>
                      <a:r>
                        <a:rPr lang="ru-RU" sz="1000" b="1" i="0" u="none" strike="noStrike" dirty="0">
                          <a:latin typeface="Calibri" pitchFamily="34" charset="0"/>
                          <a:cs typeface="Calibri" pitchFamily="34" charset="0"/>
                        </a:rPr>
                        <a:t>723,82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8318">
                <a:tc>
                  <a:txBody>
                    <a:bodyPr/>
                    <a:lstStyle/>
                    <a:p>
                      <a:pPr algn="l" fontAlgn="t"/>
                      <a:r>
                        <a:rPr lang="ru-RU" sz="1000" b="0" i="0" u="none" strike="noStrike" dirty="0" smtClean="0">
                          <a:latin typeface="Calibri" pitchFamily="34" charset="0"/>
                          <a:cs typeface="Calibri" pitchFamily="34" charset="0"/>
                        </a:rPr>
                        <a:t> Доходы</a:t>
                      </a:r>
                      <a:r>
                        <a:rPr lang="ru-RU" sz="1000" b="0" i="0" u="none" strike="noStrike" dirty="0">
                          <a:latin typeface="Calibri" pitchFamily="34" charset="0"/>
                          <a:cs typeface="Calibri" pitchFamily="34" charset="0"/>
                        </a:rPr>
                        <a:t>, получаемые в виде арендной платы за земельные участки, государственная собственность на которые не разграничены в границах поселений, а также средства от продажи права на заключение </a:t>
                      </a:r>
                      <a:r>
                        <a:rPr lang="ru-RU" sz="1000" b="0" i="0" u="none" strike="noStrike" dirty="0" smtClean="0">
                          <a:latin typeface="Calibri" pitchFamily="34" charset="0"/>
                          <a:cs typeface="Calibri" pitchFamily="34" charset="0"/>
                        </a:rPr>
                        <a:t>договоров </a:t>
                      </a:r>
                      <a:r>
                        <a:rPr lang="ru-RU" sz="1000" b="0" i="0" u="none" strike="noStrike" dirty="0">
                          <a:latin typeface="Calibri" pitchFamily="34" charset="0"/>
                          <a:cs typeface="Calibri" pitchFamily="34" charset="0"/>
                        </a:rPr>
                        <a:t>аренды указанных земельных участков</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22 802,45</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18 </a:t>
                      </a:r>
                      <a:r>
                        <a:rPr lang="ru-RU" sz="1000" b="0" i="0" u="none" strike="noStrike" dirty="0">
                          <a:latin typeface="Calibri" pitchFamily="34" charset="0"/>
                          <a:cs typeface="Calibri" pitchFamily="34" charset="0"/>
                        </a:rPr>
                        <a:t>282,14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22 802,45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22 </a:t>
                      </a:r>
                      <a:r>
                        <a:rPr lang="ru-RU" sz="1000" b="0" i="0" u="none" strike="noStrike" dirty="0">
                          <a:latin typeface="Calibri" pitchFamily="34" charset="0"/>
                          <a:cs typeface="Calibri" pitchFamily="34" charset="0"/>
                        </a:rPr>
                        <a:t>802,45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22 </a:t>
                      </a:r>
                      <a:r>
                        <a:rPr lang="ru-RU" sz="1000" b="0" i="0" u="none" strike="noStrike" dirty="0">
                          <a:latin typeface="Calibri" pitchFamily="34" charset="0"/>
                          <a:cs typeface="Calibri" pitchFamily="34" charset="0"/>
                        </a:rPr>
                        <a:t>802,45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8844">
                <a:tc>
                  <a:txBody>
                    <a:bodyPr/>
                    <a:lstStyle/>
                    <a:p>
                      <a:pPr algn="l" fontAlgn="t"/>
                      <a:r>
                        <a:rPr lang="ru-RU" sz="1000" b="0" i="0" u="none" strike="noStrike" dirty="0" smtClean="0">
                          <a:latin typeface="Calibri" pitchFamily="34" charset="0"/>
                          <a:cs typeface="Calibri" pitchFamily="34" charset="0"/>
                        </a:rPr>
                        <a:t> Доходы</a:t>
                      </a:r>
                      <a:r>
                        <a:rPr lang="ru-RU" sz="1000" b="0" i="0" u="none" strike="noStrike" dirty="0">
                          <a:latin typeface="Calibri" pitchFamily="34" charset="0"/>
                          <a:cs typeface="Calibri" pitchFamily="34" charset="0"/>
                        </a:rPr>
                        <a:t>, получаемые в виде арендной платы за земельные участки после  разграничения</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384,97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412,01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384,97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384,97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384,97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17689">
                <a:tc>
                  <a:txBody>
                    <a:bodyPr/>
                    <a:lstStyle/>
                    <a:p>
                      <a:pPr algn="l" fontAlgn="t"/>
                      <a:r>
                        <a:rPr lang="ru-RU" sz="1000" b="0" i="0" u="none" strike="noStrike" dirty="0" smtClean="0">
                          <a:latin typeface="Calibri" pitchFamily="34" charset="0"/>
                          <a:cs typeface="Calibri" pitchFamily="34" charset="0"/>
                        </a:rPr>
                        <a:t> Доходы </a:t>
                      </a:r>
                      <a:r>
                        <a:rPr lang="ru-RU" sz="1000" b="0" i="0" u="none" strike="noStrike" dirty="0">
                          <a:latin typeface="Calibri" pitchFamily="34" charset="0"/>
                          <a:cs typeface="Calibri" pitchFamily="34" charset="0"/>
                        </a:rPr>
                        <a:t>от сдачи в аренду имущества, находящегося в оперативном управлении органов управления муниципального района  по учреждениям здравоохранения, культуры и прочим учреждениям</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 331,33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baseline="0" dirty="0">
                          <a:latin typeface="Calibri" pitchFamily="34" charset="0"/>
                          <a:cs typeface="Calibri" pitchFamily="34" charset="0"/>
                        </a:rPr>
                        <a:t> </a:t>
                      </a:r>
                      <a:r>
                        <a:rPr lang="ru-RU" sz="1000" b="0" i="0" u="none" strike="noStrike" dirty="0" smtClean="0">
                          <a:latin typeface="Calibri" pitchFamily="34" charset="0"/>
                          <a:cs typeface="Calibri" pitchFamily="34" charset="0"/>
                        </a:rPr>
                        <a:t>137,14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264,00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264,00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264,00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11163">
                <a:tc>
                  <a:txBody>
                    <a:bodyPr/>
                    <a:lstStyle/>
                    <a:p>
                      <a:pPr algn="l" fontAlgn="t"/>
                      <a:r>
                        <a:rPr lang="ru-RU" sz="1000" b="0" i="0" u="none" strike="noStrike" dirty="0" smtClean="0">
                          <a:latin typeface="Calibri" pitchFamily="34" charset="0"/>
                          <a:cs typeface="Calibri" pitchFamily="34" charset="0"/>
                        </a:rPr>
                        <a:t> Доходы </a:t>
                      </a:r>
                      <a:r>
                        <a:rPr lang="ru-RU" sz="1000" b="0" i="0" u="none" strike="noStrike" dirty="0">
                          <a:latin typeface="Calibri" pitchFamily="34" charset="0"/>
                          <a:cs typeface="Calibri" pitchFamily="34" charset="0"/>
                        </a:rPr>
                        <a:t>от перечисления части прибыли, остающейся после уплаты налогов и иных обязательных платежей муниципальных унитарных предприятий, созданных муниципальными районами</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283,53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245,00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143,00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143,00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143,00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63160">
                <a:tc>
                  <a:txBody>
                    <a:bodyPr/>
                    <a:lstStyle/>
                    <a:p>
                      <a:pPr algn="l" fontAlgn="t"/>
                      <a:r>
                        <a:rPr lang="ru-RU" sz="1000" b="0" i="0" u="none" strike="noStrike" dirty="0" smtClean="0">
                          <a:latin typeface="Calibri" pitchFamily="34" charset="0"/>
                          <a:cs typeface="Calibri" pitchFamily="34" charset="0"/>
                        </a:rPr>
                        <a:t> Плата </a:t>
                      </a:r>
                      <a:r>
                        <a:rPr lang="ru-RU" sz="1000" b="0" i="0" u="none" strike="noStrike" dirty="0">
                          <a:latin typeface="Calibri" pitchFamily="34" charset="0"/>
                          <a:cs typeface="Calibri" pitchFamily="34" charset="0"/>
                        </a:rPr>
                        <a:t>за негативное воздействие на окружающую среду</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185,34</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131,49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baseline="0" dirty="0" smtClean="0">
                          <a:latin typeface="Calibri" pitchFamily="34" charset="0"/>
                          <a:cs typeface="Calibri" pitchFamily="34" charset="0"/>
                        </a:rPr>
                        <a:t>  </a:t>
                      </a:r>
                      <a:r>
                        <a:rPr lang="ru-RU" sz="1000" b="0" i="0" u="none" strike="noStrike" dirty="0" smtClean="0">
                          <a:latin typeface="Calibri" pitchFamily="34" charset="0"/>
                          <a:cs typeface="Calibri" pitchFamily="34" charset="0"/>
                        </a:rPr>
                        <a:t>136,77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136,77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136,77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6320">
                <a:tc>
                  <a:txBody>
                    <a:bodyPr/>
                    <a:lstStyle/>
                    <a:p>
                      <a:pPr algn="l" fontAlgn="t"/>
                      <a:r>
                        <a:rPr lang="ru-RU" sz="1000" b="0" i="0" u="none" strike="noStrike" dirty="0" smtClean="0">
                          <a:latin typeface="Calibri" pitchFamily="34" charset="0"/>
                          <a:cs typeface="Calibri" pitchFamily="34" charset="0"/>
                        </a:rPr>
                        <a:t> Доходы </a:t>
                      </a:r>
                      <a:r>
                        <a:rPr lang="ru-RU" sz="1000" b="0" i="0" u="none" strike="noStrike" dirty="0">
                          <a:latin typeface="Calibri" pitchFamily="34" charset="0"/>
                          <a:cs typeface="Calibri" pitchFamily="34" charset="0"/>
                        </a:rPr>
                        <a:t>от продажи земельных участков государственная собственность на которые не разграничена и которые </a:t>
                      </a:r>
                      <a:r>
                        <a:rPr lang="ru-RU" sz="1000" b="0" i="0" u="none" strike="noStrike" dirty="0" smtClean="0">
                          <a:latin typeface="Calibri" pitchFamily="34" charset="0"/>
                          <a:cs typeface="Calibri" pitchFamily="34" charset="0"/>
                        </a:rPr>
                        <a:t>расположенных </a:t>
                      </a:r>
                      <a:r>
                        <a:rPr lang="ru-RU" sz="1000" b="0" i="0" u="none" strike="noStrike" dirty="0">
                          <a:latin typeface="Calibri" pitchFamily="34" charset="0"/>
                          <a:cs typeface="Calibri" pitchFamily="34" charset="0"/>
                        </a:rPr>
                        <a:t>в границах поселений</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 1 858,78</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340,00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340,00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340,00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340,00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81580">
                <a:tc>
                  <a:txBody>
                    <a:bodyPr/>
                    <a:lstStyle/>
                    <a:p>
                      <a:pPr algn="l" fontAlgn="t"/>
                      <a:r>
                        <a:rPr lang="ru-RU" sz="1000" b="0" i="0" u="none" strike="noStrike" dirty="0" smtClean="0">
                          <a:latin typeface="Calibri" pitchFamily="34" charset="0"/>
                          <a:cs typeface="Calibri" pitchFamily="34" charset="0"/>
                        </a:rPr>
                        <a:t> Штрафы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3 508,06</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3 </a:t>
                      </a:r>
                      <a:r>
                        <a:rPr lang="ru-RU" sz="1000" b="0" i="0" u="none" strike="noStrike" dirty="0">
                          <a:latin typeface="Calibri" pitchFamily="34" charset="0"/>
                          <a:cs typeface="Calibri" pitchFamily="34" charset="0"/>
                        </a:rPr>
                        <a:t>094,39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359,50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359,50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359,50   </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81580">
                <a:tc>
                  <a:txBody>
                    <a:bodyPr/>
                    <a:lstStyle/>
                    <a:p>
                      <a:pPr algn="l" fontAlgn="t"/>
                      <a:r>
                        <a:rPr lang="ru-RU" sz="1000" b="0" i="0" u="none" strike="noStrike" dirty="0" smtClean="0">
                          <a:latin typeface="Calibri" pitchFamily="34" charset="0"/>
                          <a:cs typeface="Calibri" pitchFamily="34" charset="0"/>
                        </a:rPr>
                        <a:t> Прочие </a:t>
                      </a:r>
                      <a:r>
                        <a:rPr lang="ru-RU" sz="1000" b="0" i="0" u="none" strike="noStrike" dirty="0">
                          <a:latin typeface="Calibri" pitchFamily="34" charset="0"/>
                          <a:cs typeface="Calibri" pitchFamily="34" charset="0"/>
                        </a:rPr>
                        <a:t>неналоговые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231,54</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latin typeface="Calibri" pitchFamily="34" charset="0"/>
                          <a:cs typeface="Calibri" pitchFamily="34" charset="0"/>
                        </a:rPr>
                        <a:t>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580">
                <a:tc>
                  <a:txBody>
                    <a:bodyPr/>
                    <a:lstStyle/>
                    <a:p>
                      <a:pPr algn="l" fontAlgn="t"/>
                      <a:r>
                        <a:rPr lang="ru-RU" sz="1000" b="0" i="0" u="none" strike="noStrike" dirty="0" smtClean="0">
                          <a:latin typeface="Calibri" pitchFamily="34" charset="0"/>
                          <a:cs typeface="Calibri" pitchFamily="34" charset="0"/>
                        </a:rPr>
                        <a:t> Доходы </a:t>
                      </a:r>
                      <a:r>
                        <a:rPr lang="ru-RU" sz="1000" b="0" i="0" u="none" strike="noStrike" dirty="0">
                          <a:latin typeface="Calibri" pitchFamily="34" charset="0"/>
                          <a:cs typeface="Calibri" pitchFamily="34" charset="0"/>
                        </a:rPr>
                        <a:t>от оказания платных услуг</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34 708,88</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33 189,60</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25 </a:t>
                      </a:r>
                      <a:r>
                        <a:rPr lang="ru-RU" sz="1000" b="0" i="0" u="none" strike="noStrike" dirty="0">
                          <a:latin typeface="Calibri" pitchFamily="34" charset="0"/>
                          <a:cs typeface="Calibri" pitchFamily="34" charset="0"/>
                        </a:rPr>
                        <a:t>000,00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25 </a:t>
                      </a:r>
                      <a:r>
                        <a:rPr lang="ru-RU" sz="1000" b="0" i="0" u="none" strike="noStrike" dirty="0">
                          <a:latin typeface="Calibri" pitchFamily="34" charset="0"/>
                          <a:cs typeface="Calibri" pitchFamily="34" charset="0"/>
                        </a:rPr>
                        <a:t>000,00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25 </a:t>
                      </a:r>
                      <a:r>
                        <a:rPr lang="ru-RU" sz="1000" b="0" i="0" u="none" strike="noStrike" dirty="0">
                          <a:latin typeface="Calibri" pitchFamily="34" charset="0"/>
                          <a:cs typeface="Calibri" pitchFamily="34" charset="0"/>
                        </a:rPr>
                        <a:t>000,00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580">
                <a:tc>
                  <a:txBody>
                    <a:bodyPr/>
                    <a:lstStyle/>
                    <a:p>
                      <a:pPr algn="l" fontAlgn="t"/>
                      <a:r>
                        <a:rPr lang="ru-RU" sz="1000" b="0" i="0" u="none" strike="noStrike" dirty="0" smtClean="0">
                          <a:latin typeface="Calibri" pitchFamily="34" charset="0"/>
                          <a:cs typeface="Calibri" pitchFamily="34" charset="0"/>
                        </a:rPr>
                        <a:t> </a:t>
                      </a:r>
                      <a:r>
                        <a:rPr lang="ru-RU" sz="1000" b="1" i="0" u="none" strike="noStrike" dirty="0" smtClean="0">
                          <a:latin typeface="Calibri" pitchFamily="34" charset="0"/>
                          <a:cs typeface="Calibri" pitchFamily="34" charset="0"/>
                        </a:rPr>
                        <a:t>ВСЕГО </a:t>
                      </a:r>
                      <a:r>
                        <a:rPr lang="ru-RU" sz="1000" b="1" i="0" u="none" strike="noStrike" dirty="0">
                          <a:latin typeface="Calibri" pitchFamily="34" charset="0"/>
                          <a:cs typeface="Calibri" pitchFamily="34" charset="0"/>
                        </a:rPr>
                        <a:t>НЕНАЛОГОВЫХ ДОХОДОВ:</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64 294,88</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55 831,79</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 49 430,69</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49 430,69</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49 430,69</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580">
                <a:tc>
                  <a:txBody>
                    <a:bodyPr/>
                    <a:lstStyle/>
                    <a:p>
                      <a:pPr algn="l" fontAlgn="t"/>
                      <a:r>
                        <a:rPr lang="ru-RU" sz="1000" b="1" i="0" u="none" strike="noStrike" dirty="0">
                          <a:latin typeface="Calibri" pitchFamily="34" charset="0"/>
                          <a:cs typeface="Calibri" pitchFamily="34" charset="0"/>
                        </a:rPr>
                        <a:t>ВСЕГО </a:t>
                      </a:r>
                      <a:r>
                        <a:rPr lang="ru-RU" sz="1000" b="1" i="0" u="none" strike="noStrike" dirty="0" smtClean="0">
                          <a:latin typeface="Calibri" pitchFamily="34" charset="0"/>
                          <a:cs typeface="Calibri" pitchFamily="34" charset="0"/>
                        </a:rPr>
                        <a:t>НАЛОГОВЫХ И НЕНАЛОГОВЫХ ДОХОДОВ</a:t>
                      </a:r>
                      <a:r>
                        <a:rPr lang="ru-RU" sz="1000" b="1" i="0" u="none" strike="noStrike" dirty="0">
                          <a:latin typeface="Calibri" pitchFamily="34" charset="0"/>
                          <a:cs typeface="Calibri" pitchFamily="34" charset="0"/>
                        </a:rPr>
                        <a:t>:</a:t>
                      </a:r>
                    </a:p>
                  </a:txBody>
                  <a:tcPr marL="321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211 006,24</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221 709,45</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222 </a:t>
                      </a:r>
                      <a:r>
                        <a:rPr lang="ru-RU" sz="1000" b="1" i="0" u="none" strike="noStrike" dirty="0">
                          <a:latin typeface="Calibri" pitchFamily="34" charset="0"/>
                          <a:cs typeface="Calibri" pitchFamily="34" charset="0"/>
                        </a:rPr>
                        <a:t>896,22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221 769,23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225 </a:t>
                      </a:r>
                      <a:r>
                        <a:rPr lang="ru-RU" sz="1000" b="1" i="0" u="none" strike="noStrike" dirty="0">
                          <a:latin typeface="Calibri" pitchFamily="34" charset="0"/>
                          <a:cs typeface="Calibri" pitchFamily="34" charset="0"/>
                        </a:rPr>
                        <a:t>154,51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4212">
                <a:tc>
                  <a:txBody>
                    <a:bodyPr/>
                    <a:lstStyle/>
                    <a:p>
                      <a:pPr algn="l" fontAlgn="t"/>
                      <a:r>
                        <a:rPr lang="ru-RU" sz="1000" b="0" i="0" u="none" strike="noStrike" dirty="0" smtClean="0">
                          <a:latin typeface="Calibri" pitchFamily="34" charset="0"/>
                          <a:cs typeface="Calibri" pitchFamily="34" charset="0"/>
                        </a:rPr>
                        <a:t> Дотации</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195 487,00</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220 969,00</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440 115,00</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smtClean="0">
                          <a:latin typeface="Calibri" pitchFamily="34" charset="0"/>
                          <a:cs typeface="Calibri" pitchFamily="34" charset="0"/>
                        </a:rPr>
                        <a:t>393 951,00</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smtClean="0">
                          <a:latin typeface="Calibri" pitchFamily="34" charset="0"/>
                          <a:cs typeface="Calibri" pitchFamily="34" charset="0"/>
                        </a:rPr>
                        <a:t>398 874,00</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41195">
                <a:tc>
                  <a:txBody>
                    <a:bodyPr/>
                    <a:lstStyle/>
                    <a:p>
                      <a:pPr algn="l" fontAlgn="t"/>
                      <a:r>
                        <a:rPr lang="ru-RU" sz="1000" b="0" i="0" u="none" strike="noStrike" dirty="0" smtClean="0">
                          <a:latin typeface="Calibri" pitchFamily="34" charset="0"/>
                          <a:cs typeface="Calibri" pitchFamily="34" charset="0"/>
                        </a:rPr>
                        <a:t> Субсидии</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157 742,83</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184 254,15</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31 </a:t>
                      </a:r>
                      <a:r>
                        <a:rPr lang="ru-RU" sz="1000" b="0" i="0" u="none" strike="noStrike" dirty="0">
                          <a:latin typeface="Calibri" pitchFamily="34" charset="0"/>
                          <a:cs typeface="Calibri" pitchFamily="34" charset="0"/>
                        </a:rPr>
                        <a:t>085,55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154 </a:t>
                      </a:r>
                      <a:r>
                        <a:rPr lang="ru-RU" sz="1000" b="0" i="0" u="none" strike="noStrike" dirty="0">
                          <a:latin typeface="Calibri" pitchFamily="34" charset="0"/>
                          <a:cs typeface="Calibri" pitchFamily="34" charset="0"/>
                        </a:rPr>
                        <a:t>979,01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12 412,30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580">
                <a:tc>
                  <a:txBody>
                    <a:bodyPr/>
                    <a:lstStyle/>
                    <a:p>
                      <a:pPr algn="l" fontAlgn="t"/>
                      <a:r>
                        <a:rPr lang="ru-RU" sz="1000" b="0" i="0" u="none" strike="noStrike" dirty="0" smtClean="0">
                          <a:latin typeface="Calibri" pitchFamily="34" charset="0"/>
                          <a:cs typeface="Calibri" pitchFamily="34" charset="0"/>
                        </a:rPr>
                        <a:t> Субвенции</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703 630,60</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699 227,52</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810 </a:t>
                      </a:r>
                      <a:r>
                        <a:rPr lang="ru-RU" sz="1000" b="0" i="0" u="none" strike="noStrike" dirty="0">
                          <a:latin typeface="Calibri" pitchFamily="34" charset="0"/>
                          <a:cs typeface="Calibri" pitchFamily="34" charset="0"/>
                        </a:rPr>
                        <a:t>778,23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843 </a:t>
                      </a:r>
                      <a:r>
                        <a:rPr lang="ru-RU" sz="1000" b="0" i="0" u="none" strike="noStrike" dirty="0">
                          <a:latin typeface="Calibri" pitchFamily="34" charset="0"/>
                          <a:cs typeface="Calibri" pitchFamily="34" charset="0"/>
                        </a:rPr>
                        <a:t>084,85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871 329,60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580">
                <a:tc>
                  <a:txBody>
                    <a:bodyPr/>
                    <a:lstStyle/>
                    <a:p>
                      <a:pPr algn="l" fontAlgn="t"/>
                      <a:r>
                        <a:rPr lang="ru-RU" sz="1000" b="0" i="0" u="none" strike="noStrike" dirty="0" smtClean="0">
                          <a:latin typeface="Calibri" pitchFamily="34" charset="0"/>
                          <a:cs typeface="Calibri" pitchFamily="34" charset="0"/>
                        </a:rPr>
                        <a:t> Иные </a:t>
                      </a:r>
                      <a:r>
                        <a:rPr lang="ru-RU" sz="1000" b="0" i="0" u="none" strike="noStrike" dirty="0">
                          <a:latin typeface="Calibri" pitchFamily="34" charset="0"/>
                          <a:cs typeface="Calibri" pitchFamily="34" charset="0"/>
                        </a:rPr>
                        <a:t>межбюджетные </a:t>
                      </a:r>
                      <a:r>
                        <a:rPr lang="ru-RU" sz="1000" b="0" i="0" u="none" strike="noStrike" dirty="0" smtClean="0">
                          <a:latin typeface="Calibri" pitchFamily="34" charset="0"/>
                          <a:cs typeface="Calibri" pitchFamily="34" charset="0"/>
                        </a:rPr>
                        <a:t>трансферты</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3 969,93</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1 647,28</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1 </a:t>
                      </a:r>
                      <a:r>
                        <a:rPr lang="ru-RU" sz="1000" b="0" i="0" u="none" strike="noStrike" dirty="0">
                          <a:latin typeface="Calibri" pitchFamily="34" charset="0"/>
                          <a:cs typeface="Calibri" pitchFamily="34" charset="0"/>
                        </a:rPr>
                        <a:t>558,83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1 589,79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baseline="0" dirty="0">
                          <a:latin typeface="Calibri" pitchFamily="34" charset="0"/>
                          <a:cs typeface="Calibri" pitchFamily="34" charset="0"/>
                        </a:rPr>
                        <a:t> </a:t>
                      </a:r>
                      <a:r>
                        <a:rPr lang="ru-RU" sz="1000" b="0" i="0" u="none" strike="noStrike" dirty="0" smtClean="0">
                          <a:latin typeface="Calibri" pitchFamily="34" charset="0"/>
                          <a:cs typeface="Calibri" pitchFamily="34" charset="0"/>
                        </a:rPr>
                        <a:t>1 </a:t>
                      </a:r>
                      <a:r>
                        <a:rPr lang="ru-RU" sz="1000" b="0" i="0" u="none" strike="noStrike" dirty="0">
                          <a:latin typeface="Calibri" pitchFamily="34" charset="0"/>
                          <a:cs typeface="Calibri" pitchFamily="34" charset="0"/>
                        </a:rPr>
                        <a:t>622,37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580">
                <a:tc>
                  <a:txBody>
                    <a:bodyPr/>
                    <a:lstStyle/>
                    <a:p>
                      <a:pPr algn="l" fontAlgn="t"/>
                      <a:r>
                        <a:rPr lang="ru-RU" sz="1000" b="0" i="0" u="none" strike="noStrike" dirty="0" smtClean="0">
                          <a:latin typeface="Calibri" pitchFamily="34" charset="0"/>
                          <a:cs typeface="Calibri" pitchFamily="34" charset="0"/>
                        </a:rPr>
                        <a:t> Прочие безвозмездные поступления</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112,25</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580">
                <a:tc>
                  <a:txBody>
                    <a:bodyPr/>
                    <a:lstStyle/>
                    <a:p>
                      <a:pPr algn="l" fontAlgn="t"/>
                      <a:r>
                        <a:rPr lang="ru-RU" sz="1000" b="0" i="0" u="none" strike="noStrike" dirty="0" smtClean="0">
                          <a:latin typeface="Calibri" pitchFamily="34" charset="0"/>
                          <a:cs typeface="Calibri" pitchFamily="34" charset="0"/>
                        </a:rPr>
                        <a:t> Возврат</a:t>
                      </a:r>
                      <a:r>
                        <a:rPr lang="ru-RU" sz="1000" b="0" i="0" u="none" strike="noStrike" baseline="0" dirty="0" smtClean="0">
                          <a:latin typeface="Calibri" pitchFamily="34" charset="0"/>
                          <a:cs typeface="Calibri" pitchFamily="34" charset="0"/>
                        </a:rPr>
                        <a:t> остатков</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-6 894,00</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a:t>
                      </a:r>
                      <a:r>
                        <a:rPr lang="ru-RU" sz="1000" b="0" i="0" u="none" strike="noStrike" dirty="0" smtClean="0">
                          <a:latin typeface="Calibri" pitchFamily="34" charset="0"/>
                          <a:cs typeface="Calibri" pitchFamily="34" charset="0"/>
                        </a:rPr>
                        <a:t>1 075,71</a:t>
                      </a:r>
                      <a:endParaRPr lang="ru-RU" sz="1000" b="0"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8107">
                <a:tc>
                  <a:txBody>
                    <a:bodyPr/>
                    <a:lstStyle/>
                    <a:p>
                      <a:pPr algn="l" fontAlgn="t"/>
                      <a:r>
                        <a:rPr lang="ru-RU" sz="1000" b="1" i="0" u="none" strike="noStrike" dirty="0" smtClean="0">
                          <a:latin typeface="Calibri" pitchFamily="34" charset="0"/>
                          <a:cs typeface="Calibri" pitchFamily="34" charset="0"/>
                        </a:rPr>
                        <a:t>ВСЕГО  БЕЗВОЗМЕЗДНЫЕ ПОСТУПЛЕНИЯ:</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1 </a:t>
                      </a:r>
                      <a:r>
                        <a:rPr lang="ru-RU" sz="1000" b="1" i="0" u="none" strike="noStrike" dirty="0" smtClean="0">
                          <a:latin typeface="Calibri" pitchFamily="34" charset="0"/>
                          <a:cs typeface="Calibri" pitchFamily="34" charset="0"/>
                        </a:rPr>
                        <a:t>054 048,61</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 1 105 022,24   </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latin typeface="Calibri" pitchFamily="34" charset="0"/>
                          <a:cs typeface="Calibri" pitchFamily="34" charset="0"/>
                        </a:rPr>
                        <a:t>     1 283 537,61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latin typeface="Calibri" pitchFamily="34" charset="0"/>
                          <a:cs typeface="Calibri" pitchFamily="34" charset="0"/>
                        </a:rPr>
                        <a:t>     1 393 604,65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1 284 238,27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580">
                <a:tc>
                  <a:txBody>
                    <a:bodyPr/>
                    <a:lstStyle/>
                    <a:p>
                      <a:pPr algn="l" fontAlgn="t"/>
                      <a:r>
                        <a:rPr lang="ru-RU" sz="1000" b="1" i="0" u="none" strike="noStrike" dirty="0">
                          <a:latin typeface="Calibri" pitchFamily="34" charset="0"/>
                          <a:cs typeface="Calibri" pitchFamily="34" charset="0"/>
                        </a:rPr>
                        <a:t>ИТОГО</a:t>
                      </a:r>
                    </a:p>
                  </a:txBody>
                  <a:tcPr marL="128726"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1 </a:t>
                      </a:r>
                      <a:r>
                        <a:rPr lang="ru-RU" sz="1000" b="1" i="0" u="none" strike="noStrike" dirty="0" smtClean="0">
                          <a:latin typeface="Calibri" pitchFamily="34" charset="0"/>
                          <a:cs typeface="Calibri" pitchFamily="34" charset="0"/>
                        </a:rPr>
                        <a:t>265 054,85   </a:t>
                      </a:r>
                      <a:endParaRPr lang="ru-RU" sz="1000" b="1" i="0" u="none" strike="noStrike" dirty="0">
                        <a:latin typeface="Calibri" pitchFamily="34" charset="0"/>
                        <a:cs typeface="Calibri" pitchFamily="34" charset="0"/>
                      </a:endParaRP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 </a:t>
                      </a:r>
                      <a:r>
                        <a:rPr lang="ru-RU" sz="1000" b="1" i="0" u="none" strike="noStrike" dirty="0">
                          <a:latin typeface="Calibri" pitchFamily="34" charset="0"/>
                          <a:cs typeface="Calibri" pitchFamily="34" charset="0"/>
                        </a:rPr>
                        <a:t>1 304 636,56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latin typeface="Calibri" pitchFamily="34" charset="0"/>
                          <a:cs typeface="Calibri" pitchFamily="34" charset="0"/>
                        </a:rPr>
                        <a:t>     1 506 433,83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latin typeface="Calibri" pitchFamily="34" charset="0"/>
                          <a:cs typeface="Calibri" pitchFamily="34" charset="0"/>
                        </a:rPr>
                        <a:t>     1 615 373,88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1 509 392,78   </a:t>
                      </a:r>
                    </a:p>
                  </a:txBody>
                  <a:tcPr marL="2682" marR="2682" marT="268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Прямоугольник 2"/>
          <p:cNvSpPr/>
          <p:nvPr/>
        </p:nvSpPr>
        <p:spPr>
          <a:xfrm>
            <a:off x="8358214" y="214290"/>
            <a:ext cx="785786" cy="246221"/>
          </a:xfrm>
          <a:prstGeom prst="rect">
            <a:avLst/>
          </a:prstGeom>
        </p:spPr>
        <p:txBody>
          <a:bodyPr wrap="square">
            <a:spAutoFit/>
          </a:bodyPr>
          <a:lstStyle/>
          <a:p>
            <a:pPr algn="ctr" fontAlgn="b"/>
            <a:r>
              <a:rPr lang="ru-RU" sz="1000" i="1" dirty="0" smtClean="0">
                <a:latin typeface="Calibri" pitchFamily="34" charset="0"/>
                <a:cs typeface="Calibri" pitchFamily="34" charset="0"/>
              </a:rPr>
              <a:t>тыс.руб</a:t>
            </a:r>
            <a:r>
              <a:rPr lang="ru-RU" sz="900" dirty="0" smtClean="0">
                <a:latin typeface="Calibri" pitchFamily="34" charset="0"/>
                <a:cs typeface="Calibri" pitchFamily="34" charset="0"/>
              </a:rPr>
              <a:t>.</a:t>
            </a:r>
            <a:endParaRPr lang="ru-RU" sz="900" dirty="0">
              <a:latin typeface="Calibri" pitchFamily="34" charset="0"/>
              <a:cs typeface="Calibri" pitchFamily="34" charset="0"/>
            </a:endParaRPr>
          </a:p>
        </p:txBody>
      </p:sp>
      <p:sp>
        <p:nvSpPr>
          <p:cNvPr id="4" name="TextBox 3"/>
          <p:cNvSpPr txBox="1"/>
          <p:nvPr/>
        </p:nvSpPr>
        <p:spPr>
          <a:xfrm>
            <a:off x="0" y="0"/>
            <a:ext cx="9144000" cy="369332"/>
          </a:xfrm>
          <a:prstGeom prst="rect">
            <a:avLst/>
          </a:prstGeom>
          <a:noFill/>
        </p:spPr>
        <p:txBody>
          <a:bodyPr wrap="square" rtlCol="0">
            <a:spAutoFit/>
          </a:bodyPr>
          <a:lstStyle/>
          <a:p>
            <a:pPr algn="ctr"/>
            <a:r>
              <a:rPr lang="ru-RU" dirty="0" smtClean="0">
                <a:latin typeface="Calibri" pitchFamily="34" charset="0"/>
                <a:cs typeface="Calibri" pitchFamily="34" charset="0"/>
              </a:rPr>
              <a:t>ДОХОДЫ БЮДЖЕТА ПО ВИДАМ ДОХОДОВ </a:t>
            </a:r>
          </a:p>
        </p:txBody>
      </p:sp>
    </p:spTree>
  </p:cSld>
  <p:clrMapOvr>
    <a:masterClrMapping/>
  </p:clrMapOvr>
  <p:transition>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Диаграмма 1"/>
          <p:cNvGraphicFramePr>
            <a:graphicFrameLocks/>
          </p:cNvGraphicFramePr>
          <p:nvPr/>
        </p:nvGraphicFramePr>
        <p:xfrm>
          <a:off x="-50800" y="-50800"/>
          <a:ext cx="9245600" cy="6959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785795"/>
          <a:ext cx="8858312" cy="2171725"/>
        </p:xfrm>
        <a:graphic>
          <a:graphicData uri="http://schemas.openxmlformats.org/drawingml/2006/table">
            <a:tbl>
              <a:tblPr/>
              <a:tblGrid>
                <a:gridCol w="1714512"/>
                <a:gridCol w="785818"/>
                <a:gridCol w="710332"/>
                <a:gridCol w="695847"/>
                <a:gridCol w="665326"/>
                <a:gridCol w="726368"/>
                <a:gridCol w="701951"/>
                <a:gridCol w="701951"/>
                <a:gridCol w="700423"/>
                <a:gridCol w="741404"/>
                <a:gridCol w="714380"/>
              </a:tblGrid>
              <a:tr h="192714">
                <a:tc rowSpan="3">
                  <a:txBody>
                    <a:bodyPr/>
                    <a:lstStyle/>
                    <a:p>
                      <a:pPr algn="l" fontAlgn="t"/>
                      <a:r>
                        <a:rPr lang="ru-RU" sz="1000" b="1" i="0" u="none" strike="noStrike" dirty="0">
                          <a:latin typeface="Calibri" pitchFamily="34" charset="0"/>
                          <a:cs typeface="Calibri" pitchFamily="34" charset="0"/>
                        </a:rPr>
                        <a:t>Наименование КБК</a:t>
                      </a:r>
                    </a:p>
                  </a:txBody>
                  <a:tcPr marL="156308"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ru-RU" sz="1000" b="1" i="0" u="none" strike="noStrike" dirty="0" smtClean="0">
                          <a:latin typeface="Calibri" pitchFamily="34" charset="0"/>
                          <a:cs typeface="Calibri" pitchFamily="34" charset="0"/>
                        </a:rPr>
                        <a:t>    2019 год</a:t>
                      </a:r>
                      <a:endParaRPr lang="ru-RU" sz="1000" b="1" i="0" u="none" strike="noStrike" dirty="0">
                        <a:latin typeface="Calibri" pitchFamily="34" charset="0"/>
                        <a:cs typeface="Calibri" pitchFamily="34" charset="0"/>
                      </a:endParaRPr>
                    </a:p>
                  </a:txBody>
                  <a:tcPr marL="156308"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000" b="1" i="0" u="none" strike="noStrike" dirty="0" smtClean="0">
                          <a:latin typeface="Calibri" pitchFamily="34" charset="0"/>
                          <a:cs typeface="Calibri" pitchFamily="34" charset="0"/>
                        </a:rPr>
                        <a:t>2020 год </a:t>
                      </a:r>
                      <a:endParaRPr lang="ru-RU" sz="1000" b="1"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3">
                  <a:txBody>
                    <a:bodyPr/>
                    <a:lstStyle/>
                    <a:p>
                      <a:pPr algn="ctr" fontAlgn="t"/>
                      <a:r>
                        <a:rPr lang="ru-RU" sz="1000" b="1" i="0" u="none" strike="noStrike" dirty="0" smtClean="0">
                          <a:latin typeface="Calibri" pitchFamily="34" charset="0"/>
                          <a:cs typeface="Calibri" pitchFamily="34" charset="0"/>
                        </a:rPr>
                        <a:t>2021 год </a:t>
                      </a:r>
                      <a:endParaRPr lang="ru-RU" sz="1000" b="1" i="0" u="none" strike="noStrike" dirty="0">
                        <a:latin typeface="Calibri" pitchFamily="34" charset="0"/>
                        <a:cs typeface="Calibri" pitchFamily="34" charset="0"/>
                      </a:endParaRPr>
                    </a:p>
                  </a:txBody>
                  <a:tcPr marL="3256" marR="3256" marT="325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gridSpan="2">
                  <a:txBody>
                    <a:bodyPr/>
                    <a:lstStyle/>
                    <a:p>
                      <a:pPr algn="ctr" fontAlgn="b"/>
                      <a:r>
                        <a:rPr lang="ru-RU" sz="1000" b="1" i="0" u="none" strike="noStrike" dirty="0" smtClean="0">
                          <a:latin typeface="Calibri" pitchFamily="34" charset="0"/>
                          <a:cs typeface="Calibri" pitchFamily="34" charset="0"/>
                        </a:rPr>
                        <a:t>2022</a:t>
                      </a:r>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год</a:t>
                      </a:r>
                      <a:endParaRPr lang="ru-RU" sz="1000" b="1" i="0" u="none" strike="noStrike" dirty="0">
                        <a:latin typeface="Calibri" pitchFamily="34" charset="0"/>
                        <a:cs typeface="Calibri" pitchFamily="34" charset="0"/>
                      </a:endParaRPr>
                    </a:p>
                  </a:txBody>
                  <a:tcPr marL="3256" marR="3256" marT="3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r" fontAlgn="b"/>
                      <a:endParaRPr lang="ru-RU" sz="1000" b="0" i="0" u="none" strike="noStrike" dirty="0">
                        <a:latin typeface="Calibri" pitchFamily="34" charset="0"/>
                        <a:cs typeface="Calibri" pitchFamily="34" charset="0"/>
                      </a:endParaRPr>
                    </a:p>
                  </a:txBody>
                  <a:tcPr marL="3256" marR="3256" marT="3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714">
                <a:tc vMerge="1">
                  <a:txBody>
                    <a:bodyPr/>
                    <a:lstStyle/>
                    <a:p>
                      <a:endParaRPr lang="ru-RU"/>
                    </a:p>
                  </a:txBody>
                  <a:tcPr/>
                </a:tc>
                <a:tc rowSpan="2">
                  <a:txBody>
                    <a:bodyPr/>
                    <a:lstStyle/>
                    <a:p>
                      <a:pPr algn="ctr" fontAlgn="t"/>
                      <a:r>
                        <a:rPr lang="ru-RU" sz="1000" b="1" i="0" u="none" strike="noStrike" dirty="0">
                          <a:latin typeface="Calibri" pitchFamily="34" charset="0"/>
                          <a:cs typeface="Calibri" pitchFamily="34" charset="0"/>
                        </a:rPr>
                        <a:t>Решение от </a:t>
                      </a:r>
                      <a:r>
                        <a:rPr lang="ru-RU" sz="1000" b="1" i="0" u="none" strike="noStrike" dirty="0" smtClean="0">
                          <a:latin typeface="Calibri" pitchFamily="34" charset="0"/>
                          <a:cs typeface="Calibri" pitchFamily="34" charset="0"/>
                        </a:rPr>
                        <a:t>07.12.2018</a:t>
                      </a:r>
                    </a:p>
                    <a:p>
                      <a:pPr algn="ctr" fontAlgn="t"/>
                      <a:r>
                        <a:rPr lang="ru-RU" sz="1000" b="1" i="0" u="none" strike="noStrike" dirty="0" smtClean="0">
                          <a:latin typeface="Calibri" pitchFamily="34" charset="0"/>
                          <a:cs typeface="Calibri" pitchFamily="34" charset="0"/>
                        </a:rPr>
                        <a:t> </a:t>
                      </a:r>
                      <a:r>
                        <a:rPr lang="ru-RU" sz="1000" b="1" i="0" u="none" strike="noStrike" dirty="0">
                          <a:latin typeface="Calibri" pitchFamily="34" charset="0"/>
                          <a:cs typeface="Calibri" pitchFamily="34" charset="0"/>
                        </a:rPr>
                        <a:t>№ 97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1000" b="1" i="0" u="none" strike="noStrike" dirty="0">
                          <a:latin typeface="Calibri" pitchFamily="34" charset="0"/>
                          <a:cs typeface="Calibri" pitchFamily="34" charset="0"/>
                        </a:rPr>
                        <a:t>Решение от 07.12.2018 № 97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1000" b="1" i="0" u="none" strike="noStrike" dirty="0">
                          <a:latin typeface="Calibri" pitchFamily="34" charset="0"/>
                          <a:cs typeface="Calibri" pitchFamily="34" charset="0"/>
                        </a:rPr>
                        <a:t>Проект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ru-RU" sz="1000" b="1" i="0" u="none" strike="noStrike">
                          <a:latin typeface="Calibri" pitchFamily="34" charset="0"/>
                          <a:cs typeface="Calibri" pitchFamily="34" charset="0"/>
                        </a:rPr>
                        <a:t>Изменения</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rowSpan="2">
                  <a:txBody>
                    <a:bodyPr/>
                    <a:lstStyle/>
                    <a:p>
                      <a:pPr algn="ctr" fontAlgn="t"/>
                      <a:r>
                        <a:rPr lang="ru-RU" sz="1000" b="1" i="0" u="none" strike="noStrike" dirty="0">
                          <a:latin typeface="Calibri" pitchFamily="34" charset="0"/>
                          <a:cs typeface="Calibri" pitchFamily="34" charset="0"/>
                        </a:rPr>
                        <a:t>Решение от 07.12.2018 № 97</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ru-RU" sz="1000" b="1" i="0" u="none" strike="noStrike">
                          <a:latin typeface="Calibri" pitchFamily="34" charset="0"/>
                          <a:cs typeface="Calibri" pitchFamily="34" charset="0"/>
                        </a:rPr>
                        <a:t>Проект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1000" b="1" i="0" u="none" strike="noStrike" dirty="0" smtClean="0">
                          <a:latin typeface="Calibri" pitchFamily="34" charset="0"/>
                          <a:cs typeface="Calibri" pitchFamily="34" charset="0"/>
                        </a:rPr>
                        <a:t>Изменения к </a:t>
                      </a:r>
                      <a:r>
                        <a:rPr lang="ru-RU" sz="1000" b="1" i="0" u="none" strike="noStrike" dirty="0">
                          <a:latin typeface="Calibri" pitchFamily="34" charset="0"/>
                          <a:cs typeface="Calibri" pitchFamily="34" charset="0"/>
                        </a:rPr>
                        <a:t>решению от 07.12.2018 № 97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1000" b="1" i="0" u="none" strike="noStrike" dirty="0" smtClean="0">
                          <a:latin typeface="Calibri" pitchFamily="34" charset="0"/>
                          <a:cs typeface="Calibri" pitchFamily="34" charset="0"/>
                        </a:rPr>
                        <a:t>Проект </a:t>
                      </a:r>
                      <a:r>
                        <a:rPr lang="ru-RU" sz="1000" b="1" i="0" u="none" strike="noStrike" dirty="0">
                          <a:latin typeface="Calibri" pitchFamily="34" charset="0"/>
                          <a:cs typeface="Calibri" pitchFamily="34" charset="0"/>
                        </a:rPr>
                        <a:t>на 2022 год</a:t>
                      </a:r>
                    </a:p>
                  </a:txBody>
                  <a:tcPr marL="3256" marR="3256" marT="3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1000" b="1" i="0" u="none" strike="noStrike" dirty="0" smtClean="0">
                          <a:latin typeface="Calibri" pitchFamily="34" charset="0"/>
                          <a:cs typeface="Calibri" pitchFamily="34" charset="0"/>
                        </a:rPr>
                        <a:t>Изменения </a:t>
                      </a:r>
                      <a:r>
                        <a:rPr lang="ru-RU" sz="1000" b="1" i="0" u="none" strike="noStrike" dirty="0">
                          <a:latin typeface="Calibri" pitchFamily="34" charset="0"/>
                          <a:cs typeface="Calibri" pitchFamily="34" charset="0"/>
                        </a:rPr>
                        <a:t>к предыдущему году %</a:t>
                      </a:r>
                    </a:p>
                  </a:txBody>
                  <a:tcPr marL="3256" marR="3256" marT="3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1203">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t"/>
                      <a:r>
                        <a:rPr lang="ru-RU" sz="1000" b="1" i="0" u="none" strike="noStrike" dirty="0">
                          <a:latin typeface="Calibri" pitchFamily="34" charset="0"/>
                          <a:cs typeface="Calibri" pitchFamily="34" charset="0"/>
                        </a:rPr>
                        <a:t>к 2019 году</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к </a:t>
                      </a:r>
                      <a:r>
                        <a:rPr lang="ru-RU" sz="1000" b="1" i="0" u="none" strike="noStrike" dirty="0">
                          <a:latin typeface="Calibri" pitchFamily="34" charset="0"/>
                          <a:cs typeface="Calibri" pitchFamily="34" charset="0"/>
                        </a:rPr>
                        <a:t>решению от 07.12.2018 № 97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pPr algn="ctr" fontAlgn="t"/>
                      <a:endParaRPr lang="ru-RU" sz="1000" b="1"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t"/>
                      <a:endParaRPr lang="ru-RU" sz="1000" b="1"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9420">
                <a:tc>
                  <a:txBody>
                    <a:bodyPr/>
                    <a:lstStyle/>
                    <a:p>
                      <a:pPr algn="l" fontAlgn="t"/>
                      <a:r>
                        <a:rPr lang="ru-RU" sz="1000" b="0" i="0" u="none" strike="noStrike" dirty="0" smtClean="0">
                          <a:latin typeface="Calibri" pitchFamily="34" charset="0"/>
                          <a:cs typeface="Calibri" pitchFamily="34" charset="0"/>
                        </a:rPr>
                        <a:t> Дотация</a:t>
                      </a:r>
                      <a:endParaRPr lang="ru-RU" sz="1000" b="0"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220 969,00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169 </a:t>
                      </a:r>
                      <a:r>
                        <a:rPr lang="ru-RU" sz="1000" b="0" i="0" u="none" strike="noStrike" dirty="0">
                          <a:latin typeface="Calibri" pitchFamily="34" charset="0"/>
                          <a:cs typeface="Calibri" pitchFamily="34" charset="0"/>
                        </a:rPr>
                        <a:t>369,00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440 115,00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1" i="0" u="none" strike="noStrike" dirty="0" smtClean="0">
                          <a:latin typeface="Calibri" pitchFamily="34" charset="0"/>
                          <a:cs typeface="Calibri" pitchFamily="34" charset="0"/>
                        </a:rPr>
                        <a:t>219 146,00</a:t>
                      </a:r>
                      <a:endParaRPr lang="ru-RU" sz="1000" b="1"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270 746,00</a:t>
                      </a:r>
                      <a:endParaRPr lang="ru-RU" sz="1000" b="1"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171 489,00</a:t>
                      </a:r>
                      <a:endParaRPr lang="ru-RU" sz="1000" b="1"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393 </a:t>
                      </a:r>
                      <a:r>
                        <a:rPr lang="ru-RU" sz="1000" b="0" i="0" u="none" strike="noStrike" dirty="0">
                          <a:latin typeface="Calibri" pitchFamily="34" charset="0"/>
                          <a:cs typeface="Calibri" pitchFamily="34" charset="0"/>
                        </a:rPr>
                        <a:t>951,00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222 462,00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398 874,00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101,25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949">
                <a:tc>
                  <a:txBody>
                    <a:bodyPr/>
                    <a:lstStyle/>
                    <a:p>
                      <a:pPr algn="l" fontAlgn="t"/>
                      <a:r>
                        <a:rPr lang="ru-RU" sz="1000" b="0" i="0" u="none" strike="noStrike" dirty="0" smtClean="0">
                          <a:latin typeface="Calibri" pitchFamily="34" charset="0"/>
                          <a:cs typeface="Calibri" pitchFamily="34" charset="0"/>
                        </a:rPr>
                        <a:t> Субсидии</a:t>
                      </a:r>
                      <a:endParaRPr lang="ru-RU" sz="1000" b="0"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175 </a:t>
                      </a:r>
                      <a:r>
                        <a:rPr lang="ru-RU" sz="1000" b="0" i="0" u="none" strike="noStrike" dirty="0">
                          <a:latin typeface="Calibri" pitchFamily="34" charset="0"/>
                          <a:cs typeface="Calibri" pitchFamily="34" charset="0"/>
                        </a:rPr>
                        <a:t>960,68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164 </a:t>
                      </a:r>
                      <a:r>
                        <a:rPr lang="ru-RU" sz="1000" b="0" i="0" u="none" strike="noStrike" dirty="0">
                          <a:latin typeface="Calibri" pitchFamily="34" charset="0"/>
                          <a:cs typeface="Calibri" pitchFamily="34" charset="0"/>
                        </a:rPr>
                        <a:t>045,00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31 </a:t>
                      </a:r>
                      <a:r>
                        <a:rPr lang="ru-RU" sz="1000" b="0" i="0" u="none" strike="noStrike" dirty="0">
                          <a:latin typeface="Calibri" pitchFamily="34" charset="0"/>
                          <a:cs typeface="Calibri" pitchFamily="34" charset="0"/>
                        </a:rPr>
                        <a:t>085,55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a:t>
                      </a:r>
                      <a:r>
                        <a:rPr lang="ru-RU" sz="1000" b="1" i="0" u="none" strike="noStrike" dirty="0" smtClean="0">
                          <a:latin typeface="Calibri" pitchFamily="34" charset="0"/>
                          <a:cs typeface="Calibri" pitchFamily="34" charset="0"/>
                        </a:rPr>
                        <a:t>144 875,13</a:t>
                      </a:r>
                      <a:endParaRPr lang="ru-RU" sz="1000" b="1"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a:t>
                      </a:r>
                      <a:r>
                        <a:rPr lang="ru-RU" sz="1000" b="1" i="0" u="none" strike="noStrike" dirty="0" smtClean="0">
                          <a:latin typeface="Calibri" pitchFamily="34" charset="0"/>
                          <a:cs typeface="Calibri" pitchFamily="34" charset="0"/>
                        </a:rPr>
                        <a:t>132 959,45</a:t>
                      </a:r>
                      <a:endParaRPr lang="ru-RU" sz="1000" b="1"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161 701,00</a:t>
                      </a:r>
                      <a:endParaRPr lang="ru-RU" sz="1000" b="1"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154 </a:t>
                      </a:r>
                      <a:r>
                        <a:rPr lang="ru-RU" sz="1000" b="0" i="0" u="none" strike="noStrike" dirty="0">
                          <a:latin typeface="Calibri" pitchFamily="34" charset="0"/>
                          <a:cs typeface="Calibri" pitchFamily="34" charset="0"/>
                        </a:rPr>
                        <a:t>979,01  </a:t>
                      </a:r>
                      <a:r>
                        <a:rPr lang="ru-RU" sz="1000" b="0" i="0" u="none" strike="noStrike" baseline="0" dirty="0" smtClean="0">
                          <a:latin typeface="Calibri" pitchFamily="34" charset="0"/>
                          <a:cs typeface="Calibri" pitchFamily="34" charset="0"/>
                        </a:rPr>
                        <a:t>   </a:t>
                      </a:r>
                      <a:endParaRPr lang="ru-RU" sz="1000" b="0"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6 </a:t>
                      </a:r>
                      <a:r>
                        <a:rPr lang="ru-RU" sz="1000" b="0" i="0" u="none" strike="noStrike" dirty="0">
                          <a:latin typeface="Calibri" pitchFamily="34" charset="0"/>
                          <a:cs typeface="Calibri" pitchFamily="34" charset="0"/>
                        </a:rPr>
                        <a:t>721,99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12 </a:t>
                      </a:r>
                      <a:r>
                        <a:rPr lang="ru-RU" sz="1000" b="0" i="0" u="none" strike="noStrike" dirty="0">
                          <a:latin typeface="Calibri" pitchFamily="34" charset="0"/>
                          <a:cs typeface="Calibri" pitchFamily="34" charset="0"/>
                        </a:rPr>
                        <a:t>412,30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8,01   </a:t>
                      </a:r>
                      <a:endParaRPr lang="ru-RU" sz="1000" b="0"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300">
                <a:tc>
                  <a:txBody>
                    <a:bodyPr/>
                    <a:lstStyle/>
                    <a:p>
                      <a:pPr algn="l" fontAlgn="t"/>
                      <a:r>
                        <a:rPr lang="ru-RU" sz="1000" b="0" i="0" u="none" strike="noStrike" dirty="0" smtClean="0">
                          <a:latin typeface="Calibri" pitchFamily="34" charset="0"/>
                          <a:cs typeface="Calibri" pitchFamily="34" charset="0"/>
                        </a:rPr>
                        <a:t> Субвенции</a:t>
                      </a:r>
                      <a:endParaRPr lang="ru-RU" sz="1000" b="0"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697 </a:t>
                      </a:r>
                      <a:r>
                        <a:rPr lang="ru-RU" sz="1000" b="0" i="0" u="none" strike="noStrike" dirty="0">
                          <a:latin typeface="Calibri" pitchFamily="34" charset="0"/>
                          <a:cs typeface="Calibri" pitchFamily="34" charset="0"/>
                        </a:rPr>
                        <a:t>374,14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663 </a:t>
                      </a:r>
                      <a:r>
                        <a:rPr lang="ru-RU" sz="1000" b="0" i="0" u="none" strike="noStrike" dirty="0">
                          <a:latin typeface="Calibri" pitchFamily="34" charset="0"/>
                          <a:cs typeface="Calibri" pitchFamily="34" charset="0"/>
                        </a:rPr>
                        <a:t>730,75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810 778,23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113 404,09</a:t>
                      </a:r>
                      <a:endParaRPr lang="ru-RU" sz="1000" b="1"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147 047,48</a:t>
                      </a:r>
                      <a:endParaRPr lang="ru-RU" sz="1000" b="1"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679 951,26</a:t>
                      </a:r>
                      <a:endParaRPr lang="ru-RU" sz="1000" b="1"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843 084,85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163 133,59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871 </a:t>
                      </a:r>
                      <a:r>
                        <a:rPr lang="ru-RU" sz="1000" b="0" i="0" u="none" strike="noStrike" dirty="0">
                          <a:latin typeface="Calibri" pitchFamily="34" charset="0"/>
                          <a:cs typeface="Calibri" pitchFamily="34" charset="0"/>
                        </a:rPr>
                        <a:t>329,60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103,35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5300">
                <a:tc>
                  <a:txBody>
                    <a:bodyPr/>
                    <a:lstStyle/>
                    <a:p>
                      <a:pPr algn="l" fontAlgn="t"/>
                      <a:r>
                        <a:rPr lang="ru-RU" sz="1000" b="0" i="0" u="none" strike="noStrike" dirty="0" smtClean="0">
                          <a:latin typeface="Calibri" pitchFamily="34" charset="0"/>
                          <a:cs typeface="Calibri" pitchFamily="34" charset="0"/>
                        </a:rPr>
                        <a:t> Иные </a:t>
                      </a:r>
                      <a:r>
                        <a:rPr lang="ru-RU" sz="1000" b="0" i="0" u="none" strike="noStrike" dirty="0">
                          <a:latin typeface="Calibri" pitchFamily="34" charset="0"/>
                          <a:cs typeface="Calibri" pitchFamily="34" charset="0"/>
                        </a:rPr>
                        <a:t>межбюджетные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1 742,91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latin typeface="Calibri" pitchFamily="34" charset="0"/>
                          <a:cs typeface="Calibri" pitchFamily="34" charset="0"/>
                        </a:rPr>
                        <a:t>        1 742,91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1 558,83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latin typeface="Calibri" pitchFamily="34" charset="0"/>
                          <a:cs typeface="Calibri" pitchFamily="34" charset="0"/>
                        </a:rPr>
                        <a:t>-184,08</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-184,08</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1 742,91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1 </a:t>
                      </a:r>
                      <a:r>
                        <a:rPr lang="ru-RU" sz="1000" b="0" i="0" u="none" strike="noStrike" dirty="0">
                          <a:latin typeface="Calibri" pitchFamily="34" charset="0"/>
                          <a:cs typeface="Calibri" pitchFamily="34" charset="0"/>
                        </a:rPr>
                        <a:t>589,79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baseline="0" dirty="0" smtClean="0">
                          <a:latin typeface="Calibri" pitchFamily="34" charset="0"/>
                          <a:cs typeface="Calibri" pitchFamily="34" charset="0"/>
                        </a:rPr>
                        <a:t> </a:t>
                      </a:r>
                      <a:r>
                        <a:rPr lang="ru-RU" sz="1000" b="0" i="0" u="none" strike="noStrike" dirty="0" smtClean="0">
                          <a:latin typeface="Calibri" pitchFamily="34" charset="0"/>
                          <a:cs typeface="Calibri" pitchFamily="34" charset="0"/>
                        </a:rPr>
                        <a:t>153,12   </a:t>
                      </a:r>
                      <a:endParaRPr lang="ru-RU" sz="1000" b="0" i="0" u="none" strike="noStrike" dirty="0">
                        <a:latin typeface="Calibri" pitchFamily="34" charset="0"/>
                        <a:cs typeface="Calibri" pitchFamily="34" charset="0"/>
                      </a:endParaRP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1 622,37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latin typeface="Calibri" pitchFamily="34" charset="0"/>
                          <a:cs typeface="Calibri" pitchFamily="34" charset="0"/>
                        </a:rPr>
                        <a:t>   </a:t>
                      </a:r>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102,05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125">
                <a:tc>
                  <a:txBody>
                    <a:bodyPr/>
                    <a:lstStyle/>
                    <a:p>
                      <a:pPr algn="l" fontAlgn="t"/>
                      <a:r>
                        <a:rPr lang="ru-RU" sz="1000" b="1" i="0" u="none" strike="noStrike" dirty="0" smtClean="0">
                          <a:latin typeface="Calibri" pitchFamily="34" charset="0"/>
                          <a:cs typeface="Calibri" pitchFamily="34" charset="0"/>
                        </a:rPr>
                        <a:t> Безвозмездные </a:t>
                      </a:r>
                      <a:r>
                        <a:rPr lang="ru-RU" sz="1000" b="1" i="0" u="none" strike="noStrike" dirty="0">
                          <a:latin typeface="Calibri" pitchFamily="34" charset="0"/>
                          <a:cs typeface="Calibri" pitchFamily="34" charset="0"/>
                        </a:rPr>
                        <a:t>всего</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 </a:t>
                      </a:r>
                      <a:r>
                        <a:rPr lang="ru-RU" sz="1000" b="1" i="0" u="none" strike="noStrike" dirty="0">
                          <a:latin typeface="Calibri" pitchFamily="34" charset="0"/>
                          <a:cs typeface="Calibri" pitchFamily="34" charset="0"/>
                        </a:rPr>
                        <a:t>1 096 046,73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a:latin typeface="Calibri" pitchFamily="34" charset="0"/>
                          <a:cs typeface="Calibri" pitchFamily="34" charset="0"/>
                        </a:rPr>
                        <a:t>   998 887,66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1 </a:t>
                      </a:r>
                      <a:r>
                        <a:rPr lang="ru-RU" sz="1000" b="1" i="0" u="none" strike="noStrike" dirty="0">
                          <a:latin typeface="Calibri" pitchFamily="34" charset="0"/>
                          <a:cs typeface="Calibri" pitchFamily="34" charset="0"/>
                        </a:rPr>
                        <a:t>283 537,61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187 </a:t>
                      </a:r>
                      <a:r>
                        <a:rPr lang="ru-RU" sz="1000" b="1" i="0" u="none" strike="noStrike" dirty="0">
                          <a:latin typeface="Calibri" pitchFamily="34" charset="0"/>
                          <a:cs typeface="Calibri" pitchFamily="34" charset="0"/>
                        </a:rPr>
                        <a:t>490,88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284 649,95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1 </a:t>
                      </a:r>
                      <a:r>
                        <a:rPr lang="ru-RU" sz="1000" b="1" i="0" u="none" strike="noStrike" dirty="0">
                          <a:latin typeface="Calibri" pitchFamily="34" charset="0"/>
                          <a:cs typeface="Calibri" pitchFamily="34" charset="0"/>
                        </a:rPr>
                        <a:t>014 884,17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1 </a:t>
                      </a:r>
                      <a:r>
                        <a:rPr lang="ru-RU" sz="1000" b="1" i="0" u="none" strike="noStrike" dirty="0">
                          <a:latin typeface="Calibri" pitchFamily="34" charset="0"/>
                          <a:cs typeface="Calibri" pitchFamily="34" charset="0"/>
                        </a:rPr>
                        <a:t>393 604,65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latin typeface="Calibri" pitchFamily="34" charset="0"/>
                          <a:cs typeface="Calibri" pitchFamily="34" charset="0"/>
                        </a:rPr>
                        <a:t> </a:t>
                      </a:r>
                      <a:r>
                        <a:rPr lang="ru-RU" sz="1000" b="1" i="0" u="none" strike="noStrike" dirty="0" smtClean="0">
                          <a:latin typeface="Calibri" pitchFamily="34" charset="0"/>
                          <a:cs typeface="Calibri" pitchFamily="34" charset="0"/>
                        </a:rPr>
                        <a:t> </a:t>
                      </a:r>
                      <a:r>
                        <a:rPr lang="ru-RU" sz="1000" b="1" i="0" u="none" strike="noStrike" dirty="0">
                          <a:latin typeface="Calibri" pitchFamily="34" charset="0"/>
                          <a:cs typeface="Calibri" pitchFamily="34" charset="0"/>
                        </a:rPr>
                        <a:t>378 720,48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latin typeface="Calibri" pitchFamily="34" charset="0"/>
                          <a:cs typeface="Calibri" pitchFamily="34" charset="0"/>
                        </a:rPr>
                        <a:t>1 </a:t>
                      </a:r>
                      <a:r>
                        <a:rPr lang="ru-RU" sz="1000" b="1" i="0" u="none" strike="noStrike" dirty="0">
                          <a:latin typeface="Calibri" pitchFamily="34" charset="0"/>
                          <a:cs typeface="Calibri" pitchFamily="34" charset="0"/>
                        </a:rPr>
                        <a:t>284 238,27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smtClean="0">
                          <a:latin typeface="Calibri" pitchFamily="34" charset="0"/>
                          <a:cs typeface="Calibri" pitchFamily="34" charset="0"/>
                        </a:rPr>
                        <a:t>       </a:t>
                      </a:r>
                      <a:r>
                        <a:rPr lang="ru-RU" sz="1000" b="0" i="0" u="none" strike="noStrike" dirty="0">
                          <a:latin typeface="Calibri" pitchFamily="34" charset="0"/>
                          <a:cs typeface="Calibri" pitchFamily="34" charset="0"/>
                        </a:rPr>
                        <a:t>92,15   </a:t>
                      </a:r>
                    </a:p>
                  </a:txBody>
                  <a:tcPr marL="3256" marR="3256" marT="3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ДИНАМИКА И СТРУКТУРА ДОХОДОВ БЮДЖЕТА КУРСКОГО МУНИЦИПАЛЬНОГО РАЙОНА </a:t>
            </a:r>
          </a:p>
          <a:p>
            <a:pPr algn="ctr"/>
            <a:r>
              <a:rPr lang="ru-RU" sz="1600" dirty="0" smtClean="0">
                <a:latin typeface="Calibri" pitchFamily="34" charset="0"/>
                <a:cs typeface="Calibri" pitchFamily="34" charset="0"/>
              </a:rPr>
              <a:t>ПО БЕЗВОЗМЕЗДНЫМ ПОСТУПЛЕНИЯМ В 2020-2022 ГОДАХ</a:t>
            </a:r>
          </a:p>
        </p:txBody>
      </p:sp>
      <p:sp>
        <p:nvSpPr>
          <p:cNvPr id="5" name="Прямоугольник 4"/>
          <p:cNvSpPr/>
          <p:nvPr/>
        </p:nvSpPr>
        <p:spPr>
          <a:xfrm>
            <a:off x="142844" y="3143248"/>
            <a:ext cx="8858312" cy="3416320"/>
          </a:xfrm>
          <a:prstGeom prst="rect">
            <a:avLst/>
          </a:prstGeom>
        </p:spPr>
        <p:txBody>
          <a:bodyPr wrap="square">
            <a:spAutoFit/>
          </a:bodyPr>
          <a:lstStyle/>
          <a:p>
            <a:pPr indent="449263" algn="just"/>
            <a:r>
              <a:rPr lang="ru-RU" sz="1200" dirty="0" smtClean="0">
                <a:latin typeface="Calibri" pitchFamily="34" charset="0"/>
                <a:cs typeface="Calibri" pitchFamily="34" charset="0"/>
              </a:rPr>
              <a:t>Безвозмездные поступления в местном бюджете на 2020 год предусмотрены в объеме 1 283 537,61 тыс. рублей, что выше уровня 2019 года на 17,1 процента или 187 490,88 тыс. рублей в абсолютной сумме. </a:t>
            </a:r>
          </a:p>
          <a:p>
            <a:pPr algn="just"/>
            <a:r>
              <a:rPr lang="ru-RU" sz="1200" dirty="0" smtClean="0">
                <a:latin typeface="Calibri" pitchFamily="34" charset="0"/>
                <a:cs typeface="Calibri" pitchFamily="34" charset="0"/>
              </a:rPr>
              <a:t>Дополнительно в местном бюджете на 2020 год учтены такие межбюджетные трансферты как:</a:t>
            </a:r>
          </a:p>
          <a:p>
            <a:pPr algn="just"/>
            <a:r>
              <a:rPr lang="ru-RU" sz="1200" dirty="0" smtClean="0">
                <a:latin typeface="Calibri" pitchFamily="34" charset="0"/>
                <a:cs typeface="Calibri" pitchFamily="34" charset="0"/>
              </a:rPr>
              <a:t>	дотации на поддержку мер по обеспечению сбалансированности бюджетов;</a:t>
            </a:r>
          </a:p>
          <a:p>
            <a:pPr algn="just"/>
            <a:r>
              <a:rPr lang="ru-RU" sz="1200" dirty="0" smtClean="0">
                <a:latin typeface="Calibri" pitchFamily="34" charset="0"/>
                <a:cs typeface="Calibri" pitchFamily="34" charset="0"/>
              </a:rPr>
              <a:t>	субсидии на создание 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a:t>
            </a:r>
          </a:p>
          <a:p>
            <a:pPr algn="just"/>
            <a:r>
              <a:rPr lang="ru-RU" sz="1200" dirty="0" smtClean="0">
                <a:latin typeface="Calibri" pitchFamily="34" charset="0"/>
                <a:cs typeface="Calibri" pitchFamily="34" charset="0"/>
              </a:rPr>
              <a:t>	прочие субсидии на обеспечение деятельности центров образования цифрового и гуманитарного профилей;</a:t>
            </a:r>
          </a:p>
          <a:p>
            <a:pPr algn="just"/>
            <a:r>
              <a:rPr lang="ru-RU" sz="1200" dirty="0" smtClean="0">
                <a:latin typeface="Calibri" pitchFamily="34" charset="0"/>
                <a:cs typeface="Calibri" pitchFamily="34" charset="0"/>
              </a:rPr>
              <a:t>	прочие субсидии на проведение антитеррористических мероприятий в муниципальных образовательных организациях;</a:t>
            </a:r>
          </a:p>
          <a:p>
            <a:pPr algn="just"/>
            <a:r>
              <a:rPr lang="ru-RU" sz="1200" dirty="0" smtClean="0">
                <a:latin typeface="Calibri" pitchFamily="34" charset="0"/>
                <a:cs typeface="Calibri" pitchFamily="34" charset="0"/>
              </a:rPr>
              <a:t>	прочие субсидии проведение информационно-пропагандистских мероприятий, направленных на профилактику идеологии терроризма;</a:t>
            </a:r>
          </a:p>
          <a:p>
            <a:pPr algn="just"/>
            <a:r>
              <a:rPr lang="ru-RU" sz="1200" dirty="0" smtClean="0">
                <a:latin typeface="Calibri" pitchFamily="34" charset="0"/>
                <a:cs typeface="Calibri" pitchFamily="34" charset="0"/>
              </a:rPr>
              <a:t>	субвенции на выполнение передаваемых полномочий субъектов Российской Федерации (ежегодная денежная выплата гражданам Российской Федерации, родившимся на территории Союза Советских Социалистических Республик, а также на иных территориях, которые на дату начала Великой Отечественной войны входили в его состав, не достигшим совершеннолетия на 3 сентября 1945 года и постоянно проживающим на территории Ставропольского края);</a:t>
            </a:r>
          </a:p>
          <a:p>
            <a:pPr algn="just"/>
            <a:r>
              <a:rPr lang="ru-RU" sz="1200" dirty="0" smtClean="0">
                <a:latin typeface="Calibri" pitchFamily="34" charset="0"/>
                <a:cs typeface="Calibri" pitchFamily="34" charset="0"/>
              </a:rPr>
              <a:t>	субвенции на осуществление ежемесячной выплаты в связи с рождением (усыновлением) первого ребенка;</a:t>
            </a:r>
          </a:p>
          <a:p>
            <a:pPr algn="just"/>
            <a:r>
              <a:rPr lang="ru-RU" sz="1200" dirty="0" smtClean="0">
                <a:latin typeface="Calibri" pitchFamily="34" charset="0"/>
                <a:cs typeface="Calibri" pitchFamily="34" charset="0"/>
              </a:rPr>
              <a:t>	субвенции на стимулирование развития приоритетных </a:t>
            </a:r>
            <a:r>
              <a:rPr lang="ru-RU" sz="1200" dirty="0" err="1" smtClean="0">
                <a:latin typeface="Calibri" pitchFamily="34" charset="0"/>
                <a:cs typeface="Calibri" pitchFamily="34" charset="0"/>
              </a:rPr>
              <a:t>подотраслей</a:t>
            </a:r>
            <a:r>
              <a:rPr lang="ru-RU" sz="1200" dirty="0" smtClean="0">
                <a:latin typeface="Calibri" pitchFamily="34" charset="0"/>
                <a:cs typeface="Calibri" pitchFamily="34" charset="0"/>
              </a:rPr>
              <a:t> агропромышленного комплекса и развитие малых форм хозяйствования.</a:t>
            </a:r>
            <a:endParaRPr lang="ru-RU" sz="1200" dirty="0" smtClean="0">
              <a:latin typeface="Arial" pitchFamily="34" charset="0"/>
              <a:cs typeface="Arial" pitchFamily="34" charset="0"/>
            </a:endParaRPr>
          </a:p>
        </p:txBody>
      </p:sp>
      <p:sp>
        <p:nvSpPr>
          <p:cNvPr id="6" name="TextBox 3"/>
          <p:cNvSpPr txBox="1"/>
          <p:nvPr/>
        </p:nvSpPr>
        <p:spPr>
          <a:xfrm>
            <a:off x="7703820" y="428604"/>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Соединительная линия уступом 14"/>
          <p:cNvCxnSpPr/>
          <p:nvPr/>
        </p:nvCxnSpPr>
        <p:spPr>
          <a:xfrm flipV="1">
            <a:off x="285720" y="1071546"/>
            <a:ext cx="2071702" cy="571504"/>
          </a:xfrm>
          <a:prstGeom prst="bentConnector3">
            <a:avLst>
              <a:gd name="adj1" fmla="val 64157"/>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4" name="Диаграмма 3"/>
          <p:cNvGraphicFramePr/>
          <p:nvPr/>
        </p:nvGraphicFramePr>
        <p:xfrm>
          <a:off x="0" y="714356"/>
          <a:ext cx="8858280" cy="4071966"/>
        </p:xfrm>
        <a:graphic>
          <a:graphicData uri="http://schemas.openxmlformats.org/drawingml/2006/chart">
            <c:chart xmlns:c="http://schemas.openxmlformats.org/drawingml/2006/chart" xmlns:r="http://schemas.openxmlformats.org/officeDocument/2006/relationships" r:id="rId2"/>
          </a:graphicData>
        </a:graphic>
      </p:graphicFrame>
      <p:sp>
        <p:nvSpPr>
          <p:cNvPr id="5" name="Заголовок 1"/>
          <p:cNvSpPr txBox="1">
            <a:spLocks/>
          </p:cNvSpPr>
          <p:nvPr/>
        </p:nvSpPr>
        <p:spPr>
          <a:xfrm>
            <a:off x="571472" y="0"/>
            <a:ext cx="8229600" cy="511156"/>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dirty="0" smtClean="0">
                <a:ln>
                  <a:noFill/>
                </a:ln>
                <a:solidFill>
                  <a:schemeClr val="tx1"/>
                </a:solidFill>
                <a:effectLst/>
                <a:uLnTx/>
                <a:uFillTx/>
                <a:latin typeface="Times New Roman" pitchFamily="18" charset="0"/>
                <a:ea typeface="+mj-ea"/>
                <a:cs typeface="+mj-cs"/>
              </a:rPr>
              <a:t>СТРУКТУРА БЕЗВОЗМЕЗДНЫХ   ПОСТУПЛЕНИЙ НА</a:t>
            </a:r>
            <a:r>
              <a:rPr kumimoji="0" lang="ru-RU" sz="2000" b="0" i="0" u="none" strike="noStrike" kern="1200" cap="none" spc="0" normalizeH="0" noProof="0" dirty="0" smtClean="0">
                <a:ln>
                  <a:noFill/>
                </a:ln>
                <a:solidFill>
                  <a:schemeClr val="tx1"/>
                </a:solidFill>
                <a:effectLst/>
                <a:uLnTx/>
                <a:uFillTx/>
                <a:latin typeface="Times New Roman" pitchFamily="18" charset="0"/>
                <a:ea typeface="+mj-ea"/>
                <a:cs typeface="+mj-cs"/>
              </a:rPr>
              <a:t> 2020 год</a:t>
            </a:r>
            <a:endParaRPr kumimoji="0" lang="ru-RU"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Прямоугольник 6"/>
          <p:cNvSpPr/>
          <p:nvPr/>
        </p:nvSpPr>
        <p:spPr>
          <a:xfrm>
            <a:off x="500034" y="5214950"/>
            <a:ext cx="7572428" cy="1169551"/>
          </a:xfrm>
          <a:prstGeom prst="rect">
            <a:avLst/>
          </a:prstGeom>
        </p:spPr>
        <p:txBody>
          <a:bodyPr wrap="square">
            <a:spAutoFit/>
          </a:bodyPr>
          <a:lstStyle/>
          <a:p>
            <a:r>
              <a:rPr lang="ru-RU" sz="1400" dirty="0" smtClean="0">
                <a:latin typeface="Times New Roman" pitchFamily="18" charset="0"/>
                <a:cs typeface="Times New Roman" pitchFamily="18" charset="0"/>
              </a:rPr>
              <a:t>В составе иных межбюджетных трансфертов учтены следующие средства на: </a:t>
            </a:r>
          </a:p>
          <a:p>
            <a:pPr>
              <a:buFont typeface="Wingdings" pitchFamily="2" charset="2"/>
              <a:buChar char="Ø"/>
            </a:pPr>
            <a:r>
              <a:rPr lang="ru-RU" sz="1400" dirty="0" smtClean="0">
                <a:latin typeface="Times New Roman" pitchFamily="18" charset="0"/>
                <a:cs typeface="Times New Roman" pitchFamily="18" charset="0"/>
              </a:rPr>
              <a:t> содержание депутатов Государственной Думы и членов Совета Федерации и их помощников  - 1 042,93 тыс. рублей;</a:t>
            </a:r>
          </a:p>
          <a:p>
            <a:pPr>
              <a:buFont typeface="Wingdings" pitchFamily="2" charset="2"/>
              <a:buChar char="Ø"/>
            </a:pPr>
            <a:r>
              <a:rPr lang="ru-RU" sz="1400" dirty="0" smtClean="0">
                <a:latin typeface="Times New Roman" pitchFamily="18" charset="0"/>
                <a:cs typeface="Times New Roman" pitchFamily="18" charset="0"/>
              </a:rPr>
              <a:t> передаваемые полномочия из бюджетов поселений на содержание контрольно счетного органа  - 515,90 тыс. рублей.</a:t>
            </a:r>
          </a:p>
        </p:txBody>
      </p:sp>
      <p:sp>
        <p:nvSpPr>
          <p:cNvPr id="10" name="TextBox 1"/>
          <p:cNvSpPr txBox="1"/>
          <p:nvPr/>
        </p:nvSpPr>
        <p:spPr>
          <a:xfrm>
            <a:off x="0" y="3429000"/>
            <a:ext cx="1214446" cy="3571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smtClean="0">
                <a:cs typeface="Times New Roman" pitchFamily="18" charset="0"/>
              </a:rPr>
              <a:t>субвенции</a:t>
            </a:r>
            <a:endParaRPr lang="ru-RU" sz="1400" dirty="0">
              <a:cs typeface="Times New Roman" pitchFamily="18" charset="0"/>
            </a:endParaRPr>
          </a:p>
        </p:txBody>
      </p:sp>
      <p:sp>
        <p:nvSpPr>
          <p:cNvPr id="11" name="TextBox 1"/>
          <p:cNvSpPr txBox="1"/>
          <p:nvPr/>
        </p:nvSpPr>
        <p:spPr>
          <a:xfrm>
            <a:off x="5786446" y="642918"/>
            <a:ext cx="1214446" cy="3571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smtClean="0">
                <a:cs typeface="Times New Roman" pitchFamily="18" charset="0"/>
              </a:rPr>
              <a:t>субсидии</a:t>
            </a:r>
            <a:endParaRPr lang="ru-RU" sz="1400" dirty="0">
              <a:cs typeface="Times New Roman" pitchFamily="18" charset="0"/>
            </a:endParaRPr>
          </a:p>
        </p:txBody>
      </p:sp>
      <p:sp>
        <p:nvSpPr>
          <p:cNvPr id="12" name="TextBox 1"/>
          <p:cNvSpPr txBox="1"/>
          <p:nvPr/>
        </p:nvSpPr>
        <p:spPr>
          <a:xfrm>
            <a:off x="3857620" y="357166"/>
            <a:ext cx="2071702" cy="50006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smtClean="0">
                <a:cs typeface="Times New Roman" pitchFamily="18" charset="0"/>
              </a:rPr>
              <a:t>дотация на сбалансированность</a:t>
            </a:r>
            <a:endParaRPr lang="ru-RU" sz="1400" dirty="0">
              <a:cs typeface="Times New Roman" pitchFamily="18" charset="0"/>
            </a:endParaRPr>
          </a:p>
        </p:txBody>
      </p:sp>
      <p:sp>
        <p:nvSpPr>
          <p:cNvPr id="13" name="TextBox 1"/>
          <p:cNvSpPr txBox="1"/>
          <p:nvPr/>
        </p:nvSpPr>
        <p:spPr>
          <a:xfrm>
            <a:off x="5143504" y="4429132"/>
            <a:ext cx="1071570" cy="3571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400" dirty="0" smtClean="0">
                <a:latin typeface="Times New Roman" pitchFamily="18" charset="0"/>
                <a:cs typeface="Times New Roman" pitchFamily="18" charset="0"/>
              </a:rPr>
              <a:t>иные МБТ </a:t>
            </a:r>
            <a:endParaRPr lang="ru-RU" sz="1400" dirty="0">
              <a:latin typeface="Times New Roman" pitchFamily="18" charset="0"/>
              <a:cs typeface="Times New Roman" pitchFamily="18" charset="0"/>
            </a:endParaRPr>
          </a:p>
        </p:txBody>
      </p:sp>
      <p:cxnSp>
        <p:nvCxnSpPr>
          <p:cNvPr id="22" name="Соединительная линия уступом 21"/>
          <p:cNvCxnSpPr/>
          <p:nvPr/>
        </p:nvCxnSpPr>
        <p:spPr>
          <a:xfrm rot="16200000" flipV="1">
            <a:off x="4250529" y="1464455"/>
            <a:ext cx="1428760" cy="214314"/>
          </a:xfrm>
          <a:prstGeom prst="bentConnector3">
            <a:avLst>
              <a:gd name="adj1"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Соединительная линия уступом 46"/>
          <p:cNvCxnSpPr/>
          <p:nvPr/>
        </p:nvCxnSpPr>
        <p:spPr>
          <a:xfrm rot="16200000" flipH="1">
            <a:off x="4714876" y="3357562"/>
            <a:ext cx="1785950" cy="928694"/>
          </a:xfrm>
          <a:prstGeom prst="bentConnector3">
            <a:avLst>
              <a:gd name="adj1" fmla="val 100717"/>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Соединительная линия уступом 23"/>
          <p:cNvCxnSpPr/>
          <p:nvPr/>
        </p:nvCxnSpPr>
        <p:spPr>
          <a:xfrm rot="5400000" flipH="1" flipV="1">
            <a:off x="4857752" y="1428736"/>
            <a:ext cx="1500198" cy="500066"/>
          </a:xfrm>
          <a:prstGeom prst="bentConnector3">
            <a:avLst>
              <a:gd name="adj1" fmla="val 50000"/>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357950" y="2214554"/>
            <a:ext cx="928694" cy="307777"/>
          </a:xfrm>
          <a:prstGeom prst="rect">
            <a:avLst/>
          </a:prstGeom>
          <a:noFill/>
        </p:spPr>
        <p:txBody>
          <a:bodyPr wrap="square" rtlCol="0">
            <a:spAutoFit/>
          </a:bodyPr>
          <a:lstStyle/>
          <a:p>
            <a:r>
              <a:rPr lang="ru-RU" sz="1400" dirty="0" smtClean="0"/>
              <a:t>1 042,93</a:t>
            </a:r>
            <a:endParaRPr lang="ru-RU" sz="1400" dirty="0"/>
          </a:p>
        </p:txBody>
      </p:sp>
      <p:sp>
        <p:nvSpPr>
          <p:cNvPr id="32" name="TextBox 31"/>
          <p:cNvSpPr txBox="1"/>
          <p:nvPr/>
        </p:nvSpPr>
        <p:spPr>
          <a:xfrm>
            <a:off x="6500826" y="3571876"/>
            <a:ext cx="928694" cy="307777"/>
          </a:xfrm>
          <a:prstGeom prst="rect">
            <a:avLst/>
          </a:prstGeom>
          <a:noFill/>
        </p:spPr>
        <p:txBody>
          <a:bodyPr wrap="square" rtlCol="0">
            <a:spAutoFit/>
          </a:bodyPr>
          <a:lstStyle/>
          <a:p>
            <a:r>
              <a:rPr lang="ru-RU" sz="1400" dirty="0" smtClean="0"/>
              <a:t>515,90</a:t>
            </a:r>
            <a:endParaRPr lang="ru-RU" sz="1400" dirty="0"/>
          </a:p>
        </p:txBody>
      </p:sp>
      <p:sp>
        <p:nvSpPr>
          <p:cNvPr id="33" name="TextBox 32"/>
          <p:cNvSpPr txBox="1"/>
          <p:nvPr/>
        </p:nvSpPr>
        <p:spPr>
          <a:xfrm>
            <a:off x="2928926" y="1428736"/>
            <a:ext cx="1071570" cy="523220"/>
          </a:xfrm>
          <a:prstGeom prst="rect">
            <a:avLst/>
          </a:prstGeom>
          <a:noFill/>
        </p:spPr>
        <p:txBody>
          <a:bodyPr wrap="square" rtlCol="0">
            <a:spAutoFit/>
          </a:bodyPr>
          <a:lstStyle/>
          <a:p>
            <a:r>
              <a:rPr lang="ru-RU" sz="1400" i="1" dirty="0" smtClean="0"/>
              <a:t>417 348,00</a:t>
            </a:r>
          </a:p>
          <a:p>
            <a:r>
              <a:rPr lang="ru-RU" sz="1400" i="1" dirty="0" smtClean="0"/>
              <a:t>     </a:t>
            </a:r>
            <a:r>
              <a:rPr lang="ru-RU" sz="1400" i="1" dirty="0" smtClean="0">
                <a:solidFill>
                  <a:srgbClr val="FF0000"/>
                </a:solidFill>
              </a:rPr>
              <a:t>27,7%</a:t>
            </a:r>
            <a:endParaRPr lang="ru-RU" sz="1400" i="1" dirty="0"/>
          </a:p>
        </p:txBody>
      </p:sp>
      <p:sp>
        <p:nvSpPr>
          <p:cNvPr id="34" name="TextBox 33"/>
          <p:cNvSpPr txBox="1"/>
          <p:nvPr/>
        </p:nvSpPr>
        <p:spPr>
          <a:xfrm>
            <a:off x="2000232" y="3286124"/>
            <a:ext cx="1143008" cy="523220"/>
          </a:xfrm>
          <a:prstGeom prst="rect">
            <a:avLst/>
          </a:prstGeom>
          <a:noFill/>
        </p:spPr>
        <p:txBody>
          <a:bodyPr wrap="square" rtlCol="0">
            <a:spAutoFit/>
          </a:bodyPr>
          <a:lstStyle/>
          <a:p>
            <a:r>
              <a:rPr lang="ru-RU" sz="1400" i="1" dirty="0" smtClean="0"/>
              <a:t>810 778,23</a:t>
            </a:r>
          </a:p>
          <a:p>
            <a:r>
              <a:rPr lang="ru-RU" sz="1400" i="1" dirty="0" smtClean="0"/>
              <a:t>      </a:t>
            </a:r>
            <a:r>
              <a:rPr lang="ru-RU" sz="1400" i="1" dirty="0" smtClean="0">
                <a:solidFill>
                  <a:srgbClr val="FF0000"/>
                </a:solidFill>
              </a:rPr>
              <a:t>53,8%</a:t>
            </a:r>
            <a:endParaRPr lang="ru-RU" sz="1400" i="1" dirty="0">
              <a:solidFill>
                <a:srgbClr val="FF0000"/>
              </a:solidFill>
            </a:endParaRPr>
          </a:p>
        </p:txBody>
      </p:sp>
      <p:sp>
        <p:nvSpPr>
          <p:cNvPr id="35" name="TextBox 34"/>
          <p:cNvSpPr txBox="1"/>
          <p:nvPr/>
        </p:nvSpPr>
        <p:spPr>
          <a:xfrm>
            <a:off x="4000496" y="785794"/>
            <a:ext cx="928694" cy="523220"/>
          </a:xfrm>
          <a:prstGeom prst="rect">
            <a:avLst/>
          </a:prstGeom>
          <a:noFill/>
        </p:spPr>
        <p:txBody>
          <a:bodyPr wrap="square" rtlCol="0">
            <a:spAutoFit/>
          </a:bodyPr>
          <a:lstStyle/>
          <a:p>
            <a:r>
              <a:rPr lang="ru-RU" sz="1400" i="1" dirty="0" smtClean="0"/>
              <a:t>22 767,00 </a:t>
            </a:r>
          </a:p>
          <a:p>
            <a:r>
              <a:rPr lang="ru-RU" sz="1400" i="1" dirty="0" smtClean="0">
                <a:solidFill>
                  <a:srgbClr val="FF0000"/>
                </a:solidFill>
              </a:rPr>
              <a:t>    1,5%</a:t>
            </a:r>
            <a:endParaRPr lang="ru-RU" sz="1400" i="1" dirty="0">
              <a:solidFill>
                <a:srgbClr val="FF0000"/>
              </a:solidFill>
            </a:endParaRPr>
          </a:p>
        </p:txBody>
      </p:sp>
      <p:sp>
        <p:nvSpPr>
          <p:cNvPr id="36" name="TextBox 35"/>
          <p:cNvSpPr txBox="1"/>
          <p:nvPr/>
        </p:nvSpPr>
        <p:spPr>
          <a:xfrm>
            <a:off x="5929322" y="857232"/>
            <a:ext cx="928694" cy="523220"/>
          </a:xfrm>
          <a:prstGeom prst="rect">
            <a:avLst/>
          </a:prstGeom>
          <a:noFill/>
        </p:spPr>
        <p:txBody>
          <a:bodyPr wrap="square" rtlCol="0">
            <a:spAutoFit/>
          </a:bodyPr>
          <a:lstStyle/>
          <a:p>
            <a:r>
              <a:rPr lang="ru-RU" sz="1400" i="1" dirty="0" smtClean="0"/>
              <a:t>31 085,55</a:t>
            </a:r>
          </a:p>
          <a:p>
            <a:r>
              <a:rPr lang="ru-RU" sz="1400" i="1" dirty="0" smtClean="0">
                <a:solidFill>
                  <a:srgbClr val="FF0000"/>
                </a:solidFill>
              </a:rPr>
              <a:t>      2,0%</a:t>
            </a:r>
            <a:endParaRPr lang="ru-RU" sz="1400" i="1" dirty="0">
              <a:solidFill>
                <a:srgbClr val="FF0000"/>
              </a:solidFill>
            </a:endParaRPr>
          </a:p>
        </p:txBody>
      </p:sp>
      <p:sp>
        <p:nvSpPr>
          <p:cNvPr id="37" name="TextBox 36"/>
          <p:cNvSpPr txBox="1"/>
          <p:nvPr/>
        </p:nvSpPr>
        <p:spPr>
          <a:xfrm>
            <a:off x="5143504" y="4714884"/>
            <a:ext cx="928694" cy="307777"/>
          </a:xfrm>
          <a:prstGeom prst="rect">
            <a:avLst/>
          </a:prstGeom>
          <a:noFill/>
        </p:spPr>
        <p:txBody>
          <a:bodyPr wrap="square" rtlCol="0">
            <a:spAutoFit/>
          </a:bodyPr>
          <a:lstStyle/>
          <a:p>
            <a:r>
              <a:rPr lang="ru-RU" sz="1400" i="1" dirty="0" smtClean="0"/>
              <a:t>1 558,83</a:t>
            </a:r>
          </a:p>
        </p:txBody>
      </p:sp>
      <p:sp>
        <p:nvSpPr>
          <p:cNvPr id="23" name="TextBox 22"/>
          <p:cNvSpPr txBox="1"/>
          <p:nvPr/>
        </p:nvSpPr>
        <p:spPr>
          <a:xfrm>
            <a:off x="7703840" y="642918"/>
            <a:ext cx="1440160" cy="307777"/>
          </a:xfrm>
          <a:prstGeom prst="rect">
            <a:avLst/>
          </a:prstGeom>
          <a:noFill/>
        </p:spPr>
        <p:txBody>
          <a:bodyPr wrap="square" rtlCol="0">
            <a:spAutoFit/>
          </a:bodyPr>
          <a:lstStyle/>
          <a:p>
            <a:pPr algn="ctr"/>
            <a:r>
              <a:rPr lang="ru-RU" sz="1400" i="1" dirty="0" smtClean="0">
                <a:cs typeface="Times New Roman" pitchFamily="18" charset="0"/>
              </a:rPr>
              <a:t>тыс. руб.</a:t>
            </a:r>
            <a:endParaRPr lang="ru-RU" sz="1400" i="1" dirty="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pPr algn="ctr"/>
            <a:r>
              <a:rPr lang="ru-RU" sz="1600" b="1" dirty="0" smtClean="0">
                <a:latin typeface="Calibri" pitchFamily="34" charset="0"/>
                <a:cs typeface="Calibri" pitchFamily="34" charset="0"/>
              </a:rPr>
              <a:t>Раздел 4 /  </a:t>
            </a:r>
            <a:r>
              <a:rPr lang="ru-RU" sz="1600" dirty="0" smtClean="0">
                <a:latin typeface="Calibri" pitchFamily="34" charset="0"/>
                <a:cs typeface="Calibri" pitchFamily="34" charset="0"/>
              </a:rPr>
              <a:t>РАСХОДЫ БЮДЖЕТА КУРСКОГО МУНИЦИПАЛЬНОГО РАЙОНА В 2017-2022 ГОДАХ</a:t>
            </a:r>
          </a:p>
        </p:txBody>
      </p:sp>
      <p:graphicFrame>
        <p:nvGraphicFramePr>
          <p:cNvPr id="3" name="Диаграмма 2"/>
          <p:cNvGraphicFramePr/>
          <p:nvPr/>
        </p:nvGraphicFramePr>
        <p:xfrm>
          <a:off x="428596" y="642918"/>
          <a:ext cx="8715404" cy="271464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42844" y="3143248"/>
            <a:ext cx="3357586" cy="3554819"/>
          </a:xfrm>
          <a:prstGeom prst="rect">
            <a:avLst/>
          </a:prstGeom>
          <a:noFill/>
        </p:spPr>
        <p:txBody>
          <a:bodyPr wrap="square" rtlCol="0">
            <a:spAutoFit/>
          </a:bodyPr>
          <a:lstStyle/>
          <a:p>
            <a:pPr algn="just"/>
            <a:r>
              <a:rPr lang="ru-RU" sz="900" dirty="0" smtClean="0"/>
              <a:t>     При формировании объема бюджетных ассигнований на 2020 год  учтены следующие общие для всех главных распорядителей средств местного бюджета подходы. За базовые объемы бюджетных ассигнований для формирования объемов действующих обязательств приняты показатели решения совета Курского муниципального района Ставропольского края от 07 декабря 2018 г. №97 «О бюджете Курского муниципального района Ставропольского края на 2019 год и плановый период 2020 и 2021 годов» (далее - базовые показатели).</a:t>
            </a:r>
          </a:p>
          <a:p>
            <a:pPr algn="just"/>
            <a:r>
              <a:rPr lang="ru-RU" sz="900" dirty="0" smtClean="0"/>
              <a:t>     Планирование бюджетных ассигнований за счет субсидий, субвенций, доходов от оказания платных услуг и других целевых поступлений от других бюджетов бюджетной системы осуществляется отдельно по каждому источнику поступления доходов и направлению расходов. Объем планируемых расходов соответствует прогнозу поступления доходов.</a:t>
            </a:r>
          </a:p>
          <a:p>
            <a:pPr algn="just"/>
            <a:r>
              <a:rPr lang="ru-RU" sz="900" dirty="0" smtClean="0"/>
              <a:t>     Расходы местного бюджета на 2020 год планируются в сумме 1 506 433,83 тыс. рублей, что на 201 797,26 тыс. рублей больше первоначального объема расходов текущего года. Структура местного бюджета остается социально ориентированной: расходы социальных отраслей составляют 82,2 процента в общих расходах, целый ряд направлений планируется с ростом.</a:t>
            </a:r>
            <a:endParaRPr lang="ru-RU" sz="900" dirty="0"/>
          </a:p>
        </p:txBody>
      </p:sp>
      <p:sp>
        <p:nvSpPr>
          <p:cNvPr id="6" name="TextBox 5"/>
          <p:cNvSpPr txBox="1"/>
          <p:nvPr/>
        </p:nvSpPr>
        <p:spPr>
          <a:xfrm>
            <a:off x="4000496" y="3143248"/>
            <a:ext cx="500066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ФУНКЦИОНАЛЬНАЯ СТРУКТУРА РАСХОДОВ БЮДЖЕТА НА 2020 ГОД</a:t>
            </a:r>
          </a:p>
        </p:txBody>
      </p:sp>
      <p:graphicFrame>
        <p:nvGraphicFramePr>
          <p:cNvPr id="7" name="Диаграмма 6"/>
          <p:cNvGraphicFramePr/>
          <p:nvPr/>
        </p:nvGraphicFramePr>
        <p:xfrm>
          <a:off x="3500430" y="3214686"/>
          <a:ext cx="5643570" cy="36433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
          <p:cNvSpPr txBox="1"/>
          <p:nvPr/>
        </p:nvSpPr>
        <p:spPr>
          <a:xfrm>
            <a:off x="7572396"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00042"/>
            <a:ext cx="9144000" cy="6370975"/>
          </a:xfrm>
          <a:prstGeom prst="rect">
            <a:avLst/>
          </a:prstGeom>
          <a:noFill/>
        </p:spPr>
        <p:txBody>
          <a:bodyPr wrap="square" rtlCol="0">
            <a:spAutoFit/>
          </a:bodyPr>
          <a:lstStyle/>
          <a:p>
            <a:pPr algn="just"/>
            <a:r>
              <a:rPr lang="ru-RU" sz="850" dirty="0" smtClean="0"/>
              <a:t>     Увеличатся расходы на:</a:t>
            </a:r>
          </a:p>
          <a:p>
            <a:pPr algn="just">
              <a:buFont typeface="Wingdings" pitchFamily="2" charset="2"/>
              <a:buChar char="Ø"/>
            </a:pPr>
            <a:r>
              <a:rPr lang="ru-RU" sz="850" dirty="0" smtClean="0"/>
              <a:t>  расчетные показатели в части оплаты труда работников бюджетной сферы, которые не попадают под действие указов Президента Российской Федерации на 2 029,81 тыс. рублей;</a:t>
            </a:r>
          </a:p>
          <a:p>
            <a:pPr algn="just"/>
            <a:r>
              <a:rPr lang="ru-RU" sz="850" dirty="0" smtClean="0"/>
              <a:t>обеспечение выплаты минимального размера оплаты труда с 01.01.2020 года в размере 12 130 рублей в месяц на 11 502,56 тыс. рублей;</a:t>
            </a:r>
          </a:p>
          <a:p>
            <a:pPr algn="just">
              <a:buFont typeface="Wingdings" pitchFamily="2" charset="2"/>
              <a:buChar char="Ø"/>
            </a:pPr>
            <a:r>
              <a:rPr lang="ru-RU" sz="850" dirty="0" smtClean="0"/>
              <a:t>  расчетные показатели в части обеспечения выплаты работникам организаций, финансируемых из местных бюджетов, во исполнение постановления Конституционного Суда Российской Федерации от 11 апреля 2019 года № 17-П «По делу о проверке конституционности положений статьи 129, частей первой и третьей статьи 133, а также частей первой, четвертой и одиннадцатой статьи 133.1 Трудового кодекса Российской Федерации в связи с жалобой» на 7 806,12 тыс. рублей.</a:t>
            </a:r>
          </a:p>
          <a:p>
            <a:pPr algn="just"/>
            <a:r>
              <a:rPr lang="ru-RU" sz="850" dirty="0" smtClean="0"/>
              <a:t>      Изменяются расчетные показатели на содержание новой сети, вводимой в 2020 году, по решениям межведомственной бюджетной комиссии, принятым по результатам сверки исходных данных, расходы на содержание многофункционального передвижного культурного центра - автоклуба по МКУ «</a:t>
            </a:r>
            <a:r>
              <a:rPr lang="ru-RU" sz="850" dirty="0" err="1" smtClean="0"/>
              <a:t>Межпоселенческий</a:t>
            </a:r>
            <a:r>
              <a:rPr lang="ru-RU" sz="850" dirty="0" smtClean="0"/>
              <a:t> районный Дом культуры» на 1 231,20 тыс. рублей. </a:t>
            </a:r>
          </a:p>
          <a:p>
            <a:pPr algn="just"/>
            <a:r>
              <a:rPr lang="ru-RU" sz="850" dirty="0" smtClean="0"/>
              <a:t>      В связи с планируемой централизацией службы администрирования региональной автоматизированной информационной системы поддержки деятельности многофункциональных центров предоставления государственных и муниципальных услуг в Ставропольском крае, в расчетных показателях на 2020 год и плановый период 2021 и 2022 годов учтено уменьшение затрат на оплату труда с начислениями в соответствии с планируемым уменьшением штатной численности многофункциональных центров. Объемы средств, на которые изменяются расчетные показатели составляют 427,72 тыс. рубля.</a:t>
            </a:r>
          </a:p>
          <a:p>
            <a:pPr algn="just"/>
            <a:r>
              <a:rPr lang="ru-RU" sz="850" dirty="0" smtClean="0"/>
              <a:t>      В безусловном порядке планируется обеспечить выплату зарплаты в учреждениях бюджетной сферы  с учетом уже достигнутого уровня по категориям работников, предусмотренного майскими указами Президента Российской Федерации 2012 года, а также социальных выплат и мер социальной поддержки педагогических работников на уровне текущего года. </a:t>
            </a:r>
          </a:p>
          <a:p>
            <a:pPr algn="just"/>
            <a:r>
              <a:rPr lang="ru-RU" sz="850" dirty="0" smtClean="0"/>
              <a:t>Расходы на оплату труда работников бюджетной сферы, которые не попадают под действие указов Президента Российской Федерации 2012 года, рассчитаны на 2020 год и плановый период 2021 и 2022 годов с учетом индексации их фондов на оплату труда:</a:t>
            </a:r>
          </a:p>
          <a:p>
            <a:r>
              <a:rPr lang="ru-RU" sz="850" dirty="0" smtClean="0"/>
              <a:t>	с 01 октября 2019 - на 4,3 процента;</a:t>
            </a:r>
          </a:p>
          <a:p>
            <a:r>
              <a:rPr lang="ru-RU" sz="850" dirty="0" smtClean="0"/>
              <a:t>	с 01 октября 2020 - на 3,8 процента;</a:t>
            </a:r>
          </a:p>
          <a:p>
            <a:r>
              <a:rPr lang="ru-RU" sz="850" dirty="0" smtClean="0"/>
              <a:t>	с 01 октября 2021 - на 4,0 процента;</a:t>
            </a:r>
          </a:p>
          <a:p>
            <a:r>
              <a:rPr lang="ru-RU" sz="850" dirty="0" smtClean="0"/>
              <a:t>	с 01 октября 2022 - на 4,0 процента.</a:t>
            </a:r>
          </a:p>
          <a:p>
            <a:r>
              <a:rPr lang="ru-RU" sz="850" dirty="0" smtClean="0"/>
              <a:t>      Расходы на оплату труда:</a:t>
            </a:r>
          </a:p>
          <a:p>
            <a:pPr algn="just">
              <a:buFont typeface="Wingdings" pitchFamily="2" charset="2"/>
              <a:buChar char="Ø"/>
            </a:pPr>
            <a:r>
              <a:rPr lang="ru-RU" sz="850" dirty="0" smtClean="0"/>
              <a:t>  депутатов, членов выборных органов местного самоуправления, выборных должностных лиц местного самоуправления, осуществляющих свои полномочия на постоянной основе, муниципальных служащих муниципальной службы, планируются с учетом размеров должностных окладов, утвержденных постановлением Правительства Ставропольского края от 21 октября 2009 г. № 267-п «О</a:t>
            </a:r>
            <a:r>
              <a:rPr lang="en-US" sz="850" dirty="0" smtClean="0"/>
              <a:t> </a:t>
            </a:r>
            <a:r>
              <a:rPr lang="ru-RU" sz="850" dirty="0" smtClean="0"/>
              <a:t>нормативах формирования расходов на содержание органов местного самоуправления муниципальных образований Ставропольского края»; </a:t>
            </a:r>
          </a:p>
          <a:p>
            <a:pPr algn="just">
              <a:buFont typeface="Wingdings" pitchFamily="2" charset="2"/>
              <a:buChar char="Ø"/>
            </a:pPr>
            <a:r>
              <a:rPr lang="ru-RU" sz="850" dirty="0" smtClean="0"/>
              <a:t>  работников, замещающих должности, не являющиеся должностями муниципальной службы, планируются с учетом размеров должностных окладов, утвержденных постановлением Губернатора Ставропольского края от 18 ноября 2005 г. № 680 «Об оплате труда работников государственных органов Ставропольского края, замещающих должности, не являющиеся должностями государственной гражданской службы Ставропольского края»;</a:t>
            </a:r>
          </a:p>
          <a:p>
            <a:pPr algn="just">
              <a:buFont typeface="Wingdings" pitchFamily="2" charset="2"/>
              <a:buChar char="Ø"/>
            </a:pPr>
            <a:r>
              <a:rPr lang="ru-RU" sz="850" dirty="0" smtClean="0"/>
              <a:t>  работников, переведенных на новые системы оплаты труда и осуществляющих профессиональную деятельность по профессиям рабочих, планируются с учетом размеров должностных окладов, утвержденных постановлением Правительства Ставропольского края от 18</a:t>
            </a:r>
            <a:r>
              <a:rPr lang="en-US" sz="850" dirty="0" smtClean="0"/>
              <a:t> </a:t>
            </a:r>
            <a:r>
              <a:rPr lang="ru-RU" sz="850" dirty="0" smtClean="0"/>
              <a:t>марта 2009 г. № 81-п «О</a:t>
            </a:r>
            <a:r>
              <a:rPr lang="en-US" sz="850" dirty="0" smtClean="0"/>
              <a:t> </a:t>
            </a:r>
            <a:r>
              <a:rPr lang="ru-RU" sz="850" dirty="0" smtClean="0"/>
              <a:t>введении новых систем оплаты труда работников органов государственной власти (государственных органов) Ставропольского края, осуществляющих профессиональную деятельность по профессиям рабочих».</a:t>
            </a:r>
          </a:p>
          <a:p>
            <a:pPr algn="just"/>
            <a:r>
              <a:rPr lang="ru-RU" sz="850" dirty="0" smtClean="0"/>
              <a:t>     При определении размера фонда оплаты труда на 2020 год и плановый период тарифы страховых взносов на заработную плату сохраняются на уровне 2019 года - 30,2 процента.</a:t>
            </a:r>
          </a:p>
          <a:p>
            <a:pPr algn="just"/>
            <a:r>
              <a:rPr lang="ru-RU" sz="850" dirty="0" smtClean="0"/>
              <a:t>Расходы на 2020 год и плановый период 2021 и 2022 годов на выплату компенсации стоимости санаторной путевки депутатам, членам выборных органов местного самоуправления, выборным должностным лицам местного самоуправления, осуществляющим свои полномочия на постоянной основе, муниципальным служащим муниципальной службы в Ставропольском крае планируются на уровне 2019</a:t>
            </a:r>
            <a:r>
              <a:rPr lang="en-US" sz="850" dirty="0" smtClean="0"/>
              <a:t> </a:t>
            </a:r>
            <a:r>
              <a:rPr lang="ru-RU" sz="850" dirty="0" smtClean="0"/>
              <a:t>года.</a:t>
            </a:r>
          </a:p>
          <a:p>
            <a:pPr algn="just"/>
            <a:r>
              <a:rPr lang="ru-RU" sz="850" dirty="0" smtClean="0"/>
              <a:t>     Объем бюджетных ассигнований на предоставление мер социальной поддержки по оплате жилья, коммунальных услуг или отдельных их видов работникам муниципальных учреждений культуры, искусства и кинематографии, работающим и проживающим в сельской местности, формируется исходя из:</a:t>
            </a:r>
          </a:p>
          <a:p>
            <a:pPr algn="just">
              <a:buFont typeface="Wingdings" pitchFamily="2" charset="2"/>
              <a:buChar char="Ø"/>
            </a:pPr>
            <a:r>
              <a:rPr lang="ru-RU" sz="850" dirty="0" smtClean="0"/>
              <a:t>  численности получателей указанных мер социальной поддержки по данным отчетов на 01 апреля 2019 года;</a:t>
            </a:r>
          </a:p>
          <a:p>
            <a:pPr algn="just">
              <a:buFont typeface="Wingdings" pitchFamily="2" charset="2"/>
              <a:buChar char="Ø"/>
            </a:pPr>
            <a:r>
              <a:rPr lang="ru-RU" sz="850" dirty="0" smtClean="0"/>
              <a:t>  расчетного размера ежемесячной денежной выплаты работникам муниципальных учреждений культуры, искусства и кинематографии, установленного на 2020 год - в сумме 771,20 рубля, на 2021 год -786,70 рубля, на 2022 год - 818,17 рубля;</a:t>
            </a:r>
          </a:p>
          <a:p>
            <a:pPr algn="just">
              <a:buFont typeface="Wingdings" pitchFamily="2" charset="2"/>
              <a:buChar char="Ø"/>
            </a:pPr>
            <a:r>
              <a:rPr lang="ru-RU" sz="850" dirty="0" smtClean="0"/>
              <a:t>  необходимости обеспечения расходов, связанных с перечислением, зачислением и доставкой ежемесячной денежной выплаты получателям мер социальной поддержки (в пределах 1,5 процента размера ежемесячной денежной выплаты). </a:t>
            </a:r>
          </a:p>
          <a:p>
            <a:pPr algn="just"/>
            <a:r>
              <a:rPr lang="ru-RU" sz="850" dirty="0" smtClean="0"/>
              <a:t>     Расходы на оплату коммунальных услуг сформированы на 2020 и 2021 годы на базовом уровне, на 2022 год - с учетом прогнозируемого роста тарифов на 1,5 процента.</a:t>
            </a:r>
          </a:p>
          <a:p>
            <a:pPr algn="just"/>
            <a:r>
              <a:rPr lang="ru-RU" sz="850" dirty="0" smtClean="0"/>
              <a:t>     </a:t>
            </a:r>
            <a:endParaRPr lang="ru-RU" sz="850" dirty="0"/>
          </a:p>
        </p:txBody>
      </p:sp>
      <p:sp>
        <p:nvSpPr>
          <p:cNvPr id="3" name="TextBox 2"/>
          <p:cNvSpPr txBox="1"/>
          <p:nvPr/>
        </p:nvSpPr>
        <p:spPr>
          <a:xfrm>
            <a:off x="0" y="0"/>
            <a:ext cx="9144000" cy="830997"/>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бюджета Курского муниципального района на 2020 год </a:t>
            </a:r>
          </a:p>
          <a:p>
            <a:pPr algn="ctr"/>
            <a:r>
              <a:rPr lang="ru-RU" sz="1600" dirty="0" smtClean="0">
                <a:latin typeface="Calibri" pitchFamily="34" charset="0"/>
                <a:cs typeface="Calibri" pitchFamily="34" charset="0"/>
              </a:rPr>
              <a:t>и плановый период  2021 и 2022 годов сформированы с учетом следующих показателей:</a:t>
            </a:r>
          </a:p>
          <a:p>
            <a:pPr algn="ctr"/>
            <a:endParaRPr lang="ru-RU" sz="1600" dirty="0" smtClean="0">
              <a:latin typeface="Calibri" pitchFamily="34" charset="0"/>
              <a:cs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i.ytimg.com/vi/d7ayhhdqKuA/maxresdefault.jpg"/>
          <p:cNvPicPr>
            <a:picLocks noChangeAspect="1" noChangeArrowheads="1"/>
          </p:cNvPicPr>
          <p:nvPr/>
        </p:nvPicPr>
        <p:blipFill>
          <a:blip r:embed="rId2" cstate="print"/>
          <a:srcRect l="3571" r="1692"/>
          <a:stretch>
            <a:fillRect/>
          </a:stretch>
        </p:blipFill>
        <p:spPr bwMode="auto">
          <a:xfrm>
            <a:off x="5000628" y="4000504"/>
            <a:ext cx="4000528" cy="2714644"/>
          </a:xfrm>
          <a:prstGeom prst="rect">
            <a:avLst/>
          </a:prstGeom>
          <a:ln>
            <a:noFill/>
          </a:ln>
          <a:effectLst>
            <a:softEdge rad="112500"/>
          </a:effectLst>
        </p:spPr>
      </p:pic>
      <p:sp>
        <p:nvSpPr>
          <p:cNvPr id="2" name="TextBox 1"/>
          <p:cNvSpPr txBox="1"/>
          <p:nvPr/>
        </p:nvSpPr>
        <p:spPr>
          <a:xfrm>
            <a:off x="500034" y="0"/>
            <a:ext cx="8215370" cy="3801041"/>
          </a:xfrm>
          <a:prstGeom prst="rect">
            <a:avLst/>
          </a:prstGeom>
          <a:noFill/>
        </p:spPr>
        <p:txBody>
          <a:bodyPr wrap="square" rtlCol="0">
            <a:spAutoFit/>
          </a:bodyPr>
          <a:lstStyle/>
          <a:p>
            <a:pPr indent="457200" algn="ctr"/>
            <a:r>
              <a:rPr lang="ru-RU" sz="1600" dirty="0" smtClean="0">
                <a:latin typeface="Calibri" pitchFamily="34" charset="0"/>
                <a:cs typeface="Calibri" pitchFamily="34" charset="0"/>
              </a:rPr>
              <a:t>В проекте бюджета Курского муниципального района на 2020 год учтены средства</a:t>
            </a:r>
          </a:p>
          <a:p>
            <a:pPr indent="457200" algn="ctr"/>
            <a:r>
              <a:rPr lang="ru-RU" sz="1600" dirty="0" smtClean="0">
                <a:latin typeface="Calibri" pitchFamily="34" charset="0"/>
                <a:cs typeface="Calibri" pitchFamily="34" charset="0"/>
              </a:rPr>
              <a:t> на </a:t>
            </a:r>
            <a:r>
              <a:rPr lang="ru-RU" sz="1600" dirty="0" err="1" smtClean="0">
                <a:latin typeface="Calibri" pitchFamily="34" charset="0"/>
                <a:cs typeface="Calibri" pitchFamily="34" charset="0"/>
              </a:rPr>
              <a:t>софинансирование</a:t>
            </a:r>
            <a:r>
              <a:rPr lang="ru-RU" sz="1600" dirty="0" smtClean="0">
                <a:latin typeface="Calibri" pitchFamily="34" charset="0"/>
                <a:cs typeface="Calibri" pitchFamily="34" charset="0"/>
              </a:rPr>
              <a:t> расходов</a:t>
            </a:r>
            <a:r>
              <a:rPr lang="ru-RU" sz="1100" dirty="0" smtClean="0">
                <a:cs typeface="Times New Roman" pitchFamily="18" charset="0"/>
              </a:rPr>
              <a:t>:</a:t>
            </a:r>
          </a:p>
          <a:p>
            <a:pPr indent="457200" algn="just"/>
            <a:endParaRPr lang="ru-RU" sz="1100" dirty="0" smtClean="0">
              <a:latin typeface="Times New Roman" pitchFamily="18" charset="0"/>
              <a:cs typeface="Times New Roman" pitchFamily="18" charset="0"/>
            </a:endParaRPr>
          </a:p>
          <a:p>
            <a:pPr indent="457200" algn="just"/>
            <a:endParaRPr lang="ru-RU" sz="1100" dirty="0" smtClean="0">
              <a:latin typeface="Times New Roman" pitchFamily="18" charset="0"/>
              <a:cs typeface="Times New Roman" pitchFamily="18" charset="0"/>
            </a:endParaRPr>
          </a:p>
          <a:p>
            <a:pPr indent="457200" algn="just">
              <a:buFont typeface="Wingdings" pitchFamily="2" charset="2"/>
              <a:buChar char="ü"/>
            </a:pPr>
            <a:r>
              <a:rPr lang="ru-RU" sz="1100" dirty="0" smtClean="0">
                <a:latin typeface="Times New Roman" pitchFamily="18" charset="0"/>
                <a:cs typeface="Times New Roman" pitchFamily="18" charset="0"/>
              </a:rPr>
              <a:t> </a:t>
            </a:r>
            <a:r>
              <a:rPr lang="ru-RU" sz="1100" dirty="0" smtClean="0">
                <a:cs typeface="Times New Roman" pitchFamily="18" charset="0"/>
              </a:rPr>
              <a:t>на  комплектование книжных фондов библиотек в сумме </a:t>
            </a:r>
            <a:r>
              <a:rPr lang="ru-RU" sz="1100" b="1" dirty="0" smtClean="0">
                <a:cs typeface="Times New Roman" pitchFamily="18" charset="0"/>
              </a:rPr>
              <a:t>464,00</a:t>
            </a:r>
            <a:r>
              <a:rPr lang="ru-RU" sz="1100" dirty="0" smtClean="0">
                <a:cs typeface="Times New Roman" pitchFamily="18" charset="0"/>
              </a:rPr>
              <a:t> тыс. рублей;</a:t>
            </a:r>
          </a:p>
          <a:p>
            <a:pPr indent="457200" algn="just">
              <a:buFont typeface="Wingdings" pitchFamily="2" charset="2"/>
              <a:buChar char="ü"/>
            </a:pPr>
            <a:r>
              <a:rPr lang="ru-RU" sz="1100" dirty="0" smtClean="0"/>
              <a:t>на проведение информационно-пропагандистских мероприятий, направленных на профилактику идеологии терроризма в сумме </a:t>
            </a:r>
            <a:r>
              <a:rPr lang="ru-RU" sz="1100" b="1" dirty="0" smtClean="0"/>
              <a:t>5,26</a:t>
            </a:r>
            <a:r>
              <a:rPr lang="ru-RU" sz="1100" dirty="0" smtClean="0"/>
              <a:t> тыс. рублей</a:t>
            </a:r>
            <a:r>
              <a:rPr lang="ru-RU" sz="1100" dirty="0" smtClean="0">
                <a:cs typeface="Times New Roman" pitchFamily="18" charset="0"/>
              </a:rPr>
              <a:t>; </a:t>
            </a:r>
          </a:p>
          <a:p>
            <a:pPr indent="457200" algn="just">
              <a:buFont typeface="Wingdings" pitchFamily="2" charset="2"/>
              <a:buChar char="ü"/>
            </a:pPr>
            <a:r>
              <a:rPr lang="ru-RU" sz="1100" dirty="0" smtClean="0"/>
              <a:t>на проведение работ по замене оконных блоков в муниципальных образовательных организациях района в сумме </a:t>
            </a:r>
            <a:r>
              <a:rPr lang="ru-RU" sz="1100" b="1" dirty="0" smtClean="0"/>
              <a:t>140,11</a:t>
            </a:r>
            <a:r>
              <a:rPr lang="ru-RU" sz="1100" dirty="0" smtClean="0"/>
              <a:t> тыс. рублей; </a:t>
            </a:r>
          </a:p>
          <a:p>
            <a:pPr indent="457200" algn="just">
              <a:buFont typeface="Wingdings" pitchFamily="2" charset="2"/>
              <a:buChar char="ü"/>
            </a:pPr>
            <a:r>
              <a:rPr lang="ru-RU" sz="1100" dirty="0" smtClean="0"/>
              <a:t>на проведение работ по ремонту кровель в муниципальных общеобразовательных организациях  района в сумме  </a:t>
            </a:r>
            <a:r>
              <a:rPr lang="ru-RU" sz="1100" b="1" dirty="0" smtClean="0"/>
              <a:t>1 167,48  </a:t>
            </a:r>
            <a:r>
              <a:rPr lang="ru-RU" sz="1100" dirty="0" smtClean="0"/>
              <a:t>тыс. рублей; </a:t>
            </a:r>
          </a:p>
          <a:p>
            <a:pPr indent="457200" algn="just">
              <a:buFont typeface="Wingdings" pitchFamily="2" charset="2"/>
              <a:buChar char="ü"/>
            </a:pPr>
            <a:r>
              <a:rPr lang="ru-RU" sz="1100" dirty="0" smtClean="0"/>
              <a:t>на благоустройство территорий муниципальных общеобразовательных организаций района в сумме </a:t>
            </a:r>
            <a:r>
              <a:rPr lang="ru-RU" sz="1100" b="1" dirty="0" smtClean="0"/>
              <a:t>906,41</a:t>
            </a:r>
            <a:r>
              <a:rPr lang="ru-RU" sz="1100" dirty="0" smtClean="0"/>
              <a:t> тыс. рублей; </a:t>
            </a:r>
          </a:p>
          <a:p>
            <a:pPr indent="457200" algn="just">
              <a:buFont typeface="Wingdings" pitchFamily="2" charset="2"/>
              <a:buChar char="ü"/>
            </a:pPr>
            <a:r>
              <a:rPr lang="ru-RU" sz="1100" dirty="0" smtClean="0"/>
              <a:t>на создание в муниципальных общеобразовательных организациях района условий для занятий физической культурой и спортом в сумме </a:t>
            </a:r>
            <a:r>
              <a:rPr lang="ru-RU" sz="1100" b="1" dirty="0" smtClean="0"/>
              <a:t>125,24</a:t>
            </a:r>
            <a:r>
              <a:rPr lang="ru-RU" sz="1100" dirty="0" smtClean="0"/>
              <a:t> тыс. рублей (ремонт спортивного зала и создание спортивного клуба в МКОУ СОШ № 20 х. </a:t>
            </a:r>
            <a:r>
              <a:rPr lang="ru-RU" sz="1100" dirty="0" err="1" smtClean="0"/>
              <a:t>Бугулов</a:t>
            </a:r>
            <a:r>
              <a:rPr lang="ru-RU" sz="1100" dirty="0" smtClean="0"/>
              <a:t>); </a:t>
            </a:r>
          </a:p>
          <a:p>
            <a:pPr indent="457200" algn="just">
              <a:buFont typeface="Wingdings" pitchFamily="2" charset="2"/>
              <a:buChar char="ü"/>
            </a:pPr>
            <a:r>
              <a:rPr lang="ru-RU" sz="1100" dirty="0" smtClean="0"/>
              <a:t>проведение антитеррористических мероприятий в муниципальных образовательных организациях в сумме </a:t>
            </a:r>
            <a:r>
              <a:rPr lang="ru-RU" sz="1100" b="1" dirty="0" smtClean="0"/>
              <a:t>30,00</a:t>
            </a:r>
            <a:r>
              <a:rPr lang="ru-RU" sz="1100" dirty="0" smtClean="0"/>
              <a:t> тыс. рублей;</a:t>
            </a:r>
          </a:p>
          <a:p>
            <a:pPr indent="457200" algn="just">
              <a:buFont typeface="Wingdings" pitchFamily="2" charset="2"/>
              <a:buChar char="ü"/>
            </a:pPr>
            <a:r>
              <a:rPr lang="ru-RU" sz="1100" dirty="0" smtClean="0"/>
              <a:t>на обеспечение деятельности центров </a:t>
            </a:r>
          </a:p>
          <a:p>
            <a:pPr indent="457200" algn="just"/>
            <a:r>
              <a:rPr lang="ru-RU" sz="1100" dirty="0" smtClean="0"/>
              <a:t>образования цифрового и гуманитарного </a:t>
            </a:r>
          </a:p>
          <a:p>
            <a:pPr indent="457200" algn="just"/>
            <a:r>
              <a:rPr lang="ru-RU" sz="1100" dirty="0" smtClean="0"/>
              <a:t>профилей в сумме </a:t>
            </a:r>
            <a:r>
              <a:rPr lang="ru-RU" sz="1100" b="1" dirty="0" smtClean="0"/>
              <a:t>40,00</a:t>
            </a:r>
            <a:r>
              <a:rPr lang="ru-RU" sz="1100" dirty="0" smtClean="0"/>
              <a:t> тыс. рублей.</a:t>
            </a:r>
            <a:endParaRPr lang="ru-RU" sz="1100" dirty="0" smtClean="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ttp://mahnevo.ru/media/cache/9f/ed/18/f1/5b/30/9fed18f15b30815b39e615911919ba0b.jpg"/>
          <p:cNvPicPr>
            <a:picLocks noChangeAspect="1" noChangeArrowheads="1"/>
          </p:cNvPicPr>
          <p:nvPr/>
        </p:nvPicPr>
        <p:blipFill>
          <a:blip r:embed="rId2" cstate="print">
            <a:lum bright="44000" contrast="-1000"/>
          </a:blip>
          <a:srcRect b="3614"/>
          <a:stretch>
            <a:fillRect/>
          </a:stretch>
        </p:blipFill>
        <p:spPr bwMode="auto">
          <a:xfrm>
            <a:off x="-19147" y="0"/>
            <a:ext cx="9163148" cy="6857999"/>
          </a:xfrm>
          <a:prstGeom prst="rect">
            <a:avLst/>
          </a:prstGeom>
          <a:blipFill>
            <a:blip r:embed="rId3" cstate="print">
              <a:lum bright="44000" contrast="-1000"/>
            </a:blip>
            <a:tile tx="0" ty="0" sx="100000" sy="100000" flip="none" algn="tl"/>
          </a:blipFill>
        </p:spPr>
      </p:pic>
      <p:sp>
        <p:nvSpPr>
          <p:cNvPr id="1025" name="Rectangle 1"/>
          <p:cNvSpPr>
            <a:spLocks noChangeArrowheads="1"/>
          </p:cNvSpPr>
          <p:nvPr/>
        </p:nvSpPr>
        <p:spPr bwMode="auto">
          <a:xfrm>
            <a:off x="0" y="0"/>
            <a:ext cx="9144000" cy="59246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lnSpc>
                <a:spcPct val="100000"/>
              </a:lnSpc>
              <a:spcBef>
                <a:spcPct val="0"/>
              </a:spcBef>
              <a:spcAft>
                <a:spcPct val="0"/>
              </a:spcAft>
              <a:buClrTx/>
              <a:buSzTx/>
              <a:buFontTx/>
              <a:buNone/>
              <a:tabLst>
                <a:tab pos="968375" algn="l"/>
              </a:tabLst>
            </a:pPr>
            <a:r>
              <a:rPr kumimoji="0" lang="ru-RU" sz="26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Уважаемые жители Курского района!</a:t>
            </a:r>
          </a:p>
          <a:p>
            <a:pPr marL="0" marR="0" lvl="0" indent="449263" algn="just" defTabSz="914400" rtl="0" eaLnBrk="1" fontAlgn="base" latinLnBrk="0" hangingPunct="1">
              <a:lnSpc>
                <a:spcPct val="100000"/>
              </a:lnSpc>
              <a:spcBef>
                <a:spcPct val="0"/>
              </a:spcBef>
              <a:spcAft>
                <a:spcPct val="0"/>
              </a:spcAft>
              <a:buClrTx/>
              <a:buSzTx/>
              <a:buFontTx/>
              <a:buNone/>
              <a:tabLst>
                <a:tab pos="968375" algn="l"/>
              </a:tabLst>
            </a:pPr>
            <a:endParaRPr kumimoji="0" lang="ru-RU" sz="9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968375" algn="l"/>
              </a:tabLst>
            </a:pPr>
            <a:r>
              <a:rPr kumimoji="0" lang="ru-RU" sz="24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«Бюджет для граждан» составлен на основании проекта решения совета Курского муниципального района Ставропольского края </a:t>
            </a:r>
            <a:r>
              <a:rPr kumimoji="0" lang="ru-RU" sz="2000" i="0" u="none" strike="noStrike" cap="none" normalizeH="0" dirty="0" smtClean="0">
                <a:ln>
                  <a:noFill/>
                </a:ln>
                <a:solidFill>
                  <a:schemeClr val="tx1"/>
                </a:solidFill>
                <a:effectLst/>
                <a:latin typeface="Calibri" pitchFamily="34" charset="0"/>
                <a:ea typeface="Calibri" pitchFamily="34" charset="0"/>
                <a:cs typeface="Calibri" pitchFamily="34" charset="0"/>
              </a:rPr>
              <a:t> </a:t>
            </a: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«О бюджете Курского муниципального района Ставропольского края на 2020 год и плановый период 2021 и 2022 годов», носит ознакомительный и осведомительный характер, и размещен с целью информирования населения в доступной форме.</a:t>
            </a:r>
          </a:p>
          <a:p>
            <a:pPr marL="0" marR="0" lvl="0" indent="449263" algn="just" defTabSz="914400" rtl="0" eaLnBrk="0" fontAlgn="base" latinLnBrk="0" hangingPunct="0">
              <a:lnSpc>
                <a:spcPct val="100000"/>
              </a:lnSpc>
              <a:spcBef>
                <a:spcPct val="0"/>
              </a:spcBef>
              <a:spcAft>
                <a:spcPct val="0"/>
              </a:spcAft>
              <a:buClrTx/>
              <a:buSzTx/>
              <a:buFontTx/>
              <a:buNone/>
              <a:tabLst>
                <a:tab pos="968375" algn="l"/>
              </a:tabLst>
            </a:pPr>
            <a:endParaRPr kumimoji="0" lang="ru-RU" sz="2000" i="0" u="none" strike="noStrike" cap="none" normalizeH="0" baseline="0" dirty="0" smtClean="0">
              <a:ln>
                <a:noFill/>
              </a:ln>
              <a:solidFill>
                <a:schemeClr val="tx1"/>
              </a:solidFill>
              <a:effectLst/>
              <a:latin typeface="Calibri" pitchFamily="34" charset="0"/>
              <a:cs typeface="Calibri"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tab pos="968375" algn="l"/>
              </a:tabLst>
            </a:pP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Информация на интернет - ресурсе доходчиво раскрывает основные понятия законодательства о бюджетном процессе, содержит параметры доходной и расходной части бюджета Курского муниципального района.</a:t>
            </a:r>
          </a:p>
          <a:p>
            <a:pPr marL="0" marR="0" lvl="0" indent="449263" algn="just" defTabSz="914400" rtl="0" eaLnBrk="0" fontAlgn="base" latinLnBrk="0" hangingPunct="0">
              <a:lnSpc>
                <a:spcPct val="100000"/>
              </a:lnSpc>
              <a:spcBef>
                <a:spcPct val="0"/>
              </a:spcBef>
              <a:spcAft>
                <a:spcPct val="0"/>
              </a:spcAft>
              <a:buClrTx/>
              <a:buSzTx/>
              <a:buFontTx/>
              <a:buNone/>
              <a:tabLst>
                <a:tab pos="968375" algn="l"/>
              </a:tabLst>
            </a:pPr>
            <a:endParaRPr kumimoji="0" lang="ru-RU" sz="2000" i="0" u="none" strike="noStrike" cap="none" normalizeH="0" baseline="0" dirty="0" smtClean="0">
              <a:ln>
                <a:noFill/>
              </a:ln>
              <a:solidFill>
                <a:schemeClr val="tx1"/>
              </a:solidFill>
              <a:effectLst/>
              <a:latin typeface="Calibri" pitchFamily="34" charset="0"/>
              <a:cs typeface="Calibri" pitchFamily="34" charset="0"/>
            </a:endParaRPr>
          </a:p>
          <a:p>
            <a:pPr lvl="0" indent="449263" algn="just" eaLnBrk="0" hangingPunct="0">
              <a:tabLst>
                <a:tab pos="968375" algn="l"/>
              </a:tabLst>
            </a:pP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«Бюджет для граждан» призван сделать бюджетный процесс открытым и</a:t>
            </a:r>
            <a:r>
              <a:rPr kumimoji="0" lang="ru-RU" sz="2000" i="0" u="none" strike="noStrike" cap="none" normalizeH="0" dirty="0" smtClean="0">
                <a:ln>
                  <a:noFill/>
                </a:ln>
                <a:solidFill>
                  <a:schemeClr val="tx1"/>
                </a:solidFill>
                <a:effectLst/>
                <a:latin typeface="Calibri" pitchFamily="34" charset="0"/>
                <a:ea typeface="Calibri" pitchFamily="34" charset="0"/>
                <a:cs typeface="Calibri" pitchFamily="34" charset="0"/>
              </a:rPr>
              <a:t> прозрачным, что п</a:t>
            </a: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озволит каждому жителю района подробно изучить основные направления расходования бюджета района по отраслям экономики и социальной сферы, источники доходов. </a:t>
            </a:r>
          </a:p>
          <a:p>
            <a:pPr lvl="0" indent="449263" algn="just" eaLnBrk="0" hangingPunct="0">
              <a:tabLst>
                <a:tab pos="968375" algn="l"/>
              </a:tabLst>
            </a:pPr>
            <a:endPar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endParaRPr>
          </a:p>
          <a:p>
            <a:pPr lvl="0" indent="449263" algn="just" eaLnBrk="0" hangingPunct="0">
              <a:tabLst>
                <a:tab pos="968375" algn="l"/>
              </a:tabLst>
            </a:pPr>
            <a:r>
              <a:rPr lang="ru-RU" sz="2000" dirty="0" smtClean="0">
                <a:latin typeface="Calibri" pitchFamily="34" charset="0"/>
                <a:ea typeface="Calibri" pitchFamily="34" charset="0"/>
                <a:cs typeface="Calibri" pitchFamily="34" charset="0"/>
              </a:rPr>
              <a:t>В</a:t>
            </a:r>
            <a:r>
              <a:rPr kumimoji="0" lang="ru-RU" sz="2000" i="0" u="none" strike="noStrike" cap="none" normalizeH="0" baseline="0" dirty="0" smtClean="0">
                <a:ln>
                  <a:noFill/>
                </a:ln>
                <a:solidFill>
                  <a:schemeClr val="tx1"/>
                </a:solidFill>
                <a:effectLst/>
                <a:latin typeface="Calibri" pitchFamily="34" charset="0"/>
                <a:ea typeface="Calibri" pitchFamily="34" charset="0"/>
                <a:cs typeface="Calibri" pitchFamily="34" charset="0"/>
              </a:rPr>
              <a:t>аши замечания и предложения</a:t>
            </a:r>
            <a:r>
              <a:rPr kumimoji="0" lang="ru-RU" sz="2000" i="0" u="none" strike="noStrike" cap="none" normalizeH="0" dirty="0" smtClean="0">
                <a:ln>
                  <a:noFill/>
                </a:ln>
                <a:solidFill>
                  <a:schemeClr val="tx1"/>
                </a:solidFill>
                <a:effectLst/>
                <a:latin typeface="Calibri" pitchFamily="34" charset="0"/>
                <a:ea typeface="Calibri" pitchFamily="34" charset="0"/>
                <a:cs typeface="Calibri" pitchFamily="34" charset="0"/>
              </a:rPr>
              <a:t> к проекту можете направлять по электронному адресу: </a:t>
            </a:r>
            <a:r>
              <a:rPr lang="ru-RU" sz="2000" dirty="0" err="1" smtClean="0">
                <a:latin typeface="Calibri" pitchFamily="34" charset="0"/>
                <a:cs typeface="Calibri" pitchFamily="34" charset="0"/>
              </a:rPr>
              <a:t>fukursk@mail.ru</a:t>
            </a:r>
            <a:r>
              <a:rPr lang="ru-RU" sz="2000" dirty="0" smtClean="0">
                <a:latin typeface="Calibri" pitchFamily="34" charset="0"/>
                <a:cs typeface="Calibri" pitchFamily="34" charset="0"/>
              </a:rPr>
              <a:t> </a:t>
            </a:r>
            <a:endParaRPr kumimoji="0" lang="ru-RU" sz="200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ransition>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ФУНКЦИОНАЛЬНАЯ СТРУКТУРА РАСХОДОВ</a:t>
            </a:r>
          </a:p>
          <a:p>
            <a:pPr algn="ctr"/>
            <a:r>
              <a:rPr lang="ru-RU" sz="1600" dirty="0" smtClean="0">
                <a:latin typeface="Calibri" pitchFamily="34" charset="0"/>
                <a:cs typeface="Calibri" pitchFamily="34" charset="0"/>
              </a:rPr>
              <a:t> БЮДЖЕТА КУРСКОГО МУНИЦИПАЛЬНОГО РАЙОНА В 2018-2022 ГОДАХ</a:t>
            </a:r>
          </a:p>
        </p:txBody>
      </p:sp>
      <p:graphicFrame>
        <p:nvGraphicFramePr>
          <p:cNvPr id="5" name="Диаграмма 4"/>
          <p:cNvGraphicFramePr/>
          <p:nvPr/>
        </p:nvGraphicFramePr>
        <p:xfrm>
          <a:off x="0" y="500042"/>
          <a:ext cx="9144000" cy="635795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85720" y="642917"/>
          <a:ext cx="8643999" cy="5576493"/>
        </p:xfrm>
        <a:graphic>
          <a:graphicData uri="http://schemas.openxmlformats.org/drawingml/2006/table">
            <a:tbl>
              <a:tblPr/>
              <a:tblGrid>
                <a:gridCol w="4588977"/>
                <a:gridCol w="1452362"/>
                <a:gridCol w="1455415"/>
                <a:gridCol w="1147245"/>
              </a:tblGrid>
              <a:tr h="168828">
                <a:tc>
                  <a:txBody>
                    <a:bodyPr/>
                    <a:lstStyle/>
                    <a:p>
                      <a:pPr algn="ctr" rtl="0" fontAlgn="b"/>
                      <a:r>
                        <a:rPr lang="ru-RU" sz="1100" b="1" i="0" u="none" strike="noStrike" dirty="0">
                          <a:solidFill>
                            <a:srgbClr val="000000"/>
                          </a:solidFill>
                          <a:latin typeface="Calibri" pitchFamily="34" charset="0"/>
                          <a:cs typeface="Calibri" pitchFamily="34" charset="0"/>
                        </a:rPr>
                        <a:t>Наименование</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1" i="0" u="none" strike="noStrike" dirty="0" smtClean="0">
                          <a:solidFill>
                            <a:srgbClr val="000000"/>
                          </a:solidFill>
                          <a:latin typeface="Calibri" pitchFamily="34" charset="0"/>
                          <a:cs typeface="Calibri" pitchFamily="34" charset="0"/>
                        </a:rPr>
                        <a:t>2020 год</a:t>
                      </a:r>
                      <a:r>
                        <a:rPr lang="ru-RU" sz="1100" b="1" i="0" u="none" strike="noStrike" baseline="0" dirty="0" smtClean="0">
                          <a:solidFill>
                            <a:srgbClr val="000000"/>
                          </a:solidFill>
                          <a:latin typeface="Calibri" pitchFamily="34" charset="0"/>
                          <a:cs typeface="Calibri" pitchFamily="34" charset="0"/>
                        </a:rPr>
                        <a:t> </a:t>
                      </a:r>
                      <a:endParaRPr lang="ru-RU" sz="1100" b="1"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1" i="0" u="none" strike="noStrike" dirty="0" smtClean="0">
                          <a:solidFill>
                            <a:srgbClr val="000000"/>
                          </a:solidFill>
                          <a:latin typeface="Calibri" pitchFamily="34" charset="0"/>
                          <a:cs typeface="Calibri" pitchFamily="34" charset="0"/>
                        </a:rPr>
                        <a:t>2021 год </a:t>
                      </a:r>
                      <a:endParaRPr lang="ru-RU" sz="1100" b="1"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1" i="0" u="none" strike="noStrike" dirty="0" smtClean="0">
                          <a:solidFill>
                            <a:srgbClr val="000000"/>
                          </a:solidFill>
                          <a:latin typeface="Calibri" pitchFamily="34" charset="0"/>
                          <a:cs typeface="Calibri" pitchFamily="34" charset="0"/>
                        </a:rPr>
                        <a:t> 2022 год</a:t>
                      </a:r>
                      <a:endParaRPr lang="ru-RU" sz="1100" b="1"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104">
                <a:tc>
                  <a:txBody>
                    <a:bodyPr/>
                    <a:lstStyle/>
                    <a:p>
                      <a:pPr algn="l" rtl="0" fontAlgn="b"/>
                      <a:r>
                        <a:rPr lang="ru-RU" sz="1100" b="1" i="0" u="none" strike="noStrike" dirty="0" smtClean="0">
                          <a:solidFill>
                            <a:srgbClr val="000000"/>
                          </a:solidFill>
                          <a:latin typeface="Calibri" pitchFamily="34" charset="0"/>
                          <a:cs typeface="Calibri" pitchFamily="34" charset="0"/>
                        </a:rPr>
                        <a:t>   Основное </a:t>
                      </a:r>
                      <a:r>
                        <a:rPr lang="ru-RU" sz="1100" b="1" i="0" u="none" strike="noStrike" dirty="0">
                          <a:solidFill>
                            <a:srgbClr val="000000"/>
                          </a:solidFill>
                          <a:latin typeface="Calibri" pitchFamily="34" charset="0"/>
                          <a:cs typeface="Calibri" pitchFamily="34" charset="0"/>
                        </a:rPr>
                        <a:t>мероприятие </a:t>
                      </a:r>
                      <a:r>
                        <a:rPr lang="ru-RU" sz="1100" b="1" i="0" u="none" strike="noStrike" dirty="0" smtClean="0">
                          <a:solidFill>
                            <a:srgbClr val="000000"/>
                          </a:solidFill>
                          <a:latin typeface="Calibri" pitchFamily="34" charset="0"/>
                          <a:cs typeface="Calibri" pitchFamily="34" charset="0"/>
                        </a:rPr>
                        <a:t>«Реализация </a:t>
                      </a:r>
                      <a:r>
                        <a:rPr lang="ru-RU" sz="1100" b="1" i="0" u="none" strike="noStrike" dirty="0">
                          <a:solidFill>
                            <a:srgbClr val="000000"/>
                          </a:solidFill>
                          <a:latin typeface="Calibri" pitchFamily="34" charset="0"/>
                          <a:cs typeface="Calibri" pitchFamily="34" charset="0"/>
                        </a:rPr>
                        <a:t>регионального проекта </a:t>
                      </a:r>
                      <a:r>
                        <a:rPr lang="ru-RU" sz="1100" b="1" i="0" u="none" strike="noStrike" dirty="0" smtClean="0">
                          <a:solidFill>
                            <a:srgbClr val="000000"/>
                          </a:solidFill>
                          <a:latin typeface="Calibri" pitchFamily="34" charset="0"/>
                          <a:cs typeface="Calibri" pitchFamily="34" charset="0"/>
                        </a:rPr>
                        <a:t>«Современная школа»</a:t>
                      </a:r>
                      <a:endParaRPr lang="ru-RU" sz="1100" b="1"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1" i="0" u="none" strike="noStrike" dirty="0">
                          <a:solidFill>
                            <a:srgbClr val="000000"/>
                          </a:solidFill>
                          <a:latin typeface="Calibri" pitchFamily="34" charset="0"/>
                          <a:cs typeface="Calibri" pitchFamily="34" charset="0"/>
                        </a:rPr>
                        <a:t>2 388,19</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1" i="0" u="none" strike="noStrike" dirty="0">
                          <a:solidFill>
                            <a:srgbClr val="000000"/>
                          </a:solidFill>
                          <a:latin typeface="Calibri" pitchFamily="34" charset="0"/>
                          <a:cs typeface="Calibri" pitchFamily="34" charset="0"/>
                        </a:rPr>
                        <a:t>6 105,30</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1" i="0" u="none" strike="noStrike" dirty="0">
                          <a:solidFill>
                            <a:srgbClr val="000000"/>
                          </a:solidFill>
                          <a:latin typeface="Calibri" pitchFamily="34" charset="0"/>
                          <a:cs typeface="Calibri" pitchFamily="34" charset="0"/>
                        </a:rPr>
                        <a:t>10 332,04</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104">
                <a:tc>
                  <a:txBody>
                    <a:bodyPr/>
                    <a:lstStyle/>
                    <a:p>
                      <a:pPr algn="l" rtl="0" fontAlgn="b"/>
                      <a:r>
                        <a:rPr lang="ru-RU" sz="1100" b="0" i="0" u="none" strike="noStrike" dirty="0" smtClean="0">
                          <a:solidFill>
                            <a:srgbClr val="000000"/>
                          </a:solidFill>
                          <a:latin typeface="Calibri" pitchFamily="34" charset="0"/>
                          <a:cs typeface="Calibri" pitchFamily="34" charset="0"/>
                        </a:rPr>
                        <a:t>  Обеспечение </a:t>
                      </a:r>
                      <a:r>
                        <a:rPr lang="ru-RU" sz="1100" b="0" i="0" u="none" strike="noStrike" dirty="0">
                          <a:solidFill>
                            <a:srgbClr val="000000"/>
                          </a:solidFill>
                          <a:latin typeface="Calibri" pitchFamily="34" charset="0"/>
                          <a:cs typeface="Calibri" pitchFamily="34" charset="0"/>
                        </a:rPr>
                        <a:t>деятельности центров образования цифрового и гуманитарного профилей</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2 388,19</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a:solidFill>
                            <a:srgbClr val="000000"/>
                          </a:solidFill>
                          <a:latin typeface="Calibri" pitchFamily="34" charset="0"/>
                          <a:cs typeface="Calibri" pitchFamily="34" charset="0"/>
                        </a:rPr>
                        <a:t>6 105,30</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a:solidFill>
                            <a:srgbClr val="000000"/>
                          </a:solidFill>
                          <a:latin typeface="Calibri" pitchFamily="34" charset="0"/>
                          <a:cs typeface="Calibri" pitchFamily="34" charset="0"/>
                        </a:rPr>
                        <a:t>10 332,04</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828">
                <a:tc>
                  <a:txBody>
                    <a:bodyPr/>
                    <a:lstStyle/>
                    <a:p>
                      <a:pPr algn="l" rtl="0" fontAlgn="b"/>
                      <a:r>
                        <a:rPr lang="ru-RU" sz="1100" b="0" i="0" u="none" strike="noStrike" dirty="0" smtClean="0">
                          <a:solidFill>
                            <a:srgbClr val="000000"/>
                          </a:solidFill>
                          <a:latin typeface="Calibri" pitchFamily="34" charset="0"/>
                          <a:cs typeface="Calibri" pitchFamily="34" charset="0"/>
                        </a:rPr>
                        <a:t>  Расходы </a:t>
                      </a:r>
                      <a:r>
                        <a:rPr lang="ru-RU" sz="1100" b="0" i="0" u="none" strike="noStrike" dirty="0">
                          <a:solidFill>
                            <a:srgbClr val="000000"/>
                          </a:solidFill>
                          <a:latin typeface="Calibri" pitchFamily="34" charset="0"/>
                          <a:cs typeface="Calibri" pitchFamily="34" charset="0"/>
                        </a:rPr>
                        <a:t>на выплаты персоналу казенных учреждений</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2 353,07</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a:solidFill>
                            <a:srgbClr val="000000"/>
                          </a:solidFill>
                          <a:latin typeface="Calibri" pitchFamily="34" charset="0"/>
                          <a:cs typeface="Calibri" pitchFamily="34" charset="0"/>
                        </a:rPr>
                        <a:t>5 706,14</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a:solidFill>
                            <a:srgbClr val="000000"/>
                          </a:solidFill>
                          <a:latin typeface="Calibri" pitchFamily="34" charset="0"/>
                          <a:cs typeface="Calibri" pitchFamily="34" charset="0"/>
                        </a:rPr>
                        <a:t>9 865,75</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104">
                <a:tc>
                  <a:txBody>
                    <a:bodyPr/>
                    <a:lstStyle/>
                    <a:p>
                      <a:pPr algn="l" rtl="0" fontAlgn="b"/>
                      <a:r>
                        <a:rPr lang="ru-RU" sz="1100" b="0" i="0" u="none" strike="noStrike" dirty="0" smtClean="0">
                          <a:solidFill>
                            <a:srgbClr val="000000"/>
                          </a:solidFill>
                          <a:latin typeface="Calibri" pitchFamily="34" charset="0"/>
                          <a:cs typeface="Calibri" pitchFamily="34" charset="0"/>
                        </a:rPr>
                        <a:t>  Иные </a:t>
                      </a:r>
                      <a:r>
                        <a:rPr lang="ru-RU" sz="1100" b="0" i="0" u="none" strike="noStrike" dirty="0">
                          <a:solidFill>
                            <a:srgbClr val="000000"/>
                          </a:solidFill>
                          <a:latin typeface="Calibri" pitchFamily="34" charset="0"/>
                          <a:cs typeface="Calibri" pitchFamily="34" charset="0"/>
                        </a:rPr>
                        <a:t>закупки товаров, работ и услуг для обеспечения государственных (муниципальных) нужд</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a:solidFill>
                            <a:srgbClr val="000000"/>
                          </a:solidFill>
                          <a:latin typeface="Calibri" pitchFamily="34" charset="0"/>
                          <a:cs typeface="Calibri" pitchFamily="34" charset="0"/>
                        </a:rPr>
                        <a:t>35,12</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399,16</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a:solidFill>
                            <a:srgbClr val="000000"/>
                          </a:solidFill>
                          <a:latin typeface="Calibri" pitchFamily="34" charset="0"/>
                          <a:cs typeface="Calibri" pitchFamily="34" charset="0"/>
                        </a:rPr>
                        <a:t>466,29</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104">
                <a:tc>
                  <a:txBody>
                    <a:bodyPr/>
                    <a:lstStyle/>
                    <a:p>
                      <a:pPr algn="l" rtl="0" fontAlgn="b"/>
                      <a:r>
                        <a:rPr lang="ru-RU" sz="1100" b="1" i="0" u="none" strike="noStrike" dirty="0" smtClean="0">
                          <a:solidFill>
                            <a:srgbClr val="000000"/>
                          </a:solidFill>
                          <a:latin typeface="Calibri" pitchFamily="34" charset="0"/>
                          <a:cs typeface="Calibri" pitchFamily="34" charset="0"/>
                        </a:rPr>
                        <a:t>  Основное </a:t>
                      </a:r>
                      <a:r>
                        <a:rPr lang="ru-RU" sz="1100" b="1" i="0" u="none" strike="noStrike" dirty="0">
                          <a:solidFill>
                            <a:srgbClr val="000000"/>
                          </a:solidFill>
                          <a:latin typeface="Calibri" pitchFamily="34" charset="0"/>
                          <a:cs typeface="Calibri" pitchFamily="34" charset="0"/>
                        </a:rPr>
                        <a:t>мероприятие "Реализация регионального проекта </a:t>
                      </a:r>
                      <a:r>
                        <a:rPr lang="ru-RU" sz="1100" b="1" i="0" u="none" strike="noStrike" dirty="0" smtClean="0">
                          <a:solidFill>
                            <a:srgbClr val="000000"/>
                          </a:solidFill>
                          <a:latin typeface="Calibri" pitchFamily="34" charset="0"/>
                          <a:cs typeface="Calibri" pitchFamily="34" charset="0"/>
                        </a:rPr>
                        <a:t>«Успех </a:t>
                      </a:r>
                      <a:r>
                        <a:rPr lang="ru-RU" sz="1100" b="1" i="0" u="none" strike="noStrike" dirty="0">
                          <a:solidFill>
                            <a:srgbClr val="000000"/>
                          </a:solidFill>
                          <a:latin typeface="Calibri" pitchFamily="34" charset="0"/>
                          <a:cs typeface="Calibri" pitchFamily="34" charset="0"/>
                        </a:rPr>
                        <a:t>каждого </a:t>
                      </a:r>
                      <a:r>
                        <a:rPr lang="ru-RU" sz="1100" b="1" i="0" u="none" strike="noStrike" dirty="0" smtClean="0">
                          <a:solidFill>
                            <a:srgbClr val="000000"/>
                          </a:solidFill>
                          <a:latin typeface="Calibri" pitchFamily="34" charset="0"/>
                          <a:cs typeface="Calibri" pitchFamily="34" charset="0"/>
                        </a:rPr>
                        <a:t>ребенка»</a:t>
                      </a:r>
                      <a:endParaRPr lang="ru-RU" sz="1100" b="1"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1" i="0" u="none" strike="noStrike" dirty="0">
                          <a:solidFill>
                            <a:srgbClr val="000000"/>
                          </a:solidFill>
                          <a:latin typeface="Calibri" pitchFamily="34" charset="0"/>
                          <a:cs typeface="Calibri" pitchFamily="34" charset="0"/>
                        </a:rPr>
                        <a:t>1 770,68</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1" i="0" u="none" strike="noStrike" dirty="0">
                          <a:solidFill>
                            <a:srgbClr val="000000"/>
                          </a:solidFill>
                          <a:latin typeface="Calibri" pitchFamily="34" charset="0"/>
                          <a:cs typeface="Calibri" pitchFamily="34" charset="0"/>
                        </a:rPr>
                        <a:t>1 727,71</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1" i="0" u="none" strike="noStrike" dirty="0">
                          <a:solidFill>
                            <a:srgbClr val="000000"/>
                          </a:solidFill>
                          <a:latin typeface="Calibri" pitchFamily="34" charset="0"/>
                          <a:cs typeface="Calibri" pitchFamily="34" charset="0"/>
                        </a:rPr>
                        <a:t>2 079,27</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726">
                <a:tc>
                  <a:txBody>
                    <a:bodyPr/>
                    <a:lstStyle/>
                    <a:p>
                      <a:pPr algn="l" rtl="0" fontAlgn="b"/>
                      <a:r>
                        <a:rPr lang="ru-RU" sz="1100" b="0" i="0" u="none" strike="noStrike" dirty="0" smtClean="0">
                          <a:solidFill>
                            <a:srgbClr val="000000"/>
                          </a:solidFill>
                          <a:latin typeface="Calibri" pitchFamily="34" charset="0"/>
                          <a:cs typeface="Calibri" pitchFamily="34" charset="0"/>
                        </a:rPr>
                        <a:t>  Создание </a:t>
                      </a:r>
                      <a:r>
                        <a:rPr lang="ru-RU" sz="1100" b="0" i="0" u="none" strike="noStrike" dirty="0">
                          <a:solidFill>
                            <a:srgbClr val="000000"/>
                          </a:solidFill>
                          <a:latin typeface="Calibri" pitchFamily="34" charset="0"/>
                          <a:cs typeface="Calibri" pitchFamily="34" charset="0"/>
                        </a:rPr>
                        <a:t>в общеобразовательных организациях, расположенных в сельской местности, условий для занятий физической культурой и спортом</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a:solidFill>
                            <a:srgbClr val="000000"/>
                          </a:solidFill>
                          <a:latin typeface="Calibri" pitchFamily="34" charset="0"/>
                          <a:cs typeface="Calibri" pitchFamily="34" charset="0"/>
                        </a:rPr>
                        <a:t>1 770,68</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1 727,71</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a:solidFill>
                            <a:srgbClr val="000000"/>
                          </a:solidFill>
                          <a:latin typeface="Calibri" pitchFamily="34" charset="0"/>
                          <a:cs typeface="Calibri" pitchFamily="34" charset="0"/>
                        </a:rPr>
                        <a:t>2 079,27</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104">
                <a:tc>
                  <a:txBody>
                    <a:bodyPr/>
                    <a:lstStyle/>
                    <a:p>
                      <a:pPr algn="l" rtl="0" fontAlgn="b"/>
                      <a:r>
                        <a:rPr lang="ru-RU" sz="1100" b="0" i="0" u="none" strike="noStrike" dirty="0" smtClean="0">
                          <a:solidFill>
                            <a:srgbClr val="000000"/>
                          </a:solidFill>
                          <a:latin typeface="Calibri" pitchFamily="34" charset="0"/>
                          <a:cs typeface="Calibri" pitchFamily="34" charset="0"/>
                        </a:rPr>
                        <a:t>  Иные </a:t>
                      </a:r>
                      <a:r>
                        <a:rPr lang="ru-RU" sz="1100" b="0" i="0" u="none" strike="noStrike" dirty="0">
                          <a:solidFill>
                            <a:srgbClr val="000000"/>
                          </a:solidFill>
                          <a:latin typeface="Calibri" pitchFamily="34" charset="0"/>
                          <a:cs typeface="Calibri" pitchFamily="34" charset="0"/>
                        </a:rPr>
                        <a:t>закупки товаров, работ и услуг для обеспечения государственных (муниципальных) нужд</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1 770,68</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1 727,71</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a:solidFill>
                            <a:srgbClr val="000000"/>
                          </a:solidFill>
                          <a:latin typeface="Calibri" pitchFamily="34" charset="0"/>
                          <a:cs typeface="Calibri" pitchFamily="34" charset="0"/>
                        </a:rPr>
                        <a:t>2 079,27</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726">
                <a:tc>
                  <a:txBody>
                    <a:bodyPr/>
                    <a:lstStyle/>
                    <a:p>
                      <a:pPr algn="l" rtl="0" fontAlgn="b"/>
                      <a:r>
                        <a:rPr lang="ru-RU" sz="1100" b="1" i="0" u="none" strike="noStrike" dirty="0" smtClean="0">
                          <a:solidFill>
                            <a:srgbClr val="000000"/>
                          </a:solidFill>
                          <a:latin typeface="Calibri" pitchFamily="34" charset="0"/>
                          <a:cs typeface="Calibri" pitchFamily="34" charset="0"/>
                        </a:rPr>
                        <a:t>  Основное </a:t>
                      </a:r>
                      <a:r>
                        <a:rPr lang="ru-RU" sz="1100" b="1" i="0" u="none" strike="noStrike" dirty="0">
                          <a:solidFill>
                            <a:srgbClr val="000000"/>
                          </a:solidFill>
                          <a:latin typeface="Calibri" pitchFamily="34" charset="0"/>
                          <a:cs typeface="Calibri" pitchFamily="34" charset="0"/>
                        </a:rPr>
                        <a:t>мероприятие </a:t>
                      </a:r>
                      <a:r>
                        <a:rPr lang="ru-RU" sz="1100" b="1" i="0" u="none" strike="noStrike" dirty="0" smtClean="0">
                          <a:solidFill>
                            <a:srgbClr val="000000"/>
                          </a:solidFill>
                          <a:latin typeface="Calibri" pitchFamily="34" charset="0"/>
                          <a:cs typeface="Calibri" pitchFamily="34" charset="0"/>
                        </a:rPr>
                        <a:t>«Реализация </a:t>
                      </a:r>
                      <a:r>
                        <a:rPr lang="ru-RU" sz="1100" b="1" i="0" u="none" strike="noStrike" dirty="0">
                          <a:solidFill>
                            <a:srgbClr val="000000"/>
                          </a:solidFill>
                          <a:latin typeface="Calibri" pitchFamily="34" charset="0"/>
                          <a:cs typeface="Calibri" pitchFamily="34" charset="0"/>
                        </a:rPr>
                        <a:t>регионального проекта "Финансовая поддержка семей при рождении </a:t>
                      </a:r>
                      <a:r>
                        <a:rPr lang="ru-RU" sz="1100" b="1" i="0" u="none" strike="noStrike" dirty="0" smtClean="0">
                          <a:solidFill>
                            <a:srgbClr val="000000"/>
                          </a:solidFill>
                          <a:latin typeface="Calibri" pitchFamily="34" charset="0"/>
                          <a:cs typeface="Calibri" pitchFamily="34" charset="0"/>
                        </a:rPr>
                        <a:t>детей»</a:t>
                      </a:r>
                      <a:endParaRPr lang="ru-RU" sz="1100" b="1" i="0" u="none" strike="noStrike" dirty="0">
                        <a:solidFill>
                          <a:srgbClr val="000000"/>
                        </a:solidFill>
                        <a:latin typeface="Calibri" pitchFamily="34" charset="0"/>
                        <a:cs typeface="Calibri" pitchFamily="34" charset="0"/>
                      </a:endParaRP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1" i="0" u="none" strike="noStrike" dirty="0">
                          <a:solidFill>
                            <a:srgbClr val="000000"/>
                          </a:solidFill>
                          <a:latin typeface="Calibri" pitchFamily="34" charset="0"/>
                          <a:cs typeface="Calibri" pitchFamily="34" charset="0"/>
                        </a:rPr>
                        <a:t>114 082,28</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1" i="0" u="none" strike="noStrike" dirty="0">
                          <a:solidFill>
                            <a:srgbClr val="000000"/>
                          </a:solidFill>
                          <a:latin typeface="Calibri" pitchFamily="34" charset="0"/>
                          <a:cs typeface="Calibri" pitchFamily="34" charset="0"/>
                        </a:rPr>
                        <a:t>127 186,81</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1" i="0" u="none" strike="noStrike" dirty="0">
                          <a:solidFill>
                            <a:srgbClr val="000000"/>
                          </a:solidFill>
                          <a:latin typeface="Calibri" pitchFamily="34" charset="0"/>
                          <a:cs typeface="Calibri" pitchFamily="34" charset="0"/>
                        </a:rPr>
                        <a:t>143 290,47</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7380">
                <a:tc>
                  <a:txBody>
                    <a:bodyPr/>
                    <a:lstStyle/>
                    <a:p>
                      <a:pPr algn="l" rtl="0" fontAlgn="b"/>
                      <a:r>
                        <a:rPr lang="ru-RU" sz="1100" b="0" i="0" u="none" strike="noStrike" dirty="0" smtClean="0">
                          <a:solidFill>
                            <a:srgbClr val="000000"/>
                          </a:solidFill>
                          <a:latin typeface="Calibri" pitchFamily="34" charset="0"/>
                          <a:cs typeface="Calibri" pitchFamily="34" charset="0"/>
                        </a:rPr>
                        <a:t>  Ежемесячная </a:t>
                      </a:r>
                      <a:r>
                        <a:rPr lang="ru-RU" sz="1100" b="0" i="0" u="none" strike="noStrike" dirty="0">
                          <a:solidFill>
                            <a:srgbClr val="000000"/>
                          </a:solidFill>
                          <a:latin typeface="Calibri" pitchFamily="34" charset="0"/>
                          <a:cs typeface="Calibri" pitchFamily="34" charset="0"/>
                        </a:rPr>
                        <a:t>денежная выплата, назначаемая в случае рождения третьего ребенка или последующих детей до достижения ребенком возраста трех лет</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78 049,57</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81 716,02</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83 154,90</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104">
                <a:tc>
                  <a:txBody>
                    <a:bodyPr/>
                    <a:lstStyle/>
                    <a:p>
                      <a:pPr algn="l" rtl="0" fontAlgn="b"/>
                      <a:r>
                        <a:rPr lang="ru-RU" sz="1100" b="0" i="0" u="none" strike="noStrike" dirty="0" smtClean="0">
                          <a:solidFill>
                            <a:srgbClr val="000000"/>
                          </a:solidFill>
                          <a:latin typeface="Calibri" pitchFamily="34" charset="0"/>
                          <a:cs typeface="Calibri" pitchFamily="34" charset="0"/>
                        </a:rPr>
                        <a:t>  Иные </a:t>
                      </a:r>
                      <a:r>
                        <a:rPr lang="ru-RU" sz="1100" b="0" i="0" u="none" strike="noStrike" dirty="0">
                          <a:solidFill>
                            <a:srgbClr val="000000"/>
                          </a:solidFill>
                          <a:latin typeface="Calibri" pitchFamily="34" charset="0"/>
                          <a:cs typeface="Calibri" pitchFamily="34" charset="0"/>
                        </a:rPr>
                        <a:t>закупки товаров, работ и услуг для обеспечения государственных (муниципальных) нужд</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0,00</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a:solidFill>
                            <a:srgbClr val="000000"/>
                          </a:solidFill>
                          <a:latin typeface="Calibri" pitchFamily="34" charset="0"/>
                          <a:cs typeface="Calibri" pitchFamily="34" charset="0"/>
                        </a:rPr>
                        <a:t>0,00</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0,00</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828">
                <a:tc>
                  <a:txBody>
                    <a:bodyPr/>
                    <a:lstStyle/>
                    <a:p>
                      <a:pPr algn="l" rtl="0" fontAlgn="b"/>
                      <a:r>
                        <a:rPr lang="ru-RU" sz="1100" b="0" i="0" u="none" strike="noStrike" dirty="0" smtClean="0">
                          <a:solidFill>
                            <a:srgbClr val="000000"/>
                          </a:solidFill>
                          <a:latin typeface="Calibri" pitchFamily="34" charset="0"/>
                          <a:cs typeface="Calibri" pitchFamily="34" charset="0"/>
                        </a:rPr>
                        <a:t>  Публичные </a:t>
                      </a:r>
                      <a:r>
                        <a:rPr lang="ru-RU" sz="1100" b="0" i="0" u="none" strike="noStrike" dirty="0">
                          <a:solidFill>
                            <a:srgbClr val="000000"/>
                          </a:solidFill>
                          <a:latin typeface="Calibri" pitchFamily="34" charset="0"/>
                          <a:cs typeface="Calibri" pitchFamily="34" charset="0"/>
                        </a:rPr>
                        <a:t>нормативные социальные выплаты гражданам</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78 049,57</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a:solidFill>
                            <a:srgbClr val="000000"/>
                          </a:solidFill>
                          <a:latin typeface="Calibri" pitchFamily="34" charset="0"/>
                          <a:cs typeface="Calibri" pitchFamily="34" charset="0"/>
                        </a:rPr>
                        <a:t>81 716,02</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83 154,90</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104">
                <a:tc>
                  <a:txBody>
                    <a:bodyPr/>
                    <a:lstStyle/>
                    <a:p>
                      <a:pPr algn="l" rtl="0" fontAlgn="b"/>
                      <a:r>
                        <a:rPr lang="ru-RU" sz="1100" b="0" i="0" u="none" strike="noStrike" dirty="0" smtClean="0">
                          <a:solidFill>
                            <a:srgbClr val="000000"/>
                          </a:solidFill>
                          <a:latin typeface="Calibri" pitchFamily="34" charset="0"/>
                          <a:cs typeface="Calibri" pitchFamily="34" charset="0"/>
                        </a:rPr>
                        <a:t>  Ежемесячная </a:t>
                      </a:r>
                      <a:r>
                        <a:rPr lang="ru-RU" sz="1100" b="0" i="0" u="none" strike="noStrike" dirty="0">
                          <a:solidFill>
                            <a:srgbClr val="000000"/>
                          </a:solidFill>
                          <a:latin typeface="Calibri" pitchFamily="34" charset="0"/>
                          <a:cs typeface="Calibri" pitchFamily="34" charset="0"/>
                        </a:rPr>
                        <a:t>выплата в связи с рождением (усыновлением) первого ребенка</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34 851,37</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44 289,45</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58 954,23</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104">
                <a:tc>
                  <a:txBody>
                    <a:bodyPr/>
                    <a:lstStyle/>
                    <a:p>
                      <a:pPr algn="l" rtl="0" fontAlgn="b"/>
                      <a:r>
                        <a:rPr lang="ru-RU" sz="1100" b="0" i="0" u="none" strike="noStrike" dirty="0" smtClean="0">
                          <a:solidFill>
                            <a:srgbClr val="000000"/>
                          </a:solidFill>
                          <a:latin typeface="Calibri" pitchFamily="34" charset="0"/>
                          <a:cs typeface="Calibri" pitchFamily="34" charset="0"/>
                        </a:rPr>
                        <a:t>  Иные </a:t>
                      </a:r>
                      <a:r>
                        <a:rPr lang="ru-RU" sz="1100" b="0" i="0" u="none" strike="noStrike" dirty="0">
                          <a:solidFill>
                            <a:srgbClr val="000000"/>
                          </a:solidFill>
                          <a:latin typeface="Calibri" pitchFamily="34" charset="0"/>
                          <a:cs typeface="Calibri" pitchFamily="34" charset="0"/>
                        </a:rPr>
                        <a:t>закупки товаров, работ и услуг для обеспечения государственных </a:t>
                      </a:r>
                      <a:r>
                        <a:rPr lang="ru-RU" sz="1100" b="0" i="0" u="none" strike="noStrike" dirty="0" smtClean="0">
                          <a:solidFill>
                            <a:srgbClr val="000000"/>
                          </a:solidFill>
                          <a:latin typeface="Calibri" pitchFamily="34" charset="0"/>
                          <a:cs typeface="Calibri" pitchFamily="34" charset="0"/>
                        </a:rPr>
                        <a:t> (</a:t>
                      </a:r>
                      <a:r>
                        <a:rPr lang="ru-RU" sz="1100" b="0" i="0" u="none" strike="noStrike" dirty="0">
                          <a:solidFill>
                            <a:srgbClr val="000000"/>
                          </a:solidFill>
                          <a:latin typeface="Calibri" pitchFamily="34" charset="0"/>
                          <a:cs typeface="Calibri" pitchFamily="34" charset="0"/>
                        </a:rPr>
                        <a:t>муниципальных) нужд</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522,77</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664,34</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884,31</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828">
                <a:tc>
                  <a:txBody>
                    <a:bodyPr/>
                    <a:lstStyle/>
                    <a:p>
                      <a:pPr algn="l" rtl="0" fontAlgn="b"/>
                      <a:r>
                        <a:rPr lang="ru-RU" sz="1100" b="0" i="0" u="none" strike="noStrike" dirty="0" smtClean="0">
                          <a:solidFill>
                            <a:srgbClr val="000000"/>
                          </a:solidFill>
                          <a:latin typeface="Calibri" pitchFamily="34" charset="0"/>
                          <a:cs typeface="Calibri" pitchFamily="34" charset="0"/>
                        </a:rPr>
                        <a:t>  Публичные </a:t>
                      </a:r>
                      <a:r>
                        <a:rPr lang="ru-RU" sz="1100" b="0" i="0" u="none" strike="noStrike" dirty="0">
                          <a:solidFill>
                            <a:srgbClr val="000000"/>
                          </a:solidFill>
                          <a:latin typeface="Calibri" pitchFamily="34" charset="0"/>
                          <a:cs typeface="Calibri" pitchFamily="34" charset="0"/>
                        </a:rPr>
                        <a:t>нормативные социальные выплаты гражданам</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34 328,60</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43 625,11</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58 069,92</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2726">
                <a:tc>
                  <a:txBody>
                    <a:bodyPr/>
                    <a:lstStyle/>
                    <a:p>
                      <a:pPr algn="l" rtl="0" fontAlgn="b"/>
                      <a:r>
                        <a:rPr lang="ru-RU" sz="1100" b="0" i="0" u="none" strike="noStrike" dirty="0" smtClean="0">
                          <a:solidFill>
                            <a:srgbClr val="000000"/>
                          </a:solidFill>
                          <a:latin typeface="Calibri" pitchFamily="34" charset="0"/>
                          <a:cs typeface="Calibri" pitchFamily="34" charset="0"/>
                        </a:rPr>
                        <a:t>  Предоставление </a:t>
                      </a:r>
                      <a:r>
                        <a:rPr lang="ru-RU" sz="1100" b="0" i="0" u="none" strike="noStrike" dirty="0">
                          <a:solidFill>
                            <a:srgbClr val="000000"/>
                          </a:solidFill>
                          <a:latin typeface="Calibri" pitchFamily="34" charset="0"/>
                          <a:cs typeface="Calibri" pitchFamily="34" charset="0"/>
                        </a:rPr>
                        <a:t>государственной социальной помощи малоимущим семьям, малоимущим одиноко проживающим гражданам</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1 181,34</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1 181,34</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1 181,34</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3104">
                <a:tc>
                  <a:txBody>
                    <a:bodyPr/>
                    <a:lstStyle/>
                    <a:p>
                      <a:pPr algn="l" rtl="0" fontAlgn="b"/>
                      <a:r>
                        <a:rPr lang="ru-RU" sz="1100" b="0" i="0" u="none" strike="noStrike" dirty="0" smtClean="0">
                          <a:solidFill>
                            <a:srgbClr val="000000"/>
                          </a:solidFill>
                          <a:latin typeface="Calibri" pitchFamily="34" charset="0"/>
                          <a:cs typeface="Calibri" pitchFamily="34" charset="0"/>
                        </a:rPr>
                        <a:t>  Иные </a:t>
                      </a:r>
                      <a:r>
                        <a:rPr lang="ru-RU" sz="1100" b="0" i="0" u="none" strike="noStrike" dirty="0">
                          <a:solidFill>
                            <a:srgbClr val="000000"/>
                          </a:solidFill>
                          <a:latin typeface="Calibri" pitchFamily="34" charset="0"/>
                          <a:cs typeface="Calibri" pitchFamily="34" charset="0"/>
                        </a:rPr>
                        <a:t>закупки товаров, работ и услуг для обеспечения государственных (муниципальных) нужд</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a:solidFill>
                            <a:srgbClr val="000000"/>
                          </a:solidFill>
                          <a:latin typeface="Calibri" pitchFamily="34" charset="0"/>
                          <a:cs typeface="Calibri" pitchFamily="34" charset="0"/>
                        </a:rPr>
                        <a:t>0,00</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0,00</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0,00</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828">
                <a:tc>
                  <a:txBody>
                    <a:bodyPr/>
                    <a:lstStyle/>
                    <a:p>
                      <a:pPr algn="l" rtl="0" fontAlgn="b"/>
                      <a:r>
                        <a:rPr lang="ru-RU" sz="1100" b="0" i="0" u="none" strike="noStrike" dirty="0" smtClean="0">
                          <a:solidFill>
                            <a:srgbClr val="000000"/>
                          </a:solidFill>
                          <a:latin typeface="Calibri" pitchFamily="34" charset="0"/>
                          <a:cs typeface="Calibri" pitchFamily="34" charset="0"/>
                        </a:rPr>
                        <a:t>  Публичные </a:t>
                      </a:r>
                      <a:r>
                        <a:rPr lang="ru-RU" sz="1100" b="0" i="0" u="none" strike="noStrike" dirty="0">
                          <a:solidFill>
                            <a:srgbClr val="000000"/>
                          </a:solidFill>
                          <a:latin typeface="Calibri" pitchFamily="34" charset="0"/>
                          <a:cs typeface="Calibri" pitchFamily="34" charset="0"/>
                        </a:rPr>
                        <a:t>нормативные социальные выплаты гражданам</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a:solidFill>
                            <a:srgbClr val="000000"/>
                          </a:solidFill>
                          <a:latin typeface="Calibri" pitchFamily="34" charset="0"/>
                          <a:cs typeface="Calibri" pitchFamily="34" charset="0"/>
                        </a:rPr>
                        <a:t>1 181,34</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1 181,34</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ru-RU" sz="1100" b="0" i="0" u="none" strike="noStrike" dirty="0">
                          <a:solidFill>
                            <a:srgbClr val="000000"/>
                          </a:solidFill>
                          <a:latin typeface="Calibri" pitchFamily="34" charset="0"/>
                          <a:cs typeface="Calibri" pitchFamily="34" charset="0"/>
                        </a:rPr>
                        <a:t>1 181,34</a:t>
                      </a:r>
                    </a:p>
                  </a:txBody>
                  <a:tcPr marL="4645" marR="4645" marT="464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НАЦИОНАЛЬНЫЕ ПРОЕКТЫ ПЛАНИРУЕМЫЕ К РЕАЛИЗАЦИИ В 2020-2022 ГОДАХ НА ТЕРРИТОРИИ КУРСКОГО МУНИЦИПАЛЬНОГО РАЙОНА</a:t>
            </a:r>
          </a:p>
        </p:txBody>
      </p:sp>
      <p:sp>
        <p:nvSpPr>
          <p:cNvPr id="5" name="TextBox 3"/>
          <p:cNvSpPr txBox="1"/>
          <p:nvPr/>
        </p:nvSpPr>
        <p:spPr>
          <a:xfrm>
            <a:off x="7703820" y="428604"/>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Tree>
  </p:cSld>
  <p:clrMapOvr>
    <a:masterClrMapping/>
  </p:clrMapOvr>
  <p:transition>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214282" y="500042"/>
          <a:ext cx="8715436" cy="300039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0"/>
            <a:ext cx="9144000" cy="584775"/>
          </a:xfrm>
          <a:prstGeom prst="rect">
            <a:avLst/>
          </a:prstGeom>
          <a:noFill/>
        </p:spPr>
        <p:txBody>
          <a:bodyPr wrap="square" rtlCol="0">
            <a:spAutoFit/>
          </a:bodyPr>
          <a:lstStyle/>
          <a:p>
            <a:pPr algn="ctr"/>
            <a:r>
              <a:rPr lang="ru-RU" sz="1600" b="1" dirty="0" smtClean="0">
                <a:latin typeface="Calibri" pitchFamily="34" charset="0"/>
                <a:cs typeface="Calibri" pitchFamily="34" charset="0"/>
              </a:rPr>
              <a:t>Раздел 5 /  </a:t>
            </a:r>
            <a:r>
              <a:rPr lang="ru-RU" sz="1600" dirty="0" smtClean="0">
                <a:latin typeface="Calibri" pitchFamily="34" charset="0"/>
                <a:cs typeface="Calibri" pitchFamily="34" charset="0"/>
              </a:rPr>
              <a:t>РАСХОДЫ БЮДЖЕТА КУРСКОГО МУНИЦИПАЛЬНОГО РАЙОНА </a:t>
            </a:r>
          </a:p>
          <a:p>
            <a:pPr algn="ctr"/>
            <a:r>
              <a:rPr lang="ru-RU" sz="1600" dirty="0" smtClean="0">
                <a:latin typeface="Calibri" pitchFamily="34" charset="0"/>
                <a:cs typeface="Calibri" pitchFamily="34" charset="0"/>
              </a:rPr>
              <a:t>НА ФИНАНСОВОЕ ОБЕСПЕЧЕНИЕ ОТРАСЛЕЙ СОЦИАЛЬНОЙ-КУЛЬТУРНОЙ СФЕРЫ В 2018-2022 ГОДАХ</a:t>
            </a:r>
          </a:p>
        </p:txBody>
      </p:sp>
      <p:sp>
        <p:nvSpPr>
          <p:cNvPr id="4" name="TextBox 3"/>
          <p:cNvSpPr txBox="1"/>
          <p:nvPr/>
        </p:nvSpPr>
        <p:spPr>
          <a:xfrm rot="16200000">
            <a:off x="1393574" y="2142551"/>
            <a:ext cx="500066" cy="215444"/>
          </a:xfrm>
          <a:prstGeom prst="rect">
            <a:avLst/>
          </a:prstGeom>
          <a:noFill/>
        </p:spPr>
        <p:txBody>
          <a:bodyPr wrap="square" rtlCol="0">
            <a:spAutoFit/>
          </a:bodyPr>
          <a:lstStyle/>
          <a:p>
            <a:r>
              <a:rPr lang="ru-RU" sz="800" dirty="0" smtClean="0">
                <a:latin typeface="Calibri" pitchFamily="34" charset="0"/>
                <a:cs typeface="Calibri" pitchFamily="34" charset="0"/>
              </a:rPr>
              <a:t>84,9%</a:t>
            </a:r>
            <a:endParaRPr lang="ru-RU" sz="800" dirty="0">
              <a:latin typeface="Calibri" pitchFamily="34" charset="0"/>
              <a:cs typeface="Calibri" pitchFamily="34" charset="0"/>
            </a:endParaRPr>
          </a:p>
        </p:txBody>
      </p:sp>
      <p:sp>
        <p:nvSpPr>
          <p:cNvPr id="5" name="TextBox 4"/>
          <p:cNvSpPr txBox="1"/>
          <p:nvPr/>
        </p:nvSpPr>
        <p:spPr>
          <a:xfrm rot="16200000">
            <a:off x="2407155" y="2191470"/>
            <a:ext cx="597905" cy="215444"/>
          </a:xfrm>
          <a:prstGeom prst="rect">
            <a:avLst/>
          </a:prstGeom>
          <a:noFill/>
        </p:spPr>
        <p:txBody>
          <a:bodyPr wrap="square" rtlCol="0">
            <a:spAutoFit/>
          </a:bodyPr>
          <a:lstStyle/>
          <a:p>
            <a:r>
              <a:rPr lang="ru-RU" sz="800" dirty="0" smtClean="0">
                <a:latin typeface="Calibri" pitchFamily="34" charset="0"/>
                <a:cs typeface="Calibri" pitchFamily="34" charset="0"/>
              </a:rPr>
              <a:t>74,0%</a:t>
            </a:r>
            <a:endParaRPr lang="ru-RU" sz="800" dirty="0">
              <a:latin typeface="Calibri" pitchFamily="34" charset="0"/>
              <a:cs typeface="Calibri" pitchFamily="34" charset="0"/>
            </a:endParaRPr>
          </a:p>
        </p:txBody>
      </p:sp>
      <p:sp>
        <p:nvSpPr>
          <p:cNvPr id="6" name="TextBox 5"/>
          <p:cNvSpPr txBox="1"/>
          <p:nvPr/>
        </p:nvSpPr>
        <p:spPr>
          <a:xfrm rot="16200000">
            <a:off x="3536432" y="2214553"/>
            <a:ext cx="500066" cy="215444"/>
          </a:xfrm>
          <a:prstGeom prst="rect">
            <a:avLst/>
          </a:prstGeom>
          <a:noFill/>
        </p:spPr>
        <p:txBody>
          <a:bodyPr wrap="square" rtlCol="0">
            <a:spAutoFit/>
          </a:bodyPr>
          <a:lstStyle/>
          <a:p>
            <a:r>
              <a:rPr lang="ru-RU" sz="800" dirty="0" smtClean="0">
                <a:latin typeface="Calibri" pitchFamily="34" charset="0"/>
                <a:cs typeface="Calibri" pitchFamily="34" charset="0"/>
              </a:rPr>
              <a:t>74,2%</a:t>
            </a:r>
            <a:endParaRPr lang="ru-RU" sz="800" dirty="0">
              <a:latin typeface="Calibri" pitchFamily="34" charset="0"/>
              <a:cs typeface="Calibri" pitchFamily="34" charset="0"/>
            </a:endParaRPr>
          </a:p>
        </p:txBody>
      </p:sp>
      <p:sp>
        <p:nvSpPr>
          <p:cNvPr id="7" name="TextBox 6"/>
          <p:cNvSpPr txBox="1"/>
          <p:nvPr/>
        </p:nvSpPr>
        <p:spPr>
          <a:xfrm rot="16200000">
            <a:off x="4553646" y="1999956"/>
            <a:ext cx="643506" cy="215444"/>
          </a:xfrm>
          <a:prstGeom prst="rect">
            <a:avLst/>
          </a:prstGeom>
          <a:noFill/>
        </p:spPr>
        <p:txBody>
          <a:bodyPr wrap="square" rtlCol="0">
            <a:spAutoFit/>
          </a:bodyPr>
          <a:lstStyle/>
          <a:p>
            <a:r>
              <a:rPr lang="ru-RU" sz="800" dirty="0" smtClean="0">
                <a:latin typeface="Calibri" pitchFamily="34" charset="0"/>
                <a:cs typeface="Calibri" pitchFamily="34" charset="0"/>
              </a:rPr>
              <a:t>80,2%</a:t>
            </a:r>
            <a:endParaRPr lang="ru-RU" sz="800" dirty="0">
              <a:latin typeface="Calibri" pitchFamily="34" charset="0"/>
              <a:cs typeface="Calibri" pitchFamily="34" charset="0"/>
            </a:endParaRPr>
          </a:p>
        </p:txBody>
      </p:sp>
      <p:sp>
        <p:nvSpPr>
          <p:cNvPr id="8" name="TextBox 7"/>
          <p:cNvSpPr txBox="1"/>
          <p:nvPr/>
        </p:nvSpPr>
        <p:spPr>
          <a:xfrm rot="16200000">
            <a:off x="5715573" y="2071113"/>
            <a:ext cx="500066" cy="215444"/>
          </a:xfrm>
          <a:prstGeom prst="rect">
            <a:avLst/>
          </a:prstGeom>
          <a:noFill/>
        </p:spPr>
        <p:txBody>
          <a:bodyPr wrap="square" rtlCol="0">
            <a:spAutoFit/>
          </a:bodyPr>
          <a:lstStyle/>
          <a:p>
            <a:r>
              <a:rPr lang="ru-RU" sz="800" dirty="0" smtClean="0">
                <a:latin typeface="Calibri" pitchFamily="34" charset="0"/>
                <a:cs typeface="Calibri" pitchFamily="34" charset="0"/>
              </a:rPr>
              <a:t>77,7%</a:t>
            </a:r>
            <a:endParaRPr lang="ru-RU" sz="800" dirty="0">
              <a:latin typeface="Calibri" pitchFamily="34" charset="0"/>
              <a:cs typeface="Calibri" pitchFamily="34" charset="0"/>
            </a:endParaRPr>
          </a:p>
        </p:txBody>
      </p:sp>
      <p:graphicFrame>
        <p:nvGraphicFramePr>
          <p:cNvPr id="9" name="Диаграмма 8"/>
          <p:cNvGraphicFramePr/>
          <p:nvPr/>
        </p:nvGraphicFramePr>
        <p:xfrm>
          <a:off x="0" y="3429000"/>
          <a:ext cx="3286116" cy="16430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p:nvPr/>
        </p:nvGraphicFramePr>
        <p:xfrm>
          <a:off x="5500694" y="3286124"/>
          <a:ext cx="3643306" cy="1785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Диаграмма 10"/>
          <p:cNvGraphicFramePr/>
          <p:nvPr/>
        </p:nvGraphicFramePr>
        <p:xfrm>
          <a:off x="0" y="5072074"/>
          <a:ext cx="3643306" cy="16430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Диаграмма 11"/>
          <p:cNvGraphicFramePr/>
          <p:nvPr/>
        </p:nvGraphicFramePr>
        <p:xfrm>
          <a:off x="5500694" y="5072074"/>
          <a:ext cx="3286116" cy="1643074"/>
        </p:xfrm>
        <a:graphic>
          <a:graphicData uri="http://schemas.openxmlformats.org/drawingml/2006/chart">
            <c:chart xmlns:c="http://schemas.openxmlformats.org/drawingml/2006/chart" xmlns:r="http://schemas.openxmlformats.org/officeDocument/2006/relationships" r:id="rId6"/>
          </a:graphicData>
        </a:graphic>
      </p:graphicFrame>
      <p:sp>
        <p:nvSpPr>
          <p:cNvPr id="15" name="Овал 14"/>
          <p:cNvSpPr/>
          <p:nvPr/>
        </p:nvSpPr>
        <p:spPr>
          <a:xfrm>
            <a:off x="3857620" y="4071942"/>
            <a:ext cx="1285884" cy="2071702"/>
          </a:xfrm>
          <a:prstGeom prst="ellipse">
            <a:avLst/>
          </a:prstGeom>
          <a:solidFill>
            <a:schemeClr val="accent6">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solidFill>
                  <a:schemeClr val="tx1"/>
                </a:solidFill>
              </a:rPr>
              <a:t>Что включают в себя отрасли социальной сферы?</a:t>
            </a:r>
            <a:endParaRPr lang="ru-RU" sz="1000" dirty="0">
              <a:solidFill>
                <a:schemeClr val="tx1"/>
              </a:solidFill>
            </a:endParaRPr>
          </a:p>
        </p:txBody>
      </p:sp>
      <p:cxnSp>
        <p:nvCxnSpPr>
          <p:cNvPr id="17" name="Прямая со стрелкой 16"/>
          <p:cNvCxnSpPr>
            <a:stCxn id="15" idx="6"/>
          </p:cNvCxnSpPr>
          <p:nvPr/>
        </p:nvCxnSpPr>
        <p:spPr>
          <a:xfrm flipV="1">
            <a:off x="5143504" y="4357695"/>
            <a:ext cx="357191" cy="75009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a:stCxn id="15" idx="2"/>
          </p:cNvCxnSpPr>
          <p:nvPr/>
        </p:nvCxnSpPr>
        <p:spPr>
          <a:xfrm rot="10800000">
            <a:off x="3357556" y="4357695"/>
            <a:ext cx="500065" cy="750099"/>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15" idx="2"/>
          </p:cNvCxnSpPr>
          <p:nvPr/>
        </p:nvCxnSpPr>
        <p:spPr>
          <a:xfrm rot="10800000" flipV="1">
            <a:off x="3500432" y="5107793"/>
            <a:ext cx="357189" cy="821538"/>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a:stCxn id="15" idx="6"/>
          </p:cNvCxnSpPr>
          <p:nvPr/>
        </p:nvCxnSpPr>
        <p:spPr>
          <a:xfrm>
            <a:off x="5143504" y="5107793"/>
            <a:ext cx="357191" cy="821539"/>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
          <p:cNvSpPr txBox="1"/>
          <p:nvPr/>
        </p:nvSpPr>
        <p:spPr>
          <a:xfrm>
            <a:off x="7703820" y="571480"/>
            <a:ext cx="144018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ru-RU" sz="1000" i="1" dirty="0" smtClean="0">
                <a:cs typeface="Times New Roman" pitchFamily="18" charset="0"/>
              </a:rPr>
              <a:t>тыс. руб.</a:t>
            </a:r>
            <a:endParaRPr lang="ru-RU" sz="1000" i="1" dirty="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285720" y="928670"/>
          <a:ext cx="8501122" cy="257176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428604"/>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района на ОБРАЗОВАНИЕ в 2018-2022 годах</a:t>
            </a:r>
          </a:p>
        </p:txBody>
      </p:sp>
      <p:sp>
        <p:nvSpPr>
          <p:cNvPr id="4" name="TextBox 3"/>
          <p:cNvSpPr txBox="1"/>
          <p:nvPr/>
        </p:nvSpPr>
        <p:spPr>
          <a:xfrm>
            <a:off x="0" y="3571876"/>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района на СОЦИАЛЬНОЮ ПОЛИТИКУ в 2018-2022 годах</a:t>
            </a:r>
          </a:p>
        </p:txBody>
      </p:sp>
      <p:graphicFrame>
        <p:nvGraphicFramePr>
          <p:cNvPr id="5" name="Диаграмма 4"/>
          <p:cNvGraphicFramePr/>
          <p:nvPr/>
        </p:nvGraphicFramePr>
        <p:xfrm>
          <a:off x="285720" y="4143380"/>
          <a:ext cx="8501122" cy="2571768"/>
        </p:xfrm>
        <a:graphic>
          <a:graphicData uri="http://schemas.openxmlformats.org/drawingml/2006/chart">
            <c:chart xmlns:c="http://schemas.openxmlformats.org/drawingml/2006/chart" xmlns:r="http://schemas.openxmlformats.org/officeDocument/2006/relationships" r:id="rId3"/>
          </a:graphicData>
        </a:graphic>
      </p:graphicFrame>
      <p:pic>
        <p:nvPicPr>
          <p:cNvPr id="39938" name="Picture 2" descr="http://www.mvschool.ru/files/20161114152424.jpg"/>
          <p:cNvPicPr>
            <a:picLocks noChangeAspect="1" noChangeArrowheads="1"/>
          </p:cNvPicPr>
          <p:nvPr/>
        </p:nvPicPr>
        <p:blipFill>
          <a:blip r:embed="rId4" cstate="print"/>
          <a:srcRect/>
          <a:stretch>
            <a:fillRect/>
          </a:stretch>
        </p:blipFill>
        <p:spPr bwMode="auto">
          <a:xfrm>
            <a:off x="7643834" y="785794"/>
            <a:ext cx="1368172" cy="1214446"/>
          </a:xfrm>
          <a:prstGeom prst="rect">
            <a:avLst/>
          </a:prstGeom>
          <a:noFill/>
        </p:spPr>
      </p:pic>
      <p:pic>
        <p:nvPicPr>
          <p:cNvPr id="39946" name="Picture 10" descr="http://perv-adm.ru/upload/iblock/a54/a540222e3dec86093c399a0bbd46dd45.jpg"/>
          <p:cNvPicPr>
            <a:picLocks noChangeAspect="1" noChangeArrowheads="1"/>
          </p:cNvPicPr>
          <p:nvPr/>
        </p:nvPicPr>
        <p:blipFill>
          <a:blip r:embed="rId5" cstate="print"/>
          <a:srcRect/>
          <a:stretch>
            <a:fillRect/>
          </a:stretch>
        </p:blipFill>
        <p:spPr bwMode="auto">
          <a:xfrm>
            <a:off x="7715272" y="5500678"/>
            <a:ext cx="1428728" cy="1357322"/>
          </a:xfrm>
          <a:prstGeom prst="rect">
            <a:avLst/>
          </a:prstGeom>
          <a:noFill/>
        </p:spPr>
      </p:pic>
    </p:spTree>
  </p:cSld>
  <p:clrMapOvr>
    <a:masterClrMapping/>
  </p:clrMapOvr>
  <p:transition>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285720" y="500042"/>
          <a:ext cx="8501122" cy="257176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района на КУЛЬТУРУ И КИНЕМАТОГРАФИЮ в 2018-2022 годах</a:t>
            </a:r>
          </a:p>
        </p:txBody>
      </p:sp>
      <p:sp>
        <p:nvSpPr>
          <p:cNvPr id="4" name="TextBox 3"/>
          <p:cNvSpPr txBox="1"/>
          <p:nvPr/>
        </p:nvSpPr>
        <p:spPr>
          <a:xfrm>
            <a:off x="0" y="3286124"/>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РАСХОДЫ </a:t>
            </a:r>
          </a:p>
          <a:p>
            <a:pPr algn="ctr"/>
            <a:r>
              <a:rPr lang="ru-RU" sz="1600" dirty="0" smtClean="0">
                <a:latin typeface="Calibri" pitchFamily="34" charset="0"/>
                <a:cs typeface="Calibri" pitchFamily="34" charset="0"/>
              </a:rPr>
              <a:t>бюджета Курского муниципального района на ФИЗИЧЕСКУЮ КУЛЬТУРУ  И СПОРТ в 2018-2022 годах</a:t>
            </a:r>
          </a:p>
        </p:txBody>
      </p:sp>
      <p:graphicFrame>
        <p:nvGraphicFramePr>
          <p:cNvPr id="5" name="Диаграмма 4"/>
          <p:cNvGraphicFramePr/>
          <p:nvPr/>
        </p:nvGraphicFramePr>
        <p:xfrm>
          <a:off x="285720" y="3929066"/>
          <a:ext cx="8501122" cy="2571768"/>
        </p:xfrm>
        <a:graphic>
          <a:graphicData uri="http://schemas.openxmlformats.org/drawingml/2006/chart">
            <c:chart xmlns:c="http://schemas.openxmlformats.org/drawingml/2006/chart" xmlns:r="http://schemas.openxmlformats.org/officeDocument/2006/relationships" r:id="rId3"/>
          </a:graphicData>
        </a:graphic>
      </p:graphicFrame>
      <p:pic>
        <p:nvPicPr>
          <p:cNvPr id="38914" name="Picture 2" descr="https://www.culture.ru/storage/images/3f22e6bff27ce2562e68ecaff94126ec/8a94a952b03fad4848c26c4ec9d40a51.jpg"/>
          <p:cNvPicPr>
            <a:picLocks noChangeAspect="1" noChangeArrowheads="1"/>
          </p:cNvPicPr>
          <p:nvPr/>
        </p:nvPicPr>
        <p:blipFill>
          <a:blip r:embed="rId4" cstate="print"/>
          <a:srcRect l="11880" r="14466"/>
          <a:stretch>
            <a:fillRect/>
          </a:stretch>
        </p:blipFill>
        <p:spPr bwMode="auto">
          <a:xfrm>
            <a:off x="7286644" y="1442697"/>
            <a:ext cx="1857356" cy="1676239"/>
          </a:xfrm>
          <a:prstGeom prst="rect">
            <a:avLst/>
          </a:prstGeom>
          <a:ln>
            <a:noFill/>
          </a:ln>
          <a:effectLst>
            <a:softEdge rad="112500"/>
          </a:effectLst>
        </p:spPr>
      </p:pic>
      <p:pic>
        <p:nvPicPr>
          <p:cNvPr id="38916" name="Picture 4" descr="https://thumbs.dreamstime.com/b/%D1%80%D0%B5%D0%B7%D0%B2%D0%B8%D1%82-%D0%B8%D0%BA%D0%BE%D0%BD%D0%B0-27433870.jpg"/>
          <p:cNvPicPr>
            <a:picLocks noChangeAspect="1" noChangeArrowheads="1"/>
          </p:cNvPicPr>
          <p:nvPr/>
        </p:nvPicPr>
        <p:blipFill>
          <a:blip r:embed="rId5" cstate="print"/>
          <a:srcRect/>
          <a:stretch>
            <a:fillRect/>
          </a:stretch>
        </p:blipFill>
        <p:spPr bwMode="auto">
          <a:xfrm>
            <a:off x="7143768" y="4714884"/>
            <a:ext cx="1736274" cy="1714512"/>
          </a:xfrm>
          <a:prstGeom prst="rect">
            <a:avLst/>
          </a:prstGeom>
          <a:ln>
            <a:noFill/>
          </a:ln>
          <a:effectLst>
            <a:softEdge rad="112500"/>
          </a:effectLst>
        </p:spPr>
      </p:pic>
    </p:spTree>
  </p:cSld>
  <p:clrMapOvr>
    <a:masterClrMapping/>
  </p:clrMapOvr>
  <p:transition>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2357430"/>
          <a:ext cx="8643998" cy="1184652"/>
        </p:xfrm>
        <a:graphic>
          <a:graphicData uri="http://schemas.openxmlformats.org/drawingml/2006/table">
            <a:tbl>
              <a:tblPr/>
              <a:tblGrid>
                <a:gridCol w="3257602"/>
                <a:gridCol w="457174"/>
                <a:gridCol w="357190"/>
                <a:gridCol w="857256"/>
                <a:gridCol w="785818"/>
                <a:gridCol w="785850"/>
                <a:gridCol w="1071554"/>
                <a:gridCol w="1071554"/>
              </a:tblGrid>
              <a:tr h="285752">
                <a:tc>
                  <a:txBody>
                    <a:bodyPr/>
                    <a:lstStyle/>
                    <a:p>
                      <a:pPr algn="ctr" fontAlgn="t"/>
                      <a:r>
                        <a:rPr lang="ru-RU" sz="1000" b="0" i="0" u="none" strike="noStrike" dirty="0">
                          <a:solidFill>
                            <a:srgbClr val="000000"/>
                          </a:solidFill>
                          <a:latin typeface="Times New Roman"/>
                        </a:rPr>
                        <a:t>Наименование</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err="1">
                          <a:solidFill>
                            <a:srgbClr val="000000"/>
                          </a:solidFill>
                          <a:latin typeface="Times New Roman"/>
                        </a:rPr>
                        <a:t>Рз</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latin typeface="Times New Roman"/>
                        </a:rPr>
                        <a:t>ПР</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latin typeface="Times New Roman"/>
                        </a:rPr>
                        <a:t>2018 (факт)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2019 (уточненный)</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2020</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2021</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2022</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48">
                <a:tc>
                  <a:txBody>
                    <a:bodyPr/>
                    <a:lstStyle/>
                    <a:p>
                      <a:pPr algn="ctr" fontAlgn="b"/>
                      <a:r>
                        <a:rPr lang="ru-RU" sz="1000" b="0" i="0" u="none" strike="noStrike" dirty="0">
                          <a:solidFill>
                            <a:srgbClr val="000000"/>
                          </a:solidFill>
                          <a:latin typeface="Times New Roman"/>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7</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8</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48">
                <a:tc>
                  <a:txBody>
                    <a:bodyPr/>
                    <a:lstStyle/>
                    <a:p>
                      <a:pPr algn="l" fontAlgn="b"/>
                      <a:r>
                        <a:rPr lang="ru-RU" sz="1000" b="0" i="0" u="none" strike="noStrike" dirty="0">
                          <a:solidFill>
                            <a:srgbClr val="000000"/>
                          </a:solidFill>
                          <a:latin typeface="Times New Roman"/>
                        </a:rPr>
                        <a:t>Социальная политика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10</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0" i="0" u="none" strike="noStrike" dirty="0">
                          <a:solidFill>
                            <a:srgbClr val="000000"/>
                          </a:solidFill>
                          <a:latin typeface="Times New Roman"/>
                        </a:rPr>
                        <a:t>-</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330 161,10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336 923,45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432 941,04</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447 811,60</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473 899,90</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48">
                <a:tc>
                  <a:txBody>
                    <a:bodyPr/>
                    <a:lstStyle/>
                    <a:p>
                      <a:pPr algn="l" fontAlgn="b"/>
                      <a:r>
                        <a:rPr lang="ru-RU" sz="1000" b="0" i="0" u="none" strike="noStrike">
                          <a:solidFill>
                            <a:srgbClr val="000000"/>
                          </a:solidFill>
                          <a:latin typeface="Times New Roman"/>
                        </a:rPr>
                        <a:t>Социальное обеспечение населения</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10</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202 889,94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117 392,01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122 240,82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114 959,87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115 279,84</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48">
                <a:tc>
                  <a:txBody>
                    <a:bodyPr/>
                    <a:lstStyle/>
                    <a:p>
                      <a:pPr algn="l" fontAlgn="b"/>
                      <a:r>
                        <a:rPr lang="ru-RU" sz="1000" b="0" i="0" u="none" strike="noStrike">
                          <a:solidFill>
                            <a:srgbClr val="000000"/>
                          </a:solidFill>
                          <a:latin typeface="Times New Roman"/>
                        </a:rPr>
                        <a:t>Охрана семьи и детства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10</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04</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112 598,06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204 671,58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293 045,17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314 431,15</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339 537,85</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248">
                <a:tc>
                  <a:txBody>
                    <a:bodyPr/>
                    <a:lstStyle/>
                    <a:p>
                      <a:pPr algn="l" fontAlgn="b"/>
                      <a:r>
                        <a:rPr lang="ru-RU" sz="1000" b="0" i="0" u="none" strike="noStrike" dirty="0">
                          <a:solidFill>
                            <a:srgbClr val="000000"/>
                          </a:solidFill>
                          <a:latin typeface="Times New Roman"/>
                        </a:rPr>
                        <a:t>Другие вопросы в области  социальной  политики</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10</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06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1 4673,1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 14859,86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17 655,05</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18 420,58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19 082,21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0" y="1928802"/>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СОЦИАЛЬНАЯ ПОЛИТИКА</a:t>
            </a:r>
          </a:p>
        </p:txBody>
      </p:sp>
      <p:graphicFrame>
        <p:nvGraphicFramePr>
          <p:cNvPr id="5" name="Таблица 4"/>
          <p:cNvGraphicFramePr>
            <a:graphicFrameLocks noGrp="1"/>
          </p:cNvGraphicFramePr>
          <p:nvPr/>
        </p:nvGraphicFramePr>
        <p:xfrm>
          <a:off x="214282" y="500042"/>
          <a:ext cx="8643999" cy="1400496"/>
        </p:xfrm>
        <a:graphic>
          <a:graphicData uri="http://schemas.openxmlformats.org/drawingml/2006/table">
            <a:tbl>
              <a:tblPr/>
              <a:tblGrid>
                <a:gridCol w="3257602"/>
                <a:gridCol w="392629"/>
                <a:gridCol w="361957"/>
                <a:gridCol w="768900"/>
                <a:gridCol w="779126"/>
                <a:gridCol w="940677"/>
                <a:gridCol w="1071554"/>
                <a:gridCol w="1071554"/>
              </a:tblGrid>
              <a:tr h="285752">
                <a:tc>
                  <a:txBody>
                    <a:bodyPr/>
                    <a:lstStyle/>
                    <a:p>
                      <a:pPr algn="ctr" fontAlgn="t"/>
                      <a:r>
                        <a:rPr lang="ru-RU" sz="1000" b="0" i="0" u="none" strike="noStrike" dirty="0">
                          <a:solidFill>
                            <a:srgbClr val="000000"/>
                          </a:solidFill>
                          <a:latin typeface="Times New Roman"/>
                        </a:rPr>
                        <a:t>Наименование</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Рз</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ПР</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2018 (факт)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2019 (уточненный)</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2020</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2021</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2022</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ctr" fontAlgn="b"/>
                      <a:r>
                        <a:rPr lang="ru-RU" sz="1000" b="0" i="0" u="none" strike="noStrike" dirty="0">
                          <a:solidFill>
                            <a:srgbClr val="000000"/>
                          </a:solidFill>
                          <a:latin typeface="Times New Roman"/>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7</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8</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Образование</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0" i="0" u="none" strike="noStrike" dirty="0">
                          <a:solidFill>
                            <a:srgbClr val="000000"/>
                          </a:solidFill>
                          <a:latin typeface="Times New Roman"/>
                        </a:rPr>
                        <a:t>-</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690 789,22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731 504,07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750 810,25</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882 742,90</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731 211,19</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a:solidFill>
                            <a:srgbClr val="000000"/>
                          </a:solidFill>
                          <a:latin typeface="Times New Roman"/>
                        </a:rPr>
                        <a:t>Дошкольное образование</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01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165818,46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174235,91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198 093,49</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338 354,45</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191 544,92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Общее образование</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02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 404847,61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436124,84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427 481,41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425 522,57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430 138,43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Дополнительное образование детей</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 42116,54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 42514,44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43 984,57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43 979,23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44 102,32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a:solidFill>
                            <a:srgbClr val="000000"/>
                          </a:solidFill>
                          <a:latin typeface="Times New Roman"/>
                        </a:rPr>
                        <a:t>Молодёжная политика и оздоровление детей</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 15996,87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 15880,65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13 173,11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13 309,72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13 455,83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a:solidFill>
                            <a:srgbClr val="000000"/>
                          </a:solidFill>
                          <a:latin typeface="Times New Roman"/>
                        </a:rPr>
                        <a:t>Другие вопросы в области образования</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09</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 62009,74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 62748,23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68 077,67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61 576,93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51 969,69</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extBox 5"/>
          <p:cNvSpPr txBox="1"/>
          <p:nvPr/>
        </p:nvSpPr>
        <p:spPr>
          <a:xfrm>
            <a:off x="0" y="142852"/>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ОБРАЗОВАНИЕ</a:t>
            </a:r>
          </a:p>
        </p:txBody>
      </p:sp>
      <p:sp>
        <p:nvSpPr>
          <p:cNvPr id="7" name="TextBox 6"/>
          <p:cNvSpPr txBox="1"/>
          <p:nvPr/>
        </p:nvSpPr>
        <p:spPr>
          <a:xfrm>
            <a:off x="0" y="3714752"/>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КУЛЬТУРА, КИНЕМАТОГРАФИЯ</a:t>
            </a:r>
          </a:p>
        </p:txBody>
      </p:sp>
      <p:graphicFrame>
        <p:nvGraphicFramePr>
          <p:cNvPr id="8" name="Таблица 7"/>
          <p:cNvGraphicFramePr>
            <a:graphicFrameLocks noGrp="1"/>
          </p:cNvGraphicFramePr>
          <p:nvPr/>
        </p:nvGraphicFramePr>
        <p:xfrm>
          <a:off x="214282" y="4143380"/>
          <a:ext cx="8715435" cy="1088472"/>
        </p:xfrm>
        <a:graphic>
          <a:graphicData uri="http://schemas.openxmlformats.org/drawingml/2006/table">
            <a:tbl>
              <a:tblPr/>
              <a:tblGrid>
                <a:gridCol w="3284524"/>
                <a:gridCol w="395874"/>
                <a:gridCol w="364948"/>
                <a:gridCol w="775254"/>
                <a:gridCol w="785565"/>
                <a:gridCol w="948450"/>
                <a:gridCol w="1080410"/>
                <a:gridCol w="1080410"/>
              </a:tblGrid>
              <a:tr h="285752">
                <a:tc>
                  <a:txBody>
                    <a:bodyPr/>
                    <a:lstStyle/>
                    <a:p>
                      <a:pPr algn="ctr" fontAlgn="t"/>
                      <a:r>
                        <a:rPr lang="ru-RU" sz="1000" b="0" i="0" u="none" strike="noStrike" dirty="0">
                          <a:solidFill>
                            <a:srgbClr val="000000"/>
                          </a:solidFill>
                          <a:latin typeface="Times New Roman"/>
                        </a:rPr>
                        <a:t>Наименование</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Рз</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ПР</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2018 (факт)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2019 (уточненный)</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2020</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2021</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2022</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ctr" fontAlgn="b"/>
                      <a:r>
                        <a:rPr lang="ru-RU" sz="1000" b="0" i="0" u="none" strike="noStrike" dirty="0">
                          <a:solidFill>
                            <a:srgbClr val="000000"/>
                          </a:solidFill>
                          <a:latin typeface="Times New Roman"/>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7</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8</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Культура и кинематография</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0" i="0" u="none" strike="noStrike" dirty="0">
                          <a:solidFill>
                            <a:srgbClr val="000000"/>
                          </a:solidFill>
                          <a:latin typeface="Times New Roman"/>
                        </a:rPr>
                        <a:t>-</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      54 973,01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55 406,16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47 756,31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47 713,21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47 967,61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Культура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40 917,61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41 789,36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34 813,18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34 576,52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34 627,68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Кинематография</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08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 3835,64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4 434,57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4 190,48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4 210,62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4 227,63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Другие вопросы в области культуры</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08</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04</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10 219,76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9 182,23 </a:t>
                      </a:r>
                      <a:endParaRPr lang="ru-RU" sz="1000" b="0" i="0" u="none" strike="noStrike" dirty="0">
                        <a:solidFill>
                          <a:srgbClr val="000000"/>
                        </a:solidFill>
                        <a:latin typeface="Times New Roman"/>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8 752,65</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8 926,07</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9 112,30</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9" name="Таблица 8"/>
          <p:cNvGraphicFramePr>
            <a:graphicFrameLocks noGrp="1"/>
          </p:cNvGraphicFramePr>
          <p:nvPr/>
        </p:nvGraphicFramePr>
        <p:xfrm>
          <a:off x="142844" y="5715016"/>
          <a:ext cx="8858312" cy="788274"/>
        </p:xfrm>
        <a:graphic>
          <a:graphicData uri="http://schemas.openxmlformats.org/drawingml/2006/table">
            <a:tbl>
              <a:tblPr/>
              <a:tblGrid>
                <a:gridCol w="3338369"/>
                <a:gridCol w="402364"/>
                <a:gridCol w="370931"/>
                <a:gridCol w="787963"/>
                <a:gridCol w="798443"/>
                <a:gridCol w="963998"/>
                <a:gridCol w="1098122"/>
                <a:gridCol w="1098122"/>
              </a:tblGrid>
              <a:tr h="285752">
                <a:tc>
                  <a:txBody>
                    <a:bodyPr/>
                    <a:lstStyle/>
                    <a:p>
                      <a:pPr algn="ctr" fontAlgn="t"/>
                      <a:r>
                        <a:rPr lang="ru-RU" sz="1000" b="0" i="0" u="none" strike="noStrike" dirty="0" smtClean="0">
                          <a:solidFill>
                            <a:srgbClr val="000000"/>
                          </a:solidFill>
                          <a:latin typeface="Times New Roman"/>
                        </a:rPr>
                        <a:t>Наименование </a:t>
                      </a:r>
                      <a:endParaRPr lang="ru-RU" sz="1000" b="0" i="0" u="none" strike="noStrike" dirty="0">
                        <a:solidFill>
                          <a:srgbClr val="000000"/>
                        </a:solidFill>
                        <a:latin typeface="Times New Roman"/>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Рз</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ПР</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latin typeface="Times New Roman"/>
                        </a:rPr>
                        <a:t>2018 (факт)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latin typeface="Times New Roman"/>
                        </a:rPr>
                        <a:t>2019 (уточненный)</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2020</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solidFill>
                            <a:srgbClr val="000000"/>
                          </a:solidFill>
                          <a:latin typeface="Times New Roman"/>
                        </a:rPr>
                        <a:t>2021</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dirty="0">
                          <a:solidFill>
                            <a:srgbClr val="000000"/>
                          </a:solidFill>
                          <a:latin typeface="Times New Roman"/>
                        </a:rPr>
                        <a:t>2022</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ctr" fontAlgn="b"/>
                      <a:r>
                        <a:rPr lang="ru-RU" sz="1000" b="0" i="0" u="none" strike="noStrike" dirty="0">
                          <a:solidFill>
                            <a:srgbClr val="000000"/>
                          </a:solidFill>
                          <a:latin typeface="Times New Roman"/>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3</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4</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5</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7</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smtClean="0">
                          <a:solidFill>
                            <a:srgbClr val="000000"/>
                          </a:solidFill>
                          <a:latin typeface="Times New Roman"/>
                        </a:rPr>
                        <a:t>8</a:t>
                      </a:r>
                      <a:r>
                        <a:rPr lang="ru-RU" sz="1000" b="0" i="0" u="none" strike="noStrike" dirty="0">
                          <a:solidFill>
                            <a:srgbClr val="000000"/>
                          </a:solidFill>
                          <a:latin typeface="Times New Roman"/>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Физическая культура и спорт</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ru-RU" sz="1000" b="0" i="0" u="none" strike="noStrike" dirty="0">
                          <a:solidFill>
                            <a:srgbClr val="000000"/>
                          </a:solidFill>
                          <a:latin typeface="Times New Roman"/>
                        </a:rPr>
                        <a: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5 434,07 </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6 277,14 </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6 405,78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6 472,29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solidFill>
                            <a:srgbClr val="000000"/>
                          </a:solidFill>
                          <a:latin typeface="Times New Roman"/>
                        </a:rPr>
                        <a:t>6 541,50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418">
                <a:tc>
                  <a:txBody>
                    <a:bodyPr/>
                    <a:lstStyle/>
                    <a:p>
                      <a:pPr algn="l" fontAlgn="b"/>
                      <a:r>
                        <a:rPr lang="ru-RU" sz="1000" b="0" i="0" u="none" strike="noStrike" dirty="0">
                          <a:solidFill>
                            <a:srgbClr val="000000"/>
                          </a:solidFill>
                          <a:latin typeface="Times New Roman"/>
                        </a:rPr>
                        <a:t>Физическая культура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5 434,07 </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 </a:t>
                      </a:r>
                      <a:r>
                        <a:rPr lang="ru-RU" sz="1000" b="0" i="0" u="none" strike="noStrike" dirty="0" smtClean="0">
                          <a:solidFill>
                            <a:srgbClr val="000000"/>
                          </a:solidFill>
                          <a:latin typeface="Times New Roman"/>
                        </a:rPr>
                        <a:t>6 277,14 </a:t>
                      </a:r>
                      <a:endParaRPr lang="ru-RU" sz="1000" b="0" i="0" u="none" strike="noStrike" dirty="0">
                        <a:solidFill>
                          <a:srgbClr val="000000"/>
                        </a:solidFill>
                        <a:latin typeface="Times New Roman"/>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6 405,78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6 472,29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dirty="0">
                          <a:solidFill>
                            <a:srgbClr val="000000"/>
                          </a:solidFill>
                          <a:latin typeface="Times New Roman"/>
                        </a:rPr>
                        <a:t>6 541,50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142844" y="5357826"/>
            <a:ext cx="8858312"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ФИЗИЧЕСКАЯ КУЛЬТУРА И СПОРТ</a:t>
            </a:r>
          </a:p>
        </p:txBody>
      </p:sp>
    </p:spTree>
  </p:cSld>
  <p:clrMapOvr>
    <a:masterClrMapping/>
  </p:clrMapOvr>
  <p:transition>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14282" y="500042"/>
          <a:ext cx="8715436" cy="6204360"/>
        </p:xfrm>
        <a:graphic>
          <a:graphicData uri="http://schemas.openxmlformats.org/drawingml/2006/table">
            <a:tbl>
              <a:tblPr/>
              <a:tblGrid>
                <a:gridCol w="5214974"/>
                <a:gridCol w="642942"/>
                <a:gridCol w="785818"/>
                <a:gridCol w="714380"/>
                <a:gridCol w="714380"/>
                <a:gridCol w="642942"/>
              </a:tblGrid>
              <a:tr h="308412">
                <a:tc>
                  <a:txBody>
                    <a:bodyPr/>
                    <a:lstStyle/>
                    <a:p>
                      <a:pPr algn="ctr" fontAlgn="t"/>
                      <a:r>
                        <a:rPr lang="ru-RU" sz="1000" b="1" i="0" u="none" strike="noStrike" dirty="0" smtClean="0">
                          <a:solidFill>
                            <a:srgbClr val="000000"/>
                          </a:solidFill>
                          <a:latin typeface="Calibri" pitchFamily="34" charset="0"/>
                          <a:cs typeface="Calibri" pitchFamily="34" charset="0"/>
                        </a:rPr>
                        <a:t>Наименование расходов</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latin typeface="Calibri" pitchFamily="34" charset="0"/>
                          <a:cs typeface="Calibri" pitchFamily="34" charset="0"/>
                        </a:rPr>
                        <a:t>2018 </a:t>
                      </a:r>
                      <a:endParaRPr lang="ru-RU" sz="1000" b="1" i="0" u="none" strike="noStrike" dirty="0" smtClean="0">
                        <a:solidFill>
                          <a:srgbClr val="000000"/>
                        </a:solidFill>
                        <a:latin typeface="Calibri" pitchFamily="34" charset="0"/>
                        <a:cs typeface="Calibri" pitchFamily="34" charset="0"/>
                      </a:endParaRPr>
                    </a:p>
                    <a:p>
                      <a:pPr algn="ctr" fontAlgn="t"/>
                      <a:r>
                        <a:rPr lang="ru-RU" sz="1000" b="1" i="0" u="none" strike="noStrike" dirty="0" smtClean="0">
                          <a:solidFill>
                            <a:srgbClr val="000000"/>
                          </a:solidFill>
                          <a:latin typeface="Calibri" pitchFamily="34" charset="0"/>
                          <a:cs typeface="Calibri" pitchFamily="34" charset="0"/>
                        </a:rPr>
                        <a:t>(</a:t>
                      </a:r>
                      <a:r>
                        <a:rPr lang="ru-RU" sz="1000" b="1" i="0" u="none" strike="noStrike" dirty="0">
                          <a:solidFill>
                            <a:srgbClr val="000000"/>
                          </a:solidFill>
                          <a:latin typeface="Calibri" pitchFamily="34" charset="0"/>
                          <a:cs typeface="Calibri" pitchFamily="34" charset="0"/>
                        </a:rPr>
                        <a:t>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latin typeface="Calibri" pitchFamily="34" charset="0"/>
                          <a:cs typeface="Calibri" pitchFamily="34" charset="0"/>
                        </a:rPr>
                        <a:t>2019 </a:t>
                      </a:r>
                      <a:r>
                        <a:rPr lang="ru-RU" sz="900" b="1" i="0" u="none" strike="noStrike" dirty="0">
                          <a:solidFill>
                            <a:srgbClr val="000000"/>
                          </a:solidFill>
                          <a:latin typeface="Calibri" pitchFamily="34" charset="0"/>
                          <a:cs typeface="Calibri" pitchFamily="34" charset="0"/>
                        </a:rPr>
                        <a:t>(уточненный)</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solidFill>
                            <a:srgbClr val="000000"/>
                          </a:solidFill>
                          <a:latin typeface="Calibri" pitchFamily="34" charset="0"/>
                          <a:cs typeface="Calibri" pitchFamily="34" charset="0"/>
                        </a:rPr>
                        <a:t>2020 (проект)</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solidFill>
                            <a:srgbClr val="000000"/>
                          </a:solidFill>
                          <a:latin typeface="Calibri" pitchFamily="34" charset="0"/>
                          <a:cs typeface="Calibri" pitchFamily="34" charset="0"/>
                        </a:rPr>
                        <a:t>2021 (проект)</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solidFill>
                            <a:srgbClr val="000000"/>
                          </a:solidFill>
                          <a:latin typeface="Calibri" pitchFamily="34" charset="0"/>
                          <a:cs typeface="Calibri" pitchFamily="34" charset="0"/>
                        </a:rPr>
                        <a:t>2022 (проект)</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ctr" fontAlgn="b"/>
                      <a:r>
                        <a:rPr lang="ru-RU" sz="800" b="0" i="0" u="none" strike="noStrike" dirty="0">
                          <a:solidFill>
                            <a:srgbClr val="000000"/>
                          </a:solidFill>
                          <a:latin typeface="Calibri" pitchFamily="34" charset="0"/>
                          <a:cs typeface="Calibri" pitchFamily="34" charset="0"/>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a:t>
                      </a:r>
                      <a:r>
                        <a:rPr lang="ru-RU" sz="8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Calibri" pitchFamily="34" charset="0"/>
                          <a:cs typeface="Calibri" pitchFamily="34" charset="0"/>
                        </a:rPr>
                        <a:t> </a:t>
                      </a:r>
                      <a:r>
                        <a:rPr lang="ru-RU" sz="800" b="0" i="0" u="none" strike="noStrike" dirty="0" smtClean="0">
                          <a:solidFill>
                            <a:srgbClr val="000000"/>
                          </a:solidFill>
                          <a:latin typeface="Calibri" pitchFamily="34" charset="0"/>
                          <a:cs typeface="Calibri" pitchFamily="34" charset="0"/>
                        </a:rPr>
                        <a:t>3</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Calibri" pitchFamily="34" charset="0"/>
                          <a:cs typeface="Calibri" pitchFamily="34" charset="0"/>
                        </a:rPr>
                        <a:t>4</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Calibri" pitchFamily="34" charset="0"/>
                          <a:cs typeface="Calibri" pitchFamily="34" charset="0"/>
                        </a:rPr>
                        <a:t> </a:t>
                      </a:r>
                      <a:r>
                        <a:rPr lang="ru-RU" sz="800" b="0" i="0" u="none" strike="noStrike" dirty="0" smtClean="0">
                          <a:solidFill>
                            <a:srgbClr val="000000"/>
                          </a:solidFill>
                          <a:latin typeface="Calibri" pitchFamily="34" charset="0"/>
                          <a:cs typeface="Calibri" pitchFamily="34" charset="0"/>
                        </a:rPr>
                        <a:t>5</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6</a:t>
                      </a:r>
                      <a:r>
                        <a:rPr lang="ru-RU" sz="8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ctr" fontAlgn="b"/>
                      <a:r>
                        <a:rPr lang="ru-RU" sz="1000" b="1" i="0" u="none" strike="noStrike" dirty="0" smtClean="0">
                          <a:solidFill>
                            <a:srgbClr val="000000"/>
                          </a:solidFill>
                          <a:latin typeface="Calibri" pitchFamily="34" charset="0"/>
                          <a:cs typeface="Calibri" pitchFamily="34" charset="0"/>
                        </a:rPr>
                        <a:t>ОБРАЗОВАНИЕ</a:t>
                      </a:r>
                      <a:endParaRPr lang="ru-RU" sz="10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l" fontAlgn="b"/>
                      <a:r>
                        <a:rPr lang="ru-RU" sz="800" b="0" i="0" u="none" strike="noStrike" dirty="0" smtClean="0">
                          <a:solidFill>
                            <a:srgbClr val="000000"/>
                          </a:solidFill>
                          <a:latin typeface="Calibri" pitchFamily="34" charset="0"/>
                          <a:cs typeface="Calibri" pitchFamily="34" charset="0"/>
                        </a:rPr>
                        <a:t>Организация</a:t>
                      </a:r>
                      <a:r>
                        <a:rPr lang="ru-RU" sz="800" b="0" i="0" u="none" strike="noStrike" baseline="0" dirty="0" smtClean="0">
                          <a:solidFill>
                            <a:srgbClr val="000000"/>
                          </a:solidFill>
                          <a:latin typeface="Calibri" pitchFamily="34" charset="0"/>
                          <a:cs typeface="Calibri" pitchFamily="34" charset="0"/>
                        </a:rPr>
                        <a:t> </a:t>
                      </a:r>
                      <a:r>
                        <a:rPr lang="ru-RU" sz="800" b="0" i="0" u="none" strike="noStrike" dirty="0" smtClean="0">
                          <a:solidFill>
                            <a:srgbClr val="000000"/>
                          </a:solidFill>
                          <a:latin typeface="Calibri" pitchFamily="34" charset="0"/>
                          <a:cs typeface="Calibri" pitchFamily="34" charset="0"/>
                        </a:rPr>
                        <a:t>и осуществление деятельности по опеке и попечительству в области образования</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1 425,42</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800" b="0" i="0" u="none" strike="noStrike" dirty="0" smtClean="0">
                          <a:solidFill>
                            <a:srgbClr val="000000"/>
                          </a:solidFill>
                          <a:latin typeface="Calibri" pitchFamily="34" charset="0"/>
                          <a:cs typeface="Calibri" pitchFamily="34" charset="0"/>
                        </a:rPr>
                        <a:t>1 439,09</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1 693,96</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1 765,80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1 827,99</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Предоставление мер социальной поддержки по оплате жилых помещений, отопления и освещения педагогическим работникам муниципальных образовательных организаций, проживающим и работающим в сельских населенных пунктах, рабочих поселках (</a:t>
                      </a:r>
                      <a:r>
                        <a:rPr lang="ru-RU" sz="800" dirty="0" err="1" smtClean="0">
                          <a:latin typeface="Calibri" pitchFamily="34" charset="0"/>
                          <a:cs typeface="Calibri" pitchFamily="34" charset="0"/>
                        </a:rPr>
                        <a:t>поселках</a:t>
                      </a:r>
                      <a:r>
                        <a:rPr lang="ru-RU" sz="800" dirty="0" smtClean="0">
                          <a:latin typeface="Calibri" pitchFamily="34" charset="0"/>
                          <a:cs typeface="Calibri" pitchFamily="34" charset="0"/>
                        </a:rPr>
                        <a:t> городского типа)</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18 707,83</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16 235,52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17 974,72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17 974,72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17 974,72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Обеспечение государственных гарантий реализации прав на получение общедоступного и бесплатного дошкольного образования в муниципальных дошкольных и общеобразовательных организациях и на финансовое обеспечение получения дошкольного образования в частных дошкольных и частных общеобразовательных организациях</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72 363,36</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70 485,60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81 727,37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86 805,13</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88 580,71</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Обеспечение государственных гарантий реализации прав на получение общедоступного и бесплатного начального общего, основного общего, среднего общего образования в муниципальных общеобразовательных организациях, а также обеспечение дополнительного образования детей в муниципальных общеобразовательных организациях и на финансовое обеспечение получения начального общего, основного общего, среднего общего образования в частных общеобразовательных организациях</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259 462,20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270 429,61</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271 942,22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284 342,6</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284 398,50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Компенсация части платы, взимаемой с родителей (законных представителей) за присмотр и уход за детьми, посещающими образовательные организации, реализующие образовательные программы дошкольного образования</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6 890,66</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7</a:t>
                      </a:r>
                      <a:r>
                        <a:rPr lang="ru-RU" sz="800" baseline="0" dirty="0" smtClean="0">
                          <a:latin typeface="Calibri" pitchFamily="34" charset="0"/>
                          <a:cs typeface="Calibri" pitchFamily="34" charset="0"/>
                        </a:rPr>
                        <a:t> 156,87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5 694,32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5 694,32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5 695,32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Выплата денежных средств на содержание ребенка опекуну (попечителю)</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5 782,41</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4 971,73</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6 056,92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6 186,92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6 286,92</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Выплата на содержание</a:t>
                      </a:r>
                      <a:r>
                        <a:rPr lang="ru-RU" sz="800" baseline="0" dirty="0" smtClean="0">
                          <a:latin typeface="Calibri" pitchFamily="34" charset="0"/>
                          <a:cs typeface="Calibri" pitchFamily="34" charset="0"/>
                        </a:rPr>
                        <a:t> детей-сирот, детей оставшихся без попечения родителей, в приемных семьях, а так же на вознаграждение, причитающееся приемным родителям</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2 614,57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2 171,69</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1 927,35</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2 102,88</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2 320,56</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Выплата единовременного пособия усыновителям</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300,00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300,00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285,00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285,00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285,00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Создание в общеобразовательных организациях, расположенных в сельской местности, условий для занятий физической культурой и спортом</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2 236,10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2 103,41</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1 645,44</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1 645,44</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1 980,26</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Проведение работ по замене оконных блоков в муниципальных образовательных организациях Ставропольского края</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4 530,85</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3 553,12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2 662,01</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Поведение работ по ремонту кровель в муниципальных общеобразовательных организациях</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3 601,85</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4 272,47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8 183,07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Благоустройство территорий муниципальных общеобразовательных организаций</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13 643,22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4 240,79</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Обеспечение деятельности центров образования цифрового и гуманитарного профилей</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352,23</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2 348,19</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6 105,30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10 332,04</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r>
                        <a:rPr lang="ru-RU" sz="800" dirty="0" smtClean="0">
                          <a:latin typeface="Calibri" pitchFamily="34" charset="0"/>
                          <a:cs typeface="Calibri" pitchFamily="34" charset="0"/>
                        </a:rPr>
                        <a:t>Проведение антитеррористических мероприятий в муниципальных образовательных организациях</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550,30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ctr"/>
                      <a:r>
                        <a:rPr lang="ru-RU" sz="1000" b="1" dirty="0" smtClean="0">
                          <a:latin typeface="Calibri" pitchFamily="34" charset="0"/>
                          <a:cs typeface="Calibri" pitchFamily="34" charset="0"/>
                        </a:rPr>
                        <a:t>СОЦИАЛЬНАЯ</a:t>
                      </a:r>
                      <a:r>
                        <a:rPr lang="ru-RU" sz="1000" b="1" baseline="0" dirty="0" smtClean="0">
                          <a:latin typeface="Calibri" pitchFamily="34" charset="0"/>
                          <a:cs typeface="Calibri" pitchFamily="34" charset="0"/>
                        </a:rPr>
                        <a:t> ПОЛИТИКА</a:t>
                      </a:r>
                      <a:endParaRPr lang="ru-RU" sz="10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l" fontAlgn="b"/>
                      <a:r>
                        <a:rPr lang="ru-RU" sz="800" b="0" i="0" u="none" strike="noStrike" dirty="0" smtClean="0">
                          <a:solidFill>
                            <a:srgbClr val="000000"/>
                          </a:solidFill>
                          <a:latin typeface="Calibri" pitchFamily="34" charset="0"/>
                          <a:cs typeface="Calibri" pitchFamily="34" charset="0"/>
                        </a:rPr>
                        <a:t>Организация</a:t>
                      </a:r>
                      <a:r>
                        <a:rPr lang="ru-RU" sz="800" b="0" i="0" u="none" strike="noStrike" baseline="0" dirty="0" smtClean="0">
                          <a:solidFill>
                            <a:srgbClr val="000000"/>
                          </a:solidFill>
                          <a:latin typeface="Calibri" pitchFamily="34" charset="0"/>
                          <a:cs typeface="Calibri" pitchFamily="34" charset="0"/>
                        </a:rPr>
                        <a:t> </a:t>
                      </a:r>
                      <a:r>
                        <a:rPr lang="ru-RU" sz="800" b="0" i="0" u="none" strike="noStrike" dirty="0" smtClean="0">
                          <a:solidFill>
                            <a:srgbClr val="000000"/>
                          </a:solidFill>
                          <a:latin typeface="Calibri" pitchFamily="34" charset="0"/>
                          <a:cs typeface="Calibri" pitchFamily="34" charset="0"/>
                        </a:rPr>
                        <a:t>и осуществление деятельности по опеке и попечительству в области здравоохранения</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Calibri" pitchFamily="34" charset="0"/>
                          <a:cs typeface="Calibri" pitchFamily="34" charset="0"/>
                        </a:rPr>
                        <a:t>    </a:t>
                      </a:r>
                      <a:r>
                        <a:rPr lang="ru-RU" sz="800" b="0" i="0" u="none" strike="noStrike" dirty="0" smtClean="0">
                          <a:solidFill>
                            <a:srgbClr val="000000"/>
                          </a:solidFill>
                          <a:latin typeface="Calibri" pitchFamily="34" charset="0"/>
                          <a:cs typeface="Calibri" pitchFamily="34" charset="0"/>
                        </a:rPr>
                        <a:t>345,13</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435,23</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490,85</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511,68</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529,70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l" fontAlgn="b"/>
                      <a:r>
                        <a:rPr lang="ru-RU" sz="800" b="0" i="0" u="none" strike="noStrike" dirty="0" smtClean="0">
                          <a:solidFill>
                            <a:srgbClr val="000000"/>
                          </a:solidFill>
                          <a:latin typeface="Calibri" pitchFamily="34" charset="0"/>
                          <a:cs typeface="Calibri" pitchFamily="34" charset="0"/>
                        </a:rPr>
                        <a:t>Предоставление государственной социальной помощи малоимущим семьям, малоимущим одиноко проживающим гражданам</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Calibri" pitchFamily="34" charset="0"/>
                          <a:cs typeface="Calibri" pitchFamily="34" charset="0"/>
                        </a:rPr>
                        <a:t> </a:t>
                      </a:r>
                      <a:r>
                        <a:rPr lang="ru-RU" sz="800" b="0" i="0" u="none" strike="noStrike" dirty="0" smtClean="0">
                          <a:solidFill>
                            <a:srgbClr val="000000"/>
                          </a:solidFill>
                          <a:latin typeface="Calibri" pitchFamily="34" charset="0"/>
                          <a:cs typeface="Calibri" pitchFamily="34" charset="0"/>
                        </a:rPr>
                        <a:t>1 722,35</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1 270,97</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1 181,34</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1 181,34</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1 181,34</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l" fontAlgn="b"/>
                      <a:r>
                        <a:rPr lang="ru-RU" sz="800" b="0" i="0" u="none" strike="noStrike" dirty="0" smtClean="0">
                          <a:solidFill>
                            <a:srgbClr val="000000"/>
                          </a:solidFill>
                          <a:latin typeface="Calibri" pitchFamily="34" charset="0"/>
                          <a:cs typeface="Calibri" pitchFamily="34" charset="0"/>
                        </a:rPr>
                        <a:t>Выплата ежемесячной денежной компенсации на каждого ребенка в возрасте до 18 лет многодетным семьям</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Calibri" pitchFamily="34" charset="0"/>
                          <a:cs typeface="Calibri" pitchFamily="34" charset="0"/>
                        </a:rPr>
                        <a:t> </a:t>
                      </a:r>
                      <a:r>
                        <a:rPr lang="ru-RU" sz="800" b="0" i="0" u="none" strike="noStrike" dirty="0" smtClean="0">
                          <a:solidFill>
                            <a:srgbClr val="000000"/>
                          </a:solidFill>
                          <a:latin typeface="Calibri" pitchFamily="34" charset="0"/>
                          <a:cs typeface="Calibri" pitchFamily="34" charset="0"/>
                        </a:rPr>
                        <a:t> 22 524,60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23 531,73</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45 779,50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48 326,70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51 013,18</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l" fontAlgn="b"/>
                      <a:r>
                        <a:rPr lang="ru-RU" sz="800" b="0" i="0" u="none" strike="noStrike" dirty="0" smtClean="0">
                          <a:solidFill>
                            <a:srgbClr val="000000"/>
                          </a:solidFill>
                          <a:latin typeface="Calibri" pitchFamily="34" charset="0"/>
                          <a:cs typeface="Calibri" pitchFamily="34" charset="0"/>
                        </a:rPr>
                        <a:t>Выплата ежегодного социального пособия на проезд студентам</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43,09</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52,87</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45,69</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47,52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49,42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l" fontAlgn="b"/>
                      <a:r>
                        <a:rPr lang="ru-RU" sz="800" b="0" i="0" u="none" strike="noStrike" dirty="0" smtClean="0">
                          <a:solidFill>
                            <a:srgbClr val="000000"/>
                          </a:solidFill>
                          <a:latin typeface="Calibri" pitchFamily="34" charset="0"/>
                          <a:cs typeface="Calibri" pitchFamily="34" charset="0"/>
                        </a:rPr>
                        <a:t>Выплата пособия на ребенка</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46 200,00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41 848,35</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45 423,87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47209,11</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49 105,97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l" fontAlgn="b"/>
                      <a:r>
                        <a:rPr lang="ru-RU" sz="800" b="0" i="0" u="none" strike="noStrike" dirty="0" smtClean="0">
                          <a:solidFill>
                            <a:srgbClr val="000000"/>
                          </a:solidFill>
                          <a:latin typeface="Calibri" pitchFamily="34" charset="0"/>
                          <a:cs typeface="Calibri" pitchFamily="34" charset="0"/>
                        </a:rPr>
                        <a:t>Осуществление отдельных государственных полномочий в области труда и социальной защиты отдельных категорий граждан</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14 327,96</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14 424,63</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17 164,20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17 9087,90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18 552,51</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l" fontAlgn="b"/>
                      <a:r>
                        <a:rPr lang="ru-RU" sz="800" b="0" i="0" u="none" strike="noStrike" dirty="0" smtClean="0">
                          <a:solidFill>
                            <a:srgbClr val="000000"/>
                          </a:solidFill>
                          <a:latin typeface="Calibri" pitchFamily="34" charset="0"/>
                          <a:cs typeface="Calibri" pitchFamily="34" charset="0"/>
                        </a:rPr>
                        <a:t>Выплата ежегодной денежной компенсации многодетным семьям на каждого из детей не старше 18 лет, обучающихся в общеобразовательных организациях, на приобретение комплекта школьной одежды, спортивной одежды и обуви и школьных письменных принадлежностей</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1 725,75</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1 853,09</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1 844,23</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1 918,00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1 994,72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l" fontAlgn="b"/>
                      <a:r>
                        <a:rPr lang="ru-RU" sz="800" b="0" i="0" u="none" strike="noStrike" dirty="0" smtClean="0">
                          <a:solidFill>
                            <a:srgbClr val="000000"/>
                          </a:solidFill>
                          <a:latin typeface="Calibri" pitchFamily="34" charset="0"/>
                          <a:cs typeface="Calibri" pitchFamily="34" charset="0"/>
                        </a:rPr>
                        <a:t>Выплата денежной компенсации семьям, в которых в период с 1 января 2011 года по 31 декабря 2015 года родился третий или последующий ребенок</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6 389,00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548,67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1 887,50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2 990,29</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l" fontAlgn="b"/>
                      <a:r>
                        <a:rPr lang="ru-RU" sz="800" b="0" i="0" u="none" strike="noStrike" dirty="0" smtClean="0">
                          <a:solidFill>
                            <a:srgbClr val="000000"/>
                          </a:solidFill>
                          <a:latin typeface="Calibri" pitchFamily="34" charset="0"/>
                          <a:cs typeface="Calibri" pitchFamily="34" charset="0"/>
                        </a:rPr>
                        <a:t>Осуществление ежемесячной денежной выплаты, назначаемой в случае рождения третьего ребенка или последующих детей до достижения ребенком возраста трех лет</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51 801,52</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49 973,90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78 066,26</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81 755,57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83 202,07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l" fontAlgn="b"/>
                      <a:r>
                        <a:rPr lang="ru-RU" sz="800" b="0" i="0" u="none" strike="noStrike" dirty="0" smtClean="0">
                          <a:solidFill>
                            <a:srgbClr val="000000"/>
                          </a:solidFill>
                          <a:latin typeface="Calibri" pitchFamily="34" charset="0"/>
                          <a:cs typeface="Calibri" pitchFamily="34" charset="0"/>
                        </a:rPr>
                        <a:t> Осуществление ежегодной денежной выплаты лицам, награжденным нагрудным знаком «Почетный донор России»</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1 012,89</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1 089,04</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1 012,57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1 053,18</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1 095,20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l" fontAlgn="b"/>
                      <a:r>
                        <a:rPr lang="ru-RU" sz="800" b="0" i="0" u="none" strike="noStrike" dirty="0" smtClean="0">
                          <a:solidFill>
                            <a:srgbClr val="000000"/>
                          </a:solidFill>
                          <a:latin typeface="Calibri" pitchFamily="34" charset="0"/>
                          <a:cs typeface="Calibri" pitchFamily="34" charset="0"/>
                        </a:rPr>
                        <a:t>Оплата жилищно-коммунальных услуг отдельным категориям граждан</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25 192,49</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22 606,10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31 501,49</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31 501,49</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31 501,49</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068">
                <a:tc>
                  <a:txBody>
                    <a:bodyPr/>
                    <a:lstStyle/>
                    <a:p>
                      <a:pPr algn="l" fontAlgn="b"/>
                      <a:r>
                        <a:rPr lang="ru-RU" sz="800" b="0" i="0" u="none" strike="noStrike" dirty="0" smtClean="0">
                          <a:solidFill>
                            <a:srgbClr val="000000"/>
                          </a:solidFill>
                          <a:latin typeface="Calibri" pitchFamily="34" charset="0"/>
                          <a:cs typeface="Calibri" pitchFamily="34" charset="0"/>
                        </a:rPr>
                        <a:t>Выплату инвалидам компенсаций страховых премий по договорам обязательного страхования гражданской ответственности владельцев транспортных средств</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2,55</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2,20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4,08</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4,08</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4,08</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0" y="0"/>
            <a:ext cx="9144000" cy="523220"/>
          </a:xfrm>
          <a:prstGeom prst="rect">
            <a:avLst/>
          </a:prstGeom>
        </p:spPr>
        <p:txBody>
          <a:bodyPr wrap="square">
            <a:spAutoFit/>
          </a:bodyPr>
          <a:lstStyle/>
          <a:p>
            <a:pPr algn="ctr"/>
            <a:r>
              <a:rPr lang="ru-RU" sz="1400" b="1" dirty="0" smtClean="0">
                <a:latin typeface="Calibri" pitchFamily="34" charset="0"/>
                <a:cs typeface="Calibri" pitchFamily="34" charset="0"/>
              </a:rPr>
              <a:t>Раздел 6 /</a:t>
            </a:r>
            <a:r>
              <a:rPr lang="ru-RU" sz="1400" dirty="0" smtClean="0">
                <a:latin typeface="Calibri" pitchFamily="34" charset="0"/>
                <a:cs typeface="Calibri" pitchFamily="34" charset="0"/>
              </a:rPr>
              <a:t>  РАСХОДЫ БЮДЖЕТА КУРСКОГО МУНИЦИПАЛЬНОГО РАЙОНА НА 2018-2022 ГОДЫ НА ПЕРЕДАННЫЕ ПОЛНОМОЧИЯ ЗА СЧЕТ КРАЕВОГО И ФЕДЕРАЛЬНОГО  БЮДЖЕТОВ</a:t>
            </a:r>
          </a:p>
        </p:txBody>
      </p:sp>
    </p:spTree>
  </p:cSld>
  <p:clrMapOvr>
    <a:masterClrMapping/>
  </p:clrMapOvr>
  <p:transition>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142844" y="0"/>
          <a:ext cx="8858311" cy="6748794"/>
        </p:xfrm>
        <a:graphic>
          <a:graphicData uri="http://schemas.openxmlformats.org/drawingml/2006/table">
            <a:tbl>
              <a:tblPr/>
              <a:tblGrid>
                <a:gridCol w="5689485"/>
                <a:gridCol w="576150"/>
                <a:gridCol w="720188"/>
                <a:gridCol w="648169"/>
                <a:gridCol w="648169"/>
                <a:gridCol w="576150"/>
              </a:tblGrid>
              <a:tr h="301884">
                <a:tc>
                  <a:txBody>
                    <a:bodyPr/>
                    <a:lstStyle/>
                    <a:p>
                      <a:pPr algn="ctr" fontAlgn="t"/>
                      <a:r>
                        <a:rPr lang="ru-RU" sz="1000" b="1" i="0" u="none" strike="noStrike" dirty="0" smtClean="0">
                          <a:solidFill>
                            <a:srgbClr val="000000"/>
                          </a:solidFill>
                          <a:latin typeface="Calibri" pitchFamily="34" charset="0"/>
                          <a:cs typeface="Calibri" pitchFamily="34" charset="0"/>
                        </a:rPr>
                        <a:t>Наименование расходов</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latin typeface="Calibri" pitchFamily="34" charset="0"/>
                          <a:cs typeface="Calibri" pitchFamily="34" charset="0"/>
                        </a:rPr>
                        <a:t>2018 </a:t>
                      </a:r>
                      <a:endParaRPr lang="ru-RU" sz="1000" b="1" i="0" u="none" strike="noStrike" dirty="0" smtClean="0">
                        <a:solidFill>
                          <a:srgbClr val="000000"/>
                        </a:solidFill>
                        <a:latin typeface="Calibri" pitchFamily="34" charset="0"/>
                        <a:cs typeface="Calibri" pitchFamily="34" charset="0"/>
                      </a:endParaRPr>
                    </a:p>
                    <a:p>
                      <a:pPr algn="ctr" fontAlgn="t"/>
                      <a:r>
                        <a:rPr lang="ru-RU" sz="1000" b="1" i="0" u="none" strike="noStrike" dirty="0" smtClean="0">
                          <a:solidFill>
                            <a:srgbClr val="000000"/>
                          </a:solidFill>
                          <a:latin typeface="Calibri" pitchFamily="34" charset="0"/>
                          <a:cs typeface="Calibri" pitchFamily="34" charset="0"/>
                        </a:rPr>
                        <a:t>(</a:t>
                      </a:r>
                      <a:r>
                        <a:rPr lang="ru-RU" sz="1000" b="1" i="0" u="none" strike="noStrike" dirty="0">
                          <a:solidFill>
                            <a:srgbClr val="000000"/>
                          </a:solidFill>
                          <a:latin typeface="Calibri" pitchFamily="34" charset="0"/>
                          <a:cs typeface="Calibri" pitchFamily="34" charset="0"/>
                        </a:rPr>
                        <a:t>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a:solidFill>
                            <a:srgbClr val="000000"/>
                          </a:solidFill>
                          <a:latin typeface="Calibri" pitchFamily="34" charset="0"/>
                          <a:cs typeface="Calibri" pitchFamily="34" charset="0"/>
                        </a:rPr>
                        <a:t>2019 </a:t>
                      </a:r>
                      <a:r>
                        <a:rPr lang="ru-RU" sz="900" b="1" i="0" u="none" strike="noStrike" dirty="0">
                          <a:solidFill>
                            <a:srgbClr val="000000"/>
                          </a:solidFill>
                          <a:latin typeface="Calibri" pitchFamily="34" charset="0"/>
                          <a:cs typeface="Calibri" pitchFamily="34" charset="0"/>
                        </a:rPr>
                        <a:t>(уточненный)</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solidFill>
                            <a:srgbClr val="000000"/>
                          </a:solidFill>
                          <a:latin typeface="Calibri" pitchFamily="34" charset="0"/>
                          <a:cs typeface="Calibri" pitchFamily="34" charset="0"/>
                        </a:rPr>
                        <a:t>2020 (проект)</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solidFill>
                            <a:srgbClr val="000000"/>
                          </a:solidFill>
                          <a:latin typeface="Calibri" pitchFamily="34" charset="0"/>
                          <a:cs typeface="Calibri" pitchFamily="34" charset="0"/>
                        </a:rPr>
                        <a:t>2021 (проект)</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1" i="0" u="none" strike="noStrike" dirty="0" smtClean="0">
                          <a:solidFill>
                            <a:srgbClr val="000000"/>
                          </a:solidFill>
                          <a:latin typeface="Calibri" pitchFamily="34" charset="0"/>
                          <a:cs typeface="Calibri" pitchFamily="34" charset="0"/>
                        </a:rPr>
                        <a:t>2022 (проект)</a:t>
                      </a:r>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ctr" fontAlgn="b"/>
                      <a:r>
                        <a:rPr lang="ru-RU" sz="800" b="0" i="0" u="none" strike="noStrike" dirty="0">
                          <a:solidFill>
                            <a:srgbClr val="000000"/>
                          </a:solidFill>
                          <a:latin typeface="Calibri" pitchFamily="34" charset="0"/>
                          <a:cs typeface="Calibri" pitchFamily="34" charset="0"/>
                        </a:rPr>
                        <a:t>1</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a:t>
                      </a:r>
                      <a:r>
                        <a:rPr lang="ru-RU" sz="8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Calibri" pitchFamily="34" charset="0"/>
                          <a:cs typeface="Calibri" pitchFamily="34" charset="0"/>
                        </a:rPr>
                        <a:t> </a:t>
                      </a:r>
                      <a:r>
                        <a:rPr lang="ru-RU" sz="800" b="0" i="0" u="none" strike="noStrike" dirty="0" smtClean="0">
                          <a:solidFill>
                            <a:srgbClr val="000000"/>
                          </a:solidFill>
                          <a:latin typeface="Calibri" pitchFamily="34" charset="0"/>
                          <a:cs typeface="Calibri" pitchFamily="34" charset="0"/>
                        </a:rPr>
                        <a:t>3</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Calibri" pitchFamily="34" charset="0"/>
                          <a:cs typeface="Calibri" pitchFamily="34" charset="0"/>
                        </a:rPr>
                        <a:t>4</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a:solidFill>
                            <a:srgbClr val="000000"/>
                          </a:solidFill>
                          <a:latin typeface="Calibri" pitchFamily="34" charset="0"/>
                          <a:cs typeface="Calibri" pitchFamily="34" charset="0"/>
                        </a:rPr>
                        <a:t> </a:t>
                      </a:r>
                      <a:r>
                        <a:rPr lang="ru-RU" sz="800" b="0" i="0" u="none" strike="noStrike" dirty="0" smtClean="0">
                          <a:solidFill>
                            <a:srgbClr val="000000"/>
                          </a:solidFill>
                          <a:latin typeface="Calibri" pitchFamily="34" charset="0"/>
                          <a:cs typeface="Calibri" pitchFamily="34" charset="0"/>
                        </a:rPr>
                        <a:t>5</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6</a:t>
                      </a:r>
                      <a:r>
                        <a:rPr lang="ru-RU" sz="800" b="0" i="0" u="none" strike="noStrike" dirty="0">
                          <a:solidFill>
                            <a:srgbClr val="000000"/>
                          </a:solidFill>
                          <a:latin typeface="Calibri" pitchFamily="34" charset="0"/>
                          <a:cs typeface="Calibri" pitchFamily="34" charset="0"/>
                        </a:rPr>
                        <a:t> </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553">
                <a:tc>
                  <a:txBody>
                    <a:bodyPr/>
                    <a:lstStyle/>
                    <a:p>
                      <a:pPr algn="l" fontAlgn="b"/>
                      <a:r>
                        <a:rPr lang="ru-RU" sz="800" b="0" i="0" u="none" strike="noStrike" dirty="0" smtClean="0">
                          <a:solidFill>
                            <a:srgbClr val="000000"/>
                          </a:solidFill>
                          <a:latin typeface="Calibri" pitchFamily="34" charset="0"/>
                          <a:cs typeface="Calibri" pitchFamily="34" charset="0"/>
                        </a:rPr>
                        <a:t>Выплата государственных пособий лицам, не подлежащим обязательному социальному страхованию на случай временной нетрудоспособности и в связи с материнством, и лицам, уволенным в связи с ликвидацией организаций (прекращением деятельности, полномочий физическими лицами)</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70 365,86</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65 235,40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72 567,68</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74 775,70</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77 690,59</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14">
                <a:tc>
                  <a:txBody>
                    <a:bodyPr/>
                    <a:lstStyle/>
                    <a:p>
                      <a:pPr algn="l" fontAlgn="b"/>
                      <a:r>
                        <a:rPr lang="ru-RU" sz="800" b="0" i="0" u="none" strike="noStrike" dirty="0" smtClean="0">
                          <a:solidFill>
                            <a:srgbClr val="000000"/>
                          </a:solidFill>
                          <a:latin typeface="Calibri" pitchFamily="34" charset="0"/>
                          <a:cs typeface="Calibri" pitchFamily="34" charset="0"/>
                        </a:rPr>
                        <a:t> Компенсация отдельным категориям граждан оплаты взноса на капитальный ремонт общего имущества в многоквартирном доме</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60,00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94,48</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83,43</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62,29</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60,19</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Осуществление ежемесячной выплаты в связи с рождением (усыновлением) первого ребенка</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34 851,37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44 289,45</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58 954,23</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Обеспечение мер социальной поддержки ветеранов труда и тружеников тыла</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31 308,10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31 294,00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30 024,12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30</a:t>
                      </a:r>
                      <a:r>
                        <a:rPr lang="ru-RU" sz="800" baseline="0" dirty="0" smtClean="0">
                          <a:latin typeface="Calibri" pitchFamily="34" charset="0"/>
                          <a:cs typeface="Calibri" pitchFamily="34" charset="0"/>
                        </a:rPr>
                        <a:t> 174,24</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30 174,34</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Обеспечение мер социальной поддержки ветеранов труда Ставропольского края</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21 399,99</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21 063,00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21 749,13</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21</a:t>
                      </a:r>
                      <a:r>
                        <a:rPr lang="ru-RU" sz="800" baseline="0" dirty="0" smtClean="0">
                          <a:latin typeface="Calibri" pitchFamily="34" charset="0"/>
                          <a:cs typeface="Calibri" pitchFamily="34" charset="0"/>
                        </a:rPr>
                        <a:t> 857,87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21 857,87</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14">
                <a:tc>
                  <a:txBody>
                    <a:bodyPr/>
                    <a:lstStyle/>
                    <a:p>
                      <a:pPr algn="l" fontAlgn="b"/>
                      <a:r>
                        <a:rPr lang="ru-RU" sz="800" b="0" i="0" u="none" strike="noStrike" dirty="0" smtClean="0">
                          <a:solidFill>
                            <a:srgbClr val="000000"/>
                          </a:solidFill>
                          <a:latin typeface="Calibri" pitchFamily="34" charset="0"/>
                          <a:cs typeface="Calibri" pitchFamily="34" charset="0"/>
                        </a:rPr>
                        <a:t>Обеспечение мер социальной поддержки реабилитированных лиц и лиц, признанных пострадавшими от политических  репрессий</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4 060,00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3 985,38</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4 127,25</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a:t>
                      </a:r>
                      <a:r>
                        <a:rPr lang="ru-RU" sz="800" baseline="0" dirty="0" smtClean="0">
                          <a:latin typeface="Calibri" pitchFamily="34" charset="0"/>
                          <a:cs typeface="Calibri" pitchFamily="34" charset="0"/>
                        </a:rPr>
                        <a:t> 147,89</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4 147,89</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14">
                <a:tc>
                  <a:txBody>
                    <a:bodyPr/>
                    <a:lstStyle/>
                    <a:p>
                      <a:pPr algn="l" fontAlgn="b"/>
                      <a:r>
                        <a:rPr lang="ru-RU" sz="800" b="0" i="0" u="none" strike="noStrike" dirty="0" smtClean="0">
                          <a:solidFill>
                            <a:srgbClr val="000000"/>
                          </a:solidFill>
                          <a:latin typeface="Calibri" pitchFamily="34" charset="0"/>
                          <a:cs typeface="Calibri" pitchFamily="34" charset="0"/>
                        </a:rPr>
                        <a:t>Ежемесячная доплата к пенсии гражданам , ставшим инвалидами при исполнении служебных обязанностей в районах боевых действий</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28,74</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30,00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30,28</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30,28</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30,28</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Ежемесячная денежная выплата семьям погибших</a:t>
                      </a:r>
                      <a:r>
                        <a:rPr lang="ru-RU" sz="800" b="0" i="0" u="none" strike="noStrike" baseline="0" dirty="0" smtClean="0">
                          <a:solidFill>
                            <a:srgbClr val="000000"/>
                          </a:solidFill>
                          <a:latin typeface="Calibri" pitchFamily="34" charset="0"/>
                          <a:cs typeface="Calibri" pitchFamily="34" charset="0"/>
                        </a:rPr>
                        <a:t> ветеранов боевых действий</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168,67</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182,06</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178,22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179,12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179,12</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Предоставление гражданам субсидий на оплату жилого</a:t>
                      </a:r>
                      <a:r>
                        <a:rPr lang="ru-RU" sz="800" b="0" i="0" u="none" strike="noStrike" baseline="0" dirty="0" smtClean="0">
                          <a:solidFill>
                            <a:srgbClr val="000000"/>
                          </a:solidFill>
                          <a:latin typeface="Calibri" pitchFamily="34" charset="0"/>
                          <a:cs typeface="Calibri" pitchFamily="34" charset="0"/>
                        </a:rPr>
                        <a:t> помещения и коммунальных услуг</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22 295,75</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22 919,30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22 410,01</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24 719,96</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24 998,11</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Выплата социального пособия на погребение</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392,41</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241,11</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dirty="0" smtClean="0">
                          <a:latin typeface="Calibri" pitchFamily="34" charset="0"/>
                          <a:cs typeface="Calibri" pitchFamily="34" charset="0"/>
                        </a:rPr>
                        <a:t>-</a:t>
                      </a: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710">
                <a:tc>
                  <a:txBody>
                    <a:bodyPr/>
                    <a:lstStyle/>
                    <a:p>
                      <a:pPr algn="ctr" fontAlgn="b"/>
                      <a:r>
                        <a:rPr lang="ru-RU" sz="1000" b="1" i="0" u="none" strike="noStrike" dirty="0" smtClean="0">
                          <a:solidFill>
                            <a:srgbClr val="000000"/>
                          </a:solidFill>
                          <a:latin typeface="Calibri" pitchFamily="34" charset="0"/>
                          <a:cs typeface="Calibri" pitchFamily="34" charset="0"/>
                        </a:rPr>
                        <a:t>КУЛЬТУРА</a:t>
                      </a:r>
                      <a:endParaRPr lang="ru-RU" sz="10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Поддержка отрасли культуры </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181,21</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5 005,68</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Комплектование книжных фондов библиотек муниципальных образований</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99,51</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96,73</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84,02</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55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800" dirty="0" smtClean="0">
                          <a:latin typeface="Calibri" pitchFamily="34" charset="0"/>
                          <a:cs typeface="Calibri" pitchFamily="34" charset="0"/>
                        </a:rPr>
                        <a:t>Предоставление мер социальной поддержки по оплате жилых помещений, отопления и освещения педагогическим работникам муниципальных образовательных организаций, проживающим и работающим в сельских населенных пунктах, рабочих поселках (</a:t>
                      </a:r>
                      <a:r>
                        <a:rPr lang="ru-RU" sz="800" dirty="0" err="1" smtClean="0">
                          <a:latin typeface="Calibri" pitchFamily="34" charset="0"/>
                          <a:cs typeface="Calibri" pitchFamily="34" charset="0"/>
                        </a:rPr>
                        <a:t>поселках</a:t>
                      </a:r>
                      <a:r>
                        <a:rPr lang="ru-RU" sz="800" dirty="0" smtClean="0">
                          <a:latin typeface="Calibri" pitchFamily="34" charset="0"/>
                          <a:cs typeface="Calibri" pitchFamily="34" charset="0"/>
                        </a:rPr>
                        <a:t> городского типа)</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400,00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400,00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450,00</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450,00</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450,00</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710">
                <a:tc>
                  <a:txBody>
                    <a:bodyPr/>
                    <a:lstStyle/>
                    <a:p>
                      <a:pPr algn="ctr" fontAlgn="b"/>
                      <a:r>
                        <a:rPr lang="ru-RU" sz="1000" b="1" i="0" u="none" strike="noStrike" dirty="0" smtClean="0">
                          <a:solidFill>
                            <a:srgbClr val="000000"/>
                          </a:solidFill>
                          <a:latin typeface="Calibri" pitchFamily="34" charset="0"/>
                          <a:cs typeface="Calibri" pitchFamily="34" charset="0"/>
                        </a:rPr>
                        <a:t>СЕЛЬСКОЕ ХОЗЯЙСТВО</a:t>
                      </a:r>
                      <a:endParaRPr lang="ru-RU" sz="10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14">
                <a:tc>
                  <a:txBody>
                    <a:bodyPr/>
                    <a:lstStyle/>
                    <a:p>
                      <a:pPr algn="l" fontAlgn="b"/>
                      <a:r>
                        <a:rPr lang="ru-RU" sz="800" b="0" i="0" u="none" strike="noStrike" dirty="0" smtClean="0">
                          <a:solidFill>
                            <a:srgbClr val="000000"/>
                          </a:solidFill>
                          <a:latin typeface="Calibri" pitchFamily="34" charset="0"/>
                          <a:cs typeface="Calibri" pitchFamily="34" charset="0"/>
                        </a:rPr>
                        <a:t>организация и проведение мероприятий по борьбе с иксодовыми клещами-переносчиками Крымской геморрагической лихорадки в природных биотопах</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308,79</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228,16</a:t>
                      </a: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413,03</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413,03</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413,03</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8663">
                <a:tc>
                  <a:txBody>
                    <a:bodyPr/>
                    <a:lstStyle/>
                    <a:p>
                      <a:pPr algn="l" fontAlgn="b"/>
                      <a:r>
                        <a:rPr lang="ru-RU" sz="800" b="0" i="0" u="none" strike="noStrike" dirty="0" smtClean="0">
                          <a:solidFill>
                            <a:srgbClr val="000000"/>
                          </a:solidFill>
                          <a:latin typeface="Calibri" pitchFamily="34" charset="0"/>
                          <a:cs typeface="Calibri" pitchFamily="34" charset="0"/>
                        </a:rPr>
                        <a:t>Администрирование переданных  отдельных государственных полномочий в области сельского хозяйства</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1 894,67</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1 989,68</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2 200,12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2 288,27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2 364,57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8663">
                <a:tc>
                  <a:txBody>
                    <a:bodyPr/>
                    <a:lstStyle/>
                    <a:p>
                      <a:pPr algn="l" fontAlgn="b"/>
                      <a:r>
                        <a:rPr lang="ru-RU" sz="800" kern="1200" dirty="0" smtClean="0">
                          <a:solidFill>
                            <a:schemeClr val="tx1"/>
                          </a:solidFill>
                          <a:latin typeface="Calibri" pitchFamily="34" charset="0"/>
                          <a:ea typeface="+mn-ea"/>
                          <a:cs typeface="Calibri" pitchFamily="34" charset="0"/>
                        </a:rPr>
                        <a:t>Стимулирование развития приоритетных </a:t>
                      </a:r>
                      <a:r>
                        <a:rPr lang="ru-RU" sz="800" kern="1200" dirty="0" err="1" smtClean="0">
                          <a:solidFill>
                            <a:schemeClr val="tx1"/>
                          </a:solidFill>
                          <a:latin typeface="Calibri" pitchFamily="34" charset="0"/>
                          <a:ea typeface="+mn-ea"/>
                          <a:cs typeface="Calibri" pitchFamily="34" charset="0"/>
                        </a:rPr>
                        <a:t>подотраслей</a:t>
                      </a:r>
                      <a:r>
                        <a:rPr lang="ru-RU" sz="800" kern="1200" dirty="0" smtClean="0">
                          <a:solidFill>
                            <a:schemeClr val="tx1"/>
                          </a:solidFill>
                          <a:latin typeface="Calibri" pitchFamily="34" charset="0"/>
                          <a:ea typeface="+mn-ea"/>
                          <a:cs typeface="Calibri" pitchFamily="34" charset="0"/>
                        </a:rPr>
                        <a:t> агропромышленного комплекса и развитие малых форм хозяйствования</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279,73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latin typeface="Calibri" pitchFamily="34" charset="0"/>
                          <a:cs typeface="Calibri" pitchFamily="34" charset="0"/>
                        </a:rPr>
                        <a:t>279,73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latin typeface="Calibri" pitchFamily="34" charset="0"/>
                          <a:cs typeface="Calibri" pitchFamily="34" charset="0"/>
                        </a:rPr>
                        <a:t>279,73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Оказание несвязанной поддержки сельскохозяйственным товаропроизводителям в области растениеводства</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9</a:t>
                      </a:r>
                      <a:r>
                        <a:rPr lang="ru-RU" sz="800" b="0" i="0" u="none" strike="noStrike" baseline="0" dirty="0" smtClean="0">
                          <a:solidFill>
                            <a:srgbClr val="000000"/>
                          </a:solidFill>
                          <a:latin typeface="Calibri" pitchFamily="34" charset="0"/>
                          <a:cs typeface="Calibri" pitchFamily="34" charset="0"/>
                        </a:rPr>
                        <a:t> 483,15</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Содействие достижению целевых показателей реализации региональных программ развития агропромышленного комплекса</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7 819,72</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452,99</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710">
                <a:tc>
                  <a:txBody>
                    <a:bodyPr/>
                    <a:lstStyle/>
                    <a:p>
                      <a:pPr algn="ctr" fontAlgn="b"/>
                      <a:r>
                        <a:rPr lang="ru-RU" sz="1000" b="1" i="0" u="none" strike="noStrike" dirty="0" smtClean="0">
                          <a:solidFill>
                            <a:srgbClr val="000000"/>
                          </a:solidFill>
                          <a:latin typeface="Calibri" pitchFamily="34" charset="0"/>
                          <a:cs typeface="Calibri" pitchFamily="34" charset="0"/>
                        </a:rPr>
                        <a:t>ДРУГИЕ ВОПРОСЫ</a:t>
                      </a:r>
                      <a:endParaRPr lang="ru-RU" sz="10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553">
                <a:tc>
                  <a:txBody>
                    <a:bodyPr/>
                    <a:lstStyle/>
                    <a:p>
                      <a:pPr algn="l" fontAlgn="b"/>
                      <a:r>
                        <a:rPr lang="ru-RU" sz="800" b="0" i="0" u="none" strike="noStrike" dirty="0" smtClean="0">
                          <a:solidFill>
                            <a:srgbClr val="000000"/>
                          </a:solidFill>
                          <a:latin typeface="Calibri" pitchFamily="34" charset="0"/>
                          <a:cs typeface="Calibri" pitchFamily="34" charset="0"/>
                        </a:rPr>
                        <a:t>Осуществление дорожной деятельности в отношении автомобильных дорог общего пользования, а также капитального ремонта и ремонта дворовых территорий многоквартирных домов, проездов к дворовым территориям многоквартирных домов населенных пунктов </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1 747,30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14">
                <a:tc>
                  <a:txBody>
                    <a:bodyPr/>
                    <a:lstStyle/>
                    <a:p>
                      <a:pPr algn="l" fontAlgn="b"/>
                      <a:r>
                        <a:rPr lang="ru-RU" sz="800" b="0" i="0" u="none" strike="noStrike" dirty="0" smtClean="0">
                          <a:solidFill>
                            <a:srgbClr val="000000"/>
                          </a:solidFill>
                          <a:latin typeface="Calibri" pitchFamily="34" charset="0"/>
                          <a:cs typeface="Calibri" pitchFamily="34" charset="0"/>
                        </a:rPr>
                        <a:t>Создание  дополнительных мест для детей в возрасте от 1,5 до 3 лет в образовательных организациях, осуществляющих образовательную деятельность по образовательным программам дошкольного образования </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11 271,73</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147 128,27</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14">
                <a:tc>
                  <a:txBody>
                    <a:bodyPr/>
                    <a:lstStyle/>
                    <a:p>
                      <a:pPr algn="l" fontAlgn="b"/>
                      <a:r>
                        <a:rPr lang="ru-RU" sz="800" b="0" i="0" u="none" strike="noStrike" dirty="0" smtClean="0">
                          <a:solidFill>
                            <a:srgbClr val="000000"/>
                          </a:solidFill>
                          <a:latin typeface="Calibri" pitchFamily="34" charset="0"/>
                          <a:cs typeface="Calibri" pitchFamily="34" charset="0"/>
                        </a:rPr>
                        <a:t>Создание условий для обеспечения безопасности граждан в местах массового пребывания людей на территории муниципальных образований</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1 610,00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1 607,00</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Проведение информационно-пропагандистских мероприятий, направленных на профилактику идеологии терроризма</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100,00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100,00</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100,00</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100,00</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14">
                <a:tc>
                  <a:txBody>
                    <a:bodyPr/>
                    <a:lstStyle/>
                    <a:p>
                      <a:pPr algn="l" fontAlgn="b"/>
                      <a:r>
                        <a:rPr lang="ru-RU" sz="800" b="0" i="0" u="none" strike="noStrike" dirty="0" smtClean="0">
                          <a:solidFill>
                            <a:srgbClr val="000000"/>
                          </a:solidFill>
                          <a:latin typeface="Calibri" pitchFamily="34" charset="0"/>
                          <a:cs typeface="Calibri" pitchFamily="34" charset="0"/>
                        </a:rPr>
                        <a:t>Ремонт помещений, предоставляемых в 2019 году для работы сотрудников, замещающих должности участкового уполномоченного полиции, на обслуживаемом административном участке</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12,00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553">
                <a:tc>
                  <a:txBody>
                    <a:bodyPr/>
                    <a:lstStyle/>
                    <a:p>
                      <a:pPr algn="l" fontAlgn="b"/>
                      <a:r>
                        <a:rPr lang="ru-RU" sz="800" b="0" i="0" u="none" strike="noStrike" dirty="0" smtClean="0">
                          <a:solidFill>
                            <a:srgbClr val="000000"/>
                          </a:solidFill>
                          <a:latin typeface="Calibri" pitchFamily="34" charset="0"/>
                          <a:cs typeface="Calibri" pitchFamily="34" charset="0"/>
                        </a:rPr>
                        <a:t>Реализация Закона Ставропольского края «О наделении  органов местного самоуправления муниципальных образований в Ставропольском крае отдельными государственными полномочиями Ставропольского края по формированию, содержанию и использованию Архивного фонда Ставропольского края»</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572,39</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572,96</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663,27</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689,08</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711,40</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Создание и организация деятельности комиссий по делам несовершеннолетних и защите их прав</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38,70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38,72</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38,71</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38,71</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38,71</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1553">
                <a:tc>
                  <a:txBody>
                    <a:bodyPr/>
                    <a:lstStyle/>
                    <a:p>
                      <a:pPr algn="l" fontAlgn="b"/>
                      <a:r>
                        <a:rPr lang="ru-RU" sz="800" b="0" i="0" u="none" strike="noStrike" dirty="0" smtClean="0">
                          <a:solidFill>
                            <a:srgbClr val="000000"/>
                          </a:solidFill>
                          <a:latin typeface="Calibri" pitchFamily="34" charset="0"/>
                          <a:cs typeface="Calibri" pitchFamily="34" charset="0"/>
                        </a:rPr>
                        <a:t>Реализация Закона Ставропольского края «О наделении органов местного самоуправления муниципальных районов и городских округов в Ставропольском крае отдельными государственными полномочиями Ставропольского края по созданию административных комиссий»</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39,00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39,00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39,00</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39,00</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39,00</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Организация проведения на территории Ставропольского края мероприятий по отлову и содержанию безнадзорных животных</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136,80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183,65</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390,46</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160,92</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160,92</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2214">
                <a:tc>
                  <a:txBody>
                    <a:bodyPr/>
                    <a:lstStyle/>
                    <a:p>
                      <a:pPr algn="l" fontAlgn="b"/>
                      <a:r>
                        <a:rPr lang="ru-RU" sz="800" b="0" i="0" u="none" strike="noStrike" dirty="0" smtClean="0">
                          <a:solidFill>
                            <a:srgbClr val="000000"/>
                          </a:solidFill>
                          <a:latin typeface="Calibri" pitchFamily="34" charset="0"/>
                          <a:cs typeface="Calibri" pitchFamily="34" charset="0"/>
                        </a:rPr>
                        <a:t>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218,59</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20,48</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24,6</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26,26</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190,42</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875">
                <a:tc>
                  <a:txBody>
                    <a:bodyPr/>
                    <a:lstStyle/>
                    <a:p>
                      <a:pPr algn="l" fontAlgn="b"/>
                      <a:r>
                        <a:rPr lang="ru-RU" sz="800" b="0" i="0" u="none" strike="noStrike" dirty="0" smtClean="0">
                          <a:solidFill>
                            <a:srgbClr val="000000"/>
                          </a:solidFill>
                          <a:latin typeface="Calibri" pitchFamily="34" charset="0"/>
                          <a:cs typeface="Calibri" pitchFamily="34" charset="0"/>
                        </a:rPr>
                        <a:t>Обеспечение деятельности депутатов Думы Ставропольского края и их помощников в избирательном округе</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872,05</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dirty="0" smtClean="0">
                          <a:solidFill>
                            <a:srgbClr val="000000"/>
                          </a:solidFill>
                          <a:latin typeface="Calibri" pitchFamily="34" charset="0"/>
                          <a:cs typeface="Calibri" pitchFamily="34" charset="0"/>
                        </a:rPr>
                        <a:t>920,00</a:t>
                      </a:r>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1 042,93</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1 073,89</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800" b="0" dirty="0" smtClean="0">
                          <a:latin typeface="Calibri" pitchFamily="34" charset="0"/>
                          <a:cs typeface="Calibri" pitchFamily="34" charset="0"/>
                        </a:rPr>
                        <a:t>1 106,47</a:t>
                      </a:r>
                      <a:endParaRPr lang="ru-RU" sz="800" b="0"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dirty="0" smtClean="0">
                <a:latin typeface="Calibri" pitchFamily="34" charset="0"/>
                <a:cs typeface="Calibri" pitchFamily="34" charset="0"/>
              </a:rPr>
              <a:t> Оплата труда работников бюджетной сферы </a:t>
            </a:r>
          </a:p>
          <a:p>
            <a:pPr algn="ctr"/>
            <a:r>
              <a:rPr lang="ru-RU" sz="1600" dirty="0" smtClean="0">
                <a:latin typeface="Calibri" pitchFamily="34" charset="0"/>
                <a:cs typeface="Calibri" pitchFamily="34" charset="0"/>
              </a:rPr>
              <a:t>в 2020 году и плановом периоде 2021 и 2022 годов</a:t>
            </a:r>
          </a:p>
        </p:txBody>
      </p:sp>
      <p:sp>
        <p:nvSpPr>
          <p:cNvPr id="6" name="TextBox 5"/>
          <p:cNvSpPr txBox="1"/>
          <p:nvPr/>
        </p:nvSpPr>
        <p:spPr>
          <a:xfrm>
            <a:off x="0" y="1714488"/>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 Повышение оплаты труда работников государственных и муниципальных учреждений </a:t>
            </a:r>
          </a:p>
        </p:txBody>
      </p:sp>
      <p:sp>
        <p:nvSpPr>
          <p:cNvPr id="8" name="TextBox 7"/>
          <p:cNvSpPr txBox="1"/>
          <p:nvPr/>
        </p:nvSpPr>
        <p:spPr>
          <a:xfrm>
            <a:off x="142844" y="571481"/>
            <a:ext cx="8786874" cy="1200329"/>
          </a:xfrm>
          <a:prstGeom prst="rect">
            <a:avLst/>
          </a:prstGeom>
          <a:noFill/>
        </p:spPr>
        <p:txBody>
          <a:bodyPr wrap="square" rtlCol="0">
            <a:spAutoFit/>
          </a:bodyPr>
          <a:lstStyle/>
          <a:p>
            <a:pPr algn="just"/>
            <a:r>
              <a:rPr lang="ru-RU" sz="900" dirty="0" smtClean="0"/>
              <a:t>    Расходы на повышение заработной платы работникам муниципальных учреждений культуры, педагогическим работникам муниципальных организаций дополнительного образования детей (в сфере образования, культуры, физической культуры и спорта), подпадающих под действие указов Президента Российской Федерации от 7 мая 2012 года </a:t>
            </a:r>
            <a:r>
              <a:rPr lang="ru-RU" sz="900" dirty="0" smtClean="0">
                <a:hlinkClick r:id="rId2"/>
              </a:rPr>
              <a:t>№ 597</a:t>
            </a:r>
            <a:r>
              <a:rPr lang="ru-RU" sz="900" dirty="0" smtClean="0"/>
              <a:t> «О мероприятиях по реализации государственной социальной политики», от 1 июня 2012 года </a:t>
            </a:r>
            <a:r>
              <a:rPr lang="ru-RU" sz="900" dirty="0" smtClean="0">
                <a:hlinkClick r:id="rId3"/>
              </a:rPr>
              <a:t>№ 761</a:t>
            </a:r>
            <a:r>
              <a:rPr lang="ru-RU" sz="900" dirty="0" smtClean="0"/>
              <a:t> «О национальной стратегии действий в интересах детей на 2012-2017 годы» и от 28 декабря 2012 года </a:t>
            </a:r>
            <a:r>
              <a:rPr lang="ru-RU" sz="900" dirty="0" smtClean="0">
                <a:hlinkClick r:id="rId4"/>
              </a:rPr>
              <a:t>№ 1688</a:t>
            </a:r>
            <a:r>
              <a:rPr lang="ru-RU" sz="900" dirty="0" smtClean="0"/>
              <a:t> «О некоторых мерах по реализации государственной политики в сфере защиты детей-сирот и детей, оставшихся без попечения родителей», предусмотрены с учетом сохранения достигнутых в 2018 году соотношений их заработной платы к показателю среднемесячной начисленной заработной платы наемных работников в организациях, у индивидуальных предпринимателей и физических лиц (среднемесячный доход от трудовой деятельности), ежегодно с 01 января 2020-2022 годов исходя из значения среднемесячного дохода от трудовой деятельности в 2020 году – 25 697,00 рубля, в 2021-2022 годах – 26 956,20 рубля)</a:t>
            </a:r>
            <a:endParaRPr lang="ru-RU" sz="900" dirty="0"/>
          </a:p>
        </p:txBody>
      </p:sp>
      <p:sp>
        <p:nvSpPr>
          <p:cNvPr id="9" name="TextBox 8"/>
          <p:cNvSpPr txBox="1"/>
          <p:nvPr/>
        </p:nvSpPr>
        <p:spPr>
          <a:xfrm>
            <a:off x="214282" y="3214686"/>
            <a:ext cx="8643998" cy="507831"/>
          </a:xfrm>
          <a:prstGeom prst="rect">
            <a:avLst/>
          </a:prstGeom>
          <a:noFill/>
        </p:spPr>
        <p:txBody>
          <a:bodyPr wrap="square" rtlCol="0">
            <a:spAutoFit/>
          </a:bodyPr>
          <a:lstStyle/>
          <a:p>
            <a:pPr marL="0" lvl="1"/>
            <a:r>
              <a:rPr lang="ru-RU" sz="900" dirty="0" smtClean="0"/>
              <a:t>    Расходы на выплату заработной платы работникам организаций, финансируемых из местных бюджетов, предусматриваются в расчетных показателях на 2020 год и плановый период 2021 и 2022 годов исходя из обеспечения минимального размера оплаты труда 12 130 рублей в месяц. </a:t>
            </a:r>
            <a:endParaRPr lang="ru-RU" sz="900" b="1" dirty="0" smtClean="0"/>
          </a:p>
          <a:p>
            <a:endParaRPr lang="ru-RU" sz="900" dirty="0"/>
          </a:p>
        </p:txBody>
      </p:sp>
      <p:graphicFrame>
        <p:nvGraphicFramePr>
          <p:cNvPr id="10" name="Диаграмма 9"/>
          <p:cNvGraphicFramePr/>
          <p:nvPr/>
        </p:nvGraphicFramePr>
        <p:xfrm>
          <a:off x="0" y="1928802"/>
          <a:ext cx="8001056" cy="14287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Диаграмма 11"/>
          <p:cNvGraphicFramePr/>
          <p:nvPr/>
        </p:nvGraphicFramePr>
        <p:xfrm>
          <a:off x="428596" y="3571876"/>
          <a:ext cx="8286808" cy="1285884"/>
        </p:xfrm>
        <a:graphic>
          <a:graphicData uri="http://schemas.openxmlformats.org/drawingml/2006/chart">
            <c:chart xmlns:c="http://schemas.openxmlformats.org/drawingml/2006/chart" xmlns:r="http://schemas.openxmlformats.org/officeDocument/2006/relationships" r:id="rId6"/>
          </a:graphicData>
        </a:graphic>
      </p:graphicFrame>
      <p:sp>
        <p:nvSpPr>
          <p:cNvPr id="16387" name="Rectangle 3"/>
          <p:cNvSpPr>
            <a:spLocks noChangeArrowheads="1"/>
          </p:cNvSpPr>
          <p:nvPr/>
        </p:nvSpPr>
        <p:spPr bwMode="auto">
          <a:xfrm>
            <a:off x="-285784" y="4786322"/>
            <a:ext cx="9215502"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indent="-6350" algn="just">
              <a:buClr>
                <a:schemeClr val="tx1"/>
              </a:buClr>
              <a:tabLst>
                <a:tab pos="809625" algn="l"/>
              </a:tabLst>
            </a:pPr>
            <a:r>
              <a:rPr lang="ru-RU" sz="900" dirty="0" smtClean="0">
                <a:latin typeface="Arial" pitchFamily="34" charset="0"/>
                <a:ea typeface="Times New Roman" pitchFamily="18" charset="0"/>
                <a:cs typeface="Arial" pitchFamily="34" charset="0"/>
              </a:rPr>
              <a:t>      Средства на оплату труда категорий работников бюджетной сферы, которые не попадают под действие указов Президента Российской Федерации от 7 мая 2012 года № 597 «О мероприятиях по реализации государственной социальной политики», от 1 июня 2012 года № 761 «О Национальной стратегии действий в интересах детей на 2012-2017 годы», от 28 декабря 2012 года № 1688 «О некоторых мерах по реализации государственной политики в сфере защиты детей-сирот и детей, оставшихся без попечения родителей» (далее – прочие категории работников), рассчитаны на 2020 год и плановый период 2021 и 2022 годов с учетом индексации их фондов на оплату труда: с 01 октября 2019 года на 4,3 процента, с 01 октября 2020 года – на 3,8 процента, с 01 октября 2021 года – на 4,0 процента, с 01 октября 2022 года – на 4,0 процента.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Овал 18"/>
          <p:cNvSpPr/>
          <p:nvPr/>
        </p:nvSpPr>
        <p:spPr>
          <a:xfrm>
            <a:off x="1428728" y="5929330"/>
            <a:ext cx="642942" cy="57150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1"/>
                </a:solidFill>
              </a:rPr>
              <a:t>3,8%</a:t>
            </a:r>
            <a:endParaRPr lang="ru-RU" sz="900" b="1" dirty="0">
              <a:solidFill>
                <a:schemeClr val="tx1"/>
              </a:solidFill>
            </a:endParaRPr>
          </a:p>
        </p:txBody>
      </p:sp>
      <p:sp>
        <p:nvSpPr>
          <p:cNvPr id="20" name="Овал 19"/>
          <p:cNvSpPr/>
          <p:nvPr/>
        </p:nvSpPr>
        <p:spPr>
          <a:xfrm>
            <a:off x="3143240" y="5929330"/>
            <a:ext cx="642942" cy="57150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1"/>
                </a:solidFill>
              </a:rPr>
              <a:t>4,0%</a:t>
            </a:r>
            <a:endParaRPr lang="ru-RU" sz="900" b="1" dirty="0">
              <a:solidFill>
                <a:schemeClr val="tx1"/>
              </a:solidFill>
            </a:endParaRPr>
          </a:p>
        </p:txBody>
      </p:sp>
      <p:sp>
        <p:nvSpPr>
          <p:cNvPr id="21" name="Овал 20"/>
          <p:cNvSpPr/>
          <p:nvPr/>
        </p:nvSpPr>
        <p:spPr>
          <a:xfrm>
            <a:off x="4929190" y="5929330"/>
            <a:ext cx="642942" cy="571504"/>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00" b="1" dirty="0" smtClean="0">
                <a:solidFill>
                  <a:schemeClr val="tx1"/>
                </a:solidFill>
              </a:rPr>
              <a:t>4,0%</a:t>
            </a:r>
            <a:endParaRPr lang="ru-RU" sz="900" b="1" dirty="0">
              <a:solidFill>
                <a:schemeClr val="tx1"/>
              </a:solidFill>
            </a:endParaRPr>
          </a:p>
        </p:txBody>
      </p:sp>
      <p:sp>
        <p:nvSpPr>
          <p:cNvPr id="22" name="TextBox 21"/>
          <p:cNvSpPr txBox="1"/>
          <p:nvPr/>
        </p:nvSpPr>
        <p:spPr>
          <a:xfrm>
            <a:off x="785786" y="6072206"/>
            <a:ext cx="857256" cy="369332"/>
          </a:xfrm>
          <a:prstGeom prst="rect">
            <a:avLst/>
          </a:prstGeom>
          <a:noFill/>
        </p:spPr>
        <p:txBody>
          <a:bodyPr wrap="square" rtlCol="0">
            <a:spAutoFit/>
          </a:bodyPr>
          <a:lstStyle/>
          <a:p>
            <a:r>
              <a:rPr lang="ru-RU" sz="900" dirty="0" smtClean="0"/>
              <a:t>1 октября 2020 года</a:t>
            </a:r>
            <a:endParaRPr lang="ru-RU" sz="900" dirty="0"/>
          </a:p>
        </p:txBody>
      </p:sp>
      <p:sp>
        <p:nvSpPr>
          <p:cNvPr id="23" name="TextBox 22"/>
          <p:cNvSpPr txBox="1"/>
          <p:nvPr/>
        </p:nvSpPr>
        <p:spPr>
          <a:xfrm>
            <a:off x="2500298" y="6072206"/>
            <a:ext cx="857256" cy="369332"/>
          </a:xfrm>
          <a:prstGeom prst="rect">
            <a:avLst/>
          </a:prstGeom>
          <a:noFill/>
        </p:spPr>
        <p:txBody>
          <a:bodyPr wrap="square" rtlCol="0">
            <a:spAutoFit/>
          </a:bodyPr>
          <a:lstStyle/>
          <a:p>
            <a:r>
              <a:rPr lang="ru-RU" sz="900" dirty="0" smtClean="0"/>
              <a:t>1 октября 2021 года</a:t>
            </a:r>
            <a:endParaRPr lang="ru-RU" sz="900" dirty="0"/>
          </a:p>
        </p:txBody>
      </p:sp>
      <p:sp>
        <p:nvSpPr>
          <p:cNvPr id="24" name="TextBox 23"/>
          <p:cNvSpPr txBox="1"/>
          <p:nvPr/>
        </p:nvSpPr>
        <p:spPr>
          <a:xfrm>
            <a:off x="4286248" y="6072206"/>
            <a:ext cx="857256" cy="369332"/>
          </a:xfrm>
          <a:prstGeom prst="rect">
            <a:avLst/>
          </a:prstGeom>
          <a:noFill/>
        </p:spPr>
        <p:txBody>
          <a:bodyPr wrap="square" rtlCol="0">
            <a:spAutoFit/>
          </a:bodyPr>
          <a:lstStyle/>
          <a:p>
            <a:r>
              <a:rPr lang="ru-RU" sz="900" dirty="0" smtClean="0"/>
              <a:t>1 октября 2022 года</a:t>
            </a:r>
            <a:endParaRPr lang="ru-RU" sz="900" dirty="0"/>
          </a:p>
        </p:txBody>
      </p:sp>
      <p:sp>
        <p:nvSpPr>
          <p:cNvPr id="25" name="TextBox 24"/>
          <p:cNvSpPr txBox="1"/>
          <p:nvPr/>
        </p:nvSpPr>
        <p:spPr>
          <a:xfrm>
            <a:off x="3143240" y="5643578"/>
            <a:ext cx="1214446" cy="230832"/>
          </a:xfrm>
          <a:prstGeom prst="rect">
            <a:avLst/>
          </a:prstGeom>
          <a:noFill/>
        </p:spPr>
        <p:txBody>
          <a:bodyPr wrap="square" rtlCol="0">
            <a:spAutoFit/>
          </a:bodyPr>
          <a:lstStyle/>
          <a:p>
            <a:r>
              <a:rPr lang="ru-RU" sz="900" b="1" dirty="0" smtClean="0"/>
              <a:t>Прочий персонал</a:t>
            </a:r>
            <a:endParaRPr lang="ru-RU" sz="900" b="1" dirty="0"/>
          </a:p>
        </p:txBody>
      </p:sp>
      <p:sp>
        <p:nvSpPr>
          <p:cNvPr id="16" name="Прямоугольник 15"/>
          <p:cNvSpPr/>
          <p:nvPr/>
        </p:nvSpPr>
        <p:spPr>
          <a:xfrm>
            <a:off x="142844" y="0"/>
            <a:ext cx="1138773" cy="338554"/>
          </a:xfrm>
          <a:prstGeom prst="rect">
            <a:avLst/>
          </a:prstGeom>
        </p:spPr>
        <p:txBody>
          <a:bodyPr wrap="none">
            <a:spAutoFit/>
          </a:bodyPr>
          <a:lstStyle/>
          <a:p>
            <a:r>
              <a:rPr lang="ru-RU" sz="1600" b="1" dirty="0" smtClean="0">
                <a:latin typeface="Calibri" pitchFamily="34" charset="0"/>
                <a:cs typeface="Calibri" pitchFamily="34" charset="0"/>
              </a:rPr>
              <a:t>Раздел 7 /</a:t>
            </a:r>
            <a:r>
              <a:rPr lang="ru-RU" sz="1600" dirty="0" smtClean="0">
                <a:latin typeface="Calibri" pitchFamily="34" charset="0"/>
                <a:cs typeface="Calibri" pitchFamily="34" charset="0"/>
              </a:rPr>
              <a:t> </a:t>
            </a:r>
            <a:endParaRPr lang="ru-RU" sz="1600" dirty="0"/>
          </a:p>
        </p:txBody>
      </p:sp>
      <p:pic>
        <p:nvPicPr>
          <p:cNvPr id="34818" name="Picture 2" descr="https://www.1obl.ru/upload/resize_cache/iblock/23e/1024_768_2/23e883e4327949a71f9f342762e528b0.jpg"/>
          <p:cNvPicPr>
            <a:picLocks noChangeAspect="1" noChangeArrowheads="1"/>
          </p:cNvPicPr>
          <p:nvPr/>
        </p:nvPicPr>
        <p:blipFill>
          <a:blip r:embed="rId7" cstate="print"/>
          <a:srcRect/>
          <a:stretch>
            <a:fillRect/>
          </a:stretch>
        </p:blipFill>
        <p:spPr bwMode="auto">
          <a:xfrm>
            <a:off x="7358082" y="2000240"/>
            <a:ext cx="1571636" cy="1178727"/>
          </a:xfrm>
          <a:prstGeom prst="rect">
            <a:avLst/>
          </a:prstGeom>
          <a:ln>
            <a:noFill/>
          </a:ln>
          <a:effectLst>
            <a:softEdge rad="112500"/>
          </a:effectLst>
        </p:spPr>
      </p:pic>
    </p:spTree>
  </p:cSld>
  <p:clrMapOvr>
    <a:masterClrMapping/>
  </p:clrMapOvr>
  <p:transition>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dirty="0" smtClean="0">
                <a:latin typeface="Calibri" pitchFamily="34" charset="0"/>
                <a:cs typeface="Calibri" pitchFamily="34" charset="0"/>
              </a:rPr>
              <a:t> </a:t>
            </a:r>
            <a:r>
              <a:rPr lang="ru-RU" sz="1600" b="1" dirty="0" smtClean="0">
                <a:latin typeface="Calibri" pitchFamily="34" charset="0"/>
                <a:cs typeface="Calibri" pitchFamily="34" charset="0"/>
              </a:rPr>
              <a:t>Раздел 8 /                                </a:t>
            </a:r>
            <a:r>
              <a:rPr lang="ru-RU" sz="1600" dirty="0" smtClean="0">
                <a:latin typeface="Calibri" pitchFamily="34" charset="0"/>
                <a:cs typeface="Calibri" pitchFamily="34" charset="0"/>
              </a:rPr>
              <a:t>ПОДДЕРЖКА  МЕСТНЫХ  ИНИЦИАТИВ</a:t>
            </a:r>
          </a:p>
        </p:txBody>
      </p:sp>
      <p:pic>
        <p:nvPicPr>
          <p:cNvPr id="3" name="Рисунок 1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r="50658"/>
          <a:stretch>
            <a:fillRect/>
          </a:stretch>
        </p:blipFill>
        <p:spPr bwMode="auto">
          <a:xfrm>
            <a:off x="7242678" y="0"/>
            <a:ext cx="1901322" cy="1727003"/>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5" name="Диаграмма 4"/>
          <p:cNvGraphicFramePr/>
          <p:nvPr/>
        </p:nvGraphicFramePr>
        <p:xfrm>
          <a:off x="214282" y="1357298"/>
          <a:ext cx="8358246" cy="2928958"/>
        </p:xfrm>
        <a:graphic>
          <a:graphicData uri="http://schemas.openxmlformats.org/drawingml/2006/chart">
            <c:chart xmlns:c="http://schemas.openxmlformats.org/drawingml/2006/chart" xmlns:r="http://schemas.openxmlformats.org/officeDocument/2006/relationships" r:id="rId9"/>
          </a:graphicData>
        </a:graphic>
      </p:graphicFrame>
      <p:sp>
        <p:nvSpPr>
          <p:cNvPr id="6" name="TextBox 5"/>
          <p:cNvSpPr txBox="1"/>
          <p:nvPr/>
        </p:nvSpPr>
        <p:spPr>
          <a:xfrm>
            <a:off x="142844" y="285728"/>
            <a:ext cx="7072362" cy="1015663"/>
          </a:xfrm>
          <a:prstGeom prst="rect">
            <a:avLst/>
          </a:prstGeom>
          <a:noFill/>
        </p:spPr>
        <p:txBody>
          <a:bodyPr wrap="square" rtlCol="0">
            <a:spAutoFit/>
          </a:bodyPr>
          <a:lstStyle/>
          <a:p>
            <a:pPr algn="just"/>
            <a:r>
              <a:rPr lang="ru-RU" sz="1000" dirty="0" smtClean="0"/>
              <a:t>   Старт проекту поддержки местных инициатив в Ставропольском крае был дан в 2007 году. В качестве </a:t>
            </a:r>
            <a:r>
              <a:rPr lang="ru-RU" sz="1000" dirty="0" err="1" smtClean="0"/>
              <a:t>пилотных</a:t>
            </a:r>
            <a:r>
              <a:rPr lang="ru-RU" sz="1000" dirty="0" smtClean="0"/>
              <a:t> регионов были выбраны восточные территории нашего края, т. е. и наш район тоже. </a:t>
            </a:r>
          </a:p>
          <a:p>
            <a:pPr algn="just"/>
            <a:r>
              <a:rPr lang="ru-RU" sz="1000" dirty="0" smtClean="0"/>
              <a:t>    Благодаря этому проекту люди получают возможность сами сказать, какая проблема на территории их населённого пункта является наиболее острой и наболевшей. Это достаточно небольшие вопросы, но очень важные, с ними люди сталкиваются каждый день. Это и благоустройства парковой зоны, и строительство спортивных площадок, и необходимость в освещении, отсутствие тротуаров и многое другое.</a:t>
            </a:r>
            <a:endParaRPr lang="ru-RU" sz="1000" dirty="0"/>
          </a:p>
        </p:txBody>
      </p:sp>
      <p:pic>
        <p:nvPicPr>
          <p:cNvPr id="7" name="Picture 2" descr="D:\Users\krdoas\Desktop\программы\Adobe Photoshop CS3 Lite\УФА photoshop\пазл копия.png"/>
          <p:cNvPicPr>
            <a:picLocks noChangeAspect="1" noChangeArrowheads="1"/>
          </p:cNvPicPr>
          <p:nvPr>
            <p:custDataLst>
              <p:tags r:id="rId1"/>
            </p:custDataLst>
          </p:nvPr>
        </p:nvPicPr>
        <p:blipFill>
          <a:blip r:embed="rId10" cstate="print"/>
          <a:srcRect/>
          <a:stretch>
            <a:fillRect/>
          </a:stretch>
        </p:blipFill>
        <p:spPr bwMode="auto">
          <a:xfrm flipH="1">
            <a:off x="5572132" y="4357694"/>
            <a:ext cx="2441228" cy="2202014"/>
          </a:xfrm>
          <a:prstGeom prst="rect">
            <a:avLst/>
          </a:prstGeom>
          <a:noFill/>
        </p:spPr>
      </p:pic>
      <p:sp>
        <p:nvSpPr>
          <p:cNvPr id="8" name="TextBox 7"/>
          <p:cNvSpPr txBox="1"/>
          <p:nvPr>
            <p:custDataLst>
              <p:tags r:id="rId2"/>
            </p:custDataLst>
          </p:nvPr>
        </p:nvSpPr>
        <p:spPr>
          <a:xfrm>
            <a:off x="4429124" y="4643446"/>
            <a:ext cx="1428760" cy="323165"/>
          </a:xfrm>
          <a:prstGeom prst="rect">
            <a:avLst/>
          </a:prstGeom>
          <a:noFill/>
          <a:effectLst/>
        </p:spPr>
        <p:txBody>
          <a:bodyPr wrap="square" rtlCol="0">
            <a:spAutoFit/>
          </a:bodyPr>
          <a:lstStyle/>
          <a:p>
            <a:pPr algn="ctr">
              <a:lnSpc>
                <a:spcPts val="1800"/>
              </a:lnSpc>
            </a:pPr>
            <a:r>
              <a:rPr lang="ru-RU" sz="1400" b="1" dirty="0" smtClean="0">
                <a:solidFill>
                  <a:schemeClr val="tx1"/>
                </a:solidFill>
                <a:latin typeface="Calibri" pitchFamily="34" charset="0"/>
                <a:cs typeface="Calibri" pitchFamily="34" charset="0"/>
              </a:rPr>
              <a:t>Бюджет края</a:t>
            </a:r>
            <a:endParaRPr lang="ru-RU" sz="1400" b="1" dirty="0">
              <a:solidFill>
                <a:schemeClr val="tx1"/>
              </a:solidFill>
              <a:latin typeface="Calibri" pitchFamily="34" charset="0"/>
              <a:cs typeface="Calibri" pitchFamily="34" charset="0"/>
            </a:endParaRPr>
          </a:p>
        </p:txBody>
      </p:sp>
      <p:sp>
        <p:nvSpPr>
          <p:cNvPr id="9" name="TextBox 8"/>
          <p:cNvSpPr txBox="1"/>
          <p:nvPr>
            <p:custDataLst>
              <p:tags r:id="rId3"/>
            </p:custDataLst>
          </p:nvPr>
        </p:nvSpPr>
        <p:spPr>
          <a:xfrm>
            <a:off x="4143372" y="6000768"/>
            <a:ext cx="1857388" cy="323165"/>
          </a:xfrm>
          <a:prstGeom prst="rect">
            <a:avLst/>
          </a:prstGeom>
          <a:noFill/>
        </p:spPr>
        <p:txBody>
          <a:bodyPr wrap="square" rtlCol="0">
            <a:spAutoFit/>
          </a:bodyPr>
          <a:lstStyle/>
          <a:p>
            <a:pPr algn="ctr">
              <a:lnSpc>
                <a:spcPts val="1800"/>
              </a:lnSpc>
            </a:pPr>
            <a:r>
              <a:rPr lang="ru-RU" sz="1400" b="1" dirty="0" smtClean="0">
                <a:solidFill>
                  <a:schemeClr val="tx1"/>
                </a:solidFill>
                <a:latin typeface="Calibri" pitchFamily="34" charset="0"/>
                <a:cs typeface="Calibri" pitchFamily="34" charset="0"/>
              </a:rPr>
              <a:t>Бюджет поселения</a:t>
            </a:r>
            <a:endParaRPr lang="ru-RU" sz="1400" b="1" dirty="0">
              <a:solidFill>
                <a:schemeClr val="tx1"/>
              </a:solidFill>
              <a:latin typeface="Calibri" pitchFamily="34" charset="0"/>
              <a:cs typeface="Calibri" pitchFamily="34" charset="0"/>
            </a:endParaRPr>
          </a:p>
        </p:txBody>
      </p:sp>
      <p:sp>
        <p:nvSpPr>
          <p:cNvPr id="10" name="TextBox 9"/>
          <p:cNvSpPr txBox="1"/>
          <p:nvPr>
            <p:custDataLst>
              <p:tags r:id="rId4"/>
            </p:custDataLst>
          </p:nvPr>
        </p:nvSpPr>
        <p:spPr>
          <a:xfrm>
            <a:off x="7715272" y="4643446"/>
            <a:ext cx="1285884" cy="312843"/>
          </a:xfrm>
          <a:prstGeom prst="rect">
            <a:avLst/>
          </a:prstGeom>
          <a:noFill/>
        </p:spPr>
        <p:txBody>
          <a:bodyPr wrap="square" rtlCol="0">
            <a:spAutoFit/>
          </a:bodyPr>
          <a:lstStyle/>
          <a:p>
            <a:pPr algn="ctr">
              <a:lnSpc>
                <a:spcPts val="1800"/>
              </a:lnSpc>
            </a:pPr>
            <a:r>
              <a:rPr lang="ru-RU" sz="1400" b="1" dirty="0" smtClean="0">
                <a:solidFill>
                  <a:schemeClr val="tx1"/>
                </a:solidFill>
                <a:latin typeface="Calibri" pitchFamily="34" charset="0"/>
                <a:cs typeface="Calibri" pitchFamily="34" charset="0"/>
              </a:rPr>
              <a:t>Население</a:t>
            </a:r>
            <a:endParaRPr lang="ru-RU" sz="1400" b="1" dirty="0">
              <a:solidFill>
                <a:schemeClr val="tx1"/>
              </a:solidFill>
              <a:latin typeface="Calibri" pitchFamily="34" charset="0"/>
              <a:cs typeface="Calibri" pitchFamily="34" charset="0"/>
            </a:endParaRPr>
          </a:p>
        </p:txBody>
      </p:sp>
      <p:sp>
        <p:nvSpPr>
          <p:cNvPr id="11" name="TextBox 10"/>
          <p:cNvSpPr txBox="1"/>
          <p:nvPr>
            <p:custDataLst>
              <p:tags r:id="rId5"/>
            </p:custDataLst>
          </p:nvPr>
        </p:nvSpPr>
        <p:spPr>
          <a:xfrm>
            <a:off x="7715272" y="6000768"/>
            <a:ext cx="1285884" cy="323165"/>
          </a:xfrm>
          <a:prstGeom prst="rect">
            <a:avLst/>
          </a:prstGeom>
          <a:noFill/>
        </p:spPr>
        <p:txBody>
          <a:bodyPr wrap="square" rtlCol="0">
            <a:spAutoFit/>
          </a:bodyPr>
          <a:lstStyle/>
          <a:p>
            <a:pPr algn="ctr">
              <a:lnSpc>
                <a:spcPts val="1800"/>
              </a:lnSpc>
            </a:pPr>
            <a:r>
              <a:rPr lang="ru-RU" sz="1400" b="1" dirty="0" smtClean="0">
                <a:solidFill>
                  <a:schemeClr val="tx1"/>
                </a:solidFill>
                <a:latin typeface="Calibri" pitchFamily="34" charset="0"/>
                <a:cs typeface="Calibri" pitchFamily="34" charset="0"/>
              </a:rPr>
              <a:t>Организации</a:t>
            </a:r>
            <a:endParaRPr lang="ru-RU" sz="1400" b="1" dirty="0">
              <a:solidFill>
                <a:schemeClr val="tx1"/>
              </a:solidFill>
              <a:latin typeface="Calibri" pitchFamily="34" charset="0"/>
              <a:cs typeface="Calibri" pitchFamily="34" charset="0"/>
            </a:endParaRPr>
          </a:p>
        </p:txBody>
      </p:sp>
      <p:sp>
        <p:nvSpPr>
          <p:cNvPr id="12" name="Прямоугольник 11"/>
          <p:cNvSpPr/>
          <p:nvPr/>
        </p:nvSpPr>
        <p:spPr>
          <a:xfrm>
            <a:off x="214282" y="4357694"/>
            <a:ext cx="4286280" cy="738664"/>
          </a:xfrm>
          <a:prstGeom prst="rect">
            <a:avLst/>
          </a:prstGeom>
        </p:spPr>
        <p:txBody>
          <a:bodyPr wrap="square">
            <a:spAutoFit/>
          </a:bodyPr>
          <a:lstStyle/>
          <a:p>
            <a:r>
              <a:rPr lang="ru-RU" sz="1400" cap="all" dirty="0" smtClean="0"/>
              <a:t>ОСНОВНАЯ ИДЕОЛОГИЯ ПРОГРАММЫ ПОДДЕРЖКИ МЕСТНЫХ ИНИЦИАТИВ – ИНИЦИАТИВА САМИХ ГРАЖДАН</a:t>
            </a:r>
            <a:endParaRPr lang="ru-RU" sz="1400" dirty="0"/>
          </a:p>
        </p:txBody>
      </p:sp>
      <p:pic>
        <p:nvPicPr>
          <p:cNvPr id="14" name="Picture 4" descr="Картинки по запросу illustration png благоустройство"/>
          <p:cNvPicPr>
            <a:picLocks noChangeAspect="1" noChangeArrowheads="1"/>
          </p:cNvPicPr>
          <p:nvPr>
            <p:custDataLst>
              <p:tags r:id="rId6"/>
            </p:custDataLst>
          </p:nvPr>
        </p:nvPicPr>
        <p:blipFill>
          <a:blip r:embed="rId11" cstate="print"/>
          <a:srcRect/>
          <a:stretch>
            <a:fillRect/>
          </a:stretch>
        </p:blipFill>
        <p:spPr bwMode="auto">
          <a:xfrm>
            <a:off x="0" y="5074774"/>
            <a:ext cx="2214546" cy="1783226"/>
          </a:xfrm>
          <a:prstGeom prst="rect">
            <a:avLst/>
          </a:prstGeom>
          <a:noFill/>
        </p:spPr>
      </p:pic>
    </p:spTree>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457200" y="274638"/>
            <a:ext cx="7715250" cy="511156"/>
          </a:xfrm>
        </p:spPr>
        <p:txBody>
          <a:bodyPr/>
          <a:lstStyle/>
          <a:p>
            <a:pPr algn="l"/>
            <a:r>
              <a:rPr lang="ru-RU" sz="2800" b="1" dirty="0" smtClean="0">
                <a:latin typeface="Times New Roman" pitchFamily="18" charset="0"/>
                <a:cs typeface="Times New Roman" pitchFamily="18" charset="0"/>
              </a:rPr>
              <a:t>Гражданин</a:t>
            </a:r>
            <a:r>
              <a:rPr lang="ru-RU" sz="2800" dirty="0" smtClean="0">
                <a:latin typeface="Times New Roman" pitchFamily="18" charset="0"/>
                <a:cs typeface="Times New Roman" pitchFamily="18" charset="0"/>
              </a:rPr>
              <a:t> в бюджетном процессе:</a:t>
            </a:r>
          </a:p>
        </p:txBody>
      </p:sp>
      <p:sp>
        <p:nvSpPr>
          <p:cNvPr id="18435" name="Содержимое 2"/>
          <p:cNvSpPr>
            <a:spLocks noGrp="1"/>
          </p:cNvSpPr>
          <p:nvPr>
            <p:ph idx="1"/>
          </p:nvPr>
        </p:nvSpPr>
        <p:spPr>
          <a:xfrm>
            <a:off x="285720" y="1071546"/>
            <a:ext cx="8715404" cy="5786454"/>
          </a:xfrm>
        </p:spPr>
        <p:txBody>
          <a:bodyPr/>
          <a:lstStyle/>
          <a:p>
            <a:pPr>
              <a:buFont typeface="Wingdings" pitchFamily="2" charset="2"/>
              <a:buChar char="v"/>
            </a:pPr>
            <a:r>
              <a:rPr lang="ru-RU" sz="2400" i="1" dirty="0" smtClean="0">
                <a:latin typeface="Times New Roman" pitchFamily="18" charset="0"/>
                <a:cs typeface="Times New Roman" pitchFamily="18" charset="0"/>
              </a:rPr>
              <a:t>Публичные обсуждения программ развития Курского муниципального района Ставропольского края (размещаются на сайте администрации)</a:t>
            </a:r>
          </a:p>
          <a:p>
            <a:pPr>
              <a:buFont typeface="Wingdings" pitchFamily="2" charset="2"/>
              <a:buChar char="v"/>
            </a:pPr>
            <a:endParaRPr lang="ru-RU" sz="2400" i="1" dirty="0" smtClean="0">
              <a:latin typeface="Times New Roman" pitchFamily="18" charset="0"/>
              <a:cs typeface="Times New Roman" pitchFamily="18" charset="0"/>
            </a:endParaRPr>
          </a:p>
          <a:p>
            <a:pPr>
              <a:buFont typeface="Wingdings" pitchFamily="2" charset="2"/>
              <a:buChar char="v"/>
            </a:pPr>
            <a:r>
              <a:rPr lang="ru-RU" sz="2400" i="1" dirty="0" smtClean="0">
                <a:latin typeface="Times New Roman" pitchFamily="18" charset="0"/>
                <a:cs typeface="Times New Roman" pitchFamily="18" charset="0"/>
              </a:rPr>
              <a:t>Оценка качества муниципальных услуг (участие в социологических опросах)</a:t>
            </a:r>
          </a:p>
          <a:p>
            <a:pPr>
              <a:buFont typeface="Wingdings" pitchFamily="2" charset="2"/>
              <a:buChar char="v"/>
            </a:pPr>
            <a:endParaRPr lang="ru-RU" sz="2400" i="1" dirty="0" smtClean="0">
              <a:latin typeface="Times New Roman" pitchFamily="18" charset="0"/>
              <a:cs typeface="Times New Roman" pitchFamily="18" charset="0"/>
            </a:endParaRPr>
          </a:p>
          <a:p>
            <a:pPr>
              <a:buFont typeface="Wingdings" pitchFamily="2" charset="2"/>
              <a:buChar char="v"/>
            </a:pPr>
            <a:r>
              <a:rPr lang="ru-RU" sz="2400" i="1" dirty="0" smtClean="0">
                <a:latin typeface="Times New Roman" pitchFamily="18" charset="0"/>
                <a:cs typeface="Times New Roman" pitchFamily="18" charset="0"/>
              </a:rPr>
              <a:t>Публичные слушания проекта решения совета КМР СК о бюджете на очередной финансовый год и плановый период (ежегодно в ноябре-декабре)</a:t>
            </a:r>
          </a:p>
          <a:p>
            <a:pPr>
              <a:buFont typeface="Wingdings" pitchFamily="2" charset="2"/>
              <a:buChar char="v"/>
            </a:pPr>
            <a:endParaRPr lang="ru-RU" sz="2400" i="1" dirty="0" smtClean="0">
              <a:latin typeface="Times New Roman" pitchFamily="18" charset="0"/>
              <a:cs typeface="Times New Roman" pitchFamily="18" charset="0"/>
            </a:endParaRPr>
          </a:p>
          <a:p>
            <a:pPr>
              <a:buFont typeface="Wingdings" pitchFamily="2" charset="2"/>
              <a:buChar char="v"/>
            </a:pPr>
            <a:r>
              <a:rPr lang="ru-RU" sz="2400" i="1" dirty="0" smtClean="0">
                <a:latin typeface="Times New Roman" pitchFamily="18" charset="0"/>
                <a:cs typeface="Times New Roman" pitchFamily="18" charset="0"/>
              </a:rPr>
              <a:t>Публичные слушания проекта решения совета КМР СК об исполнении бюджета (ежегодно в мае)</a:t>
            </a:r>
          </a:p>
          <a:p>
            <a:pPr>
              <a:buFontTx/>
              <a:buNone/>
            </a:pPr>
            <a:endParaRPr lang="ru-RU" sz="2400" dirty="0" smtClean="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14282" y="642918"/>
          <a:ext cx="8643997" cy="2800592"/>
        </p:xfrm>
        <a:graphic>
          <a:graphicData uri="http://schemas.openxmlformats.org/drawingml/2006/table">
            <a:tbl>
              <a:tblPr/>
              <a:tblGrid>
                <a:gridCol w="4102237"/>
                <a:gridCol w="659288"/>
                <a:gridCol w="652567"/>
                <a:gridCol w="226484"/>
                <a:gridCol w="805796"/>
                <a:gridCol w="659288"/>
                <a:gridCol w="732542"/>
                <a:gridCol w="805795"/>
              </a:tblGrid>
              <a:tr h="114633">
                <a:tc rowSpan="4">
                  <a:txBody>
                    <a:bodyPr/>
                    <a:lstStyle/>
                    <a:p>
                      <a:pPr algn="ctr" fontAlgn="ctr"/>
                      <a:r>
                        <a:rPr lang="ru-RU" sz="1100" b="1" i="0" u="none" strike="noStrike" dirty="0" smtClean="0">
                          <a:latin typeface="Times New Roman"/>
                        </a:rPr>
                        <a:t>2018</a:t>
                      </a:r>
                    </a:p>
                    <a:p>
                      <a:pPr algn="ctr" fontAlgn="ctr"/>
                      <a:r>
                        <a:rPr lang="ru-RU" sz="1100" b="1" i="0" u="none" strike="noStrike" dirty="0" smtClean="0">
                          <a:latin typeface="Times New Roman"/>
                        </a:rPr>
                        <a:t> (факт)</a:t>
                      </a:r>
                      <a:endParaRPr lang="ru-RU" sz="1100" b="1" i="0" u="none" strike="noStrike" dirty="0">
                        <a:latin typeface="Times New Roman"/>
                      </a:endParaRP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fontAlgn="t"/>
                      <a:r>
                        <a:rPr lang="ru-RU" sz="900" b="0" i="0" u="none" strike="noStrike" dirty="0">
                          <a:latin typeface="Times New Roman"/>
                        </a:rPr>
                        <a:t>всего</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900" b="0" i="0" u="none" strike="noStrike" dirty="0">
                          <a:latin typeface="Times New Roman"/>
                        </a:rPr>
                        <a:t> </a:t>
                      </a:r>
                    </a:p>
                  </a:txBody>
                  <a:tcPr marL="2666" marR="2666" marT="2666" marB="0">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pPr algn="ctr" fontAlgn="ctr"/>
                      <a:endParaRPr lang="ru-RU" sz="900" b="0" i="0" u="none" strike="noStrike" dirty="0">
                        <a:latin typeface="Times New Roman"/>
                      </a:endParaRPr>
                    </a:p>
                  </a:txBody>
                  <a:tcPr marL="2666" marR="2666" marT="2666" marB="0" anchor="ctr">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ru-RU"/>
                    </a:p>
                  </a:txBody>
                  <a:tcPr/>
                </a:tc>
                <a:tc rowSpan="4">
                  <a:txBody>
                    <a:bodyPr/>
                    <a:lstStyle/>
                    <a:p>
                      <a:pPr algn="ctr" fontAlgn="t"/>
                      <a:r>
                        <a:rPr lang="ru-RU" sz="900" b="0" i="0" u="none" strike="noStrike" dirty="0">
                          <a:latin typeface="Times New Roman"/>
                        </a:rPr>
                        <a:t>местные</a:t>
                      </a: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gridSpan="2">
                  <a:txBody>
                    <a:bodyPr/>
                    <a:lstStyle/>
                    <a:p>
                      <a:pPr algn="ctr" fontAlgn="t"/>
                      <a:r>
                        <a:rPr lang="ru-RU" sz="900" b="0" i="0" u="none" strike="noStrike" dirty="0">
                          <a:latin typeface="Times New Roman"/>
                        </a:rPr>
                        <a:t>в том числе</a:t>
                      </a: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hMerge="1">
                  <a:txBody>
                    <a:bodyPr/>
                    <a:lstStyle/>
                    <a:p>
                      <a:endParaRPr lang="ru-RU"/>
                    </a:p>
                  </a:txBody>
                  <a:tcPr/>
                </a:tc>
              </a:tr>
              <a:tr h="74488">
                <a:tc vMerge="1">
                  <a:txBody>
                    <a:bodyPr/>
                    <a:lstStyle/>
                    <a:p>
                      <a:endParaRPr lang="ru-RU"/>
                    </a:p>
                  </a:txBody>
                  <a:tcPr/>
                </a:tc>
                <a:tc vMerge="1">
                  <a:txBody>
                    <a:bodyPr/>
                    <a:lstStyle/>
                    <a:p>
                      <a:endParaRPr lang="ru-RU"/>
                    </a:p>
                  </a:txBody>
                  <a:tcPr/>
                </a:tc>
                <a:tc gridSpan="3">
                  <a:txBody>
                    <a:bodyPr/>
                    <a:lstStyle/>
                    <a:p>
                      <a:pPr algn="ctr" fontAlgn="t"/>
                      <a:r>
                        <a:rPr lang="ru-RU" sz="900" b="0" i="0" u="none" strike="noStrike" dirty="0">
                          <a:latin typeface="Times New Roman"/>
                        </a:rPr>
                        <a:t>краевые</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vMerge="1">
                  <a:txBody>
                    <a:bodyPr/>
                    <a:lstStyle/>
                    <a:p>
                      <a:pPr algn="ctr" fontAlgn="t"/>
                      <a:endParaRPr lang="ru-RU" sz="900" b="0" i="0" u="none" strike="noStrike">
                        <a:latin typeface="Times New Roman"/>
                      </a:endParaRPr>
                    </a:p>
                  </a:txBody>
                  <a:tcPr marL="2666" marR="2666" marT="2666"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pPr algn="ctr" fontAlgn="t"/>
                      <a:endParaRPr lang="ru-RU" sz="900" b="0" i="0" u="none" strike="noStrike">
                        <a:latin typeface="Times New Roman"/>
                      </a:endParaRPr>
                    </a:p>
                  </a:txBody>
                  <a:tcPr marL="2666" marR="2666" marT="2666" marB="0">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vMerge="1">
                  <a:txBody>
                    <a:bodyPr/>
                    <a:lstStyle/>
                    <a:p>
                      <a:endParaRPr lang="ru-RU"/>
                    </a:p>
                  </a:txBody>
                  <a:tcPr/>
                </a:tc>
              </a:tr>
              <a:tr h="0">
                <a:tc vMerge="1">
                  <a:txBody>
                    <a:bodyPr/>
                    <a:lstStyle/>
                    <a:p>
                      <a:endParaRPr lang="ru-RU"/>
                    </a:p>
                  </a:txBody>
                  <a:tcPr/>
                </a:tc>
                <a:tc vMerge="1">
                  <a:txBody>
                    <a:bodyPr/>
                    <a:lstStyle/>
                    <a:p>
                      <a:endParaRPr lang="ru-RU"/>
                    </a:p>
                  </a:txBody>
                  <a:tcPr/>
                </a:tc>
                <a:tc rowSpan="2" gridSpan="2">
                  <a:txBody>
                    <a:bodyPr/>
                    <a:lstStyle/>
                    <a:p>
                      <a:pPr algn="ctr" fontAlgn="t"/>
                      <a:r>
                        <a:rPr lang="ru-RU" sz="900" b="0" i="0" u="none" strike="noStrike" dirty="0">
                          <a:latin typeface="Times New Roman"/>
                        </a:rPr>
                        <a:t>за счет остатков на 01.01.2018</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xBody>
                    <a:bodyPr/>
                    <a:lstStyle/>
                    <a:p>
                      <a:endParaRPr lang="ru-RU"/>
                    </a:p>
                  </a:txBody>
                  <a:tcPr/>
                </a:tc>
                <a:tc rowSpan="2">
                  <a:txBody>
                    <a:bodyPr/>
                    <a:lstStyle/>
                    <a:p>
                      <a:pPr algn="ctr" fontAlgn="t"/>
                      <a:r>
                        <a:rPr lang="ru-RU" sz="900" b="0" i="0" u="none" strike="noStrike" dirty="0" err="1" smtClean="0">
                          <a:latin typeface="Times New Roman"/>
                        </a:rPr>
                        <a:t>Предусмотрен-ные</a:t>
                      </a:r>
                      <a:r>
                        <a:rPr lang="ru-RU" sz="900" b="0" i="0" u="none" strike="noStrike" dirty="0" smtClean="0">
                          <a:latin typeface="Times New Roman"/>
                        </a:rPr>
                        <a:t> в 2018</a:t>
                      </a:r>
                      <a:endParaRPr lang="ru-RU" sz="900" b="0" i="0" u="none" strike="noStrike" dirty="0">
                        <a:latin typeface="Times New Roman"/>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gridSpan="2" vMerge="1">
                  <a:txBody>
                    <a:bodyPr/>
                    <a:lstStyle/>
                    <a:p>
                      <a:endParaRPr lang="ru-RU"/>
                    </a:p>
                  </a:txBody>
                  <a:tcPr/>
                </a:tc>
                <a:tc hMerge="1" vMerge="1">
                  <a:txBody>
                    <a:bodyPr/>
                    <a:lstStyle/>
                    <a:p>
                      <a:endParaRPr lang="ru-RU"/>
                    </a:p>
                  </a:txBody>
                  <a:tcPr/>
                </a:tc>
              </a:tr>
              <a:tr h="146624">
                <a:tc vMerge="1">
                  <a:txBody>
                    <a:bodyPr/>
                    <a:lstStyle/>
                    <a:p>
                      <a:endParaRPr lang="ru-RU"/>
                    </a:p>
                  </a:txBody>
                  <a:tcPr/>
                </a:tc>
                <a:tc vMerge="1">
                  <a:txBody>
                    <a:bodyPr/>
                    <a:lstStyle/>
                    <a:p>
                      <a:endParaRPr lang="ru-RU"/>
                    </a:p>
                  </a:txBody>
                  <a:tcPr/>
                </a:tc>
                <a:tc gridSpan="2" vMerge="1">
                  <a:txBody>
                    <a:bodyPr/>
                    <a:lstStyle/>
                    <a:p>
                      <a:pPr algn="ctr" fontAlgn="t"/>
                      <a:endParaRPr lang="ru-RU" sz="900" b="0" i="0" u="none" strike="noStrike" dirty="0">
                        <a:latin typeface="Times New Roman"/>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ru-RU"/>
                    </a:p>
                  </a:txBody>
                  <a:tcPr/>
                </a:tc>
                <a:tc vMerge="1">
                  <a:txBody>
                    <a:bodyPr/>
                    <a:lstStyle/>
                    <a:p>
                      <a:pPr algn="ctr" fontAlgn="t"/>
                      <a:endParaRPr lang="ru-RU" sz="900" b="0" i="0" u="none" strike="noStrike" dirty="0">
                        <a:latin typeface="Times New Roman"/>
                      </a:endParaRP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ru-RU"/>
                    </a:p>
                  </a:txBody>
                  <a:tcPr/>
                </a:tc>
                <a:tc>
                  <a:txBody>
                    <a:bodyPr/>
                    <a:lstStyle/>
                    <a:p>
                      <a:pPr algn="ctr" fontAlgn="t"/>
                      <a:r>
                        <a:rPr lang="ru-RU" sz="900" b="0" i="0" u="none" strike="noStrike" dirty="0">
                          <a:latin typeface="Times New Roman"/>
                        </a:rPr>
                        <a:t>спонсорская помощь</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900" b="0" i="0" u="none" strike="noStrike">
                          <a:latin typeface="Times New Roman"/>
                        </a:rPr>
                        <a:t>местный бюджет</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9953">
                <a:tc>
                  <a:txBody>
                    <a:bodyPr/>
                    <a:lstStyle/>
                    <a:p>
                      <a:pPr algn="just" fontAlgn="ctr"/>
                      <a:r>
                        <a:rPr lang="ru-RU" sz="900" b="0" i="0" u="sng" strike="noStrike" dirty="0">
                          <a:latin typeface="Times New Roman"/>
                        </a:rPr>
                        <a:t>Благоустройство центрального парка</a:t>
                      </a:r>
                      <a:r>
                        <a:rPr lang="ru-RU" sz="900" b="0" i="0" u="none" strike="noStrike" dirty="0">
                          <a:latin typeface="Times New Roman"/>
                        </a:rPr>
                        <a:t> в станице Курская Курского сельсовета Курского района Ставропольского края</a:t>
                      </a: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2 360,90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fontAlgn="t"/>
                      <a:r>
                        <a:rPr lang="ru-RU" sz="900" b="1" i="0" u="none" strike="noStrike">
                          <a:latin typeface="Times New Roman"/>
                        </a:rPr>
                        <a:t>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t"/>
                      <a:endParaRPr lang="ru-RU" sz="900" b="1" i="0" u="none" strike="noStrike" dirty="0">
                        <a:latin typeface="Times New Roman"/>
                      </a:endParaRPr>
                    </a:p>
                  </a:txBody>
                  <a:tcPr marL="2666" marR="2666" marT="2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1" i="0" u="none" strike="noStrike" dirty="0">
                          <a:latin typeface="Times New Roman"/>
                        </a:rPr>
                        <a:t>1710,25</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a:latin typeface="Times New Roman"/>
                        </a:rPr>
                        <a:t>650,65</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115,04</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535,61</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3271">
                <a:tc>
                  <a:txBody>
                    <a:bodyPr/>
                    <a:lstStyle/>
                    <a:p>
                      <a:pPr algn="just" fontAlgn="ctr"/>
                      <a:r>
                        <a:rPr lang="ru-RU" sz="900" b="0" i="0" u="sng" strike="noStrike" dirty="0">
                          <a:latin typeface="Times New Roman"/>
                        </a:rPr>
                        <a:t>Ремонтные работы по замене окон и дверей и устройству пандуса в здании Дома культуры</a:t>
                      </a:r>
                      <a:r>
                        <a:rPr lang="ru-RU" sz="900" b="0" i="0" u="none" strike="noStrike" dirty="0">
                          <a:latin typeface="Times New Roman"/>
                        </a:rPr>
                        <a:t> села </a:t>
                      </a:r>
                      <a:r>
                        <a:rPr lang="ru-RU" sz="900" b="0" i="0" u="none" strike="noStrike" dirty="0" err="1">
                          <a:latin typeface="Times New Roman"/>
                        </a:rPr>
                        <a:t>Ростовановское</a:t>
                      </a:r>
                      <a:r>
                        <a:rPr lang="ru-RU" sz="900" b="0" i="0" u="none" strike="noStrike" dirty="0">
                          <a:latin typeface="Times New Roman"/>
                        </a:rPr>
                        <a:t> </a:t>
                      </a:r>
                      <a:r>
                        <a:rPr lang="ru-RU" sz="900" b="0" i="0" u="none" strike="noStrike" dirty="0" err="1">
                          <a:latin typeface="Times New Roman"/>
                        </a:rPr>
                        <a:t>Ростовановского</a:t>
                      </a:r>
                      <a:r>
                        <a:rPr lang="ru-RU" sz="900" b="0" i="0" u="none" strike="noStrike" dirty="0">
                          <a:latin typeface="Times New Roman"/>
                        </a:rPr>
                        <a:t> сельсовета Курского района Ставропольского края </a:t>
                      </a: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2 644,04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fontAlgn="t"/>
                      <a:r>
                        <a:rPr lang="ru-RU" sz="900" b="1" i="0" u="none" strike="noStrike" dirty="0">
                          <a:latin typeface="Times New Roman"/>
                        </a:rPr>
                        <a:t>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t"/>
                      <a:endParaRPr lang="ru-RU" sz="900" b="1" i="0" u="none" strike="noStrike">
                        <a:latin typeface="Times New Roman"/>
                      </a:endParaRPr>
                    </a:p>
                  </a:txBody>
                  <a:tcPr marL="2666" marR="2666" marT="2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1" i="0" u="none" strike="noStrike">
                          <a:latin typeface="Times New Roman"/>
                        </a:rPr>
                        <a:t>        1 981,12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a:latin typeface="Times New Roman"/>
                        </a:rPr>
                        <a:t>662,92</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111,05</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551,87</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7951">
                <a:tc>
                  <a:txBody>
                    <a:bodyPr/>
                    <a:lstStyle/>
                    <a:p>
                      <a:pPr algn="just" fontAlgn="ctr"/>
                      <a:r>
                        <a:rPr lang="ru-RU" sz="900" b="0" i="0" u="sng" strike="noStrike">
                          <a:latin typeface="Times New Roman"/>
                        </a:rPr>
                        <a:t>Строительство спортивной площадки </a:t>
                      </a:r>
                      <a:r>
                        <a:rPr lang="ru-RU" sz="900" b="0" i="0" u="none" strike="noStrike">
                          <a:latin typeface="Times New Roman"/>
                        </a:rPr>
                        <a:t>села Ростовановское Ростовановского сельсовета Курского района Ставропольского края </a:t>
                      </a: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1 318,99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fontAlgn="t"/>
                      <a:r>
                        <a:rPr lang="ru-RU" sz="900" b="1" i="0" u="none" strike="noStrike" dirty="0">
                          <a:latin typeface="Times New Roman"/>
                        </a:rPr>
                        <a:t>909,08</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t"/>
                      <a:endParaRPr lang="ru-RU" sz="900" b="1" i="0" u="none" strike="noStrike" dirty="0">
                        <a:latin typeface="Times New Roman"/>
                      </a:endParaRPr>
                    </a:p>
                  </a:txBody>
                  <a:tcPr marL="2666" marR="2666" marT="2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1" i="0" u="none" strike="noStrike" dirty="0">
                          <a:latin typeface="Times New Roman"/>
                        </a:rPr>
                        <a:t>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a:latin typeface="Times New Roman"/>
                        </a:rPr>
                        <a:t>409,91</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409,91</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8626">
                <a:tc>
                  <a:txBody>
                    <a:bodyPr/>
                    <a:lstStyle/>
                    <a:p>
                      <a:pPr algn="just" fontAlgn="ctr"/>
                      <a:r>
                        <a:rPr lang="ru-RU" sz="900" b="0" i="0" u="sng" strike="noStrike">
                          <a:latin typeface="Times New Roman"/>
                        </a:rPr>
                        <a:t>Благоустройство территории пожарной части </a:t>
                      </a:r>
                      <a:r>
                        <a:rPr lang="ru-RU" sz="900" b="0" i="0" u="none" strike="noStrike">
                          <a:latin typeface="Times New Roman"/>
                        </a:rPr>
                        <a:t>поселка Рощино Рощинского сельсовета Курского района Ставропольского края</a:t>
                      </a: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a:latin typeface="Times New Roman"/>
                        </a:rPr>
                        <a:t>         890,38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fontAlgn="t"/>
                      <a:r>
                        <a:rPr lang="ru-RU" sz="900" b="1" i="0" u="none" strike="noStrike" dirty="0">
                          <a:latin typeface="Times New Roman"/>
                        </a:rPr>
                        <a:t>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t"/>
                      <a:endParaRPr lang="ru-RU" sz="900" b="1" i="0" u="none" strike="noStrike">
                        <a:latin typeface="Times New Roman"/>
                      </a:endParaRPr>
                    </a:p>
                  </a:txBody>
                  <a:tcPr marL="2666" marR="2666" marT="2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1" i="0" u="none" strike="noStrike" dirty="0">
                          <a:latin typeface="Times New Roman"/>
                        </a:rPr>
                        <a:t>           675,22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215,16</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95,9</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119,26</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622">
                <a:tc>
                  <a:txBody>
                    <a:bodyPr/>
                    <a:lstStyle/>
                    <a:p>
                      <a:pPr algn="just" fontAlgn="ctr"/>
                      <a:r>
                        <a:rPr lang="ru-RU" sz="900" b="0" i="0" u="sng" strike="noStrike">
                          <a:latin typeface="Times New Roman"/>
                        </a:rPr>
                        <a:t>Ремонт фойе здания Дома культуры</a:t>
                      </a:r>
                      <a:r>
                        <a:rPr lang="ru-RU" sz="900" b="0" i="0" u="none" strike="noStrike">
                          <a:latin typeface="Times New Roman"/>
                        </a:rPr>
                        <a:t> хутора Графский Серноводского сельсовета Курского района Ставропольского края</a:t>
                      </a: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857,59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fontAlgn="t"/>
                      <a:r>
                        <a:rPr lang="ru-RU" sz="900" b="1" i="0" u="none" strike="noStrike">
                          <a:latin typeface="Times New Roman"/>
                        </a:rPr>
                        <a:t>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t"/>
                      <a:endParaRPr lang="ru-RU" sz="900" b="1" i="0" u="none" strike="noStrike">
                        <a:latin typeface="Times New Roman"/>
                      </a:endParaRPr>
                    </a:p>
                  </a:txBody>
                  <a:tcPr marL="2666" marR="2666" marT="2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1" i="0" u="none" strike="noStrike" dirty="0">
                          <a:latin typeface="Times New Roman"/>
                        </a:rPr>
                        <a:t>           549,99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307,6</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123,6</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184</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956">
                <a:tc>
                  <a:txBody>
                    <a:bodyPr/>
                    <a:lstStyle/>
                    <a:p>
                      <a:pPr algn="l" fontAlgn="ctr"/>
                      <a:r>
                        <a:rPr lang="ru-RU" sz="900" b="0" i="0" u="none" strike="noStrike">
                          <a:latin typeface="Times New Roman"/>
                        </a:rPr>
                        <a:t>Р</a:t>
                      </a:r>
                      <a:r>
                        <a:rPr lang="ru-RU" sz="900" b="0" i="0" u="sng" strike="noStrike">
                          <a:latin typeface="Times New Roman"/>
                        </a:rPr>
                        <a:t>емонт зрительного зала и сцены здания Русского СДК </a:t>
                      </a:r>
                      <a:r>
                        <a:rPr lang="ru-RU" sz="900" b="0" i="0" u="none" strike="noStrike">
                          <a:latin typeface="Times New Roman"/>
                        </a:rPr>
                        <a:t>в селе Русском Русского сельсовета Курского района Ставропольского края</a:t>
                      </a: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a:latin typeface="Times New Roman"/>
                        </a:rPr>
                        <a:t>      2 682,35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fontAlgn="t"/>
                      <a:r>
                        <a:rPr lang="ru-RU" sz="900" b="1" i="0" u="none" strike="noStrike">
                          <a:latin typeface="Times New Roman"/>
                        </a:rPr>
                        <a:t>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t"/>
                      <a:endParaRPr lang="ru-RU" sz="900" b="1" i="0" u="none" strike="noStrike">
                        <a:latin typeface="Times New Roman"/>
                      </a:endParaRPr>
                    </a:p>
                  </a:txBody>
                  <a:tcPr marL="2666" marR="2666" marT="2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1" i="0" u="none" strike="noStrike">
                          <a:latin typeface="Times New Roman"/>
                        </a:rPr>
                        <a:t>        1 979,95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702,4</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63,87</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638,53</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956">
                <a:tc>
                  <a:txBody>
                    <a:bodyPr/>
                    <a:lstStyle/>
                    <a:p>
                      <a:pPr algn="l" fontAlgn="ctr"/>
                      <a:r>
                        <a:rPr lang="ru-RU" sz="900" b="0" i="0" u="none" strike="noStrike" dirty="0">
                          <a:latin typeface="Times New Roman"/>
                        </a:rPr>
                        <a:t> </a:t>
                      </a:r>
                      <a:r>
                        <a:rPr lang="ru-RU" sz="900" b="0" i="0" u="sng" strike="noStrike" dirty="0">
                          <a:latin typeface="Times New Roman"/>
                        </a:rPr>
                        <a:t>Ремонт </a:t>
                      </a:r>
                      <a:r>
                        <a:rPr lang="ru-RU" sz="900" b="0" i="0" u="sng" strike="noStrike" dirty="0" smtClean="0">
                          <a:latin typeface="Times New Roman"/>
                        </a:rPr>
                        <a:t>тротуаров </a:t>
                      </a:r>
                      <a:r>
                        <a:rPr lang="ru-RU" sz="900" b="0" i="0" u="none" strike="noStrike" dirty="0">
                          <a:latin typeface="Times New Roman"/>
                        </a:rPr>
                        <a:t>в селе </a:t>
                      </a:r>
                      <a:r>
                        <a:rPr lang="ru-RU" sz="900" b="0" i="0" u="none" strike="noStrike" dirty="0" err="1">
                          <a:latin typeface="Times New Roman"/>
                        </a:rPr>
                        <a:t>Эдиссии</a:t>
                      </a:r>
                      <a:r>
                        <a:rPr lang="ru-RU" sz="900" b="0" i="0" u="none" strike="noStrike" dirty="0">
                          <a:latin typeface="Times New Roman"/>
                        </a:rPr>
                        <a:t> (по ул.Миронова ,</a:t>
                      </a:r>
                      <a:r>
                        <a:rPr lang="ru-RU" sz="900" b="0" i="0" u="none" strike="noStrike" dirty="0" err="1">
                          <a:latin typeface="Times New Roman"/>
                        </a:rPr>
                        <a:t>ул.Абовяна,и</a:t>
                      </a:r>
                      <a:r>
                        <a:rPr lang="ru-RU" sz="900" b="0" i="0" u="none" strike="noStrike" dirty="0">
                          <a:latin typeface="Times New Roman"/>
                        </a:rPr>
                        <a:t> ул. Ленина) Курского района Ставропольского края  </a:t>
                      </a: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a:latin typeface="Times New Roman"/>
                        </a:rPr>
                        <a:t>      2 066,78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fontAlgn="t"/>
                      <a:r>
                        <a:rPr lang="ru-RU" sz="900" b="1" i="0" u="none" strike="noStrike">
                          <a:latin typeface="Times New Roman"/>
                        </a:rPr>
                        <a:t>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t"/>
                      <a:endParaRPr lang="ru-RU" sz="900" b="1" i="0" u="none" strike="noStrike">
                        <a:latin typeface="Times New Roman"/>
                      </a:endParaRPr>
                    </a:p>
                  </a:txBody>
                  <a:tcPr marL="2666" marR="2666" marT="2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1" i="0" u="none" strike="noStrike">
                          <a:latin typeface="Times New Roman"/>
                        </a:rPr>
                        <a:t>        1 570,14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496,64</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60,00</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436,64</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647">
                <a:tc>
                  <a:txBody>
                    <a:bodyPr/>
                    <a:lstStyle/>
                    <a:p>
                      <a:pPr algn="ctr" fontAlgn="ctr"/>
                      <a:r>
                        <a:rPr lang="ru-RU" sz="900" b="0" i="0" u="none" strike="noStrike">
                          <a:latin typeface="Times New Roman"/>
                        </a:rPr>
                        <a:t> </a:t>
                      </a:r>
                    </a:p>
                  </a:txBody>
                  <a:tcPr marL="2666" marR="2666" marT="266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12 821,03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r" fontAlgn="t"/>
                      <a:r>
                        <a:rPr lang="ru-RU" sz="900" b="1" i="0" u="none" strike="noStrike">
                          <a:latin typeface="Times New Roman"/>
                        </a:rPr>
                        <a:t>           909,08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r" fontAlgn="t"/>
                      <a:endParaRPr lang="ru-RU" sz="900" b="1" i="0" u="none" strike="noStrike">
                        <a:latin typeface="Times New Roman"/>
                      </a:endParaRPr>
                    </a:p>
                  </a:txBody>
                  <a:tcPr marL="2666" marR="2666" marT="26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ru-RU" sz="900" b="1" i="0" u="none" strike="noStrike">
                          <a:latin typeface="Times New Roman"/>
                        </a:rPr>
                        <a:t>        8 466,67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a:latin typeface="Times New Roman"/>
                        </a:rPr>
                        <a:t>    3 445,28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569,46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2 875,82   </a:t>
                      </a:r>
                    </a:p>
                  </a:txBody>
                  <a:tcPr marL="2666" marR="2666" marT="2666"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Прямоугольник 2"/>
          <p:cNvSpPr/>
          <p:nvPr/>
        </p:nvSpPr>
        <p:spPr>
          <a:xfrm>
            <a:off x="142844" y="0"/>
            <a:ext cx="8643998" cy="584775"/>
          </a:xfrm>
          <a:prstGeom prst="rect">
            <a:avLst/>
          </a:prstGeom>
        </p:spPr>
        <p:txBody>
          <a:bodyPr wrap="square">
            <a:spAutoFit/>
          </a:bodyPr>
          <a:lstStyle/>
          <a:p>
            <a:pPr algn="ctr"/>
            <a:r>
              <a:rPr lang="ru-RU" sz="1600" dirty="0" smtClean="0">
                <a:latin typeface="Calibri" pitchFamily="34" charset="0"/>
                <a:cs typeface="Calibri" pitchFamily="34" charset="0"/>
              </a:rPr>
              <a:t>Реализация проектов развития территорий муниципальных образований, </a:t>
            </a:r>
          </a:p>
          <a:p>
            <a:pPr algn="ctr"/>
            <a:r>
              <a:rPr lang="ru-RU" sz="1600" dirty="0" smtClean="0">
                <a:latin typeface="Calibri" pitchFamily="34" charset="0"/>
                <a:cs typeface="Calibri" pitchFamily="34" charset="0"/>
              </a:rPr>
              <a:t>основанных на местных инициативах в 2018-2020 годах</a:t>
            </a:r>
            <a:endParaRPr lang="ru-RU" sz="1600" dirty="0">
              <a:latin typeface="Calibri" pitchFamily="34" charset="0"/>
              <a:cs typeface="Calibri" pitchFamily="34" charset="0"/>
            </a:endParaRPr>
          </a:p>
        </p:txBody>
      </p:sp>
      <p:pic>
        <p:nvPicPr>
          <p:cNvPr id="4" name="Рисунок 3" descr="http://pmisk.ru/uploads/projects-before/c4006f424f75d7bab9f885c18be8a8ed.jpg"/>
          <p:cNvPicPr/>
          <p:nvPr/>
        </p:nvPicPr>
        <p:blipFill>
          <a:blip r:embed="rId2" cstate="print"/>
          <a:srcRect/>
          <a:stretch>
            <a:fillRect/>
          </a:stretch>
        </p:blipFill>
        <p:spPr bwMode="auto">
          <a:xfrm>
            <a:off x="0" y="3643314"/>
            <a:ext cx="2214546" cy="1785950"/>
          </a:xfrm>
          <a:prstGeom prst="ellipse">
            <a:avLst/>
          </a:prstGeom>
          <a:ln>
            <a:noFill/>
          </a:ln>
          <a:effectLst>
            <a:softEdge rad="112500"/>
          </a:effectLst>
        </p:spPr>
      </p:pic>
      <p:pic>
        <p:nvPicPr>
          <p:cNvPr id="5" name="Рисунок 4" descr="http://pmisk.ru/uploads/projects-after/cef2e5dc2488bae3c3cb5fb0754247ef.jpg"/>
          <p:cNvPicPr/>
          <p:nvPr/>
        </p:nvPicPr>
        <p:blipFill>
          <a:blip r:embed="rId3" cstate="print"/>
          <a:srcRect/>
          <a:stretch>
            <a:fillRect/>
          </a:stretch>
        </p:blipFill>
        <p:spPr bwMode="auto">
          <a:xfrm>
            <a:off x="1500166" y="4929174"/>
            <a:ext cx="2286016" cy="1928826"/>
          </a:xfrm>
          <a:prstGeom prst="ellipse">
            <a:avLst/>
          </a:prstGeom>
          <a:ln>
            <a:noFill/>
          </a:ln>
          <a:effectLst>
            <a:softEdge rad="112500"/>
          </a:effectLst>
        </p:spPr>
      </p:pic>
      <p:pic>
        <p:nvPicPr>
          <p:cNvPr id="6" name="Рисунок 5" descr="http://pmisk.ru/uploads/projects-after/7eeeb88415f632a560f0418b8db2524d.jpg"/>
          <p:cNvPicPr/>
          <p:nvPr/>
        </p:nvPicPr>
        <p:blipFill>
          <a:blip r:embed="rId4" cstate="print"/>
          <a:srcRect/>
          <a:stretch>
            <a:fillRect/>
          </a:stretch>
        </p:blipFill>
        <p:spPr bwMode="auto">
          <a:xfrm>
            <a:off x="3357554" y="3714752"/>
            <a:ext cx="2357454" cy="1839934"/>
          </a:xfrm>
          <a:prstGeom prst="ellipse">
            <a:avLst/>
          </a:prstGeom>
          <a:ln>
            <a:noFill/>
          </a:ln>
          <a:effectLst>
            <a:softEdge rad="112500"/>
          </a:effectLst>
        </p:spPr>
      </p:pic>
      <p:pic>
        <p:nvPicPr>
          <p:cNvPr id="7" name="Picture 2" descr="http://edissiya.ru/tinybrowser/images/image/realizatciya-programmy-proekta-i-e-tap-ustroystva-parka-v-sele-e-dissiya-kurskogo-rayona-stavropol-skogo-kraya/04/271120151104.jpg"/>
          <p:cNvPicPr>
            <a:picLocks noChangeAspect="1" noChangeArrowheads="1"/>
          </p:cNvPicPr>
          <p:nvPr/>
        </p:nvPicPr>
        <p:blipFill>
          <a:blip r:embed="rId5" cstate="print"/>
          <a:srcRect/>
          <a:stretch>
            <a:fillRect/>
          </a:stretch>
        </p:blipFill>
        <p:spPr bwMode="auto">
          <a:xfrm>
            <a:off x="5286380" y="4857760"/>
            <a:ext cx="2286015" cy="2000240"/>
          </a:xfrm>
          <a:prstGeom prst="ellipse">
            <a:avLst/>
          </a:prstGeom>
          <a:ln>
            <a:noFill/>
          </a:ln>
          <a:effectLst>
            <a:softEdge rad="112500"/>
          </a:effectLst>
        </p:spPr>
      </p:pic>
      <p:pic>
        <p:nvPicPr>
          <p:cNvPr id="8" name="Рисунок 7" descr="C:\Users\Admin\Desktop\ДК\WP_20180423_013.jpg"/>
          <p:cNvPicPr/>
          <p:nvPr/>
        </p:nvPicPr>
        <p:blipFill>
          <a:blip r:embed="rId6" cstate="print"/>
          <a:srcRect/>
          <a:stretch>
            <a:fillRect/>
          </a:stretch>
        </p:blipFill>
        <p:spPr bwMode="auto">
          <a:xfrm rot="10800000">
            <a:off x="6858016" y="3643314"/>
            <a:ext cx="2165620" cy="1857388"/>
          </a:xfrm>
          <a:prstGeom prst="ellipse">
            <a:avLst/>
          </a:prstGeom>
          <a:ln>
            <a:noFill/>
          </a:ln>
          <a:effectLst>
            <a:softEdge rad="112500"/>
          </a:effectLst>
        </p:spPr>
      </p:pic>
    </p:spTree>
  </p:cSld>
  <p:clrMapOvr>
    <a:masterClrMapping/>
  </p:clrMapOvr>
  <p:transition>
    <p:split orient="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214282" y="357166"/>
          <a:ext cx="8715437" cy="3271834"/>
        </p:xfrm>
        <a:graphic>
          <a:graphicData uri="http://schemas.openxmlformats.org/drawingml/2006/table">
            <a:tbl>
              <a:tblPr/>
              <a:tblGrid>
                <a:gridCol w="4196930"/>
                <a:gridCol w="873186"/>
                <a:gridCol w="957690"/>
                <a:gridCol w="837977"/>
                <a:gridCol w="854409"/>
                <a:gridCol w="995245"/>
              </a:tblGrid>
              <a:tr h="214314">
                <a:tc rowSpan="2">
                  <a:txBody>
                    <a:bodyPr/>
                    <a:lstStyle/>
                    <a:p>
                      <a:pPr algn="ctr" fontAlgn="ctr"/>
                      <a:r>
                        <a:rPr lang="ru-RU" sz="1100" b="1" i="0" u="none" strike="noStrike" dirty="0" smtClean="0">
                          <a:latin typeface="Times New Roman"/>
                        </a:rPr>
                        <a:t>2019 </a:t>
                      </a:r>
                    </a:p>
                    <a:p>
                      <a:pPr algn="ctr" fontAlgn="ctr"/>
                      <a:r>
                        <a:rPr lang="ru-RU" sz="1100" b="1" i="0" u="none" strike="noStrike" dirty="0" smtClean="0">
                          <a:latin typeface="Times New Roman"/>
                        </a:rPr>
                        <a:t>(уточненный)</a:t>
                      </a:r>
                      <a:endParaRPr lang="ru-RU" sz="1100" b="1" i="0" u="none" strike="noStrike" dirty="0">
                        <a:latin typeface="Times New Roman"/>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t"/>
                      <a:r>
                        <a:rPr lang="ru-RU" sz="900" b="0" i="0" u="none" strike="noStrike" dirty="0">
                          <a:latin typeface="Times New Roman"/>
                        </a:rPr>
                        <a:t>всего</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ru-RU" sz="900" b="0" i="0" u="none" strike="noStrike" dirty="0" smtClean="0">
                          <a:latin typeface="Times New Roman"/>
                        </a:rPr>
                        <a:t>за счет краевого бюджета</a:t>
                      </a:r>
                      <a:endParaRPr lang="ru-RU" sz="900" b="0" i="0" u="none" strike="noStrike" dirty="0">
                        <a:latin typeface="Times New Roman"/>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ru-RU" sz="900" b="0" i="0" u="none" strike="noStrike" dirty="0" smtClean="0">
                          <a:latin typeface="Times New Roman"/>
                        </a:rPr>
                        <a:t>за счет местного бюджета</a:t>
                      </a:r>
                      <a:endParaRPr lang="ru-RU" sz="900" b="0" i="0" u="none" strike="noStrike" dirty="0">
                        <a:latin typeface="Times New Roman"/>
                      </a:endParaRP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t"/>
                      <a:r>
                        <a:rPr lang="ru-RU" sz="900" b="0" i="0" u="none" strike="noStrike" dirty="0">
                          <a:latin typeface="Times New Roman"/>
                        </a:rPr>
                        <a:t>в том числе</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410010">
                <a:tc vMerge="1">
                  <a:txBody>
                    <a:bodyPr/>
                    <a:lstStyle/>
                    <a:p>
                      <a:endParaRPr lang="ru-RU"/>
                    </a:p>
                  </a:txBody>
                  <a:tcPr/>
                </a:tc>
                <a:tc vMerge="1">
                  <a:txBody>
                    <a:bodyPr/>
                    <a:lstStyle/>
                    <a:p>
                      <a:endParaRPr lang="ru-RU"/>
                    </a:p>
                  </a:txBody>
                  <a:tcPr/>
                </a:tc>
                <a:tc vMerge="1">
                  <a:txBody>
                    <a:bodyPr/>
                    <a:lstStyle/>
                    <a:p>
                      <a:pPr algn="ctr" fontAlgn="t"/>
                      <a:endParaRPr lang="ru-RU" sz="900" b="0" i="0" u="none" strike="noStrike" dirty="0">
                        <a:latin typeface="Times New Roman"/>
                      </a:endParaRPr>
                    </a:p>
                  </a:txBody>
                  <a:tcPr marL="4000" marR="4000" marT="400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t"/>
                      <a:r>
                        <a:rPr lang="ru-RU" sz="900" b="0" i="0" u="none" strike="noStrike">
                          <a:latin typeface="Times New Roman"/>
                        </a:rPr>
                        <a:t>спонсорская помощь (населения, организации)</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900" b="0" i="0" u="none" strike="noStrike" dirty="0" smtClean="0">
                          <a:latin typeface="Times New Roman"/>
                        </a:rPr>
                        <a:t> бюджет</a:t>
                      </a:r>
                    </a:p>
                    <a:p>
                      <a:pPr algn="ctr" fontAlgn="t"/>
                      <a:r>
                        <a:rPr lang="ru-RU" sz="900" b="0" i="0" u="none" strike="noStrike" dirty="0" smtClean="0">
                          <a:latin typeface="Times New Roman"/>
                        </a:rPr>
                        <a:t> поселения</a:t>
                      </a:r>
                      <a:endParaRPr lang="ru-RU" sz="900" b="0" i="0" u="none" strike="noStrike" dirty="0">
                        <a:latin typeface="Times New Roman"/>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666">
                <a:tc>
                  <a:txBody>
                    <a:bodyPr/>
                    <a:lstStyle/>
                    <a:p>
                      <a:pPr algn="l" fontAlgn="ctr"/>
                      <a:r>
                        <a:rPr lang="ru-RU" sz="900" b="0" i="0" u="sng" strike="noStrike" dirty="0" smtClean="0">
                          <a:latin typeface="Times New Roman"/>
                        </a:rPr>
                        <a:t>Устройство </a:t>
                      </a:r>
                      <a:r>
                        <a:rPr lang="ru-RU" sz="900" b="0" i="0" u="sng" strike="noStrike" dirty="0">
                          <a:latin typeface="Times New Roman"/>
                        </a:rPr>
                        <a:t>тротуарных дорожек </a:t>
                      </a:r>
                      <a:r>
                        <a:rPr lang="ru-RU" sz="900" b="0" i="0" u="none" strike="noStrike" dirty="0">
                          <a:latin typeface="Times New Roman"/>
                        </a:rPr>
                        <a:t>в п. Балтийский </a:t>
                      </a:r>
                      <a:r>
                        <a:rPr lang="ru-RU" sz="900" b="0" i="0" u="none" strike="noStrike" dirty="0" smtClean="0">
                          <a:latin typeface="Times New Roman"/>
                        </a:rPr>
                        <a:t>Балтийского </a:t>
                      </a:r>
                      <a:r>
                        <a:rPr lang="ru-RU" sz="900" b="0" i="0" u="none" strike="noStrike" dirty="0">
                          <a:latin typeface="Times New Roman"/>
                        </a:rPr>
                        <a:t>сельсовета Курского района Ставропольского края</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1 992,03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        </a:t>
                      </a:r>
                      <a:r>
                        <a:rPr lang="ru-RU" sz="900" b="0" i="0" u="none" strike="noStrike" dirty="0" smtClean="0">
                          <a:latin typeface="Times New Roman"/>
                        </a:rPr>
                        <a:t>    </a:t>
                      </a:r>
                      <a:r>
                        <a:rPr lang="ru-RU" sz="900" b="0" i="0" u="none" strike="noStrike" dirty="0">
                          <a:latin typeface="Times New Roman"/>
                        </a:rPr>
                        <a:t>1 407,03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Times New Roman"/>
                        </a:rPr>
                        <a:t>585,00</a:t>
                      </a:r>
                      <a:endParaRPr lang="ru-RU" sz="900" b="1" i="0" u="none" strike="noStrike" dirty="0">
                        <a:latin typeface="Times New Roman"/>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225,00</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360,00</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6256">
                <a:tc>
                  <a:txBody>
                    <a:bodyPr/>
                    <a:lstStyle/>
                    <a:p>
                      <a:pPr algn="l" fontAlgn="ctr"/>
                      <a:r>
                        <a:rPr lang="ru-RU" sz="900" b="0" i="0" u="sng" strike="noStrike" dirty="0">
                          <a:latin typeface="Times New Roman"/>
                        </a:rPr>
                        <a:t>Ремонт автодороги по  ул. Моздокской от у. Школьной до ул. Красноармейской ст. </a:t>
                      </a:r>
                      <a:r>
                        <a:rPr lang="ru-RU" sz="900" b="0" i="0" u="sng" strike="noStrike" dirty="0" err="1" smtClean="0">
                          <a:latin typeface="Times New Roman"/>
                        </a:rPr>
                        <a:t>Галюгаевской</a:t>
                      </a:r>
                      <a:r>
                        <a:rPr lang="ru-RU" sz="900" b="0" i="0" u="sng" strike="noStrike" dirty="0" smtClean="0">
                          <a:latin typeface="Times New Roman"/>
                        </a:rPr>
                        <a:t> </a:t>
                      </a:r>
                      <a:r>
                        <a:rPr lang="ru-RU" sz="900" b="0" i="0" u="none" strike="noStrike" dirty="0" smtClean="0">
                          <a:latin typeface="Times New Roman"/>
                        </a:rPr>
                        <a:t> </a:t>
                      </a:r>
                      <a:r>
                        <a:rPr lang="ru-RU" sz="900" b="0" i="0" u="none" strike="noStrike" dirty="0" err="1" smtClean="0">
                          <a:latin typeface="Times New Roman"/>
                        </a:rPr>
                        <a:t>Галюгаевского</a:t>
                      </a:r>
                      <a:r>
                        <a:rPr lang="ru-RU" sz="900" b="0" i="0" u="none" strike="noStrike" dirty="0" smtClean="0">
                          <a:latin typeface="Times New Roman"/>
                        </a:rPr>
                        <a:t> </a:t>
                      </a:r>
                      <a:r>
                        <a:rPr lang="ru-RU" sz="900" b="0" i="0" u="none" strike="noStrike" dirty="0">
                          <a:latin typeface="Times New Roman"/>
                        </a:rPr>
                        <a:t>сельсовета Курского района Ставропольского края</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331,95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                  180,00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151,95</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55,30</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96,65</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666">
                <a:tc>
                  <a:txBody>
                    <a:bodyPr/>
                    <a:lstStyle/>
                    <a:p>
                      <a:pPr algn="l" fontAlgn="ctr"/>
                      <a:r>
                        <a:rPr lang="ru-RU" sz="900" b="0" i="0" u="sng" strike="noStrike" dirty="0">
                          <a:latin typeface="Times New Roman"/>
                        </a:rPr>
                        <a:t>Обустройство территории у памятника "Родина-мать"</a:t>
                      </a:r>
                      <a:r>
                        <a:rPr lang="ru-RU" sz="900" b="0" i="0" u="none" strike="noStrike" dirty="0">
                          <a:latin typeface="Times New Roman"/>
                        </a:rPr>
                        <a:t> в х. Пролетарский </a:t>
                      </a:r>
                      <a:r>
                        <a:rPr lang="ru-RU" sz="900" b="0" i="0" u="none" strike="noStrike" dirty="0" err="1">
                          <a:latin typeface="Times New Roman"/>
                        </a:rPr>
                        <a:t>Ростовановского</a:t>
                      </a:r>
                      <a:r>
                        <a:rPr lang="ru-RU" sz="900" b="0" i="0" u="none" strike="noStrike" dirty="0">
                          <a:latin typeface="Times New Roman"/>
                        </a:rPr>
                        <a:t> сельсовета Курского района Ставропольского края</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1 971,37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       </a:t>
                      </a:r>
                      <a:r>
                        <a:rPr lang="ru-RU" sz="900" b="0" i="0" u="none" strike="noStrike" dirty="0" smtClean="0">
                          <a:latin typeface="Times New Roman"/>
                        </a:rPr>
                        <a:t>     </a:t>
                      </a:r>
                      <a:r>
                        <a:rPr lang="ru-RU" sz="900" b="0" i="0" u="none" strike="noStrike" dirty="0">
                          <a:latin typeface="Times New Roman"/>
                        </a:rPr>
                        <a:t>1 569,17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Times New Roman"/>
                        </a:rPr>
                        <a:t>402,20</a:t>
                      </a:r>
                      <a:endParaRPr lang="ru-RU" sz="900" b="1" i="0" u="none" strike="noStrike" dirty="0">
                        <a:latin typeface="Times New Roman"/>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125,20</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277,00</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666">
                <a:tc>
                  <a:txBody>
                    <a:bodyPr/>
                    <a:lstStyle/>
                    <a:p>
                      <a:pPr algn="l" fontAlgn="ctr"/>
                      <a:r>
                        <a:rPr lang="ru-RU" sz="900" b="0" i="0" u="sng" strike="noStrike" dirty="0">
                          <a:latin typeface="Times New Roman"/>
                        </a:rPr>
                        <a:t>Строительство комплексной спортивной площадки </a:t>
                      </a:r>
                      <a:r>
                        <a:rPr lang="ru-RU" sz="900" b="0" i="0" u="none" strike="noStrike" dirty="0">
                          <a:latin typeface="Times New Roman"/>
                        </a:rPr>
                        <a:t>в пос. Рощино </a:t>
                      </a:r>
                      <a:r>
                        <a:rPr lang="ru-RU" sz="900" b="0" i="0" u="none" strike="noStrike" dirty="0" smtClean="0">
                          <a:latin typeface="Times New Roman"/>
                        </a:rPr>
                        <a:t>Рощинского </a:t>
                      </a:r>
                      <a:r>
                        <a:rPr lang="ru-RU" sz="900" b="0" i="0" u="none" strike="noStrike" dirty="0">
                          <a:latin typeface="Times New Roman"/>
                        </a:rPr>
                        <a:t>сельсовета Курского района Ставропольского края</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2 </a:t>
                      </a:r>
                      <a:r>
                        <a:rPr lang="ru-RU" sz="900" b="1" i="0" u="none" strike="noStrike" dirty="0">
                          <a:latin typeface="Times New Roman"/>
                        </a:rPr>
                        <a:t>403,43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         </a:t>
                      </a:r>
                      <a:r>
                        <a:rPr lang="ru-RU" sz="900" b="0" i="0" u="none" strike="noStrike" dirty="0" smtClean="0">
                          <a:latin typeface="Times New Roman"/>
                        </a:rPr>
                        <a:t>   </a:t>
                      </a:r>
                      <a:r>
                        <a:rPr lang="ru-RU" sz="900" b="0" i="0" u="none" strike="noStrike" dirty="0">
                          <a:latin typeface="Times New Roman"/>
                        </a:rPr>
                        <a:t>1 797,88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605,55</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245,50</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360,05</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0900">
                <a:tc>
                  <a:txBody>
                    <a:bodyPr/>
                    <a:lstStyle/>
                    <a:p>
                      <a:pPr algn="l" fontAlgn="ctr"/>
                      <a:r>
                        <a:rPr lang="ru-RU" sz="900" b="0" i="0" u="sng" strike="noStrike" dirty="0">
                          <a:latin typeface="Times New Roman"/>
                        </a:rPr>
                        <a:t>Ремонт здания </a:t>
                      </a:r>
                      <a:r>
                        <a:rPr lang="ru-RU" sz="900" b="0" i="0" u="sng" strike="noStrike" dirty="0" err="1">
                          <a:latin typeface="Times New Roman"/>
                        </a:rPr>
                        <a:t>Уваровского</a:t>
                      </a:r>
                      <a:r>
                        <a:rPr lang="ru-RU" sz="900" b="0" i="0" u="sng" strike="noStrike" dirty="0">
                          <a:latin typeface="Times New Roman"/>
                        </a:rPr>
                        <a:t> СД</a:t>
                      </a:r>
                      <a:r>
                        <a:rPr lang="ru-RU" sz="900" b="0" i="0" u="none" strike="noStrike" dirty="0">
                          <a:latin typeface="Times New Roman"/>
                        </a:rPr>
                        <a:t>К по ул. Колхозная, 8 (первый этап) в селе </a:t>
                      </a:r>
                      <a:r>
                        <a:rPr lang="ru-RU" sz="900" b="0" i="0" u="none" strike="noStrike" dirty="0" err="1">
                          <a:latin typeface="Times New Roman"/>
                        </a:rPr>
                        <a:t>Уваровское</a:t>
                      </a:r>
                      <a:r>
                        <a:rPr lang="ru-RU" sz="900" b="0" i="0" u="none" strike="noStrike" dirty="0">
                          <a:latin typeface="Times New Roman"/>
                        </a:rPr>
                        <a:t> муниципального образования Русского сельсовета Курского района Ставропольского края</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2 534,80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         </a:t>
                      </a:r>
                      <a:r>
                        <a:rPr lang="ru-RU" sz="900" b="0" i="0" u="none" strike="noStrike" dirty="0" smtClean="0">
                          <a:latin typeface="Times New Roman"/>
                        </a:rPr>
                        <a:t>   </a:t>
                      </a:r>
                      <a:r>
                        <a:rPr lang="ru-RU" sz="900" b="0" i="0" u="none" strike="noStrike" dirty="0">
                          <a:latin typeface="Times New Roman"/>
                        </a:rPr>
                        <a:t>1 969,80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Times New Roman"/>
                        </a:rPr>
                        <a:t>565,00</a:t>
                      </a:r>
                      <a:endParaRPr lang="ru-RU" sz="900" b="1" i="0" u="none" strike="noStrike" dirty="0">
                        <a:latin typeface="Times New Roman"/>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65,00</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500,00</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666">
                <a:tc>
                  <a:txBody>
                    <a:bodyPr/>
                    <a:lstStyle/>
                    <a:p>
                      <a:pPr algn="l" fontAlgn="ctr"/>
                      <a:r>
                        <a:rPr lang="ru-RU" sz="900" b="0" i="0" u="sng" strike="noStrike" dirty="0">
                          <a:latin typeface="Times New Roman"/>
                        </a:rPr>
                        <a:t>Благоустройство территории прилегающей к </a:t>
                      </a:r>
                      <a:r>
                        <a:rPr lang="ru-RU" sz="900" b="0" i="0" u="sng" strike="noStrike" dirty="0" smtClean="0">
                          <a:latin typeface="Times New Roman"/>
                        </a:rPr>
                        <a:t>зданию </a:t>
                      </a:r>
                      <a:r>
                        <a:rPr lang="ru-RU" sz="900" b="0" i="0" u="sng" strike="noStrike" dirty="0">
                          <a:latin typeface="Times New Roman"/>
                        </a:rPr>
                        <a:t>Русского СДК </a:t>
                      </a:r>
                      <a:r>
                        <a:rPr lang="ru-RU" sz="900" b="0" i="0" u="none" strike="noStrike" dirty="0">
                          <a:latin typeface="Times New Roman"/>
                        </a:rPr>
                        <a:t>в селе Русском Русского сельсовета Курского района Ставропольского края</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2 714,31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           </a:t>
                      </a:r>
                      <a:r>
                        <a:rPr lang="ru-RU" sz="900" b="0" i="0" u="none" strike="noStrike" dirty="0" smtClean="0">
                          <a:latin typeface="Times New Roman"/>
                        </a:rPr>
                        <a:t> </a:t>
                      </a:r>
                      <a:r>
                        <a:rPr lang="ru-RU" sz="900" b="0" i="0" u="none" strike="noStrike" dirty="0">
                          <a:latin typeface="Times New Roman"/>
                        </a:rPr>
                        <a:t>1 954,31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Times New Roman"/>
                        </a:rPr>
                        <a:t>760,00</a:t>
                      </a:r>
                      <a:endParaRPr lang="ru-RU" sz="900" b="1" i="0" u="none" strike="noStrike" dirty="0">
                        <a:latin typeface="Times New Roman"/>
                      </a:endParaRP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100,00</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660,00</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666">
                <a:tc>
                  <a:txBody>
                    <a:bodyPr/>
                    <a:lstStyle/>
                    <a:p>
                      <a:pPr algn="l" fontAlgn="ctr"/>
                      <a:r>
                        <a:rPr lang="ru-RU" sz="900" b="0" i="0" u="sng" strike="noStrike" dirty="0">
                          <a:latin typeface="Times New Roman"/>
                        </a:rPr>
                        <a:t>Ремонт зрительного зала х. Графский </a:t>
                      </a:r>
                      <a:r>
                        <a:rPr lang="ru-RU" sz="900" b="0" i="0" u="none" strike="noStrike" dirty="0">
                          <a:latin typeface="Times New Roman"/>
                        </a:rPr>
                        <a:t>муниципального образования </a:t>
                      </a:r>
                      <a:r>
                        <a:rPr lang="ru-RU" sz="900" b="0" i="0" u="none" strike="noStrike" dirty="0" err="1">
                          <a:latin typeface="Times New Roman"/>
                        </a:rPr>
                        <a:t>Серноводского</a:t>
                      </a:r>
                      <a:r>
                        <a:rPr lang="ru-RU" sz="900" b="0" i="0" u="none" strike="noStrike" dirty="0">
                          <a:latin typeface="Times New Roman"/>
                        </a:rPr>
                        <a:t> сельсовета Курского района Ставропольского края</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1 822,01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        </a:t>
                      </a:r>
                      <a:r>
                        <a:rPr lang="ru-RU" sz="900" b="0" i="0" u="none" strike="noStrike" dirty="0" smtClean="0">
                          <a:latin typeface="Times New Roman"/>
                        </a:rPr>
                        <a:t>    </a:t>
                      </a:r>
                      <a:r>
                        <a:rPr lang="ru-RU" sz="900" b="0" i="0" u="none" strike="noStrike" dirty="0">
                          <a:latin typeface="Times New Roman"/>
                        </a:rPr>
                        <a:t>1 205,24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616,77</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181,40</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435,37</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666">
                <a:tc>
                  <a:txBody>
                    <a:bodyPr/>
                    <a:lstStyle/>
                    <a:p>
                      <a:pPr algn="l" fontAlgn="ctr"/>
                      <a:r>
                        <a:rPr lang="ru-RU" sz="900" b="0" i="0" u="none" strike="noStrike" dirty="0">
                          <a:latin typeface="Times New Roman"/>
                        </a:rPr>
                        <a:t>Р</a:t>
                      </a:r>
                      <a:r>
                        <a:rPr lang="ru-RU" sz="900" b="0" i="0" u="sng" strike="noStrike" dirty="0">
                          <a:latin typeface="Times New Roman"/>
                        </a:rPr>
                        <a:t>емонт тротуаров</a:t>
                      </a:r>
                      <a:r>
                        <a:rPr lang="ru-RU" sz="900" b="0" i="0" u="none" strike="noStrike" dirty="0">
                          <a:latin typeface="Times New Roman"/>
                        </a:rPr>
                        <a:t> по ул. Моздокская, ул. </a:t>
                      </a:r>
                      <a:r>
                        <a:rPr lang="ru-RU" sz="900" b="0" i="0" u="none" strike="noStrike" dirty="0" err="1">
                          <a:latin typeface="Times New Roman"/>
                        </a:rPr>
                        <a:t>Исаакяна</a:t>
                      </a:r>
                      <a:r>
                        <a:rPr lang="ru-RU" sz="900" b="0" i="0" u="none" strike="noStrike" dirty="0">
                          <a:latin typeface="Times New Roman"/>
                        </a:rPr>
                        <a:t>, ул. Советская и ул. Шаумяна в селе </a:t>
                      </a:r>
                      <a:r>
                        <a:rPr lang="ru-RU" sz="900" b="0" i="0" u="none" strike="noStrike" dirty="0" err="1">
                          <a:latin typeface="Times New Roman"/>
                        </a:rPr>
                        <a:t>Эдиссии</a:t>
                      </a:r>
                      <a:r>
                        <a:rPr lang="ru-RU" sz="900" b="0" i="0" u="none" strike="noStrike" dirty="0">
                          <a:latin typeface="Times New Roman"/>
                        </a:rPr>
                        <a:t>  Курского района Ставропольского края</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2 345,33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         </a:t>
                      </a:r>
                      <a:r>
                        <a:rPr lang="ru-RU" sz="900" b="0" i="0" u="none" strike="noStrike" dirty="0" smtClean="0">
                          <a:latin typeface="Times New Roman"/>
                        </a:rPr>
                        <a:t>   </a:t>
                      </a:r>
                      <a:r>
                        <a:rPr lang="ru-RU" sz="900" b="0" i="0" u="none" strike="noStrike" dirty="0">
                          <a:latin typeface="Times New Roman"/>
                        </a:rPr>
                        <a:t>1 652,62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692,71</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60,00</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632,71</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877">
                <a:tc>
                  <a:txBody>
                    <a:bodyPr/>
                    <a:lstStyle/>
                    <a:p>
                      <a:pPr algn="ctr" fontAlgn="ctr"/>
                      <a:r>
                        <a:rPr lang="ru-RU" sz="900" b="0" i="0" u="none" strike="noStrike" dirty="0">
                          <a:latin typeface="Times New Roman"/>
                        </a:rPr>
                        <a:t> </a:t>
                      </a:r>
                    </a:p>
                  </a:txBody>
                  <a:tcPr marL="4000" marR="4000" marT="400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16 115,23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11 736,05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4 379,18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1 057,40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3 321,78   </a:t>
                      </a:r>
                    </a:p>
                  </a:txBody>
                  <a:tcPr marL="4000" marR="4000" marT="400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Таблица 4"/>
          <p:cNvGraphicFramePr>
            <a:graphicFrameLocks noGrp="1"/>
          </p:cNvGraphicFramePr>
          <p:nvPr/>
        </p:nvGraphicFramePr>
        <p:xfrm>
          <a:off x="214282" y="3929066"/>
          <a:ext cx="8715437" cy="2231139"/>
        </p:xfrm>
        <a:graphic>
          <a:graphicData uri="http://schemas.openxmlformats.org/drawingml/2006/table">
            <a:tbl>
              <a:tblPr/>
              <a:tblGrid>
                <a:gridCol w="4214842"/>
                <a:gridCol w="857256"/>
                <a:gridCol w="928694"/>
                <a:gridCol w="879971"/>
                <a:gridCol w="847488"/>
                <a:gridCol w="987186"/>
              </a:tblGrid>
              <a:tr h="142876">
                <a:tc rowSpan="2">
                  <a:txBody>
                    <a:bodyPr/>
                    <a:lstStyle/>
                    <a:p>
                      <a:pPr algn="ctr" fontAlgn="ctr"/>
                      <a:r>
                        <a:rPr lang="ru-RU" sz="1100" b="1" i="0" u="none" strike="noStrike" dirty="0" smtClean="0">
                          <a:latin typeface="Times New Roman"/>
                        </a:rPr>
                        <a:t>2020 </a:t>
                      </a:r>
                    </a:p>
                    <a:p>
                      <a:pPr algn="ctr" fontAlgn="ctr"/>
                      <a:r>
                        <a:rPr lang="ru-RU" sz="1100" b="1" i="0" u="none" strike="noStrike" dirty="0" smtClean="0">
                          <a:latin typeface="Times New Roman"/>
                        </a:rPr>
                        <a:t>(проект)</a:t>
                      </a:r>
                      <a:endParaRPr lang="ru-RU" sz="1100" b="1" i="0" u="none" strike="noStrike" dirty="0">
                        <a:latin typeface="Times New Roman"/>
                      </a:endParaRPr>
                    </a:p>
                  </a:txBody>
                  <a:tcPr marL="4409" marR="4409" marT="4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ru-RU" sz="900" b="0" i="0" u="none" strike="noStrike" dirty="0">
                          <a:latin typeface="Times New Roman"/>
                        </a:rPr>
                        <a:t>всего</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ru-RU" sz="900" b="0" i="0" u="none" strike="noStrike" dirty="0" smtClean="0">
                          <a:latin typeface="Times New Roman"/>
                        </a:rPr>
                        <a:t>за счет краевого бюджета</a:t>
                      </a:r>
                      <a:endParaRPr lang="ru-RU" sz="900" b="0" i="0" u="none" strike="noStrike" dirty="0">
                        <a:latin typeface="Times New Roman"/>
                      </a:endParaRPr>
                    </a:p>
                  </a:txBody>
                  <a:tcPr marL="4409" marR="4409" marT="4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t"/>
                      <a:r>
                        <a:rPr lang="ru-RU" sz="900" b="0" i="0" u="none" strike="noStrike" dirty="0" smtClean="0">
                          <a:latin typeface="Times New Roman"/>
                        </a:rPr>
                        <a:t>за счет местного бюджета</a:t>
                      </a:r>
                      <a:endParaRPr lang="ru-RU" sz="900" b="0" i="0" u="none" strike="noStrike" dirty="0">
                        <a:latin typeface="Times New Roman"/>
                      </a:endParaRPr>
                    </a:p>
                  </a:txBody>
                  <a:tcPr marL="4409" marR="4409" marT="4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t"/>
                      <a:r>
                        <a:rPr lang="ru-RU" sz="900" b="0" i="0" u="none" strike="noStrike" dirty="0">
                          <a:latin typeface="Times New Roman"/>
                        </a:rPr>
                        <a:t>в том числе</a:t>
                      </a:r>
                    </a:p>
                  </a:txBody>
                  <a:tcPr marL="4409" marR="4409" marT="4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ru-RU"/>
                    </a:p>
                  </a:txBody>
                  <a:tcPr/>
                </a:tc>
              </a:tr>
              <a:tr h="489385">
                <a:tc vMerge="1">
                  <a:txBody>
                    <a:bodyPr/>
                    <a:lstStyle/>
                    <a:p>
                      <a:endParaRPr lang="ru-RU"/>
                    </a:p>
                  </a:txBody>
                  <a:tcPr/>
                </a:tc>
                <a:tc vMerge="1">
                  <a:txBody>
                    <a:bodyPr/>
                    <a:lstStyle/>
                    <a:p>
                      <a:endParaRPr lang="ru-RU"/>
                    </a:p>
                  </a:txBody>
                  <a:tcPr/>
                </a:tc>
                <a:tc vMerge="1">
                  <a:txBody>
                    <a:bodyPr/>
                    <a:lstStyle/>
                    <a:p>
                      <a:pPr algn="ctr" fontAlgn="t"/>
                      <a:endParaRPr lang="ru-RU" sz="900" b="0" i="0" u="none" strike="noStrike">
                        <a:latin typeface="Times New Roman"/>
                      </a:endParaRPr>
                    </a:p>
                  </a:txBody>
                  <a:tcPr marL="4409" marR="4409" marT="4409" marB="0">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t"/>
                      <a:r>
                        <a:rPr lang="ru-RU" sz="900" b="0" i="0" u="none" strike="noStrike" dirty="0">
                          <a:latin typeface="Times New Roman"/>
                        </a:rPr>
                        <a:t>спонсорская помощь (населения, организации)</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ru-RU" sz="900" b="0" i="0" u="none" strike="noStrike" dirty="0" smtClean="0">
                          <a:latin typeface="Times New Roman"/>
                        </a:rPr>
                        <a:t>бюджет</a:t>
                      </a:r>
                    </a:p>
                    <a:p>
                      <a:pPr algn="ctr" fontAlgn="t"/>
                      <a:r>
                        <a:rPr lang="ru-RU" sz="900" b="0" i="0" u="none" strike="noStrike" dirty="0" smtClean="0">
                          <a:latin typeface="Times New Roman"/>
                        </a:rPr>
                        <a:t> поселения</a:t>
                      </a:r>
                      <a:endParaRPr lang="ru-RU" sz="900" b="0" i="0" u="none" strike="noStrike" dirty="0">
                        <a:latin typeface="Times New Roman"/>
                      </a:endParaRP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306">
                <a:tc>
                  <a:txBody>
                    <a:bodyPr/>
                    <a:lstStyle/>
                    <a:p>
                      <a:pPr algn="l" fontAlgn="ctr"/>
                      <a:r>
                        <a:rPr lang="ru-RU" sz="900" b="0" i="0" u="sng" strike="noStrike" dirty="0">
                          <a:latin typeface="Times New Roman"/>
                        </a:rPr>
                        <a:t>Ремонт здания пожарной части </a:t>
                      </a:r>
                      <a:r>
                        <a:rPr lang="ru-RU" sz="900" b="0" i="0" u="none" strike="noStrike" dirty="0">
                          <a:latin typeface="Times New Roman"/>
                        </a:rPr>
                        <a:t>в поселке Балтийский Балтийского сельсовета Курского района Ставропольского края</a:t>
                      </a:r>
                    </a:p>
                  </a:txBody>
                  <a:tcPr marL="4409" marR="4409" marT="4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2 000,00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1 350,00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a:latin typeface="Times New Roman"/>
                        </a:rPr>
                        <a:t>650,00</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300,00</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350,00</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306">
                <a:tc>
                  <a:txBody>
                    <a:bodyPr/>
                    <a:lstStyle/>
                    <a:p>
                      <a:pPr algn="l" fontAlgn="ctr"/>
                      <a:r>
                        <a:rPr lang="ru-RU" sz="900" b="0" i="0" u="sng" strike="noStrike" dirty="0">
                          <a:latin typeface="Times New Roman"/>
                        </a:rPr>
                        <a:t>Благоустройство центрального парка (освещение и видеонаблюдение</a:t>
                      </a:r>
                      <a:r>
                        <a:rPr lang="ru-RU" sz="900" b="0" i="0" u="none" strike="noStrike" dirty="0">
                          <a:latin typeface="Times New Roman"/>
                        </a:rPr>
                        <a:t>) в станице Курская Курского сельсовета Курского района Ставропольского края</a:t>
                      </a:r>
                    </a:p>
                  </a:txBody>
                  <a:tcPr marL="4409" marR="4409" marT="4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2 436,97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1 397,04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a:latin typeface="Times New Roman"/>
                        </a:rPr>
                        <a:t>1 039,93</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289,93</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750,00</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306">
                <a:tc>
                  <a:txBody>
                    <a:bodyPr/>
                    <a:lstStyle/>
                    <a:p>
                      <a:pPr algn="l" fontAlgn="ctr"/>
                      <a:r>
                        <a:rPr lang="ru-RU" sz="900" b="0" i="0" u="sng" strike="noStrike" dirty="0">
                          <a:latin typeface="Times New Roman"/>
                        </a:rPr>
                        <a:t>Ремонт малого зала Дома культуры</a:t>
                      </a:r>
                      <a:r>
                        <a:rPr lang="ru-RU" sz="900" b="0" i="0" u="none" strike="noStrike" dirty="0">
                          <a:latin typeface="Times New Roman"/>
                        </a:rPr>
                        <a:t> в хуторе Графский </a:t>
                      </a:r>
                      <a:r>
                        <a:rPr lang="ru-RU" sz="900" b="0" i="0" u="none" strike="noStrike" dirty="0" err="1">
                          <a:latin typeface="Times New Roman"/>
                        </a:rPr>
                        <a:t>Серноводского</a:t>
                      </a:r>
                      <a:r>
                        <a:rPr lang="ru-RU" sz="900" b="0" i="0" u="none" strike="noStrike" dirty="0">
                          <a:latin typeface="Times New Roman"/>
                        </a:rPr>
                        <a:t> сельсовета Курского района Ставропольского края</a:t>
                      </a:r>
                    </a:p>
                  </a:txBody>
                  <a:tcPr marL="4409" marR="4409" marT="4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1 632,18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1 090,00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542,18</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a:latin typeface="Times New Roman"/>
                        </a:rPr>
                        <a:t>167,00</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375,18</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306">
                <a:tc>
                  <a:txBody>
                    <a:bodyPr/>
                    <a:lstStyle/>
                    <a:p>
                      <a:pPr algn="l" fontAlgn="ctr"/>
                      <a:r>
                        <a:rPr lang="ru-RU" sz="900" b="0" i="0" u="sng" strike="noStrike" dirty="0">
                          <a:latin typeface="Times New Roman"/>
                        </a:rPr>
                        <a:t>Благоустройство территории </a:t>
                      </a:r>
                      <a:r>
                        <a:rPr lang="ru-RU" sz="900" b="0" i="0" u="none" strike="noStrike" dirty="0">
                          <a:latin typeface="Times New Roman"/>
                        </a:rPr>
                        <a:t>возле здания МКУК «</a:t>
                      </a:r>
                      <a:r>
                        <a:rPr lang="ru-RU" sz="900" b="0" i="0" u="none" strike="noStrike" dirty="0" err="1">
                          <a:latin typeface="Times New Roman"/>
                        </a:rPr>
                        <a:t>Стодеревский</a:t>
                      </a:r>
                      <a:r>
                        <a:rPr lang="ru-RU" sz="900" b="0" i="0" u="none" strike="noStrike" dirty="0">
                          <a:latin typeface="Times New Roman"/>
                        </a:rPr>
                        <a:t> КДЦ» в станице </a:t>
                      </a:r>
                      <a:r>
                        <a:rPr lang="ru-RU" sz="900" b="0" i="0" u="none" strike="noStrike" dirty="0" err="1">
                          <a:latin typeface="Times New Roman"/>
                        </a:rPr>
                        <a:t>Стодеревская</a:t>
                      </a:r>
                      <a:r>
                        <a:rPr lang="ru-RU" sz="900" b="0" i="0" u="none" strike="noStrike" dirty="0">
                          <a:latin typeface="Times New Roman"/>
                        </a:rPr>
                        <a:t> Курского района Ставропольского края</a:t>
                      </a:r>
                    </a:p>
                  </a:txBody>
                  <a:tcPr marL="4409" marR="4409" marT="4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1 883,00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1 200,00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683,00</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278,00</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405,00</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1306">
                <a:tc>
                  <a:txBody>
                    <a:bodyPr/>
                    <a:lstStyle/>
                    <a:p>
                      <a:pPr algn="l" fontAlgn="ctr"/>
                      <a:r>
                        <a:rPr lang="ru-RU" sz="900" b="0" i="0" u="sng" strike="noStrike" dirty="0">
                          <a:latin typeface="Times New Roman"/>
                        </a:rPr>
                        <a:t>Устройство ограждения кладбища </a:t>
                      </a:r>
                      <a:r>
                        <a:rPr lang="ru-RU" sz="900" b="0" i="0" u="none" strike="noStrike" dirty="0">
                          <a:latin typeface="Times New Roman"/>
                        </a:rPr>
                        <a:t>в селе </a:t>
                      </a:r>
                      <a:r>
                        <a:rPr lang="ru-RU" sz="900" b="0" i="0" u="none" strike="noStrike" dirty="0" err="1">
                          <a:latin typeface="Times New Roman"/>
                        </a:rPr>
                        <a:t>Эдиссия</a:t>
                      </a:r>
                      <a:r>
                        <a:rPr lang="ru-RU" sz="900" b="0" i="0" u="none" strike="noStrike" dirty="0">
                          <a:latin typeface="Times New Roman"/>
                        </a:rPr>
                        <a:t> Курского района Ставропольского края</a:t>
                      </a:r>
                    </a:p>
                  </a:txBody>
                  <a:tcPr marL="4409" marR="4409" marT="4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1 627,98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1 </a:t>
                      </a:r>
                      <a:r>
                        <a:rPr lang="ru-RU" sz="900" b="1" i="0" u="none" strike="noStrike" dirty="0">
                          <a:latin typeface="Times New Roman"/>
                        </a:rPr>
                        <a:t>090,00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537,98</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168,00</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0" i="0" u="none" strike="noStrike" dirty="0">
                          <a:latin typeface="Times New Roman"/>
                        </a:rPr>
                        <a:t>369,98</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2586">
                <a:tc>
                  <a:txBody>
                    <a:bodyPr/>
                    <a:lstStyle/>
                    <a:p>
                      <a:pPr algn="ctr" fontAlgn="ctr"/>
                      <a:r>
                        <a:rPr lang="ru-RU" sz="900" b="0" i="0" u="none" strike="noStrike">
                          <a:latin typeface="Times New Roman"/>
                        </a:rPr>
                        <a:t> </a:t>
                      </a:r>
                    </a:p>
                  </a:txBody>
                  <a:tcPr marL="4409" marR="4409" marT="44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smtClean="0">
                          <a:latin typeface="Times New Roman"/>
                        </a:rPr>
                        <a:t> </a:t>
                      </a:r>
                      <a:r>
                        <a:rPr lang="ru-RU" sz="900" b="1" i="0" u="none" strike="noStrike" dirty="0">
                          <a:latin typeface="Times New Roman"/>
                        </a:rPr>
                        <a:t>9 580,13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6 127,04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3 453,09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     </a:t>
                      </a:r>
                      <a:r>
                        <a:rPr lang="ru-RU" sz="900" b="1" i="0" u="none" strike="noStrike" dirty="0">
                          <a:latin typeface="Times New Roman"/>
                        </a:rPr>
                        <a:t>1 202,93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ru-RU" sz="900" b="1" i="0" u="none" strike="noStrike" dirty="0">
                          <a:latin typeface="Times New Roman"/>
                        </a:rPr>
                        <a:t>                    </a:t>
                      </a:r>
                      <a:r>
                        <a:rPr lang="ru-RU" sz="900" b="1" i="0" u="none" strike="noStrike" dirty="0" smtClean="0">
                          <a:latin typeface="Times New Roman"/>
                        </a:rPr>
                        <a:t>2 </a:t>
                      </a:r>
                      <a:r>
                        <a:rPr lang="ru-RU" sz="900" b="1" i="0" u="none" strike="noStrike" dirty="0">
                          <a:latin typeface="Times New Roman"/>
                        </a:rPr>
                        <a:t>250,16   </a:t>
                      </a:r>
                    </a:p>
                  </a:txBody>
                  <a:tcPr marL="4409" marR="4409" marT="440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split orient="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Раздел 9 /                            </a:t>
            </a:r>
            <a:r>
              <a:rPr lang="ru-RU" sz="1600" dirty="0" smtClean="0">
                <a:latin typeface="Calibri" pitchFamily="34" charset="0"/>
                <a:cs typeface="Calibri" pitchFamily="34" charset="0"/>
              </a:rPr>
              <a:t>ОБЕСПЕЧЕНИЕ  ЖИЛЬЕМ  МОЛОДЫХ  СЕМЕЙ</a:t>
            </a:r>
          </a:p>
        </p:txBody>
      </p:sp>
      <p:graphicFrame>
        <p:nvGraphicFramePr>
          <p:cNvPr id="3" name="Таблица 2"/>
          <p:cNvGraphicFramePr>
            <a:graphicFrameLocks noGrp="1"/>
          </p:cNvGraphicFramePr>
          <p:nvPr/>
        </p:nvGraphicFramePr>
        <p:xfrm>
          <a:off x="142844" y="714356"/>
          <a:ext cx="3857651" cy="1521314"/>
        </p:xfrm>
        <a:graphic>
          <a:graphicData uri="http://schemas.openxmlformats.org/drawingml/2006/table">
            <a:tbl>
              <a:tblPr/>
              <a:tblGrid>
                <a:gridCol w="785818"/>
                <a:gridCol w="714380"/>
                <a:gridCol w="857256"/>
                <a:gridCol w="785818"/>
                <a:gridCol w="714379"/>
              </a:tblGrid>
              <a:tr h="226706">
                <a:tc rowSpan="3">
                  <a:txBody>
                    <a:bodyPr/>
                    <a:lstStyle/>
                    <a:p>
                      <a:pPr algn="ctr" fontAlgn="b"/>
                      <a:r>
                        <a:rPr lang="ru-RU" sz="1200" b="0" i="0" u="none" strike="noStrike" dirty="0" smtClean="0">
                          <a:solidFill>
                            <a:srgbClr val="000000"/>
                          </a:solidFill>
                          <a:latin typeface="Calibri" pitchFamily="34" charset="0"/>
                          <a:cs typeface="Calibri" pitchFamily="34" charset="0"/>
                        </a:rPr>
                        <a:t>Количество семей</a:t>
                      </a:r>
                      <a:endParaRPr lang="ru-RU" sz="12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200" b="1" i="0" u="none" strike="noStrike" dirty="0">
                          <a:solidFill>
                            <a:srgbClr val="000000"/>
                          </a:solidFill>
                          <a:latin typeface="Calibri" pitchFamily="34" charset="0"/>
                          <a:cs typeface="Calibri" pitchFamily="34" charset="0"/>
                        </a:rPr>
                        <a:t>2018 </a:t>
                      </a:r>
                      <a:r>
                        <a:rPr lang="ru-RU" sz="1200" b="1" i="0" u="none" strike="noStrike" dirty="0" smtClean="0">
                          <a:solidFill>
                            <a:srgbClr val="000000"/>
                          </a:solidFill>
                          <a:latin typeface="Calibri" pitchFamily="34" charset="0"/>
                          <a:cs typeface="Calibri" pitchFamily="34" charset="0"/>
                        </a:rPr>
                        <a:t>(</a:t>
                      </a:r>
                      <a:r>
                        <a:rPr lang="ru-RU" sz="1200" b="1" i="0" u="none" strike="noStrike" dirty="0">
                          <a:solidFill>
                            <a:srgbClr val="000000"/>
                          </a:solidFill>
                          <a:latin typeface="Calibri" pitchFamily="34" charset="0"/>
                          <a:cs typeface="Calibri" pitchFamily="34" charset="0"/>
                        </a:rPr>
                        <a:t>факт)</a:t>
                      </a: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093">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200" b="0" i="0" u="none" strike="noStrike" dirty="0" smtClean="0">
                          <a:solidFill>
                            <a:srgbClr val="000000"/>
                          </a:solidFill>
                          <a:latin typeface="Calibri" pitchFamily="34" charset="0"/>
                          <a:cs typeface="Calibri" pitchFamily="34" charset="0"/>
                        </a:rPr>
                        <a:t>ВСЕГО</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200" b="0" i="0" u="none" strike="noStrike" dirty="0" smtClean="0">
                          <a:solidFill>
                            <a:srgbClr val="000000"/>
                          </a:solidFill>
                          <a:latin typeface="Calibri" pitchFamily="34" charset="0"/>
                          <a:cs typeface="Calibri" pitchFamily="34" charset="0"/>
                        </a:rPr>
                        <a:t>в  том числе:</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0005">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за счет федерального бюджета</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latin typeface="Calibri" pitchFamily="34" charset="0"/>
                          <a:cs typeface="Calibri" pitchFamily="34" charset="0"/>
                        </a:rPr>
                        <a:t>за счет краевого бюджета</a:t>
                      </a:r>
                    </a:p>
                    <a:p>
                      <a:pPr algn="ctr" fontAlgn="b"/>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latin typeface="Calibri" pitchFamily="34" charset="0"/>
                          <a:cs typeface="Calibri" pitchFamily="34" charset="0"/>
                        </a:rPr>
                        <a:t>за счет местного бюджета</a:t>
                      </a:r>
                    </a:p>
                    <a:p>
                      <a:pPr algn="ctr" fontAlgn="b"/>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0093">
                <a:tc>
                  <a:txBody>
                    <a:bodyPr/>
                    <a:lstStyle/>
                    <a:p>
                      <a:pPr algn="ctr" fontAlgn="b"/>
                      <a:r>
                        <a:rPr lang="ru-RU" sz="1200" b="0" i="0" u="none" strike="noStrike" dirty="0" smtClean="0">
                          <a:solidFill>
                            <a:srgbClr val="000000"/>
                          </a:solidFill>
                          <a:latin typeface="Calibri" pitchFamily="34" charset="0"/>
                          <a:cs typeface="Calibri" pitchFamily="34" charset="0"/>
                        </a:rPr>
                        <a:t>1</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2</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3</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4</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5</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673">
                <a:tc>
                  <a:txBody>
                    <a:bodyPr/>
                    <a:lstStyle/>
                    <a:p>
                      <a:pPr algn="ctr" fontAlgn="b"/>
                      <a:r>
                        <a:rPr lang="ru-RU" sz="1200" b="1" i="0" u="none" strike="noStrike" dirty="0" smtClean="0">
                          <a:solidFill>
                            <a:srgbClr val="000000"/>
                          </a:solidFill>
                          <a:latin typeface="Calibri" pitchFamily="34" charset="0"/>
                          <a:cs typeface="Calibri" pitchFamily="34" charset="0"/>
                        </a:rPr>
                        <a:t>41</a:t>
                      </a:r>
                      <a:endParaRPr lang="ru-RU" sz="12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Calibri" pitchFamily="34" charset="0"/>
                          <a:cs typeface="Calibri" pitchFamily="34" charset="0"/>
                        </a:rPr>
                        <a:t>27</a:t>
                      </a:r>
                      <a:r>
                        <a:rPr lang="ru-RU" sz="1200" b="1" baseline="0" dirty="0" smtClean="0">
                          <a:latin typeface="Calibri" pitchFamily="34" charset="0"/>
                          <a:cs typeface="Calibri" pitchFamily="34" charset="0"/>
                        </a:rPr>
                        <a:t> 716,82</a:t>
                      </a:r>
                      <a:endParaRPr lang="ru-RU" sz="12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Calibri" pitchFamily="34" charset="0"/>
                          <a:cs typeface="Calibri" pitchFamily="34" charset="0"/>
                        </a:rPr>
                        <a:t>498,82</a:t>
                      </a:r>
                      <a:endParaRPr lang="ru-RU" sz="12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Calibri" pitchFamily="34" charset="0"/>
                          <a:cs typeface="Calibri" pitchFamily="34" charset="0"/>
                        </a:rPr>
                        <a:t>25 832,16</a:t>
                      </a:r>
                      <a:endParaRPr lang="ru-RU" sz="12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Calibri" pitchFamily="34" charset="0"/>
                          <a:cs typeface="Calibri" pitchFamily="34" charset="0"/>
                        </a:rPr>
                        <a:t>1 385,84</a:t>
                      </a:r>
                      <a:endParaRPr lang="ru-RU" sz="12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 name="Таблица 3"/>
          <p:cNvGraphicFramePr>
            <a:graphicFrameLocks noGrp="1"/>
          </p:cNvGraphicFramePr>
          <p:nvPr/>
        </p:nvGraphicFramePr>
        <p:xfrm>
          <a:off x="142844" y="2714620"/>
          <a:ext cx="3857652" cy="1535992"/>
        </p:xfrm>
        <a:graphic>
          <a:graphicData uri="http://schemas.openxmlformats.org/drawingml/2006/table">
            <a:tbl>
              <a:tblPr/>
              <a:tblGrid>
                <a:gridCol w="785818"/>
                <a:gridCol w="649589"/>
                <a:gridCol w="850609"/>
                <a:gridCol w="853934"/>
                <a:gridCol w="717702"/>
              </a:tblGrid>
              <a:tr h="241384">
                <a:tc rowSpan="3">
                  <a:txBody>
                    <a:bodyPr/>
                    <a:lstStyle/>
                    <a:p>
                      <a:pPr algn="ctr" fontAlgn="b"/>
                      <a:r>
                        <a:rPr lang="ru-RU" sz="1200" b="0" i="0" u="none" strike="noStrike" dirty="0" smtClean="0">
                          <a:solidFill>
                            <a:srgbClr val="000000"/>
                          </a:solidFill>
                          <a:latin typeface="Calibri" pitchFamily="34" charset="0"/>
                          <a:cs typeface="Calibri" pitchFamily="34" charset="0"/>
                        </a:rPr>
                        <a:t>Количество семей</a:t>
                      </a:r>
                      <a:endParaRPr lang="ru-RU" sz="12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200" b="1" i="0" u="none" strike="noStrike" dirty="0" smtClean="0">
                          <a:solidFill>
                            <a:srgbClr val="000000"/>
                          </a:solidFill>
                          <a:latin typeface="Calibri" pitchFamily="34" charset="0"/>
                          <a:cs typeface="Calibri" pitchFamily="34" charset="0"/>
                        </a:rPr>
                        <a:t>2019 (уточненный)</a:t>
                      </a:r>
                      <a:endParaRPr lang="ru-RU" sz="12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200" b="0" i="0" u="none" strike="noStrike" dirty="0" smtClean="0">
                          <a:solidFill>
                            <a:srgbClr val="000000"/>
                          </a:solidFill>
                          <a:latin typeface="Calibri" pitchFamily="34" charset="0"/>
                          <a:cs typeface="Calibri" pitchFamily="34" charset="0"/>
                        </a:rPr>
                        <a:t>ВСЕГО</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200" b="0" i="0" u="none" strike="noStrike" dirty="0" smtClean="0">
                          <a:solidFill>
                            <a:srgbClr val="000000"/>
                          </a:solidFill>
                          <a:latin typeface="Calibri" pitchFamily="34" charset="0"/>
                          <a:cs typeface="Calibri" pitchFamily="34" charset="0"/>
                        </a:rPr>
                        <a:t>в  том числе:</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004">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за счет федерального бюджета</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latin typeface="Calibri" pitchFamily="34" charset="0"/>
                          <a:cs typeface="Calibri" pitchFamily="34" charset="0"/>
                        </a:rPr>
                        <a:t>за счет краевого бюджета</a:t>
                      </a:r>
                    </a:p>
                    <a:p>
                      <a:pPr algn="ctr" fontAlgn="b"/>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latin typeface="Calibri" pitchFamily="34" charset="0"/>
                          <a:cs typeface="Calibri" pitchFamily="34" charset="0"/>
                        </a:rPr>
                        <a:t>за счет местного бюджета</a:t>
                      </a:r>
                    </a:p>
                    <a:p>
                      <a:pPr algn="ctr" fontAlgn="b"/>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a:txBody>
                    <a:bodyPr/>
                    <a:lstStyle/>
                    <a:p>
                      <a:pPr algn="ctr" fontAlgn="b"/>
                      <a:r>
                        <a:rPr lang="ru-RU" sz="1200" b="0" i="0" u="none" strike="noStrike" dirty="0" smtClean="0">
                          <a:solidFill>
                            <a:srgbClr val="000000"/>
                          </a:solidFill>
                          <a:latin typeface="Calibri" pitchFamily="34" charset="0"/>
                          <a:cs typeface="Calibri" pitchFamily="34" charset="0"/>
                        </a:rPr>
                        <a:t>1</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2</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3</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4</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5</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200" b="1" i="0" u="none" strike="noStrike" dirty="0" smtClean="0">
                          <a:solidFill>
                            <a:srgbClr val="000000"/>
                          </a:solidFill>
                          <a:latin typeface="Calibri" pitchFamily="34" charset="0"/>
                          <a:cs typeface="Calibri" pitchFamily="34" charset="0"/>
                        </a:rPr>
                        <a:t>25</a:t>
                      </a:r>
                      <a:endParaRPr lang="ru-RU" sz="12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Calibri" pitchFamily="34" charset="0"/>
                          <a:cs typeface="Calibri" pitchFamily="34" charset="0"/>
                        </a:rPr>
                        <a:t>21 812,32</a:t>
                      </a:r>
                      <a:endParaRPr lang="ru-RU" sz="12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Calibri" pitchFamily="34" charset="0"/>
                          <a:cs typeface="Calibri" pitchFamily="34" charset="0"/>
                        </a:rPr>
                        <a:t>993,47</a:t>
                      </a:r>
                      <a:endParaRPr lang="ru-RU" sz="12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Calibri" pitchFamily="34" charset="0"/>
                          <a:cs typeface="Calibri" pitchFamily="34" charset="0"/>
                        </a:rPr>
                        <a:t>19 149,65</a:t>
                      </a:r>
                      <a:endParaRPr lang="ru-RU" sz="12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Calibri" pitchFamily="34" charset="0"/>
                          <a:cs typeface="Calibri" pitchFamily="34" charset="0"/>
                        </a:rPr>
                        <a:t>1 669,20</a:t>
                      </a:r>
                      <a:endParaRPr lang="ru-RU" sz="12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 name="Таблица 4"/>
          <p:cNvGraphicFramePr>
            <a:graphicFrameLocks noGrp="1"/>
          </p:cNvGraphicFramePr>
          <p:nvPr/>
        </p:nvGraphicFramePr>
        <p:xfrm>
          <a:off x="142844" y="4786322"/>
          <a:ext cx="3857651" cy="1535992"/>
        </p:xfrm>
        <a:graphic>
          <a:graphicData uri="http://schemas.openxmlformats.org/drawingml/2006/table">
            <a:tbl>
              <a:tblPr/>
              <a:tblGrid>
                <a:gridCol w="785818"/>
                <a:gridCol w="649586"/>
                <a:gridCol w="897129"/>
                <a:gridCol w="807416"/>
                <a:gridCol w="717702"/>
              </a:tblGrid>
              <a:tr h="241384">
                <a:tc rowSpan="3">
                  <a:txBody>
                    <a:bodyPr/>
                    <a:lstStyle/>
                    <a:p>
                      <a:pPr algn="ctr" fontAlgn="b"/>
                      <a:r>
                        <a:rPr lang="ru-RU" sz="1200" b="0" i="0" u="none" strike="noStrike" dirty="0" smtClean="0">
                          <a:solidFill>
                            <a:srgbClr val="000000"/>
                          </a:solidFill>
                          <a:latin typeface="Calibri" pitchFamily="34" charset="0"/>
                          <a:cs typeface="Calibri" pitchFamily="34" charset="0"/>
                        </a:rPr>
                        <a:t>Количество семей</a:t>
                      </a:r>
                      <a:endParaRPr lang="ru-RU" sz="1200" b="0"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ru-RU" sz="1200" b="1" i="0" u="none" strike="noStrike" dirty="0" smtClean="0">
                          <a:solidFill>
                            <a:srgbClr val="000000"/>
                          </a:solidFill>
                          <a:latin typeface="Calibri" pitchFamily="34" charset="0"/>
                          <a:cs typeface="Calibri" pitchFamily="34" charset="0"/>
                        </a:rPr>
                        <a:t>2020 (прогноз)</a:t>
                      </a:r>
                      <a:endParaRPr lang="ru-RU" sz="12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t"/>
                      <a:endParaRPr lang="ru-RU" sz="1000" b="1" i="0" u="none" strike="noStrike" dirty="0">
                        <a:solidFill>
                          <a:srgbClr val="000000"/>
                        </a:solidFill>
                        <a:latin typeface="Calibri" pitchFamily="34" charset="0"/>
                        <a:cs typeface="Calibri" pitchFamily="34" charset="0"/>
                      </a:endParaRPr>
                    </a:p>
                  </a:txBody>
                  <a:tcPr marL="3612" marR="3612" marT="3612"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b"/>
                      <a:r>
                        <a:rPr lang="ru-RU" sz="1200" b="0" i="0" u="none" strike="noStrike" dirty="0" smtClean="0">
                          <a:solidFill>
                            <a:srgbClr val="000000"/>
                          </a:solidFill>
                          <a:latin typeface="Calibri" pitchFamily="34" charset="0"/>
                          <a:cs typeface="Calibri" pitchFamily="34" charset="0"/>
                        </a:rPr>
                        <a:t>ВСЕГО</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ru-RU" sz="1200" b="0" i="0" u="none" strike="noStrike" dirty="0" smtClean="0">
                          <a:solidFill>
                            <a:srgbClr val="000000"/>
                          </a:solidFill>
                          <a:latin typeface="Calibri" pitchFamily="34" charset="0"/>
                          <a:cs typeface="Calibri" pitchFamily="34" charset="0"/>
                        </a:rPr>
                        <a:t>в  том числе:</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004">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8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за счет федерального бюджета</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latin typeface="Calibri" pitchFamily="34" charset="0"/>
                          <a:cs typeface="Calibri" pitchFamily="34" charset="0"/>
                        </a:rPr>
                        <a:t>за счет краевого бюджета</a:t>
                      </a:r>
                    </a:p>
                    <a:p>
                      <a:pPr algn="ctr" fontAlgn="b"/>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0" i="0" u="none" strike="noStrike" dirty="0" smtClean="0">
                          <a:solidFill>
                            <a:srgbClr val="000000"/>
                          </a:solidFill>
                          <a:latin typeface="Calibri" pitchFamily="34" charset="0"/>
                          <a:cs typeface="Calibri" pitchFamily="34" charset="0"/>
                        </a:rPr>
                        <a:t>за счет местного бюджета</a:t>
                      </a:r>
                    </a:p>
                    <a:p>
                      <a:pPr algn="ctr" fontAlgn="b"/>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868">
                <a:tc>
                  <a:txBody>
                    <a:bodyPr/>
                    <a:lstStyle/>
                    <a:p>
                      <a:pPr algn="ctr" fontAlgn="b"/>
                      <a:r>
                        <a:rPr lang="ru-RU" sz="1200" b="0" i="0" u="none" strike="noStrike" dirty="0" smtClean="0">
                          <a:solidFill>
                            <a:srgbClr val="000000"/>
                          </a:solidFill>
                          <a:latin typeface="Calibri" pitchFamily="34" charset="0"/>
                          <a:cs typeface="Calibri" pitchFamily="34" charset="0"/>
                        </a:rPr>
                        <a:t>1</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2</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3</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4</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0" i="0" u="none" strike="noStrike" dirty="0" smtClean="0">
                          <a:solidFill>
                            <a:srgbClr val="000000"/>
                          </a:solidFill>
                          <a:latin typeface="Calibri" pitchFamily="34" charset="0"/>
                          <a:cs typeface="Calibri" pitchFamily="34" charset="0"/>
                        </a:rPr>
                        <a:t>5</a:t>
                      </a:r>
                      <a:endParaRPr lang="ru-RU" sz="1200" b="0"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3392">
                <a:tc>
                  <a:txBody>
                    <a:bodyPr/>
                    <a:lstStyle/>
                    <a:p>
                      <a:pPr algn="ctr" fontAlgn="b"/>
                      <a:r>
                        <a:rPr lang="ru-RU" sz="1200" b="1" i="0" u="none" strike="noStrike" dirty="0" smtClean="0">
                          <a:solidFill>
                            <a:srgbClr val="000000"/>
                          </a:solidFill>
                          <a:latin typeface="Calibri" pitchFamily="34" charset="0"/>
                          <a:cs typeface="Calibri" pitchFamily="34" charset="0"/>
                        </a:rPr>
                        <a:t>55</a:t>
                      </a:r>
                      <a:endParaRPr lang="ru-RU" sz="1200" b="1" i="0" u="none" strike="noStrike" dirty="0">
                        <a:solidFill>
                          <a:srgbClr val="000000"/>
                        </a:solidFill>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Calibri" pitchFamily="34" charset="0"/>
                          <a:cs typeface="Calibri" pitchFamily="34" charset="0"/>
                        </a:rPr>
                        <a:t>38 558,12</a:t>
                      </a:r>
                      <a:endParaRPr lang="ru-RU" sz="12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Calibri" pitchFamily="34" charset="0"/>
                          <a:cs typeface="Calibri" pitchFamily="34" charset="0"/>
                        </a:rPr>
                        <a:t>1 457,09</a:t>
                      </a:r>
                      <a:endParaRPr lang="ru-RU" sz="12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Calibri" pitchFamily="34" charset="0"/>
                          <a:cs typeface="Calibri" pitchFamily="34" charset="0"/>
                        </a:rPr>
                        <a:t>35 037,67</a:t>
                      </a:r>
                      <a:endParaRPr lang="ru-RU" sz="12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ru-RU" sz="1200" b="1" dirty="0" smtClean="0">
                          <a:latin typeface="Calibri" pitchFamily="34" charset="0"/>
                          <a:cs typeface="Calibri" pitchFamily="34" charset="0"/>
                        </a:rPr>
                        <a:t>2 063,36</a:t>
                      </a:r>
                      <a:endParaRPr lang="ru-RU" sz="1200" b="1" dirty="0">
                        <a:latin typeface="Calibri" pitchFamily="34" charset="0"/>
                        <a:cs typeface="Calibri" pitchFamily="34" charset="0"/>
                      </a:endParaRPr>
                    </a:p>
                  </a:txBody>
                  <a:tcPr marL="3612" marR="3612" marT="361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6" name="Диаграмма 5"/>
          <p:cNvGraphicFramePr/>
          <p:nvPr/>
        </p:nvGraphicFramePr>
        <p:xfrm>
          <a:off x="4786314" y="642918"/>
          <a:ext cx="4000528" cy="16430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p:cNvGraphicFramePr/>
          <p:nvPr/>
        </p:nvGraphicFramePr>
        <p:xfrm>
          <a:off x="4786314" y="2643182"/>
          <a:ext cx="4000528" cy="16430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Диаграмма 7"/>
          <p:cNvGraphicFramePr/>
          <p:nvPr/>
        </p:nvGraphicFramePr>
        <p:xfrm>
          <a:off x="4857752" y="4643446"/>
          <a:ext cx="4000528" cy="164307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3" y="0"/>
          <a:ext cx="8858311" cy="5046744"/>
        </p:xfrm>
        <a:graphic>
          <a:graphicData uri="http://schemas.openxmlformats.org/drawingml/2006/table">
            <a:tbl>
              <a:tblPr/>
              <a:tblGrid>
                <a:gridCol w="2464610"/>
                <a:gridCol w="937625"/>
                <a:gridCol w="2411032"/>
                <a:gridCol w="1509126"/>
                <a:gridCol w="1535918"/>
              </a:tblGrid>
              <a:tr h="175086">
                <a:tc gridSpan="5">
                  <a:txBody>
                    <a:bodyPr/>
                    <a:lstStyle/>
                    <a:p>
                      <a:pPr algn="ctr" fontAlgn="t"/>
                      <a:r>
                        <a:rPr lang="ru-RU" sz="1200" b="1" i="0" u="none" strike="noStrike" dirty="0">
                          <a:solidFill>
                            <a:srgbClr val="000000"/>
                          </a:solidFill>
                          <a:latin typeface="Times New Roman"/>
                        </a:rPr>
                        <a:t>СУБСИДИИ, </a:t>
                      </a:r>
                    </a:p>
                  </a:txBody>
                  <a:tcPr marL="5208" marR="5208" marT="5208" marB="0">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75086">
                <a:tc gridSpan="5">
                  <a:txBody>
                    <a:bodyPr/>
                    <a:lstStyle/>
                    <a:p>
                      <a:pPr algn="ctr" fontAlgn="t"/>
                      <a:endParaRPr lang="ru-RU" sz="1200" b="1" i="0" u="none" strike="noStrike" dirty="0">
                        <a:solidFill>
                          <a:srgbClr val="000000"/>
                        </a:solidFill>
                        <a:latin typeface="Times New Roman"/>
                      </a:endParaRPr>
                    </a:p>
                  </a:txBody>
                  <a:tcPr marL="5208" marR="5208" marT="5208" marB="0">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45325">
                <a:tc gridSpan="5">
                  <a:txBody>
                    <a:bodyPr/>
                    <a:lstStyle/>
                    <a:p>
                      <a:pPr algn="ctr" fontAlgn="t"/>
                      <a:r>
                        <a:rPr lang="ru-RU" sz="1200" b="1" i="0" u="none" strike="noStrike" dirty="0">
                          <a:solidFill>
                            <a:srgbClr val="000000"/>
                          </a:solidFill>
                          <a:latin typeface="Times New Roman"/>
                        </a:rPr>
                        <a:t>выделяемые местным бюджетам на предоставление молодым семьям социальных выплат на приобретение (строительство) жилья  на 2020 год</a:t>
                      </a:r>
                    </a:p>
                  </a:txBody>
                  <a:tcPr marL="5208" marR="5208" marT="5208" marB="0">
                    <a:lnL>
                      <a:noFill/>
                    </a:lnL>
                    <a:lnR>
                      <a:noFill/>
                    </a:lnR>
                    <a:lnT>
                      <a:noFill/>
                    </a:lnT>
                    <a:lnB>
                      <a:noFill/>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75086">
                <a:tc gridSpan="5">
                  <a:txBody>
                    <a:bodyPr/>
                    <a:lstStyle/>
                    <a:p>
                      <a:pPr algn="r" fontAlgn="t"/>
                      <a:r>
                        <a:rPr lang="ru-RU" sz="1200" b="0" i="0" u="none" strike="noStrike" dirty="0">
                          <a:solidFill>
                            <a:srgbClr val="000000"/>
                          </a:solidFill>
                          <a:latin typeface="Times New Roman"/>
                        </a:rPr>
                        <a:t>(тыс. рублей)</a:t>
                      </a:r>
                    </a:p>
                  </a:txBody>
                  <a:tcPr marL="5208" marR="5208" marT="5208"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175086">
                <a:tc rowSpan="3">
                  <a:txBody>
                    <a:bodyPr/>
                    <a:lstStyle/>
                    <a:p>
                      <a:pPr algn="ctr" fontAlgn="ctr"/>
                      <a:r>
                        <a:rPr lang="ru-RU" sz="1100" b="0" i="0" u="none" strike="noStrike" dirty="0">
                          <a:solidFill>
                            <a:srgbClr val="000000"/>
                          </a:solidFill>
                          <a:latin typeface="Times New Roman"/>
                        </a:rPr>
                        <a:t>Наименование муниципального образования Ставропольского края</a:t>
                      </a:r>
                    </a:p>
                  </a:txBody>
                  <a:tcPr marL="5208" marR="5208" marT="520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ru-RU" sz="1200" b="0" i="0" u="none" strike="noStrike">
                          <a:solidFill>
                            <a:srgbClr val="000000"/>
                          </a:solidFill>
                          <a:latin typeface="Times New Roman"/>
                        </a:rPr>
                        <a:t>Размер субсидии</a:t>
                      </a:r>
                    </a:p>
                  </a:txBody>
                  <a:tcPr marL="5208" marR="5208" marT="520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160900">
                <a:tc vMerge="1">
                  <a:txBody>
                    <a:bodyPr/>
                    <a:lstStyle/>
                    <a:p>
                      <a:endParaRPr lang="ru-RU"/>
                    </a:p>
                  </a:txBody>
                  <a:tcPr/>
                </a:tc>
                <a:tc rowSpan="2">
                  <a:txBody>
                    <a:bodyPr/>
                    <a:lstStyle/>
                    <a:p>
                      <a:pPr algn="ctr" fontAlgn="ctr"/>
                      <a:r>
                        <a:rPr lang="ru-RU" sz="1100" b="0" i="0" u="none" strike="noStrike" dirty="0">
                          <a:solidFill>
                            <a:srgbClr val="000000"/>
                          </a:solidFill>
                          <a:latin typeface="Times New Roman"/>
                        </a:rPr>
                        <a:t>всего</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1100" b="0" i="0" u="none" strike="noStrike" dirty="0">
                          <a:solidFill>
                            <a:srgbClr val="000000"/>
                          </a:solidFill>
                          <a:latin typeface="Times New Roman"/>
                        </a:rPr>
                        <a:t>в том числе</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426310">
                <a:tc vMerge="1">
                  <a:txBody>
                    <a:bodyPr/>
                    <a:lstStyle/>
                    <a:p>
                      <a:endParaRPr lang="ru-RU"/>
                    </a:p>
                  </a:txBody>
                  <a:tcPr/>
                </a:tc>
                <a:tc vMerge="1">
                  <a:txBody>
                    <a:bodyPr/>
                    <a:lstStyle/>
                    <a:p>
                      <a:endParaRPr lang="ru-RU"/>
                    </a:p>
                  </a:txBody>
                  <a:tcPr/>
                </a:tc>
                <a:tc>
                  <a:txBody>
                    <a:bodyPr/>
                    <a:lstStyle/>
                    <a:p>
                      <a:pPr algn="ctr" fontAlgn="ctr"/>
                      <a:r>
                        <a:rPr lang="ru-RU" sz="1100" b="0" i="0" u="none" strike="noStrike" dirty="0">
                          <a:solidFill>
                            <a:srgbClr val="000000"/>
                          </a:solidFill>
                          <a:latin typeface="Times New Roman"/>
                        </a:rPr>
                        <a:t>на предоставление молодым семьям Ставропольского края, не имеющим детей или имеющим одного или двух детей, социальных выплат на приобретение (строительство) жилья в пределах средств бюджета Ставропольского края, включая субсидию, предоставленную из федерального бюджета</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Times New Roman"/>
                        </a:rPr>
                        <a:t>на предоставление молодым семьям Ставропольского края, имеющим трех и более детей, социальных выплат на приобретение (строительство) жилья</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Times New Roman"/>
                        </a:rPr>
                        <a:t>на предоставление молодым семьям Ставропольского края, не имеющим детей или имеющим одного или двух детей, социальных выплат на приобретение (строительство) жилья</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900">
                <a:tc>
                  <a:txBody>
                    <a:bodyPr/>
                    <a:lstStyle/>
                    <a:p>
                      <a:pPr algn="ctr" fontAlgn="ctr"/>
                      <a:r>
                        <a:rPr lang="ru-RU" sz="1100" b="0" i="0" u="none" strike="noStrike" dirty="0">
                          <a:solidFill>
                            <a:srgbClr val="000000"/>
                          </a:solidFill>
                          <a:latin typeface="Times New Roman"/>
                        </a:rPr>
                        <a:t>1</a:t>
                      </a:r>
                    </a:p>
                  </a:txBody>
                  <a:tcPr marL="5208" marR="5208" marT="520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2</a:t>
                      </a:r>
                    </a:p>
                  </a:txBody>
                  <a:tcPr marL="5208" marR="5208" marT="520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Times New Roman"/>
                        </a:rPr>
                        <a:t>3</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latin typeface="Times New Roman"/>
                        </a:rPr>
                        <a:t>4</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latin typeface="Times New Roman"/>
                        </a:rPr>
                        <a:t>5</a:t>
                      </a:r>
                    </a:p>
                  </a:txBody>
                  <a:tcPr marL="5208" marR="5208" marT="520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952">
                <a:tc>
                  <a:txBody>
                    <a:bodyPr/>
                    <a:lstStyle/>
                    <a:p>
                      <a:pPr algn="just" fontAlgn="t"/>
                      <a:r>
                        <a:rPr lang="ru-RU" sz="1100" b="0" i="0" u="none" strike="noStrike" dirty="0">
                          <a:solidFill>
                            <a:srgbClr val="000000"/>
                          </a:solidFill>
                          <a:latin typeface="Times New Roman"/>
                        </a:rPr>
                        <a:t>КУРСКИЙ                                                          МУНИЦИПАЛЬНЫЙ РАЙОН</a:t>
                      </a:r>
                    </a:p>
                  </a:txBody>
                  <a:tcPr marL="5208" marR="5208" marT="5208"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ru-RU" sz="1100" b="0" i="0" u="none" strike="noStrike">
                        <a:solidFill>
                          <a:srgbClr val="000000"/>
                        </a:solidFill>
                        <a:latin typeface="Times New Roman"/>
                      </a:endParaRPr>
                    </a:p>
                  </a:txBody>
                  <a:tcPr marL="5208" marR="5208" marT="5208"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ru-RU" sz="1100" b="0" i="0" u="none" strike="noStrike" dirty="0">
                        <a:solidFill>
                          <a:srgbClr val="000000"/>
                        </a:solidFill>
                        <a:latin typeface="Times New Roman"/>
                      </a:endParaRPr>
                    </a:p>
                  </a:txBody>
                  <a:tcPr marL="5208" marR="5208" marT="5208"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ru-RU" sz="1100" b="0" i="0" u="none" strike="noStrike" dirty="0">
                        <a:solidFill>
                          <a:srgbClr val="000000"/>
                        </a:solidFill>
                        <a:latin typeface="Times New Roman"/>
                      </a:endParaRPr>
                    </a:p>
                  </a:txBody>
                  <a:tcPr marL="5208" marR="5208" marT="5208"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endParaRPr lang="ru-RU" sz="1100" b="0" i="0" u="none" strike="noStrike" dirty="0">
                        <a:solidFill>
                          <a:srgbClr val="000000"/>
                        </a:solidFill>
                        <a:latin typeface="Times New Roman"/>
                      </a:endParaRPr>
                    </a:p>
                  </a:txBody>
                  <a:tcPr marL="5208" marR="5208" marT="5208" marB="0">
                    <a:lnL>
                      <a:noFill/>
                    </a:lnL>
                    <a:lnR>
                      <a:noFill/>
                    </a:lnR>
                    <a:lnT w="6350" cap="flat" cmpd="sng" algn="ctr">
                      <a:solidFill>
                        <a:srgbClr val="000000"/>
                      </a:solidFill>
                      <a:prstDash val="solid"/>
                      <a:round/>
                      <a:headEnd type="none" w="med" len="med"/>
                      <a:tailEnd type="none" w="med" len="med"/>
                    </a:lnT>
                    <a:lnB>
                      <a:noFill/>
                    </a:lnB>
                  </a:tcPr>
                </a:tc>
              </a:tr>
              <a:tr h="160900">
                <a:tc>
                  <a:txBody>
                    <a:bodyPr/>
                    <a:lstStyle/>
                    <a:p>
                      <a:pPr algn="just" fontAlgn="t"/>
                      <a:r>
                        <a:rPr lang="ru-RU" sz="1100" b="0" i="0" u="none" strike="noStrike" dirty="0">
                          <a:solidFill>
                            <a:srgbClr val="000000"/>
                          </a:solidFill>
                          <a:latin typeface="Times New Roman"/>
                        </a:rPr>
                        <a:t>Балтийский сельсовет</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478,80</a:t>
                      </a: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0,00</a:t>
                      </a: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0,00</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478,80</a:t>
                      </a:r>
                    </a:p>
                  </a:txBody>
                  <a:tcPr marL="5208" marR="5208" marT="5208" marB="0">
                    <a:lnL>
                      <a:noFill/>
                    </a:lnL>
                    <a:lnR>
                      <a:noFill/>
                    </a:lnR>
                    <a:lnT>
                      <a:noFill/>
                    </a:lnT>
                    <a:lnB>
                      <a:noFill/>
                    </a:lnB>
                  </a:tcPr>
                </a:tc>
              </a:tr>
              <a:tr h="160900">
                <a:tc>
                  <a:txBody>
                    <a:bodyPr/>
                    <a:lstStyle/>
                    <a:p>
                      <a:pPr algn="just" fontAlgn="t"/>
                      <a:r>
                        <a:rPr lang="ru-RU" sz="1100" b="0" i="0" u="none" strike="noStrike" dirty="0" err="1">
                          <a:solidFill>
                            <a:srgbClr val="000000"/>
                          </a:solidFill>
                          <a:latin typeface="Times New Roman"/>
                        </a:rPr>
                        <a:t>Кановский</a:t>
                      </a:r>
                      <a:r>
                        <a:rPr lang="ru-RU" sz="1100" b="0" i="0" u="none" strike="noStrike" dirty="0">
                          <a:solidFill>
                            <a:srgbClr val="000000"/>
                          </a:solidFill>
                          <a:latin typeface="Times New Roman"/>
                        </a:rPr>
                        <a:t> сельсовет</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6 647,34</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0,00</a:t>
                      </a: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3 052,35</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3 594,99</a:t>
                      </a:r>
                    </a:p>
                  </a:txBody>
                  <a:tcPr marL="5208" marR="5208" marT="5208" marB="0">
                    <a:lnL>
                      <a:noFill/>
                    </a:lnL>
                    <a:lnR>
                      <a:noFill/>
                    </a:lnR>
                    <a:lnT>
                      <a:noFill/>
                    </a:lnT>
                    <a:lnB>
                      <a:noFill/>
                    </a:lnB>
                  </a:tcPr>
                </a:tc>
              </a:tr>
              <a:tr h="160900">
                <a:tc>
                  <a:txBody>
                    <a:bodyPr/>
                    <a:lstStyle/>
                    <a:p>
                      <a:pPr algn="just" fontAlgn="t"/>
                      <a:r>
                        <a:rPr lang="ru-RU" sz="1100" b="0" i="0" u="none" strike="noStrike" dirty="0">
                          <a:solidFill>
                            <a:srgbClr val="000000"/>
                          </a:solidFill>
                          <a:latin typeface="Times New Roman"/>
                        </a:rPr>
                        <a:t>Курский сельсовет</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13 462,26</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1 843,38</a:t>
                      </a: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3 016,44</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8 602,44</a:t>
                      </a:r>
                    </a:p>
                  </a:txBody>
                  <a:tcPr marL="5208" marR="5208" marT="5208" marB="0">
                    <a:lnL>
                      <a:noFill/>
                    </a:lnL>
                    <a:lnR>
                      <a:noFill/>
                    </a:lnR>
                    <a:lnT>
                      <a:noFill/>
                    </a:lnT>
                    <a:lnB>
                      <a:noFill/>
                    </a:lnB>
                  </a:tcPr>
                </a:tc>
              </a:tr>
              <a:tr h="160900">
                <a:tc>
                  <a:txBody>
                    <a:bodyPr/>
                    <a:lstStyle/>
                    <a:p>
                      <a:pPr algn="just" fontAlgn="t"/>
                      <a:r>
                        <a:rPr lang="ru-RU" sz="1100" b="0" i="0" u="none" strike="noStrike" dirty="0" err="1">
                          <a:solidFill>
                            <a:srgbClr val="000000"/>
                          </a:solidFill>
                          <a:latin typeface="Times New Roman"/>
                        </a:rPr>
                        <a:t>Ростовановский</a:t>
                      </a:r>
                      <a:r>
                        <a:rPr lang="ru-RU" sz="1100" b="0" i="0" u="none" strike="noStrike" dirty="0">
                          <a:solidFill>
                            <a:srgbClr val="000000"/>
                          </a:solidFill>
                          <a:latin typeface="Times New Roman"/>
                        </a:rPr>
                        <a:t> сельсовет</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3 016,44</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0,00</a:t>
                      </a: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3 016,44</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0,00</a:t>
                      </a:r>
                    </a:p>
                  </a:txBody>
                  <a:tcPr marL="5208" marR="5208" marT="5208" marB="0">
                    <a:lnL>
                      <a:noFill/>
                    </a:lnL>
                    <a:lnR>
                      <a:noFill/>
                    </a:lnR>
                    <a:lnT>
                      <a:noFill/>
                    </a:lnT>
                    <a:lnB>
                      <a:noFill/>
                    </a:lnB>
                  </a:tcPr>
                </a:tc>
              </a:tr>
              <a:tr h="160900">
                <a:tc>
                  <a:txBody>
                    <a:bodyPr/>
                    <a:lstStyle/>
                    <a:p>
                      <a:pPr algn="just" fontAlgn="t"/>
                      <a:r>
                        <a:rPr lang="ru-RU" sz="1100" b="0" i="0" u="none" strike="noStrike" dirty="0" err="1">
                          <a:solidFill>
                            <a:srgbClr val="000000"/>
                          </a:solidFill>
                          <a:latin typeface="Times New Roman"/>
                        </a:rPr>
                        <a:t>Рощинский</a:t>
                      </a:r>
                      <a:r>
                        <a:rPr lang="ru-RU" sz="1100" b="0" i="0" u="none" strike="noStrike" dirty="0">
                          <a:solidFill>
                            <a:srgbClr val="000000"/>
                          </a:solidFill>
                          <a:latin typeface="Times New Roman"/>
                        </a:rPr>
                        <a:t> сельсовет</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287,28</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0,00</a:t>
                      </a: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0,00</a:t>
                      </a: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287,28</a:t>
                      </a:r>
                    </a:p>
                  </a:txBody>
                  <a:tcPr marL="5208" marR="5208" marT="5208" marB="0">
                    <a:lnL>
                      <a:noFill/>
                    </a:lnL>
                    <a:lnR>
                      <a:noFill/>
                    </a:lnR>
                    <a:lnT>
                      <a:noFill/>
                    </a:lnT>
                    <a:lnB>
                      <a:noFill/>
                    </a:lnB>
                  </a:tcPr>
                </a:tc>
              </a:tr>
              <a:tr h="160900">
                <a:tc>
                  <a:txBody>
                    <a:bodyPr/>
                    <a:lstStyle/>
                    <a:p>
                      <a:pPr algn="just" fontAlgn="t"/>
                      <a:r>
                        <a:rPr lang="ru-RU" sz="1100" b="0" i="0" u="none" strike="noStrike" dirty="0">
                          <a:solidFill>
                            <a:srgbClr val="000000"/>
                          </a:solidFill>
                          <a:latin typeface="Times New Roman"/>
                        </a:rPr>
                        <a:t>Русский сельсовет</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5 610,16</a:t>
                      </a: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0,00</a:t>
                      </a: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3 205,81</a:t>
                      </a: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2 404,35</a:t>
                      </a:r>
                    </a:p>
                  </a:txBody>
                  <a:tcPr marL="5208" marR="5208" marT="5208" marB="0">
                    <a:lnL>
                      <a:noFill/>
                    </a:lnL>
                    <a:lnR>
                      <a:noFill/>
                    </a:lnR>
                    <a:lnT>
                      <a:noFill/>
                    </a:lnT>
                    <a:lnB>
                      <a:noFill/>
                    </a:lnB>
                  </a:tcPr>
                </a:tc>
              </a:tr>
              <a:tr h="160900">
                <a:tc>
                  <a:txBody>
                    <a:bodyPr/>
                    <a:lstStyle/>
                    <a:p>
                      <a:pPr algn="just" fontAlgn="t"/>
                      <a:r>
                        <a:rPr lang="ru-RU" sz="1100" b="0" i="0" u="none" strike="noStrike" dirty="0" err="1">
                          <a:solidFill>
                            <a:srgbClr val="000000"/>
                          </a:solidFill>
                          <a:latin typeface="Times New Roman"/>
                        </a:rPr>
                        <a:t>Серноводский</a:t>
                      </a:r>
                      <a:r>
                        <a:rPr lang="ru-RU" sz="1100" b="0" i="0" u="none" strike="noStrike" dirty="0">
                          <a:solidFill>
                            <a:srgbClr val="000000"/>
                          </a:solidFill>
                          <a:latin typeface="Times New Roman"/>
                        </a:rPr>
                        <a:t> сельсовет</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1 175,06</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0,00</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0,00</a:t>
                      </a: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1 175,06</a:t>
                      </a:r>
                    </a:p>
                  </a:txBody>
                  <a:tcPr marL="5208" marR="5208" marT="5208" marB="0">
                    <a:lnL>
                      <a:noFill/>
                    </a:lnL>
                    <a:lnR>
                      <a:noFill/>
                    </a:lnR>
                    <a:lnT>
                      <a:noFill/>
                    </a:lnT>
                    <a:lnB>
                      <a:noFill/>
                    </a:lnB>
                  </a:tcPr>
                </a:tc>
              </a:tr>
              <a:tr h="160900">
                <a:tc>
                  <a:txBody>
                    <a:bodyPr/>
                    <a:lstStyle/>
                    <a:p>
                      <a:pPr algn="just" fontAlgn="t"/>
                      <a:r>
                        <a:rPr lang="ru-RU" sz="1100" b="0" i="0" u="none" strike="noStrike" dirty="0">
                          <a:solidFill>
                            <a:srgbClr val="000000"/>
                          </a:solidFill>
                          <a:latin typeface="Times New Roman"/>
                        </a:rPr>
                        <a:t>станица </a:t>
                      </a:r>
                      <a:r>
                        <a:rPr lang="ru-RU" sz="1100" b="0" i="0" u="none" strike="noStrike" dirty="0" err="1">
                          <a:solidFill>
                            <a:srgbClr val="000000"/>
                          </a:solidFill>
                          <a:latin typeface="Times New Roman"/>
                        </a:rPr>
                        <a:t>Стодеревская</a:t>
                      </a:r>
                      <a:endParaRPr lang="ru-RU" sz="1100" b="0" i="0" u="none" strike="noStrike" dirty="0">
                        <a:solidFill>
                          <a:srgbClr val="000000"/>
                        </a:solidFill>
                        <a:latin typeface="Times New Roman"/>
                      </a:endParaRP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646,38</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0,00</a:t>
                      </a:r>
                    </a:p>
                  </a:txBody>
                  <a:tcPr marL="5208" marR="5208" marT="5208" marB="0">
                    <a:lnL>
                      <a:noFill/>
                    </a:lnL>
                    <a:lnR>
                      <a:noFill/>
                    </a:lnR>
                    <a:lnT>
                      <a:noFill/>
                    </a:lnT>
                    <a:lnB>
                      <a:noFill/>
                    </a:lnB>
                  </a:tcPr>
                </a:tc>
                <a:tc>
                  <a:txBody>
                    <a:bodyPr/>
                    <a:lstStyle/>
                    <a:p>
                      <a:pPr algn="r" fontAlgn="t"/>
                      <a:r>
                        <a:rPr lang="ru-RU" sz="1100" b="0" i="0" u="none" strike="noStrike">
                          <a:solidFill>
                            <a:srgbClr val="000000"/>
                          </a:solidFill>
                          <a:latin typeface="Times New Roman"/>
                        </a:rPr>
                        <a:t>0,00</a:t>
                      </a: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646,38</a:t>
                      </a:r>
                    </a:p>
                  </a:txBody>
                  <a:tcPr marL="5208" marR="5208" marT="5208" marB="0">
                    <a:lnL>
                      <a:noFill/>
                    </a:lnL>
                    <a:lnR>
                      <a:noFill/>
                    </a:lnR>
                    <a:lnT>
                      <a:noFill/>
                    </a:lnT>
                    <a:lnB>
                      <a:noFill/>
                    </a:lnB>
                  </a:tcPr>
                </a:tc>
              </a:tr>
              <a:tr h="316952">
                <a:tc>
                  <a:txBody>
                    <a:bodyPr/>
                    <a:lstStyle/>
                    <a:p>
                      <a:pPr algn="just" fontAlgn="t"/>
                      <a:r>
                        <a:rPr lang="ru-RU" sz="1100" b="0" i="0" u="none" strike="noStrike" dirty="0">
                          <a:solidFill>
                            <a:srgbClr val="000000"/>
                          </a:solidFill>
                          <a:latin typeface="Times New Roman"/>
                        </a:rPr>
                        <a:t>село </a:t>
                      </a:r>
                      <a:r>
                        <a:rPr lang="ru-RU" sz="1100" b="0" i="0" u="none" strike="noStrike" dirty="0" err="1">
                          <a:solidFill>
                            <a:srgbClr val="000000"/>
                          </a:solidFill>
                          <a:latin typeface="Times New Roman"/>
                        </a:rPr>
                        <a:t>Эдиссия</a:t>
                      </a:r>
                      <a:endParaRPr lang="ru-RU" sz="1100" b="0" i="0" u="none" strike="noStrike" dirty="0">
                        <a:solidFill>
                          <a:srgbClr val="000000"/>
                        </a:solidFill>
                        <a:latin typeface="Times New Roman"/>
                      </a:endParaRP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5 </a:t>
                      </a:r>
                      <a:r>
                        <a:rPr lang="ru-RU" sz="1100" b="0" i="0" u="none" strike="noStrike" dirty="0" smtClean="0">
                          <a:solidFill>
                            <a:srgbClr val="000000"/>
                          </a:solidFill>
                          <a:latin typeface="Times New Roman"/>
                        </a:rPr>
                        <a:t>171,04</a:t>
                      </a:r>
                    </a:p>
                    <a:p>
                      <a:pPr algn="r" fontAlgn="t"/>
                      <a:r>
                        <a:rPr lang="ru-RU" sz="1100" b="1" i="0" u="none" strike="noStrike" dirty="0" smtClean="0">
                          <a:solidFill>
                            <a:srgbClr val="000000"/>
                          </a:solidFill>
                          <a:latin typeface="Times New Roman"/>
                        </a:rPr>
                        <a:t>36 494,76</a:t>
                      </a:r>
                      <a:endParaRPr lang="ru-RU" sz="1100" b="1" i="0" u="none" strike="noStrike" dirty="0">
                        <a:solidFill>
                          <a:srgbClr val="000000"/>
                        </a:solidFill>
                        <a:latin typeface="Times New Roman"/>
                      </a:endParaRPr>
                    </a:p>
                  </a:txBody>
                  <a:tcPr marL="5208" marR="5208" marT="5208" marB="0">
                    <a:lnL>
                      <a:noFill/>
                    </a:lnL>
                    <a:lnR>
                      <a:noFill/>
                    </a:lnR>
                    <a:lnT>
                      <a:noFill/>
                    </a:lnT>
                    <a:lnB>
                      <a:noFill/>
                    </a:lnB>
                  </a:tcPr>
                </a:tc>
                <a:tc>
                  <a:txBody>
                    <a:bodyPr/>
                    <a:lstStyle/>
                    <a:p>
                      <a:pPr algn="r" fontAlgn="t"/>
                      <a:r>
                        <a:rPr lang="ru-RU" sz="1100" b="0" i="0" u="none" strike="noStrike" dirty="0" smtClean="0">
                          <a:solidFill>
                            <a:srgbClr val="000000"/>
                          </a:solidFill>
                          <a:latin typeface="Times New Roman"/>
                        </a:rPr>
                        <a:t>430,92</a:t>
                      </a:r>
                    </a:p>
                    <a:p>
                      <a:pPr algn="r" fontAlgn="t"/>
                      <a:r>
                        <a:rPr lang="ru-RU" sz="1100" b="1" i="0" u="none" strike="noStrike" dirty="0" smtClean="0">
                          <a:solidFill>
                            <a:srgbClr val="000000"/>
                          </a:solidFill>
                          <a:latin typeface="Times New Roman"/>
                        </a:rPr>
                        <a:t>2 274,30</a:t>
                      </a:r>
                      <a:endParaRPr lang="ru-RU" sz="1100" b="1" i="0" u="none" strike="noStrike" dirty="0">
                        <a:solidFill>
                          <a:srgbClr val="000000"/>
                        </a:solidFill>
                        <a:latin typeface="Times New Roman"/>
                      </a:endParaRPr>
                    </a:p>
                  </a:txBody>
                  <a:tcPr marL="5208" marR="5208" marT="5208" marB="0">
                    <a:lnL>
                      <a:noFill/>
                    </a:lnL>
                    <a:lnR>
                      <a:noFill/>
                    </a:lnR>
                    <a:lnT>
                      <a:noFill/>
                    </a:lnT>
                    <a:lnB>
                      <a:noFill/>
                    </a:lnB>
                  </a:tcPr>
                </a:tc>
                <a:tc>
                  <a:txBody>
                    <a:bodyPr/>
                    <a:lstStyle/>
                    <a:p>
                      <a:pPr algn="r" fontAlgn="t"/>
                      <a:r>
                        <a:rPr lang="ru-RU" sz="1100" b="0" i="0" u="none" strike="noStrike" dirty="0" smtClean="0">
                          <a:solidFill>
                            <a:srgbClr val="000000"/>
                          </a:solidFill>
                          <a:latin typeface="Times New Roman"/>
                        </a:rPr>
                        <a:t>861,84</a:t>
                      </a:r>
                    </a:p>
                    <a:p>
                      <a:pPr algn="r" fontAlgn="t"/>
                      <a:r>
                        <a:rPr lang="ru-RU" sz="1100" b="1" i="0" u="none" strike="noStrike" dirty="0" smtClean="0">
                          <a:solidFill>
                            <a:srgbClr val="000000"/>
                          </a:solidFill>
                          <a:latin typeface="Times New Roman"/>
                        </a:rPr>
                        <a:t>13 152,88</a:t>
                      </a:r>
                      <a:endParaRPr lang="ru-RU" sz="1100" b="1" i="0" u="none" strike="noStrike" dirty="0">
                        <a:solidFill>
                          <a:srgbClr val="000000"/>
                        </a:solidFill>
                        <a:latin typeface="Times New Roman"/>
                      </a:endParaRPr>
                    </a:p>
                  </a:txBody>
                  <a:tcPr marL="5208" marR="5208" marT="5208" marB="0">
                    <a:lnL>
                      <a:noFill/>
                    </a:lnL>
                    <a:lnR>
                      <a:noFill/>
                    </a:lnR>
                    <a:lnT>
                      <a:noFill/>
                    </a:lnT>
                    <a:lnB>
                      <a:noFill/>
                    </a:lnB>
                  </a:tcPr>
                </a:tc>
                <a:tc>
                  <a:txBody>
                    <a:bodyPr/>
                    <a:lstStyle/>
                    <a:p>
                      <a:pPr algn="r" fontAlgn="t"/>
                      <a:r>
                        <a:rPr lang="ru-RU" sz="1100" b="0" i="0" u="none" strike="noStrike" dirty="0">
                          <a:solidFill>
                            <a:srgbClr val="000000"/>
                          </a:solidFill>
                          <a:latin typeface="Times New Roman"/>
                        </a:rPr>
                        <a:t>3 </a:t>
                      </a:r>
                      <a:r>
                        <a:rPr lang="ru-RU" sz="1100" b="0" i="0" u="none" strike="noStrike" dirty="0" smtClean="0">
                          <a:solidFill>
                            <a:srgbClr val="000000"/>
                          </a:solidFill>
                          <a:latin typeface="Times New Roman"/>
                        </a:rPr>
                        <a:t>878,28</a:t>
                      </a:r>
                    </a:p>
                    <a:p>
                      <a:pPr algn="r" fontAlgn="t"/>
                      <a:r>
                        <a:rPr lang="ru-RU" sz="1100" b="1" i="0" u="none" strike="noStrike" dirty="0" smtClean="0">
                          <a:solidFill>
                            <a:srgbClr val="000000"/>
                          </a:solidFill>
                          <a:latin typeface="Times New Roman"/>
                        </a:rPr>
                        <a:t>21 067,58</a:t>
                      </a:r>
                      <a:endParaRPr lang="ru-RU" sz="1100" b="1" i="0" u="none" strike="noStrike" dirty="0">
                        <a:solidFill>
                          <a:srgbClr val="000000"/>
                        </a:solidFill>
                        <a:latin typeface="Times New Roman"/>
                      </a:endParaRPr>
                    </a:p>
                  </a:txBody>
                  <a:tcPr marL="5208" marR="5208" marT="5208" marB="0">
                    <a:lnL>
                      <a:noFill/>
                    </a:lnL>
                    <a:lnR>
                      <a:noFill/>
                    </a:lnR>
                    <a:lnT>
                      <a:noFill/>
                    </a:lnT>
                    <a:lnB>
                      <a:noFill/>
                    </a:lnB>
                  </a:tcPr>
                </a:tc>
              </a:tr>
            </a:tbl>
          </a:graphicData>
        </a:graphic>
      </p:graphicFrame>
      <p:pic>
        <p:nvPicPr>
          <p:cNvPr id="1028" name="Picture 4" descr="http://vytegra.munrus.ru/media/cache/05/9b/30/f6/46/a4/059b30f646a4489d23eeb84311cff40f.jpg"/>
          <p:cNvPicPr>
            <a:picLocks noChangeAspect="1" noChangeArrowheads="1"/>
          </p:cNvPicPr>
          <p:nvPr/>
        </p:nvPicPr>
        <p:blipFill>
          <a:blip r:embed="rId2" cstate="print"/>
          <a:srcRect l="2470" t="4167" r="1235"/>
          <a:stretch>
            <a:fillRect/>
          </a:stretch>
        </p:blipFill>
        <p:spPr bwMode="auto">
          <a:xfrm>
            <a:off x="1785918" y="5214950"/>
            <a:ext cx="5572164" cy="1643050"/>
          </a:xfrm>
          <a:prstGeom prst="rect">
            <a:avLst/>
          </a:prstGeom>
          <a:ln>
            <a:noFill/>
          </a:ln>
          <a:effectLst>
            <a:softEdge rad="112500"/>
          </a:effectLst>
        </p:spPr>
      </p:pic>
    </p:spTree>
  </p:cSld>
  <p:clrMapOvr>
    <a:masterClrMapping/>
  </p:clrMapOvr>
  <p:transition>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Раздел 10 /                               </a:t>
            </a:r>
            <a:r>
              <a:rPr lang="ru-RU" sz="1600" dirty="0" smtClean="0">
                <a:latin typeface="Calibri" pitchFamily="34" charset="0"/>
                <a:cs typeface="Calibri" pitchFamily="34" charset="0"/>
              </a:rPr>
              <a:t>ДОРОЖНЫЙ ФОНД (дорожное хозяйство)</a:t>
            </a:r>
          </a:p>
        </p:txBody>
      </p:sp>
      <p:graphicFrame>
        <p:nvGraphicFramePr>
          <p:cNvPr id="5" name="Диаграмма 4"/>
          <p:cNvGraphicFramePr/>
          <p:nvPr/>
        </p:nvGraphicFramePr>
        <p:xfrm>
          <a:off x="142844" y="428604"/>
          <a:ext cx="7429552" cy="3246446"/>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285720" y="4000504"/>
            <a:ext cx="5357850" cy="2308324"/>
          </a:xfrm>
          <a:prstGeom prst="rect">
            <a:avLst/>
          </a:prstGeom>
        </p:spPr>
        <p:txBody>
          <a:bodyPr wrap="square">
            <a:spAutoFit/>
          </a:bodyPr>
          <a:lstStyle/>
          <a:p>
            <a:pPr algn="just"/>
            <a:r>
              <a:rPr lang="ru-RU" sz="1200" dirty="0" smtClean="0"/>
              <a:t>     По отрасли «Дорожное хозяйство (дорожные фонды)» в бюджетах муниципальных образований предусматриваются расходы на осуществление дорожной деятельности в рамках муниципальных дорожных фондов в размере не менее прогнозируемого объема доходов от акцизов на автомобильный бензин, прямогонный бензин, дизельное топливо, моторные масла для дизельных и (или) карбюраторных (</a:t>
            </a:r>
            <a:r>
              <a:rPr lang="ru-RU" sz="1200" dirty="0" err="1" smtClean="0"/>
              <a:t>инжекторных</a:t>
            </a:r>
            <a:r>
              <a:rPr lang="ru-RU" sz="1200" dirty="0" smtClean="0"/>
              <a:t>) двигателей, производимые на территории Российской Федерации, подлежащих зачислению в бюджеты муниципальных образований, а также иных доходов, определенных нормативными правовыми актами муниципальных образований о создании муниципальных дорожных фондов.</a:t>
            </a:r>
            <a:endParaRPr lang="ru-RU" sz="1200" dirty="0"/>
          </a:p>
        </p:txBody>
      </p:sp>
      <p:pic>
        <p:nvPicPr>
          <p:cNvPr id="29700" name="Picture 4" descr="https://fotodes.ru/upload/img1347185843.jpg"/>
          <p:cNvPicPr>
            <a:picLocks noChangeAspect="1" noChangeArrowheads="1"/>
          </p:cNvPicPr>
          <p:nvPr/>
        </p:nvPicPr>
        <p:blipFill>
          <a:blip r:embed="rId3" cstate="print"/>
          <a:srcRect/>
          <a:stretch>
            <a:fillRect/>
          </a:stretch>
        </p:blipFill>
        <p:spPr bwMode="auto">
          <a:xfrm>
            <a:off x="6143636" y="3929066"/>
            <a:ext cx="2571768" cy="2225498"/>
          </a:xfrm>
          <a:prstGeom prst="rect">
            <a:avLst/>
          </a:prstGeom>
          <a:ln>
            <a:noFill/>
          </a:ln>
          <a:effectLst>
            <a:softEdge rad="112500"/>
          </a:effectLst>
        </p:spPr>
      </p:pic>
    </p:spTree>
  </p:cSld>
  <p:clrMapOvr>
    <a:masterClrMapping/>
  </p:clrMapOvr>
  <p:transition>
    <p:split orient="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r>
              <a:rPr lang="ru-RU" sz="1600" b="1" dirty="0" smtClean="0">
                <a:latin typeface="Calibri" pitchFamily="34" charset="0"/>
                <a:cs typeface="Calibri" pitchFamily="34" charset="0"/>
              </a:rPr>
              <a:t> Раздел 11 /                                               </a:t>
            </a:r>
            <a:r>
              <a:rPr lang="ru-RU" sz="1600" dirty="0" smtClean="0">
                <a:latin typeface="Calibri" pitchFamily="34" charset="0"/>
                <a:cs typeface="Calibri" pitchFamily="34" charset="0"/>
              </a:rPr>
              <a:t>БЮДЖЕТНАЯ  УСТОЙЧИВОСТЬ</a:t>
            </a:r>
          </a:p>
        </p:txBody>
      </p:sp>
      <p:sp>
        <p:nvSpPr>
          <p:cNvPr id="3" name="TextBox 2"/>
          <p:cNvSpPr txBox="1"/>
          <p:nvPr/>
        </p:nvSpPr>
        <p:spPr>
          <a:xfrm>
            <a:off x="142844" y="357166"/>
            <a:ext cx="8786874" cy="1107996"/>
          </a:xfrm>
          <a:prstGeom prst="rect">
            <a:avLst/>
          </a:prstGeom>
          <a:noFill/>
        </p:spPr>
        <p:txBody>
          <a:bodyPr wrap="square" rtlCol="0">
            <a:spAutoFit/>
          </a:bodyPr>
          <a:lstStyle/>
          <a:p>
            <a:pPr algn="just"/>
            <a:r>
              <a:rPr lang="ru-RU" sz="1100" dirty="0" smtClean="0"/>
              <a:t>   Одним из основных направлений совершенствования межбюджетных отношений и межбюджетного регулирования в Ставропольском крае является обеспечение сбалансированности местных бюджетов и финансовой самостоятельности муниципальных образований края.</a:t>
            </a:r>
          </a:p>
          <a:p>
            <a:pPr algn="just"/>
            <a:r>
              <a:rPr lang="ru-RU" sz="1100" dirty="0" smtClean="0"/>
              <a:t>     В 2020 году объем межбюджетных трансфертов из бюджета Ставропольского края консолидированному бюджету Курского района Ставропольского края составит  1 337 015,00 тыс. рублей, что на  227 669,61 тыс. рублей больше чем в уточненном плане на 2019 год.</a:t>
            </a:r>
            <a:endParaRPr lang="ru-RU" sz="1100" dirty="0"/>
          </a:p>
        </p:txBody>
      </p:sp>
      <p:graphicFrame>
        <p:nvGraphicFramePr>
          <p:cNvPr id="4" name="Диаграмма 3"/>
          <p:cNvGraphicFramePr/>
          <p:nvPr/>
        </p:nvGraphicFramePr>
        <p:xfrm>
          <a:off x="500034" y="1397000"/>
          <a:ext cx="8286808" cy="288925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14282" y="4357694"/>
            <a:ext cx="8572592" cy="1615827"/>
          </a:xfrm>
          <a:prstGeom prst="rect">
            <a:avLst/>
          </a:prstGeom>
          <a:noFill/>
        </p:spPr>
        <p:txBody>
          <a:bodyPr wrap="square" rtlCol="0">
            <a:spAutoFit/>
          </a:bodyPr>
          <a:lstStyle/>
          <a:p>
            <a:pPr algn="just"/>
            <a:r>
              <a:rPr lang="ru-RU" sz="1100" dirty="0" smtClean="0"/>
              <a:t>   Основную часть в структуре межбюджетных трансфертов консолидированного бюджета Курского района Ставропольского края на 2020 год составляют субвенции -   65,9%, дотации – 27,3%, субсидии – 6,7%, иные МБТ – 0,1%. Объем дотаций в 2020 году по сравнению с 2019 годом  увеличится на  115 956,0 тыс. рублей или на 52,4%.</a:t>
            </a:r>
          </a:p>
          <a:p>
            <a:pPr algn="just"/>
            <a:r>
              <a:rPr lang="ru-RU" sz="1100" dirty="0" smtClean="0"/>
              <a:t>    В связи с тем, что муниципальные образования края значительно различаются по уровню экономического развития, наличию промышленной инфраструктуры и, соответственно, налогового потенциала на своей территории, многие не обладают достаточным объемом бюджетных средств, необходимых для решения вопросов местного значения.   Министерство финансов Ставропольского края  на 2020 год повысило уровень обеспеченности прогнозных расходов местных бюджетов расчетными доходами местных бюджетов до 98,9 %, что выше уровня 2019 года на 2,5 %.</a:t>
            </a:r>
          </a:p>
          <a:p>
            <a:pPr algn="just"/>
            <a:endParaRPr lang="ru-RU" sz="1100" dirty="0"/>
          </a:p>
        </p:txBody>
      </p:sp>
    </p:spTree>
  </p:cSld>
  <p:clrMapOvr>
    <a:masterClrMapping/>
  </p:clrMapOvr>
  <p:transition>
    <p:split orient="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txBox="1">
            <a:spLocks noChangeArrowheads="1"/>
          </p:cNvSpPr>
          <p:nvPr/>
        </p:nvSpPr>
        <p:spPr>
          <a:xfrm>
            <a:off x="0" y="142852"/>
            <a:ext cx="9144000" cy="500042"/>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dirty="0" smtClean="0">
                <a:ea typeface="+mj-ea"/>
                <a:cs typeface="Times New Roman" pitchFamily="18" charset="0"/>
              </a:rPr>
              <a:t>ОБЕСПЕЧЕНИЕ    </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dirty="0" smtClean="0">
                <a:ea typeface="+mj-ea"/>
                <a:cs typeface="Times New Roman" pitchFamily="18" charset="0"/>
              </a:rPr>
              <a:t>УСТОЙЧИВОСТИ    </a:t>
            </a:r>
          </a:p>
          <a:p>
            <a:pPr marL="0" marR="0" lvl="0" indent="0" algn="ctr" defTabSz="914400" rtl="0" eaLnBrk="1" fontAlgn="auto" latinLnBrk="0" hangingPunct="1">
              <a:lnSpc>
                <a:spcPct val="100000"/>
              </a:lnSpc>
              <a:spcBef>
                <a:spcPct val="0"/>
              </a:spcBef>
              <a:spcAft>
                <a:spcPts val="0"/>
              </a:spcAft>
              <a:buClrTx/>
              <a:buSzTx/>
              <a:buFontTx/>
              <a:buNone/>
              <a:tabLst/>
              <a:defRPr/>
            </a:pPr>
            <a:r>
              <a:rPr lang="ru-RU" sz="2400" dirty="0" smtClean="0">
                <a:ea typeface="+mj-ea"/>
                <a:cs typeface="Times New Roman" pitchFamily="18" charset="0"/>
              </a:rPr>
              <a:t>БЮДЖЕТА </a:t>
            </a:r>
            <a:r>
              <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rPr>
              <a:t/>
            </a:r>
            <a:br>
              <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rPr>
            </a:br>
            <a:r>
              <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rPr>
              <a:t/>
            </a:r>
            <a:br>
              <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rPr>
            </a:br>
            <a:endParaRPr kumimoji="0" lang="ru-RU" sz="2400" b="1" i="0" u="none" strike="noStrike" kern="1200" cap="none" spc="0" normalizeH="0" baseline="0" noProof="0" dirty="0" smtClean="0">
              <a:ln>
                <a:noFill/>
              </a:ln>
              <a:solidFill>
                <a:schemeClr val="tx1"/>
              </a:solidFill>
              <a:effectLst/>
              <a:uLnTx/>
              <a:uFillTx/>
              <a:ea typeface="+mj-ea"/>
              <a:cs typeface="Times New Roman" pitchFamily="18" charset="0"/>
            </a:endParaRPr>
          </a:p>
        </p:txBody>
      </p:sp>
      <p:sp>
        <p:nvSpPr>
          <p:cNvPr id="28" name="Скругленный прямоугольник 27"/>
          <p:cNvSpPr/>
          <p:nvPr/>
        </p:nvSpPr>
        <p:spPr>
          <a:xfrm>
            <a:off x="642910" y="3929066"/>
            <a:ext cx="1857388" cy="25003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выделение приоритетных расходов</a:t>
            </a:r>
            <a:endParaRPr lang="ru-RU" sz="1600" dirty="0" smtClean="0">
              <a:solidFill>
                <a:schemeClr val="tx1"/>
              </a:solidFill>
            </a:endParaRPr>
          </a:p>
        </p:txBody>
      </p:sp>
      <p:sp>
        <p:nvSpPr>
          <p:cNvPr id="29" name="Скругленный прямоугольник 28"/>
          <p:cNvSpPr/>
          <p:nvPr/>
        </p:nvSpPr>
        <p:spPr>
          <a:xfrm>
            <a:off x="2714612" y="3929066"/>
            <a:ext cx="1857388" cy="25003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ужесточением </a:t>
            </a:r>
          </a:p>
          <a:p>
            <a:pPr algn="ctr"/>
            <a:r>
              <a:rPr lang="ru-RU" sz="1600" dirty="0" smtClean="0">
                <a:solidFill>
                  <a:schemeClr val="tx1"/>
                </a:solidFill>
                <a:cs typeface="Times New Roman" pitchFamily="18" charset="0"/>
              </a:rPr>
              <a:t>бюджетной дисциплины </a:t>
            </a:r>
          </a:p>
        </p:txBody>
      </p:sp>
      <p:sp>
        <p:nvSpPr>
          <p:cNvPr id="31" name="Скругленный прямоугольник 30"/>
          <p:cNvSpPr/>
          <p:nvPr/>
        </p:nvSpPr>
        <p:spPr>
          <a:xfrm>
            <a:off x="4786314" y="3929066"/>
            <a:ext cx="1857388" cy="25003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контроль за </a:t>
            </a:r>
            <a:r>
              <a:rPr lang="ru-RU" sz="1600" dirty="0" err="1" smtClean="0">
                <a:solidFill>
                  <a:schemeClr val="tx1"/>
                </a:solidFill>
                <a:cs typeface="Times New Roman" pitchFamily="18" charset="0"/>
              </a:rPr>
              <a:t>использо-ванием</a:t>
            </a:r>
            <a:r>
              <a:rPr lang="ru-RU" sz="1600" dirty="0" smtClean="0">
                <a:solidFill>
                  <a:schemeClr val="tx1"/>
                </a:solidFill>
                <a:cs typeface="Times New Roman" pitchFamily="18" charset="0"/>
              </a:rPr>
              <a:t>  субсидий, </a:t>
            </a:r>
          </a:p>
          <a:p>
            <a:pPr algn="ctr"/>
            <a:r>
              <a:rPr lang="ru-RU" sz="1600" dirty="0" smtClean="0">
                <a:solidFill>
                  <a:schemeClr val="tx1"/>
                </a:solidFill>
                <a:cs typeface="Times New Roman" pitchFamily="18" charset="0"/>
              </a:rPr>
              <a:t>субвенций и иных МБТ</a:t>
            </a:r>
          </a:p>
        </p:txBody>
      </p:sp>
      <p:sp>
        <p:nvSpPr>
          <p:cNvPr id="32" name="Скругленный прямоугольник 31"/>
          <p:cNvSpPr/>
          <p:nvPr/>
        </p:nvSpPr>
        <p:spPr>
          <a:xfrm>
            <a:off x="6786578" y="3929066"/>
            <a:ext cx="1857388" cy="250033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smtClean="0">
              <a:solidFill>
                <a:schemeClr val="tx1"/>
              </a:solidFill>
              <a:cs typeface="Times New Roman" pitchFamily="18" charset="0"/>
            </a:endParaRPr>
          </a:p>
          <a:p>
            <a:pPr algn="ctr"/>
            <a:endParaRPr lang="ru-RU" dirty="0" smtClean="0">
              <a:solidFill>
                <a:schemeClr val="tx1"/>
              </a:solidFill>
              <a:cs typeface="Times New Roman" pitchFamily="18" charset="0"/>
            </a:endParaRPr>
          </a:p>
          <a:p>
            <a:pPr algn="ctr"/>
            <a:r>
              <a:rPr lang="ru-RU" sz="1600" dirty="0" smtClean="0">
                <a:solidFill>
                  <a:schemeClr val="tx1"/>
                </a:solidFill>
                <a:cs typeface="Times New Roman" pitchFamily="18" charset="0"/>
              </a:rPr>
              <a:t>другие </a:t>
            </a:r>
          </a:p>
          <a:p>
            <a:pPr algn="ctr"/>
            <a:r>
              <a:rPr lang="ru-RU" sz="1600" dirty="0" smtClean="0">
                <a:solidFill>
                  <a:schemeClr val="tx1"/>
                </a:solidFill>
                <a:cs typeface="Times New Roman" pitchFamily="18" charset="0"/>
              </a:rPr>
              <a:t>меры по </a:t>
            </a:r>
            <a:r>
              <a:rPr lang="ru-RU" sz="1600" dirty="0" err="1" smtClean="0">
                <a:solidFill>
                  <a:schemeClr val="tx1"/>
                </a:solidFill>
                <a:cs typeface="Times New Roman" pitchFamily="18" charset="0"/>
              </a:rPr>
              <a:t>рацио-нальному</a:t>
            </a:r>
            <a:r>
              <a:rPr lang="ru-RU" sz="1600" dirty="0" smtClean="0">
                <a:solidFill>
                  <a:schemeClr val="tx1"/>
                </a:solidFill>
                <a:cs typeface="Times New Roman" pitchFamily="18" charset="0"/>
              </a:rPr>
              <a:t> распоряжению имеющимися </a:t>
            </a:r>
          </a:p>
          <a:p>
            <a:pPr algn="ctr"/>
            <a:r>
              <a:rPr lang="ru-RU" sz="1600" dirty="0" smtClean="0">
                <a:solidFill>
                  <a:schemeClr val="tx1"/>
                </a:solidFill>
                <a:cs typeface="Times New Roman" pitchFamily="18" charset="0"/>
              </a:rPr>
              <a:t>средствами бюджета</a:t>
            </a:r>
          </a:p>
          <a:p>
            <a:pPr algn="ctr">
              <a:lnSpc>
                <a:spcPts val="1700"/>
              </a:lnSpc>
            </a:pPr>
            <a:endParaRPr lang="ru-RU" sz="1400" b="1" dirty="0" smtClean="0">
              <a:solidFill>
                <a:schemeClr val="tx1"/>
              </a:solidFill>
              <a:cs typeface="Times New Roman" pitchFamily="18" charset="0"/>
            </a:endParaRPr>
          </a:p>
          <a:p>
            <a:pPr algn="ctr"/>
            <a:endParaRPr lang="ru-RU" sz="1400" b="1" dirty="0" smtClean="0"/>
          </a:p>
        </p:txBody>
      </p:sp>
      <p:sp>
        <p:nvSpPr>
          <p:cNvPr id="34" name="Равнобедренный треугольник 33"/>
          <p:cNvSpPr/>
          <p:nvPr/>
        </p:nvSpPr>
        <p:spPr>
          <a:xfrm>
            <a:off x="2143108" y="2714620"/>
            <a:ext cx="5000660" cy="1143008"/>
          </a:xfrm>
          <a:prstGeom prst="triangle">
            <a:avLst>
              <a:gd name="adj" fmla="val 495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6" name="Picture 4" descr="https://yt3.ggpht.com/a/AGF-l7_OXliFbSCKKzbgDBu5sE-AuyQBkd4czmFAJw=s900-c-k-c0xffffffff-no-rj-mo"/>
          <p:cNvPicPr>
            <a:picLocks noChangeAspect="1" noChangeArrowheads="1"/>
          </p:cNvPicPr>
          <p:nvPr/>
        </p:nvPicPr>
        <p:blipFill>
          <a:blip r:embed="rId2" cstate="print"/>
          <a:srcRect/>
          <a:stretch>
            <a:fillRect/>
          </a:stretch>
        </p:blipFill>
        <p:spPr bwMode="auto">
          <a:xfrm>
            <a:off x="1000100" y="1214422"/>
            <a:ext cx="1440000" cy="1440000"/>
          </a:xfrm>
          <a:prstGeom prst="ellipse">
            <a:avLst/>
          </a:prstGeom>
          <a:ln>
            <a:noFill/>
          </a:ln>
          <a:effectLst>
            <a:softEdge rad="112500"/>
          </a:effectLst>
        </p:spPr>
      </p:pic>
      <p:sp>
        <p:nvSpPr>
          <p:cNvPr id="37" name="Прямоугольник 36"/>
          <p:cNvSpPr/>
          <p:nvPr/>
        </p:nvSpPr>
        <p:spPr>
          <a:xfrm>
            <a:off x="3357554" y="2928934"/>
            <a:ext cx="2643206" cy="923330"/>
          </a:xfrm>
          <a:prstGeom prst="rect">
            <a:avLst/>
          </a:prstGeom>
        </p:spPr>
        <p:txBody>
          <a:bodyPr wrap="square">
            <a:spAutoFit/>
          </a:bodyPr>
          <a:lstStyle/>
          <a:p>
            <a:pPr algn="ctr"/>
            <a:r>
              <a:rPr lang="ru-RU" b="1" dirty="0" smtClean="0">
                <a:latin typeface="Times New Roman" pitchFamily="18" charset="0"/>
                <a:cs typeface="Times New Roman" pitchFamily="18" charset="0"/>
              </a:rPr>
              <a:t>инструменты обеспечения устойчивости бюджета</a:t>
            </a:r>
          </a:p>
        </p:txBody>
      </p:sp>
      <p:sp>
        <p:nvSpPr>
          <p:cNvPr id="40" name="Прямоугольник 39"/>
          <p:cNvSpPr/>
          <p:nvPr/>
        </p:nvSpPr>
        <p:spPr>
          <a:xfrm>
            <a:off x="1071538" y="2643182"/>
            <a:ext cx="71438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82" name="Picture 10" descr="https://www.psdgraphics.com/file/red-glossy-ball.jpg"/>
          <p:cNvPicPr>
            <a:picLocks noChangeAspect="1" noChangeArrowheads="1"/>
          </p:cNvPicPr>
          <p:nvPr/>
        </p:nvPicPr>
        <p:blipFill>
          <a:blip r:embed="rId3" cstate="print"/>
          <a:srcRect l="12632" r="11579" b="5263"/>
          <a:stretch>
            <a:fillRect/>
          </a:stretch>
        </p:blipFill>
        <p:spPr bwMode="auto">
          <a:xfrm>
            <a:off x="6858016" y="1214422"/>
            <a:ext cx="1440000" cy="1440000"/>
          </a:xfrm>
          <a:prstGeom prst="ellipse">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8554"/>
          </a:xfrm>
          <a:prstGeom prst="rect">
            <a:avLst/>
          </a:prstGeom>
          <a:noFill/>
        </p:spPr>
        <p:txBody>
          <a:bodyPr wrap="square" rtlCol="0">
            <a:spAutoFit/>
          </a:bodyPr>
          <a:lstStyle/>
          <a:p>
            <a:pPr algn="ctr"/>
            <a:r>
              <a:rPr lang="ru-RU" sz="1600" dirty="0" smtClean="0">
                <a:latin typeface="Calibri" pitchFamily="34" charset="0"/>
                <a:cs typeface="Calibri" pitchFamily="34" charset="0"/>
              </a:rPr>
              <a:t>БЮДЖЕТНАЯ  ОБЕСПЕЧЕННОСТЬ МУНИЦИПАЛЬНЫХ ОБРАЗОВАНИЙ КУРСКОГО РАЙОНА НА 2020 ГОД  </a:t>
            </a:r>
          </a:p>
        </p:txBody>
      </p:sp>
      <p:graphicFrame>
        <p:nvGraphicFramePr>
          <p:cNvPr id="3" name="Диаграмма 2"/>
          <p:cNvGraphicFramePr/>
          <p:nvPr/>
        </p:nvGraphicFramePr>
        <p:xfrm>
          <a:off x="0" y="500042"/>
          <a:ext cx="6858016" cy="3143272"/>
        </p:xfrm>
        <a:graphic>
          <a:graphicData uri="http://schemas.openxmlformats.org/drawingml/2006/chart">
            <c:chart xmlns:c="http://schemas.openxmlformats.org/drawingml/2006/chart" xmlns:r="http://schemas.openxmlformats.org/officeDocument/2006/relationships" r:id="rId2"/>
          </a:graphicData>
        </a:graphic>
      </p:graphicFrame>
      <p:sp>
        <p:nvSpPr>
          <p:cNvPr id="4" name="Прямоугольник 3"/>
          <p:cNvSpPr/>
          <p:nvPr/>
        </p:nvSpPr>
        <p:spPr>
          <a:xfrm>
            <a:off x="0" y="3643314"/>
            <a:ext cx="9144000" cy="261610"/>
          </a:xfrm>
          <a:prstGeom prst="rect">
            <a:avLst/>
          </a:prstGeom>
        </p:spPr>
        <p:txBody>
          <a:bodyPr wrap="square">
            <a:spAutoFit/>
          </a:bodyPr>
          <a:lstStyle/>
          <a:p>
            <a:pPr algn="ctr"/>
            <a:r>
              <a:rPr lang="ru-RU" sz="1100" dirty="0" smtClean="0"/>
              <a:t>уровень обеспеченности прогнозных расходов местных бюджетов расчетными доходами местных бюджетов на 2020 год - </a:t>
            </a:r>
            <a:r>
              <a:rPr lang="ru-RU" sz="1100" b="1" dirty="0" smtClean="0"/>
              <a:t>98,9 %</a:t>
            </a:r>
            <a:endParaRPr lang="ru-RU" sz="1100" b="1" dirty="0"/>
          </a:p>
        </p:txBody>
      </p:sp>
      <p:graphicFrame>
        <p:nvGraphicFramePr>
          <p:cNvPr id="5" name="Диаграмма 4"/>
          <p:cNvGraphicFramePr/>
          <p:nvPr/>
        </p:nvGraphicFramePr>
        <p:xfrm>
          <a:off x="0" y="3786190"/>
          <a:ext cx="6858048" cy="3071810"/>
        </p:xfrm>
        <a:graphic>
          <a:graphicData uri="http://schemas.openxmlformats.org/drawingml/2006/chart">
            <c:chart xmlns:c="http://schemas.openxmlformats.org/drawingml/2006/chart" xmlns:r="http://schemas.openxmlformats.org/officeDocument/2006/relationships" r:id="rId3"/>
          </a:graphicData>
        </a:graphic>
      </p:graphicFrame>
      <p:sp>
        <p:nvSpPr>
          <p:cNvPr id="6" name="Прямоугольник 5"/>
          <p:cNvSpPr/>
          <p:nvPr/>
        </p:nvSpPr>
        <p:spPr>
          <a:xfrm>
            <a:off x="0" y="357166"/>
            <a:ext cx="9144000" cy="261610"/>
          </a:xfrm>
          <a:prstGeom prst="rect">
            <a:avLst/>
          </a:prstGeom>
        </p:spPr>
        <p:txBody>
          <a:bodyPr wrap="square">
            <a:spAutoFit/>
          </a:bodyPr>
          <a:lstStyle/>
          <a:p>
            <a:pPr algn="ctr"/>
            <a:r>
              <a:rPr lang="ru-RU" sz="1100" dirty="0" smtClean="0"/>
              <a:t>уровень обеспеченности прогнозных расходов местных бюджетов расчетными доходами местных бюджетов в 2019 году – </a:t>
            </a:r>
            <a:r>
              <a:rPr lang="ru-RU" sz="1100" b="1" dirty="0" smtClean="0"/>
              <a:t>96,4 %</a:t>
            </a:r>
            <a:endParaRPr lang="ru-RU" sz="1100" b="1" dirty="0"/>
          </a:p>
        </p:txBody>
      </p:sp>
      <p:graphicFrame>
        <p:nvGraphicFramePr>
          <p:cNvPr id="7" name="Диаграмма 6"/>
          <p:cNvGraphicFramePr/>
          <p:nvPr/>
        </p:nvGraphicFramePr>
        <p:xfrm>
          <a:off x="5357818" y="857232"/>
          <a:ext cx="3786182" cy="22860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Диаграмма 7"/>
          <p:cNvGraphicFramePr/>
          <p:nvPr/>
        </p:nvGraphicFramePr>
        <p:xfrm>
          <a:off x="5429256" y="4000504"/>
          <a:ext cx="3714744" cy="2286016"/>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split orient="ver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http://bump.ru/resources/000/000/000/001/668/1668287_1024x768.jpg"/>
          <p:cNvPicPr>
            <a:picLocks noChangeAspect="1" noChangeArrowheads="1"/>
          </p:cNvPicPr>
          <p:nvPr/>
        </p:nvPicPr>
        <p:blipFill>
          <a:blip r:embed="rId2" cstate="print"/>
          <a:srcRect/>
          <a:stretch>
            <a:fillRect/>
          </a:stretch>
        </p:blipFill>
        <p:spPr bwMode="auto">
          <a:xfrm>
            <a:off x="0" y="4572008"/>
            <a:ext cx="9144000" cy="2285992"/>
          </a:xfrm>
          <a:prstGeom prst="rect">
            <a:avLst/>
          </a:prstGeom>
          <a:ln>
            <a:noFill/>
          </a:ln>
          <a:effectLst>
            <a:softEdge rad="112500"/>
          </a:effectLst>
        </p:spPr>
      </p:pic>
      <p:sp>
        <p:nvSpPr>
          <p:cNvPr id="2" name="TextBox 1"/>
          <p:cNvSpPr txBox="1"/>
          <p:nvPr/>
        </p:nvSpPr>
        <p:spPr>
          <a:xfrm>
            <a:off x="0" y="500042"/>
            <a:ext cx="9144000" cy="523220"/>
          </a:xfrm>
          <a:prstGeom prst="rect">
            <a:avLst/>
          </a:prstGeom>
          <a:noFill/>
        </p:spPr>
        <p:txBody>
          <a:bodyPr wrap="square" rtlCol="0">
            <a:spAutoFit/>
          </a:bodyPr>
          <a:lstStyle/>
          <a:p>
            <a:pPr algn="ctr"/>
            <a:r>
              <a:rPr lang="ru-RU" sz="1400" dirty="0" smtClean="0">
                <a:cs typeface="Times New Roman" pitchFamily="18" charset="0"/>
              </a:rPr>
              <a:t>Раздел 12 / Проект  бюджета  сформирован на основе  14 муниципальных программ Курского муниципального района Ставропольского края. Всего на выполнение этих  программ предусмотрено:</a:t>
            </a:r>
          </a:p>
        </p:txBody>
      </p:sp>
      <p:graphicFrame>
        <p:nvGraphicFramePr>
          <p:cNvPr id="7" name="Диаграмма 6"/>
          <p:cNvGraphicFramePr/>
          <p:nvPr/>
        </p:nvGraphicFramePr>
        <p:xfrm>
          <a:off x="1571604" y="1142984"/>
          <a:ext cx="7111310" cy="380142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214678" y="1857364"/>
            <a:ext cx="1285884" cy="307777"/>
          </a:xfrm>
          <a:prstGeom prst="rect">
            <a:avLst/>
          </a:prstGeom>
          <a:noFill/>
        </p:spPr>
        <p:txBody>
          <a:bodyPr wrap="square" rtlCol="0">
            <a:spAutoFit/>
          </a:bodyPr>
          <a:lstStyle/>
          <a:p>
            <a:r>
              <a:rPr lang="ru-RU" sz="1400" b="1" dirty="0" smtClean="0">
                <a:cs typeface="Times New Roman" pitchFamily="18" charset="0"/>
              </a:rPr>
              <a:t>1 427 778,20</a:t>
            </a:r>
            <a:endParaRPr lang="ru-RU" sz="1400" b="1" dirty="0">
              <a:cs typeface="Times New Roman" pitchFamily="18" charset="0"/>
            </a:endParaRPr>
          </a:p>
        </p:txBody>
      </p:sp>
      <p:sp>
        <p:nvSpPr>
          <p:cNvPr id="6" name="TextBox 5"/>
          <p:cNvSpPr txBox="1"/>
          <p:nvPr/>
        </p:nvSpPr>
        <p:spPr>
          <a:xfrm>
            <a:off x="6429388" y="1285860"/>
            <a:ext cx="1285884" cy="307777"/>
          </a:xfrm>
          <a:prstGeom prst="rect">
            <a:avLst/>
          </a:prstGeom>
          <a:noFill/>
        </p:spPr>
        <p:txBody>
          <a:bodyPr wrap="square" rtlCol="0">
            <a:spAutoFit/>
          </a:bodyPr>
          <a:lstStyle/>
          <a:p>
            <a:r>
              <a:rPr lang="ru-RU" sz="1400" b="1" dirty="0" smtClean="0">
                <a:cs typeface="Times New Roman" pitchFamily="18" charset="0"/>
              </a:rPr>
              <a:t>1 545 011,20</a:t>
            </a:r>
            <a:endParaRPr lang="ru-RU" sz="1400" b="1" dirty="0">
              <a:cs typeface="Times New Roman" pitchFamily="18" charset="0"/>
            </a:endParaRPr>
          </a:p>
        </p:txBody>
      </p:sp>
      <p:sp>
        <p:nvSpPr>
          <p:cNvPr id="9" name="TextBox 8"/>
          <p:cNvSpPr txBox="1"/>
          <p:nvPr/>
        </p:nvSpPr>
        <p:spPr>
          <a:xfrm>
            <a:off x="7215206" y="2357430"/>
            <a:ext cx="1285884" cy="307777"/>
          </a:xfrm>
          <a:prstGeom prst="rect">
            <a:avLst/>
          </a:prstGeom>
          <a:noFill/>
        </p:spPr>
        <p:txBody>
          <a:bodyPr wrap="square" rtlCol="0">
            <a:spAutoFit/>
          </a:bodyPr>
          <a:lstStyle/>
          <a:p>
            <a:r>
              <a:rPr lang="ru-RU" sz="1400" b="1" dirty="0" smtClean="0">
                <a:cs typeface="Times New Roman" pitchFamily="18" charset="0"/>
              </a:rPr>
              <a:t>1 421 768,25</a:t>
            </a:r>
            <a:endParaRPr lang="ru-RU" sz="1400" b="1" dirty="0">
              <a:cs typeface="Times New Roman" pitchFamily="18" charset="0"/>
            </a:endParaRPr>
          </a:p>
        </p:txBody>
      </p:sp>
      <p:sp>
        <p:nvSpPr>
          <p:cNvPr id="10" name="TextBox 9"/>
          <p:cNvSpPr txBox="1"/>
          <p:nvPr/>
        </p:nvSpPr>
        <p:spPr>
          <a:xfrm>
            <a:off x="2571736" y="3357562"/>
            <a:ext cx="1285884" cy="307777"/>
          </a:xfrm>
          <a:prstGeom prst="rect">
            <a:avLst/>
          </a:prstGeom>
          <a:noFill/>
        </p:spPr>
        <p:txBody>
          <a:bodyPr wrap="square" rtlCol="0">
            <a:spAutoFit/>
          </a:bodyPr>
          <a:lstStyle/>
          <a:p>
            <a:r>
              <a:rPr lang="ru-RU" sz="1400" b="1" dirty="0" smtClean="0">
                <a:cs typeface="Times New Roman" pitchFamily="18" charset="0"/>
              </a:rPr>
              <a:t>1 115 852,03</a:t>
            </a:r>
            <a:endParaRPr lang="ru-RU" sz="1400" b="1" dirty="0">
              <a:cs typeface="Times New Roman" pitchFamily="18" charset="0"/>
            </a:endParaRPr>
          </a:p>
        </p:txBody>
      </p:sp>
      <p:sp>
        <p:nvSpPr>
          <p:cNvPr id="12" name="TextBox 11"/>
          <p:cNvSpPr txBox="1"/>
          <p:nvPr/>
        </p:nvSpPr>
        <p:spPr>
          <a:xfrm>
            <a:off x="7703840" y="928670"/>
            <a:ext cx="1440160" cy="307777"/>
          </a:xfrm>
          <a:prstGeom prst="rect">
            <a:avLst/>
          </a:prstGeom>
          <a:noFill/>
        </p:spPr>
        <p:txBody>
          <a:bodyPr wrap="square" rtlCol="0">
            <a:spAutoFit/>
          </a:bodyPr>
          <a:lstStyle/>
          <a:p>
            <a:pPr algn="ctr"/>
            <a:r>
              <a:rPr lang="ru-RU" sz="1400" i="1" dirty="0" smtClean="0">
                <a:cs typeface="Times New Roman" pitchFamily="18" charset="0"/>
              </a:rPr>
              <a:t>тыс. руб.</a:t>
            </a:r>
            <a:endParaRPr lang="ru-RU" sz="1400" i="1" dirty="0">
              <a:cs typeface="Times New Roman" pitchFamily="18" charset="0"/>
            </a:endParaRPr>
          </a:p>
        </p:txBody>
      </p:sp>
      <p:sp>
        <p:nvSpPr>
          <p:cNvPr id="13" name="TextBox 12"/>
          <p:cNvSpPr txBox="1"/>
          <p:nvPr/>
        </p:nvSpPr>
        <p:spPr>
          <a:xfrm>
            <a:off x="0" y="0"/>
            <a:ext cx="9144000" cy="307777"/>
          </a:xfrm>
          <a:prstGeom prst="rect">
            <a:avLst/>
          </a:prstGeom>
          <a:noFill/>
        </p:spPr>
        <p:txBody>
          <a:bodyPr wrap="square" rtlCol="0">
            <a:spAutoFit/>
          </a:bodyPr>
          <a:lstStyle/>
          <a:p>
            <a:r>
              <a:rPr lang="ru-RU" sz="1400" b="1" dirty="0" smtClean="0">
                <a:cs typeface="Times New Roman" pitchFamily="18" charset="0"/>
              </a:rPr>
              <a:t>Раздел 12 /                                            </a:t>
            </a:r>
            <a:r>
              <a:rPr lang="ru-RU" sz="1400" dirty="0" smtClean="0">
                <a:cs typeface="Times New Roman" pitchFamily="18" charset="0"/>
              </a:rPr>
              <a:t>МУНИЦИПАЛЬНЫЕ ПРОГРАММЫ</a:t>
            </a:r>
          </a:p>
        </p:txBody>
      </p:sp>
    </p:spTree>
  </p:cSld>
  <p:clrMapOvr>
    <a:masterClrMapping/>
  </p:clrMapOvr>
  <p:transition>
    <p:split orient="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Диаграмма 1"/>
          <p:cNvGraphicFramePr/>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4" name="Заголовок 1"/>
          <p:cNvSpPr txBox="1">
            <a:spLocks/>
          </p:cNvSpPr>
          <p:nvPr/>
        </p:nvSpPr>
        <p:spPr bwMode="auto">
          <a:xfrm>
            <a:off x="0" y="1"/>
            <a:ext cx="9144000" cy="714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i="0" u="none" strike="noStrike" kern="0" cap="none" spc="0" normalizeH="0" baseline="0" noProof="0" dirty="0" smtClean="0">
                <a:ln>
                  <a:noFill/>
                </a:ln>
                <a:uLnTx/>
                <a:uFillTx/>
                <a:ea typeface="+mj-ea"/>
                <a:cs typeface="+mj-cs"/>
              </a:rPr>
              <a:t>СТРУКТУРА РАСХОДОВ БЮДЖЕТА КУРСКОГО МУНИЦИПАЛЬНОГО РАЙОНА </a:t>
            </a:r>
            <a:r>
              <a:rPr kumimoji="0" lang="ru-RU" sz="1600" b="0" i="0" u="none" strike="noStrike" kern="0" cap="none" spc="0" normalizeH="0" noProof="0" dirty="0" smtClean="0">
                <a:ln>
                  <a:noFill/>
                </a:ln>
                <a:uLnTx/>
                <a:uFillTx/>
                <a:ea typeface="+mj-ea"/>
                <a:cs typeface="+mj-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600" b="0" i="0" u="none" strike="noStrike" kern="0" cap="none" spc="0" normalizeH="0" noProof="0" dirty="0" smtClean="0">
                <a:ln>
                  <a:noFill/>
                </a:ln>
                <a:uLnTx/>
                <a:uFillTx/>
                <a:ea typeface="+mj-ea"/>
                <a:cs typeface="+mj-cs"/>
              </a:rPr>
              <a:t>НА РЕАЛИЗАЦИЮ МУНИЦИПАЛЬНЫХ ПРОГРАММ</a:t>
            </a:r>
            <a:endParaRPr kumimoji="0" lang="ru-RU" sz="1600" b="0" i="0" u="none" strike="noStrike" kern="0" cap="none" spc="0" normalizeH="0" baseline="0" noProof="0" dirty="0" smtClean="0">
              <a:ln>
                <a:noFill/>
              </a:ln>
              <a:uLnTx/>
              <a:uFillTx/>
              <a:ea typeface="+mj-ea"/>
              <a:cs typeface="+mj-cs"/>
            </a:endParaRPr>
          </a:p>
        </p:txBody>
      </p:sp>
      <p:sp>
        <p:nvSpPr>
          <p:cNvPr id="7" name="Прямоугольник 6"/>
          <p:cNvSpPr/>
          <p:nvPr/>
        </p:nvSpPr>
        <p:spPr>
          <a:xfrm>
            <a:off x="2714612" y="4857760"/>
            <a:ext cx="144562" cy="142876"/>
          </a:xfrm>
          <a:prstGeom prst="rect">
            <a:avLst/>
          </a:prstGeom>
          <a:solidFill>
            <a:srgbClr val="92D050"/>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3" descr="D:\Users\krdoas\Desktop\ДЛЯ ПРЕЗЕНТАЦИЙ\24.10.2018 приостановление\2.png"/>
          <p:cNvPicPr>
            <a:picLocks noChangeAspect="1" noChangeArrowheads="1"/>
          </p:cNvPicPr>
          <p:nvPr/>
        </p:nvPicPr>
        <p:blipFill>
          <a:blip r:embed="rId3" cstate="print">
            <a:biLevel thresh="50000"/>
            <a:extLst>
              <a:ext uri="{BEBA8EAE-BF5A-486C-A8C5-ECC9F3942E4B}">
                <a14:imgProps xmlns:c="http://schemas.openxmlformats.org/drawingml/2006/chart" xmlns:cdr="http://schemas.openxmlformats.org/drawingml/2006/chartDrawing" xmlns="" xmlns:a14="http://schemas.microsoft.com/office/drawing/2010/main" xmlns:lc="http://schemas.openxmlformats.org/drawingml/2006/lockedCanvas">
                  <a14:imgLayer r:embed="">
                    <a14:imgEffect>
                      <a14:brightnessContrast bright="10000"/>
                    </a14:imgEffect>
                  </a14:imgLayer>
                </a14:imgProps>
              </a:ext>
              <a:ext uri="{28A0092B-C50C-407E-A947-70E740481C1C}">
                <a14:useLocalDpi xmlns:c="http://schemas.openxmlformats.org/drawingml/2006/chart" xmlns:cdr="http://schemas.openxmlformats.org/drawingml/2006/chartDrawing" xmlns="" xmlns:a14="http://schemas.microsoft.com/office/drawing/2010/main" xmlns:lc="http://schemas.openxmlformats.org/drawingml/2006/lockedCanvas" val="0"/>
              </a:ext>
            </a:extLst>
          </a:blip>
          <a:srcRect/>
          <a:stretch>
            <a:fillRect/>
          </a:stretch>
        </p:blipFill>
        <p:spPr bwMode="auto">
          <a:xfrm>
            <a:off x="7358082" y="2071678"/>
            <a:ext cx="618363" cy="535348"/>
          </a:xfrm>
          <a:prstGeom prst="rect">
            <a:avLst/>
          </a:prstGeom>
          <a:noFill/>
          <a:extLst>
            <a:ext uri="{909E8E84-426E-40DD-AFC4-6F175D3DCCD1}">
              <a14:hiddenFill xmlns:c="http://schemas.openxmlformats.org/drawingml/2006/chart" xmlns:cdr="http://schemas.openxmlformats.org/drawingml/2006/chartDrawing" xmlns="" xmlns:a14="http://schemas.microsoft.com/office/drawing/2010/main" xmlns:lc="http://schemas.openxmlformats.org/drawingml/2006/lockedCanvas">
                <a:solidFill>
                  <a:srgbClr val="FFFFFF"/>
                </a:solidFill>
              </a14:hiddenFill>
            </a:ext>
          </a:extLst>
        </p:spPr>
      </p:pic>
      <p:pic>
        <p:nvPicPr>
          <p:cNvPr id="10" name="Picture 2" descr="Картинки по запросу theatre icon"/>
          <p:cNvPicPr>
            <a:picLocks noChangeAspect="1" noChangeArrowheads="1"/>
          </p:cNvPicPr>
          <p:nvPr/>
        </p:nvPicPr>
        <p:blipFill>
          <a:blip r:embed="rId4" cstate="print">
            <a:duotone>
              <a:schemeClr val="bg2">
                <a:shade val="45000"/>
                <a:satMod val="135000"/>
              </a:schemeClr>
              <a:prstClr val="white"/>
            </a:duotone>
            <a:extLst>
              <a:ext uri="{BEBA8EAE-BF5A-486C-A8C5-ECC9F3942E4B}">
                <a14:imgProps xmlns="" xmlns:a14="http://schemas.microsoft.com/office/drawing/2010/main">
                  <a14:imgLayer r:embed="">
                    <a14:imgEffect>
                      <a14:brightnessContrast contrast="-69000"/>
                    </a14:imgEffect>
                  </a14:imgLayer>
                </a14:imgProps>
              </a:ext>
              <a:ext uri="{28A0092B-C50C-407E-A947-70E740481C1C}">
                <a14:useLocalDpi xmlns="" xmlns:a14="http://schemas.microsoft.com/office/drawing/2010/main" val="0"/>
              </a:ext>
            </a:extLst>
          </a:blip>
          <a:srcRect/>
          <a:stretch>
            <a:fillRect/>
          </a:stretch>
        </p:blipFill>
        <p:spPr bwMode="auto">
          <a:xfrm>
            <a:off x="6715140" y="3286124"/>
            <a:ext cx="642942" cy="642942"/>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9" name="Picture 3" descr="https://city-yaroslavl.ru/upload/iblock/4c8/publ_budg.jpg"/>
          <p:cNvPicPr>
            <a:picLocks noChangeAspect="1" noChangeArrowheads="1"/>
          </p:cNvPicPr>
          <p:nvPr/>
        </p:nvPicPr>
        <p:blipFill>
          <a:blip r:embed="rId2" cstate="print"/>
          <a:srcRect/>
          <a:stretch>
            <a:fillRect/>
          </a:stretch>
        </p:blipFill>
        <p:spPr bwMode="auto">
          <a:xfrm>
            <a:off x="609600" y="0"/>
            <a:ext cx="7924800" cy="3065929"/>
          </a:xfrm>
          <a:prstGeom prst="rect">
            <a:avLst/>
          </a:prstGeom>
          <a:ln>
            <a:noFill/>
          </a:ln>
          <a:effectLst>
            <a:softEdge rad="112500"/>
          </a:effectLst>
        </p:spPr>
      </p:pic>
      <p:sp>
        <p:nvSpPr>
          <p:cNvPr id="4" name="Rectangle 1"/>
          <p:cNvSpPr>
            <a:spLocks noChangeArrowheads="1"/>
          </p:cNvSpPr>
          <p:nvPr/>
        </p:nvSpPr>
        <p:spPr bwMode="auto">
          <a:xfrm>
            <a:off x="179512" y="3049215"/>
            <a:ext cx="8763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1400" b="1" dirty="0" smtClean="0"/>
              <a:t>ПОВЕСТКА ПУБЛИЧНЫХ СЛУШАНИЙ</a:t>
            </a:r>
          </a:p>
          <a:p>
            <a:pPr algn="ctr"/>
            <a:endParaRPr lang="ru-RU" sz="1400" b="1" dirty="0" smtClean="0"/>
          </a:p>
          <a:p>
            <a:pPr algn="ctr"/>
            <a:endParaRPr lang="ru-RU" sz="1400" dirty="0" smtClean="0"/>
          </a:p>
          <a:p>
            <a:r>
              <a:rPr lang="ru-RU" sz="1400" dirty="0" smtClean="0"/>
              <a:t>      Начало</a:t>
            </a:r>
            <a:r>
              <a:rPr lang="ru-RU" sz="1400" b="1" dirty="0" smtClean="0"/>
              <a:t>: 15.11.2019 в 10-00 часов</a:t>
            </a:r>
            <a:r>
              <a:rPr lang="ru-RU" sz="1400" dirty="0" smtClean="0"/>
              <a:t>	</a:t>
            </a:r>
          </a:p>
          <a:p>
            <a:r>
              <a:rPr lang="ru-RU" sz="1400" dirty="0" smtClean="0"/>
              <a:t>      </a:t>
            </a:r>
            <a:r>
              <a:rPr lang="ru-RU" sz="1200" dirty="0" smtClean="0"/>
              <a:t>Место проведения:   зал  заседаний  администрации  Курского  муниципального района Ставропольского края</a:t>
            </a:r>
          </a:p>
          <a:p>
            <a:pPr algn="just">
              <a:buFont typeface="Wingdings" pitchFamily="2" charset="2"/>
              <a:buChar char="ü"/>
            </a:pPr>
            <a:r>
              <a:rPr lang="ru-RU" sz="1200" dirty="0" smtClean="0"/>
              <a:t>      </a:t>
            </a:r>
            <a:r>
              <a:rPr lang="ru-RU" sz="1200" dirty="0" smtClean="0">
                <a:latin typeface="+mn-lt"/>
                <a:cs typeface="Times New Roman" pitchFamily="18" charset="0"/>
              </a:rPr>
              <a:t>О назначении публичных слушаний по проекту решения совета Курского муниципального района Ставропольского края «</a:t>
            </a:r>
            <a:r>
              <a:rPr lang="ru-RU" sz="1200" dirty="0" smtClean="0">
                <a:latin typeface="+mn-lt"/>
                <a:ea typeface="Calibri" pitchFamily="34" charset="0"/>
                <a:cs typeface="Times New Roman" pitchFamily="18" charset="0"/>
              </a:rPr>
              <a:t>О бюджете Курского муниципального района Ставропольского края на 2020 год и плановый период 2021 и 2022 годов</a:t>
            </a:r>
            <a:r>
              <a:rPr lang="ru-RU" sz="1200" dirty="0" smtClean="0">
                <a:latin typeface="+mn-lt"/>
                <a:cs typeface="Times New Roman" pitchFamily="18" charset="0"/>
              </a:rPr>
              <a:t>»</a:t>
            </a:r>
          </a:p>
          <a:p>
            <a:pPr algn="just"/>
            <a:r>
              <a:rPr lang="ru-RU" sz="1200" b="1" dirty="0" smtClean="0"/>
              <a:t>Докладчик: Е.В. Мишина </a:t>
            </a:r>
            <a:r>
              <a:rPr lang="ru-RU" sz="1200" dirty="0" smtClean="0"/>
              <a:t>– начальник   Финансового управления администрации Курского муниципального района Ставропольского края. </a:t>
            </a:r>
          </a:p>
          <a:p>
            <a:pPr algn="just"/>
            <a:endParaRPr lang="ru-RU" sz="1200" dirty="0" smtClean="0"/>
          </a:p>
          <a:p>
            <a:r>
              <a:rPr lang="ru-RU" sz="1200" dirty="0" smtClean="0"/>
              <a:t>      Начало</a:t>
            </a:r>
            <a:r>
              <a:rPr lang="ru-RU" sz="1200" b="1" dirty="0" smtClean="0"/>
              <a:t>: 05.12.2019 в 10-00 часов</a:t>
            </a:r>
            <a:r>
              <a:rPr lang="ru-RU" sz="1200" dirty="0" smtClean="0"/>
              <a:t>	</a:t>
            </a:r>
          </a:p>
          <a:p>
            <a:r>
              <a:rPr lang="ru-RU" sz="1200" dirty="0" smtClean="0"/>
              <a:t>      Место проведения:   зал  заседаний  администрации  Курского  муниципального района Ставропольского края</a:t>
            </a:r>
          </a:p>
          <a:p>
            <a:pPr algn="just">
              <a:buFont typeface="Wingdings" pitchFamily="2" charset="2"/>
              <a:buChar char="ü"/>
            </a:pPr>
            <a:r>
              <a:rPr lang="ru-RU" sz="1200" dirty="0" smtClean="0"/>
              <a:t>      </a:t>
            </a:r>
            <a:r>
              <a:rPr lang="ru-RU" sz="1200" dirty="0" smtClean="0">
                <a:cs typeface="Times New Roman" pitchFamily="18" charset="0"/>
              </a:rPr>
              <a:t>Публичные слушания по проекту решения совета Курского муниципального района Ставропольского края «</a:t>
            </a:r>
            <a:r>
              <a:rPr lang="ru-RU" sz="1200" dirty="0" smtClean="0">
                <a:ea typeface="Calibri" pitchFamily="34" charset="0"/>
                <a:cs typeface="Times New Roman" pitchFamily="18" charset="0"/>
              </a:rPr>
              <a:t>О бюджете Курского муниципального района Ставропольского края на 2020 год и плановый период 2021 и 2022 годов</a:t>
            </a:r>
            <a:r>
              <a:rPr lang="ru-RU" sz="1200" dirty="0" smtClean="0">
                <a:cs typeface="Times New Roman" pitchFamily="18" charset="0"/>
              </a:rPr>
              <a:t>»</a:t>
            </a:r>
          </a:p>
          <a:p>
            <a:pPr algn="just"/>
            <a:r>
              <a:rPr lang="ru-RU" sz="1200" b="1" dirty="0" smtClean="0"/>
              <a:t>Докладчик: Е.В. Мишина </a:t>
            </a:r>
            <a:r>
              <a:rPr lang="ru-RU" sz="1200" dirty="0" smtClean="0"/>
              <a:t>– начальник   Финансового управления администрации Курского муниципального района Ставропольского края. </a:t>
            </a:r>
          </a:p>
          <a:p>
            <a:pPr algn="just">
              <a:buFont typeface="Wingdings" pitchFamily="2" charset="2"/>
              <a:buChar char="ü"/>
            </a:pPr>
            <a:endParaRPr lang="ru-RU" sz="1400" dirty="0" smtClean="0">
              <a:cs typeface="Times New Roman" pitchFamily="18" charset="0"/>
            </a:endParaRPr>
          </a:p>
          <a:p>
            <a:pPr algn="just"/>
            <a:endParaRPr lang="ru-RU" sz="1400" dirty="0" smtClean="0"/>
          </a:p>
          <a:p>
            <a:pPr algn="just"/>
            <a:r>
              <a:rPr lang="ru-RU" sz="1400" dirty="0" smtClean="0"/>
              <a:t>         </a:t>
            </a:r>
          </a:p>
          <a:p>
            <a:pPr lvl="0" indent="227013" algn="ctr">
              <a:tabLst>
                <a:tab pos="3084513" algn="ctr"/>
              </a:tabLst>
            </a:pPr>
            <a:endParaRPr kumimoji="0" lang="ru-RU" sz="1400" b="0" i="0" u="none" strike="noStrike" cap="none" normalizeH="0" baseline="0" dirty="0" smtClean="0">
              <a:ln>
                <a:noFill/>
              </a:ln>
              <a:solidFill>
                <a:schemeClr val="tx1"/>
              </a:solidFill>
              <a:effectLst/>
              <a:latin typeface="Calibri" pitchFamily="34" charset="0"/>
              <a:cs typeface="Calibri" pitchFamily="34" charset="0"/>
            </a:endParaRPr>
          </a:p>
        </p:txBody>
      </p:sp>
    </p:spTree>
  </p:cSld>
  <p:clrMapOvr>
    <a:masterClrMapping/>
  </p:clrMapOvr>
  <p:transition>
    <p:split orient="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142844" y="642918"/>
          <a:ext cx="8858309" cy="6130259"/>
        </p:xfrm>
        <a:graphic>
          <a:graphicData uri="http://schemas.openxmlformats.org/drawingml/2006/table">
            <a:tbl>
              <a:tblPr/>
              <a:tblGrid>
                <a:gridCol w="3331567"/>
                <a:gridCol w="668959"/>
                <a:gridCol w="642942"/>
                <a:gridCol w="642942"/>
                <a:gridCol w="653282"/>
                <a:gridCol w="632602"/>
                <a:gridCol w="785818"/>
                <a:gridCol w="428628"/>
                <a:gridCol w="642942"/>
                <a:gridCol w="428627"/>
              </a:tblGrid>
              <a:tr h="140295">
                <a:tc rowSpan="2">
                  <a:txBody>
                    <a:bodyPr/>
                    <a:lstStyle/>
                    <a:p>
                      <a:pPr algn="ctr" rtl="0" fontAlgn="b"/>
                      <a:r>
                        <a:rPr lang="ru-RU" sz="900" b="1" i="0" u="none" strike="noStrike" dirty="0">
                          <a:solidFill>
                            <a:srgbClr val="000000"/>
                          </a:solidFill>
                          <a:latin typeface="Calibri"/>
                        </a:rPr>
                        <a:t>Наименование муниципальной программы </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1" i="0" u="none" strike="noStrike" dirty="0">
                          <a:solidFill>
                            <a:srgbClr val="000000"/>
                          </a:solidFill>
                          <a:latin typeface="Calibri"/>
                        </a:rPr>
                        <a:t>2018 (факт)</a:t>
                      </a:r>
                    </a:p>
                  </a:txBody>
                  <a:tcPr marL="2256" marR="2256" marT="2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1" i="0" u="none" strike="noStrike" dirty="0">
                          <a:solidFill>
                            <a:srgbClr val="000000"/>
                          </a:solidFill>
                          <a:latin typeface="Calibri"/>
                        </a:rPr>
                        <a:t>2019 (</a:t>
                      </a:r>
                      <a:r>
                        <a:rPr lang="ru-RU" sz="900" b="1" i="0" u="none" strike="noStrike" dirty="0" err="1" smtClean="0">
                          <a:solidFill>
                            <a:srgbClr val="000000"/>
                          </a:solidFill>
                          <a:latin typeface="Calibri"/>
                        </a:rPr>
                        <a:t>уточнен-ный</a:t>
                      </a:r>
                      <a:r>
                        <a:rPr lang="ru-RU" sz="900" b="1" i="0" u="none" strike="noStrike" dirty="0">
                          <a:solidFill>
                            <a:srgbClr val="000000"/>
                          </a:solidFill>
                          <a:latin typeface="Calibri"/>
                        </a:rPr>
                        <a:t>)</a:t>
                      </a:r>
                    </a:p>
                  </a:txBody>
                  <a:tcPr marL="2256" marR="2256" marT="2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1" i="0" u="none" strike="noStrike" dirty="0">
                          <a:solidFill>
                            <a:srgbClr val="000000"/>
                          </a:solidFill>
                          <a:latin typeface="Calibri"/>
                        </a:rPr>
                        <a:t>2020 (проект) </a:t>
                      </a:r>
                    </a:p>
                  </a:txBody>
                  <a:tcPr marL="2256" marR="2256" marT="2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1" i="0" u="none" strike="noStrike" dirty="0">
                          <a:solidFill>
                            <a:srgbClr val="000000"/>
                          </a:solidFill>
                          <a:latin typeface="Calibri"/>
                        </a:rPr>
                        <a:t>2021 (проект) </a:t>
                      </a:r>
                    </a:p>
                  </a:txBody>
                  <a:tcPr marL="2256" marR="2256" marT="2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t"/>
                      <a:r>
                        <a:rPr lang="ru-RU" sz="900" b="1" i="0" u="none" strike="noStrike" dirty="0">
                          <a:solidFill>
                            <a:srgbClr val="000000"/>
                          </a:solidFill>
                          <a:latin typeface="Calibri"/>
                        </a:rPr>
                        <a:t>2022 (проект) </a:t>
                      </a:r>
                    </a:p>
                  </a:txBody>
                  <a:tcPr marL="2256" marR="2256" marT="2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rtl="0" fontAlgn="t"/>
                      <a:r>
                        <a:rPr lang="ru-RU" sz="900" b="1" i="0" u="none" strike="noStrike" dirty="0">
                          <a:solidFill>
                            <a:srgbClr val="000000"/>
                          </a:solidFill>
                          <a:latin typeface="Calibri"/>
                        </a:rPr>
                        <a:t>Отклонение 2020 год </a:t>
                      </a:r>
                      <a:endParaRPr lang="ru-RU" sz="900" b="1" i="0" u="none" strike="noStrike" dirty="0" smtClean="0">
                        <a:solidFill>
                          <a:srgbClr val="000000"/>
                        </a:solidFill>
                        <a:latin typeface="Calibri"/>
                      </a:endParaRPr>
                    </a:p>
                    <a:p>
                      <a:pPr algn="ctr" rtl="0" fontAlgn="t"/>
                      <a:r>
                        <a:rPr lang="ru-RU" sz="900" b="1" i="0" u="none" strike="noStrike" dirty="0" smtClean="0">
                          <a:solidFill>
                            <a:srgbClr val="000000"/>
                          </a:solidFill>
                          <a:latin typeface="Calibri"/>
                        </a:rPr>
                        <a:t>к </a:t>
                      </a:r>
                      <a:r>
                        <a:rPr lang="ru-RU" sz="900" b="1" i="0" u="none" strike="noStrike" dirty="0">
                          <a:solidFill>
                            <a:srgbClr val="000000"/>
                          </a:solidFill>
                          <a:latin typeface="Calibri"/>
                        </a:rPr>
                        <a:t>2018 году</a:t>
                      </a:r>
                    </a:p>
                  </a:txBody>
                  <a:tcPr marL="2256" marR="2256" marT="2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ru-RU"/>
                    </a:p>
                  </a:txBody>
                  <a:tcPr/>
                </a:tc>
                <a:tc gridSpan="2">
                  <a:txBody>
                    <a:bodyPr/>
                    <a:lstStyle/>
                    <a:p>
                      <a:pPr algn="ctr" rtl="0" fontAlgn="t"/>
                      <a:r>
                        <a:rPr lang="ru-RU" sz="900" b="1" i="0" u="none" strike="noStrike" dirty="0">
                          <a:solidFill>
                            <a:srgbClr val="000000"/>
                          </a:solidFill>
                          <a:latin typeface="Calibri"/>
                        </a:rPr>
                        <a:t>Отклонение 2020 год к 2019 году</a:t>
                      </a:r>
                    </a:p>
                  </a:txBody>
                  <a:tcPr marL="2256" marR="2256" marT="2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ru-RU"/>
                    </a:p>
                  </a:txBody>
                  <a:tcPr/>
                </a:tc>
              </a:tr>
              <a:tr h="71706">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pPr algn="ctr" rtl="0" fontAlgn="t"/>
                      <a:endParaRPr lang="ru-RU" sz="1000" b="1" i="0" u="none" strike="noStrike">
                        <a:solidFill>
                          <a:srgbClr val="000000"/>
                        </a:solidFill>
                        <a:latin typeface="Calibri"/>
                      </a:endParaRPr>
                    </a:p>
                  </a:txBody>
                  <a:tcPr marL="2256" marR="2256" marT="2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t"/>
                      <a:r>
                        <a:rPr lang="ru-RU" sz="900" b="1" i="0" u="none" strike="noStrike" dirty="0">
                          <a:solidFill>
                            <a:srgbClr val="000000"/>
                          </a:solidFill>
                          <a:latin typeface="Calibri"/>
                        </a:rPr>
                        <a:t>(+/-)</a:t>
                      </a:r>
                    </a:p>
                  </a:txBody>
                  <a:tcPr marL="2256" marR="2256" marT="2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ru-RU" sz="900" b="1" i="0" u="none" strike="noStrike" dirty="0">
                          <a:solidFill>
                            <a:srgbClr val="000000"/>
                          </a:solidFill>
                          <a:latin typeface="Calibri"/>
                        </a:rPr>
                        <a:t>%</a:t>
                      </a:r>
                    </a:p>
                  </a:txBody>
                  <a:tcPr marL="2256" marR="2256" marT="2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ru-RU" sz="900" b="1" i="0" u="none" strike="noStrike">
                          <a:solidFill>
                            <a:srgbClr val="000000"/>
                          </a:solidFill>
                          <a:latin typeface="Calibri"/>
                        </a:rPr>
                        <a:t>(+/-)</a:t>
                      </a:r>
                    </a:p>
                  </a:txBody>
                  <a:tcPr marL="2256" marR="2256" marT="2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t"/>
                      <a:r>
                        <a:rPr lang="ru-RU" sz="900" b="1" i="0" u="none" strike="noStrike">
                          <a:solidFill>
                            <a:srgbClr val="000000"/>
                          </a:solidFill>
                          <a:latin typeface="Calibri"/>
                        </a:rPr>
                        <a:t>%</a:t>
                      </a:r>
                    </a:p>
                  </a:txBody>
                  <a:tcPr marL="2256" marR="2256" marT="225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15120">
                <a:tc>
                  <a:txBody>
                    <a:bodyPr/>
                    <a:lstStyle/>
                    <a:p>
                      <a:pPr algn="l" rtl="0" fontAlgn="b"/>
                      <a:r>
                        <a:rPr lang="ru-RU" sz="800" b="0" i="0" u="none" strike="noStrike" dirty="0">
                          <a:solidFill>
                            <a:srgbClr val="000000"/>
                          </a:solidFill>
                          <a:latin typeface="Calibri"/>
                        </a:rPr>
                        <a:t>Муниципальная программа Курского муниципального района Ставропольского края «Развитие образования»</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675 319,73</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709 546,65</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711 728,45</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710 122,86</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707 367,57</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36 408,72</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105,4</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2 181,80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100,3</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8121">
                <a:tc>
                  <a:txBody>
                    <a:bodyPr/>
                    <a:lstStyle/>
                    <a:p>
                      <a:pPr algn="l" rtl="0" fontAlgn="b"/>
                      <a:r>
                        <a:rPr lang="ru-RU" sz="800" b="0" i="0" u="none" strike="noStrike" dirty="0">
                          <a:solidFill>
                            <a:srgbClr val="000000"/>
                          </a:solidFill>
                          <a:latin typeface="Calibri"/>
                        </a:rPr>
                        <a:t>Муниципальная программа Курского муниципального района Ставропольского края «Социальная поддержка граждан»</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315 663,14</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325 840,98</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419 077,45</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433 642,48</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459 413,10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103 414,31</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132,8</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93 236,47</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128,6</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8121">
                <a:tc>
                  <a:txBody>
                    <a:bodyPr/>
                    <a:lstStyle/>
                    <a:p>
                      <a:pPr algn="l" rtl="0" fontAlgn="b"/>
                      <a:r>
                        <a:rPr lang="ru-RU" sz="800" b="0" i="0" u="none" strike="noStrike" dirty="0">
                          <a:solidFill>
                            <a:srgbClr val="000000"/>
                          </a:solidFill>
                          <a:latin typeface="Calibri"/>
                        </a:rPr>
                        <a:t>Муниципальная программа Курского муниципального района Ставропольского края «Сохранение и развитие культуры»</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70 144,48</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70 097,93</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64 256,79</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64 152,00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64 468,72</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-5 887,69</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91,6</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-5 841,14</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91,7</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8121">
                <a:tc>
                  <a:txBody>
                    <a:bodyPr/>
                    <a:lstStyle/>
                    <a:p>
                      <a:pPr algn="l" rtl="0" fontAlgn="b"/>
                      <a:r>
                        <a:rPr lang="ru-RU" sz="800" b="0" i="0" u="none" strike="noStrike" dirty="0">
                          <a:solidFill>
                            <a:srgbClr val="000000"/>
                          </a:solidFill>
                          <a:latin typeface="Calibri"/>
                        </a:rPr>
                        <a:t>Муниципальная программа Курского муниципального района Ставропольского края «Развитие физической культуры и спорта»</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13 329,07</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14 852,07</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14 558,01</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14 640,87</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14 727,71</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1 228,94</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109,2</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-294,06</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98,0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8121">
                <a:tc>
                  <a:txBody>
                    <a:bodyPr/>
                    <a:lstStyle/>
                    <a:p>
                      <a:pPr algn="l" rtl="0" fontAlgn="b"/>
                      <a:r>
                        <a:rPr lang="ru-RU" sz="800" b="0" i="0" u="none" strike="noStrike" dirty="0">
                          <a:solidFill>
                            <a:srgbClr val="000000"/>
                          </a:solidFill>
                          <a:latin typeface="Calibri"/>
                        </a:rPr>
                        <a:t>Муниципальная программа Курского муниципального района Ставропольского края « Молодежная </a:t>
                      </a:r>
                      <a:r>
                        <a:rPr lang="ru-RU" sz="800" b="0" i="0" u="none" strike="noStrike" dirty="0" smtClean="0">
                          <a:solidFill>
                            <a:srgbClr val="000000"/>
                          </a:solidFill>
                          <a:latin typeface="Calibri"/>
                        </a:rPr>
                        <a:t>политика»</a:t>
                      </a:r>
                      <a:endParaRPr lang="ru-RU" sz="800" b="0" i="0" u="none" strike="noStrike" dirty="0">
                        <a:solidFill>
                          <a:srgbClr val="000000"/>
                        </a:solidFill>
                        <a:latin typeface="Calibri"/>
                      </a:endParaRP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2 199,73</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2 070,64</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2 463,81</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2 520,24</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2 581,10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264,08</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112,0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393,17</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119,0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8121">
                <a:tc>
                  <a:txBody>
                    <a:bodyPr/>
                    <a:lstStyle/>
                    <a:p>
                      <a:pPr algn="l" rtl="0" fontAlgn="b"/>
                      <a:r>
                        <a:rPr lang="ru-RU" sz="800" b="0" i="0" u="none" strike="noStrike" dirty="0">
                          <a:solidFill>
                            <a:srgbClr val="000000"/>
                          </a:solidFill>
                          <a:latin typeface="Calibri"/>
                        </a:rPr>
                        <a:t>Муниципальная программа Курского муниципального района Ставропольского края «Управление имуществом»</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838,5</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800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800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800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800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-38,50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dirty="0">
                          <a:solidFill>
                            <a:srgbClr val="000000"/>
                          </a:solidFill>
                          <a:latin typeface="Calibri"/>
                        </a:rPr>
                        <a:t>95,4</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0,00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100,0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8121">
                <a:tc>
                  <a:txBody>
                    <a:bodyPr/>
                    <a:lstStyle/>
                    <a:p>
                      <a:pPr algn="l" rtl="0" fontAlgn="b"/>
                      <a:r>
                        <a:rPr lang="ru-RU" sz="800" b="0" i="0" u="none" strike="noStrike" dirty="0">
                          <a:solidFill>
                            <a:srgbClr val="000000"/>
                          </a:solidFill>
                          <a:latin typeface="Calibri"/>
                        </a:rPr>
                        <a:t>Муниципальная программа Курского муниципального района Ставропольского края «Управление </a:t>
                      </a:r>
                      <a:r>
                        <a:rPr lang="ru-RU" sz="800" b="0" i="0" u="none" strike="noStrike" dirty="0" smtClean="0">
                          <a:solidFill>
                            <a:srgbClr val="000000"/>
                          </a:solidFill>
                          <a:latin typeface="Calibri"/>
                        </a:rPr>
                        <a:t>финансами»</a:t>
                      </a:r>
                      <a:endParaRPr lang="ru-RU" sz="800" b="0" i="0" u="none" strike="noStrike" dirty="0">
                        <a:solidFill>
                          <a:srgbClr val="000000"/>
                        </a:solidFill>
                        <a:latin typeface="Calibri"/>
                      </a:endParaRP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91 221,80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120 160,50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151 493,74</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127 541,13</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128 593,48</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60 271,94</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dirty="0">
                          <a:solidFill>
                            <a:srgbClr val="000000"/>
                          </a:solidFill>
                          <a:latin typeface="Calibri"/>
                        </a:rPr>
                        <a:t>166,1</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31 333,24</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126,1</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74122">
                <a:tc>
                  <a:txBody>
                    <a:bodyPr/>
                    <a:lstStyle/>
                    <a:p>
                      <a:pPr algn="l" rtl="0" fontAlgn="b"/>
                      <a:r>
                        <a:rPr lang="ru-RU" sz="800" b="0" i="0" u="none" strike="noStrike">
                          <a:solidFill>
                            <a:srgbClr val="000000"/>
                          </a:solidFill>
                          <a:latin typeface="Calibri"/>
                        </a:rPr>
                        <a:t>Муниципальная программа Курского муниципального района Ставропольского края « Защита населения и территории Курского района Ставропольского края от чрезвычайных ситуаций»</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3 312,30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3 398,94</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3 948,46</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3 700,95</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3 826,90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636,16</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dirty="0">
                          <a:solidFill>
                            <a:srgbClr val="000000"/>
                          </a:solidFill>
                          <a:latin typeface="Calibri"/>
                        </a:rPr>
                        <a:t>119,2</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549,52</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116,2</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27121">
                <a:tc>
                  <a:txBody>
                    <a:bodyPr/>
                    <a:lstStyle/>
                    <a:p>
                      <a:pPr algn="l" rtl="0" fontAlgn="b"/>
                      <a:r>
                        <a:rPr lang="ru-RU" sz="800" b="0" i="0" u="none" strike="noStrike" dirty="0">
                          <a:solidFill>
                            <a:srgbClr val="000000"/>
                          </a:solidFill>
                          <a:latin typeface="Calibri"/>
                        </a:rPr>
                        <a:t>Муниципальная программа Курского муниципального района Ставропольского края « Развитие малого и среднего бизнеса, потребительского рынка, снижение административных </a:t>
                      </a:r>
                      <a:r>
                        <a:rPr lang="ru-RU" sz="800" b="0" i="0" u="none" strike="noStrike" dirty="0" smtClean="0">
                          <a:solidFill>
                            <a:srgbClr val="000000"/>
                          </a:solidFill>
                          <a:latin typeface="Calibri"/>
                        </a:rPr>
                        <a:t>барьеров»</a:t>
                      </a:r>
                      <a:endParaRPr lang="ru-RU" sz="800" b="0" i="0" u="none" strike="noStrike" dirty="0">
                        <a:solidFill>
                          <a:srgbClr val="000000"/>
                        </a:solidFill>
                        <a:latin typeface="Calibri"/>
                      </a:endParaRP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9 354,72</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11 172,47</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22 920,99</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160 068,77</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11 860,47</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13 566,27</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dirty="0">
                          <a:solidFill>
                            <a:srgbClr val="000000"/>
                          </a:solidFill>
                          <a:latin typeface="Calibri"/>
                        </a:rPr>
                        <a:t>245,0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11 748,52</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205,2</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427121">
                <a:tc>
                  <a:txBody>
                    <a:bodyPr/>
                    <a:lstStyle/>
                    <a:p>
                      <a:pPr algn="l" rtl="0" fontAlgn="b"/>
                      <a:r>
                        <a:rPr lang="ru-RU" sz="800" b="0" i="0" u="none" strike="noStrike" dirty="0">
                          <a:solidFill>
                            <a:srgbClr val="000000"/>
                          </a:solidFill>
                          <a:latin typeface="Calibri"/>
                        </a:rPr>
                        <a:t>Муниципальная программа Курского муниципального района Ставропольского края «Развитие коммунального хозяйства, транспортной системы и обеспечение безопасности дорожного </a:t>
                      </a:r>
                      <a:r>
                        <a:rPr lang="ru-RU" sz="800" b="0" i="0" u="none" strike="noStrike" dirty="0" smtClean="0">
                          <a:solidFill>
                            <a:srgbClr val="000000"/>
                          </a:solidFill>
                          <a:latin typeface="Calibri"/>
                        </a:rPr>
                        <a:t>движения»</a:t>
                      </a:r>
                      <a:endParaRPr lang="ru-RU" sz="800" b="0" i="0" u="none" strike="noStrike" dirty="0">
                        <a:solidFill>
                          <a:srgbClr val="000000"/>
                        </a:solidFill>
                        <a:latin typeface="Calibri"/>
                      </a:endParaRP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7 502,46</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16 808,00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13 040,93</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7 541,88</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7 622,65</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5 538,47</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dirty="0">
                          <a:solidFill>
                            <a:srgbClr val="000000"/>
                          </a:solidFill>
                          <a:latin typeface="Calibri"/>
                        </a:rPr>
                        <a:t>173,8</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-3 767,07</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77,6</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68121">
                <a:tc>
                  <a:txBody>
                    <a:bodyPr/>
                    <a:lstStyle/>
                    <a:p>
                      <a:pPr algn="l" rtl="0" fontAlgn="b"/>
                      <a:r>
                        <a:rPr lang="ru-RU" sz="800" b="0" i="0" u="none" strike="noStrike">
                          <a:solidFill>
                            <a:srgbClr val="000000"/>
                          </a:solidFill>
                          <a:latin typeface="Calibri"/>
                        </a:rPr>
                        <a:t>Муниципальная программа Курского муниципального района Ставропольского края «Развитие сельского хозяйства»</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24 239,93</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6 695,97</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7 015,33</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7 188,20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7 414,73</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-17 224,60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28,9</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dirty="0">
                          <a:solidFill>
                            <a:srgbClr val="000000"/>
                          </a:solidFill>
                          <a:latin typeface="Calibri"/>
                        </a:rPr>
                        <a:t>319,36</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104,8</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1121">
                <a:tc>
                  <a:txBody>
                    <a:bodyPr/>
                    <a:lstStyle/>
                    <a:p>
                      <a:pPr algn="l" rtl="0" fontAlgn="b"/>
                      <a:r>
                        <a:rPr lang="ru-RU" sz="800" b="0" i="0" u="none" strike="noStrike" dirty="0">
                          <a:solidFill>
                            <a:srgbClr val="000000"/>
                          </a:solidFill>
                          <a:latin typeface="Calibri"/>
                        </a:rPr>
                        <a:t>Муниципальная программа Курского муниципального района Ставропольского края « Межнациональные отношения и поддержка </a:t>
                      </a:r>
                      <a:r>
                        <a:rPr lang="ru-RU" sz="800" b="0" i="0" u="none" strike="noStrike" dirty="0" smtClean="0">
                          <a:solidFill>
                            <a:srgbClr val="000000"/>
                          </a:solidFill>
                          <a:latin typeface="Calibri"/>
                        </a:rPr>
                        <a:t>казачества»</a:t>
                      </a:r>
                      <a:endParaRPr lang="ru-RU" sz="800" b="0" i="0" u="none" strike="noStrike" dirty="0">
                        <a:solidFill>
                          <a:srgbClr val="000000"/>
                        </a:solidFill>
                        <a:latin typeface="Calibri"/>
                      </a:endParaRP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357,69</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450,42</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13 537,12</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12 956,82</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12 956,82</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13 179,43</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3 784,6</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dirty="0">
                          <a:solidFill>
                            <a:srgbClr val="000000"/>
                          </a:solidFill>
                          <a:latin typeface="Calibri"/>
                        </a:rPr>
                        <a:t>13 086,70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3 005,4</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21121">
                <a:tc>
                  <a:txBody>
                    <a:bodyPr/>
                    <a:lstStyle/>
                    <a:p>
                      <a:pPr algn="l" rtl="0" fontAlgn="b"/>
                      <a:r>
                        <a:rPr lang="ru-RU" sz="800" b="0" i="0" u="none" strike="noStrike">
                          <a:solidFill>
                            <a:srgbClr val="000000"/>
                          </a:solidFill>
                          <a:latin typeface="Calibri"/>
                        </a:rPr>
                        <a:t>Муниципальная программа Курского муниципального района Ставропольского края «Энергосбережение и повышение энергетической эффективности»</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4 924,83</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3 862,09</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2 802,12</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0</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-2 122,71</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56,9</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dirty="0">
                          <a:solidFill>
                            <a:srgbClr val="000000"/>
                          </a:solidFill>
                          <a:latin typeface="Calibri"/>
                        </a:rPr>
                        <a:t>-1 059,97</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72,6</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74122">
                <a:tc>
                  <a:txBody>
                    <a:bodyPr/>
                    <a:lstStyle/>
                    <a:p>
                      <a:pPr algn="l" rtl="0" fontAlgn="b"/>
                      <a:r>
                        <a:rPr lang="ru-RU" sz="800" b="0" i="0" u="none" strike="noStrike">
                          <a:solidFill>
                            <a:srgbClr val="000000"/>
                          </a:solidFill>
                          <a:latin typeface="Calibri"/>
                        </a:rPr>
                        <a:t>Муниципальная программа Курского муниципального района Ставропольского края «Профилактика правонарушений в Курском районе Ставропольского края»</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25,54</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1 756,74</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135</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135</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135</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109,46</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528,6</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-1 621,74</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dirty="0">
                          <a:solidFill>
                            <a:srgbClr val="000000"/>
                          </a:solidFill>
                          <a:latin typeface="Calibri"/>
                        </a:rPr>
                        <a:t>7,7</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66292">
                <a:tc gridSpan="10">
                  <a:txBody>
                    <a:bodyPr/>
                    <a:lstStyle/>
                    <a:p>
                      <a:pPr algn="ctr" fontAlgn="b"/>
                      <a:r>
                        <a:rPr lang="ru-RU" sz="800" b="0" i="0" u="none" strike="noStrike" dirty="0" err="1">
                          <a:solidFill>
                            <a:srgbClr val="000000"/>
                          </a:solidFill>
                          <a:latin typeface="Calibri"/>
                        </a:rPr>
                        <a:t>Непрограмные</a:t>
                      </a:r>
                      <a:r>
                        <a:rPr lang="ru-RU" sz="800" b="0" i="0" u="none" strike="noStrike" dirty="0">
                          <a:solidFill>
                            <a:srgbClr val="000000"/>
                          </a:solidFill>
                          <a:latin typeface="Calibri"/>
                        </a:rPr>
                        <a:t> расходы</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18993">
                <a:tc>
                  <a:txBody>
                    <a:bodyPr/>
                    <a:lstStyle/>
                    <a:p>
                      <a:pPr algn="l" fontAlgn="b"/>
                      <a:r>
                        <a:rPr lang="ru-RU" sz="800" b="0" i="0" u="none" strike="noStrike">
                          <a:solidFill>
                            <a:srgbClr val="000000"/>
                          </a:solidFill>
                          <a:latin typeface="Calibri"/>
                        </a:rPr>
                        <a:t>Обеспечение деятельности совета Курского муниципального района Ставропольского края</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4280,78</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4525,12</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5091,63</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5261,69</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5445,11</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dirty="0">
                          <a:solidFill>
                            <a:srgbClr val="000000"/>
                          </a:solidFill>
                          <a:latin typeface="Calibri"/>
                        </a:rPr>
                        <a:t>810,85</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118,9</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dirty="0">
                          <a:solidFill>
                            <a:srgbClr val="000000"/>
                          </a:solidFill>
                          <a:latin typeface="Calibri"/>
                        </a:rPr>
                        <a:t>566,51</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dirty="0">
                          <a:solidFill>
                            <a:srgbClr val="000000"/>
                          </a:solidFill>
                          <a:latin typeface="Calibri"/>
                        </a:rPr>
                        <a:t>112,5</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52259">
                <a:tc>
                  <a:txBody>
                    <a:bodyPr/>
                    <a:lstStyle/>
                    <a:p>
                      <a:pPr algn="l" fontAlgn="b"/>
                      <a:r>
                        <a:rPr lang="ru-RU" sz="800" b="0" i="0" u="none" strike="noStrike">
                          <a:solidFill>
                            <a:srgbClr val="000000"/>
                          </a:solidFill>
                          <a:latin typeface="Calibri"/>
                        </a:rPr>
                        <a:t>Обеспечение деятельности администрации Курского муниципального района Ставропольского края и администраций поселений Курского района Ставропольского края</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50839,28</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60366,05</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73173,54</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49547,06</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50817,07</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22 334,26</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dirty="0">
                          <a:solidFill>
                            <a:srgbClr val="000000"/>
                          </a:solidFill>
                          <a:latin typeface="Calibri"/>
                        </a:rPr>
                        <a:t>143,9</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dirty="0">
                          <a:solidFill>
                            <a:srgbClr val="000000"/>
                          </a:solidFill>
                          <a:latin typeface="Calibri"/>
                        </a:rPr>
                        <a:t>12 807,49</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dirty="0">
                          <a:solidFill>
                            <a:srgbClr val="000000"/>
                          </a:solidFill>
                          <a:latin typeface="Calibri"/>
                        </a:rPr>
                        <a:t>121,2</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12154">
                <a:tc>
                  <a:txBody>
                    <a:bodyPr/>
                    <a:lstStyle/>
                    <a:p>
                      <a:pPr algn="l" fontAlgn="b"/>
                      <a:r>
                        <a:rPr lang="ru-RU" sz="800" b="0" i="0" u="none" strike="noStrike">
                          <a:solidFill>
                            <a:srgbClr val="000000"/>
                          </a:solidFill>
                          <a:latin typeface="Calibri"/>
                        </a:rPr>
                        <a:t>Реализация функций, связанных с поддержкой жилищно-коммунального хозяйства в поселениях Курского района Ставропольского края</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136,8</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183,65</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390,46</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160,92</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latin typeface="Calibri"/>
                        </a:rPr>
                        <a:t>160,92</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b"/>
                      <a:r>
                        <a:rPr lang="ru-RU" sz="800" b="0" i="0" u="none" strike="noStrike">
                          <a:solidFill>
                            <a:srgbClr val="000000"/>
                          </a:solidFill>
                          <a:latin typeface="Calibri"/>
                        </a:rPr>
                        <a:t>253,66</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a:solidFill>
                            <a:srgbClr val="000000"/>
                          </a:solidFill>
                          <a:latin typeface="Calibri"/>
                        </a:rPr>
                        <a:t>285,4</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dirty="0">
                          <a:solidFill>
                            <a:srgbClr val="000000"/>
                          </a:solidFill>
                          <a:latin typeface="Calibri"/>
                        </a:rPr>
                        <a:t>206,81</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rtl="0" fontAlgn="b"/>
                      <a:r>
                        <a:rPr lang="ru-RU" sz="800" b="0" i="0" u="none" strike="noStrike" dirty="0">
                          <a:solidFill>
                            <a:srgbClr val="000000"/>
                          </a:solidFill>
                          <a:latin typeface="Calibri"/>
                        </a:rPr>
                        <a:t>212,6</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129467">
                <a:tc>
                  <a:txBody>
                    <a:bodyPr/>
                    <a:lstStyle/>
                    <a:p>
                      <a:pPr algn="l" fontAlgn="b"/>
                      <a:r>
                        <a:rPr lang="ru-RU" sz="800" b="1" i="0" u="none" strike="noStrike">
                          <a:solidFill>
                            <a:srgbClr val="000000"/>
                          </a:solidFill>
                          <a:latin typeface="Calibri"/>
                        </a:rPr>
                        <a:t>ИТОГО:</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dirty="0">
                          <a:solidFill>
                            <a:srgbClr val="000000"/>
                          </a:solidFill>
                          <a:latin typeface="Calibri"/>
                        </a:rPr>
                        <a:t>1 273 690,78</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latin typeface="Calibri"/>
                        </a:rPr>
                        <a:t>1 352 588,22</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latin typeface="Calibri"/>
                        </a:rPr>
                        <a:t>1 506 433,83</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latin typeface="Calibri"/>
                        </a:rPr>
                        <a:t>1 599 980,87</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latin typeface="Calibri"/>
                        </a:rPr>
                        <a:t>1 478 191,35</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latin typeface="Calibri"/>
                        </a:rPr>
                        <a:t>232 743,05</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latin typeface="Calibri"/>
                        </a:rPr>
                        <a:t>6 297,83</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latin typeface="Calibri"/>
                        </a:rPr>
                        <a:t>153 845,61</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dirty="0">
                          <a:solidFill>
                            <a:srgbClr val="000000"/>
                          </a:solidFill>
                          <a:latin typeface="Calibri"/>
                        </a:rPr>
                        <a:t>4 799,38</a:t>
                      </a:r>
                    </a:p>
                  </a:txBody>
                  <a:tcPr marL="2256" marR="2256" marT="225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Заголовок 1"/>
          <p:cNvSpPr txBox="1">
            <a:spLocks/>
          </p:cNvSpPr>
          <p:nvPr/>
        </p:nvSpPr>
        <p:spPr bwMode="auto">
          <a:xfrm>
            <a:off x="0" y="1"/>
            <a:ext cx="9144000" cy="714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0" cap="none" spc="0" normalizeH="0" baseline="0" noProof="0" dirty="0" smtClean="0">
                <a:ln>
                  <a:noFill/>
                </a:ln>
                <a:uLnTx/>
                <a:uFillTx/>
                <a:ea typeface="+mj-ea"/>
                <a:cs typeface="+mj-cs"/>
              </a:rPr>
              <a:t>Сведения о расходной части </a:t>
            </a:r>
            <a:r>
              <a:rPr lang="ru-RU" sz="1200" kern="0" dirty="0" smtClean="0">
                <a:ea typeface="+mj-ea"/>
                <a:cs typeface="+mj-cs"/>
              </a:rPr>
              <a:t>проекта </a:t>
            </a:r>
            <a:r>
              <a:rPr kumimoji="0" lang="ru-RU" sz="1200" b="0" i="0" u="none" strike="noStrike" kern="0" cap="none" spc="0" normalizeH="0" baseline="0" noProof="0" dirty="0" smtClean="0">
                <a:ln>
                  <a:noFill/>
                </a:ln>
                <a:uLnTx/>
                <a:uFillTx/>
                <a:ea typeface="+mj-ea"/>
                <a:cs typeface="+mj-cs"/>
              </a:rPr>
              <a:t>бюджета Курского муниципального района на 2020 год и плановый период 2021</a:t>
            </a:r>
            <a:r>
              <a:rPr kumimoji="0" lang="ru-RU" sz="1200" b="0" i="0" u="none" strike="noStrike" kern="0" cap="none" spc="0" normalizeH="0" noProof="0" dirty="0" smtClean="0">
                <a:ln>
                  <a:noFill/>
                </a:ln>
                <a:uLnTx/>
                <a:uFillTx/>
                <a:ea typeface="+mj-ea"/>
                <a:cs typeface="+mj-cs"/>
              </a:rPr>
              <a:t> и </a:t>
            </a:r>
            <a:r>
              <a:rPr kumimoji="0" lang="ru-RU" sz="1200" b="0" i="0" u="none" strike="noStrike" kern="0" cap="none" spc="0" normalizeH="0" baseline="0" noProof="0" dirty="0" smtClean="0">
                <a:ln>
                  <a:noFill/>
                </a:ln>
                <a:uLnTx/>
                <a:uFillTx/>
                <a:ea typeface="+mj-ea"/>
                <a:cs typeface="+mj-cs"/>
              </a:rPr>
              <a:t>2022 годов в сравнении с ожидаемым исполнением за 2019 год (оценка) и</a:t>
            </a:r>
            <a:r>
              <a:rPr kumimoji="0" lang="ru-RU" sz="1200" b="0" i="0" u="none" strike="noStrike" kern="0" cap="none" spc="0" normalizeH="0" noProof="0" dirty="0" smtClean="0">
                <a:ln>
                  <a:noFill/>
                </a:ln>
                <a:uLnTx/>
                <a:uFillTx/>
                <a:ea typeface="+mj-ea"/>
                <a:cs typeface="+mj-cs"/>
              </a:rPr>
              <a:t> отчетом за 2018 год (отчетный финансовый год)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0" cap="none" spc="0" normalizeH="0" noProof="0" dirty="0" smtClean="0">
                <a:ln>
                  <a:noFill/>
                </a:ln>
                <a:uLnTx/>
                <a:uFillTx/>
                <a:ea typeface="+mj-ea"/>
                <a:cs typeface="+mj-cs"/>
              </a:rPr>
              <a:t>в разрезе муниципальных программ</a:t>
            </a:r>
            <a:endParaRPr kumimoji="0" lang="ru-RU" sz="1200" b="0" i="0" u="none" strike="noStrike" kern="0" cap="none" spc="0" normalizeH="0" baseline="0" noProof="0" dirty="0" smtClean="0">
              <a:ln>
                <a:noFill/>
              </a:ln>
              <a:uLnTx/>
              <a:uFillTx/>
              <a:ea typeface="+mj-ea"/>
              <a:cs typeface="+mj-cs"/>
            </a:endParaRPr>
          </a:p>
        </p:txBody>
      </p:sp>
    </p:spTree>
  </p:cSld>
  <p:clrMapOvr>
    <a:masterClrMapping/>
  </p:clrMapOvr>
  <p:transition>
    <p:split orient="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0110"/>
          </a:xfrm>
          <a:prstGeom prst="rect">
            <a:avLst/>
          </a:prstGeom>
          <a:noFill/>
        </p:spPr>
        <p:txBody>
          <a:bodyPr wrap="square" rtlCol="0">
            <a:spAutoFit/>
          </a:bodyPr>
          <a:lstStyle/>
          <a:p>
            <a:r>
              <a:rPr lang="ru-RU" sz="1600" b="1" dirty="0" smtClean="0">
                <a:latin typeface="Calibri" pitchFamily="34" charset="0"/>
                <a:cs typeface="Calibri" pitchFamily="34" charset="0"/>
              </a:rPr>
              <a:t>Раздел 13 /                                      </a:t>
            </a:r>
            <a:r>
              <a:rPr lang="ru-RU" sz="2000" dirty="0" smtClean="0">
                <a:latin typeface="Calibri" pitchFamily="34" charset="0"/>
                <a:cs typeface="Calibri" pitchFamily="34" charset="0"/>
              </a:rPr>
              <a:t>ДОПОЛНИТЕЛЬНЫЕ СВЕДЕНИЯ</a:t>
            </a:r>
          </a:p>
        </p:txBody>
      </p:sp>
      <p:sp>
        <p:nvSpPr>
          <p:cNvPr id="96257" name="Rectangle 1"/>
          <p:cNvSpPr>
            <a:spLocks noChangeArrowheads="1"/>
          </p:cNvSpPr>
          <p:nvPr/>
        </p:nvSpPr>
        <p:spPr bwMode="auto">
          <a:xfrm>
            <a:off x="357158" y="1428736"/>
            <a:ext cx="84582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На основании приказов министерства финансов Ставропольского края «О результатах оценки качества управления бюджетным процессом в муниципальных районах и городских округах Ставропольского края»:</a:t>
            </a:r>
          </a:p>
          <a:p>
            <a:pPr marL="0" marR="0" lvl="0" indent="450850" algn="just"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от 19.04.2016 №72 по итогам 2015 года Курскому муниципальному району присвоена 1 степень качества управления бюджетным процессом, с результатом 78,34 баллов;</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 от 28.04.2017 №129 по итогам 2016 года Курскому муниципальному району присвоена 2 степень качества управления бюджетным процессом, с результатом 72,37 баллов;</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r>
              <a:rPr kumimoji="0" lang="ru-RU" sz="16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от 10.10.2018 №257 по итогам 2017 года Курский муниципальный район на 19 месте с результатом 62,61 балла. </a:t>
            </a: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lang="ru-RU" sz="1600" dirty="0" smtClean="0">
              <a:latin typeface="Calibri" pitchFamily="34" charset="0"/>
              <a:cs typeface="Calibri" pitchFamily="34" charset="0"/>
            </a:endParaRPr>
          </a:p>
          <a:p>
            <a:pPr indent="450850" algn="just" eaLnBrk="0" hangingPunct="0">
              <a:buFont typeface="Wingdings" pitchFamily="2" charset="2"/>
              <a:buChar char="Ø"/>
            </a:pPr>
            <a:r>
              <a:rPr lang="ru-RU" sz="1600" dirty="0" smtClean="0">
                <a:latin typeface="Calibri" pitchFamily="34" charset="0"/>
                <a:ea typeface="Times New Roman" pitchFamily="18" charset="0"/>
                <a:cs typeface="Calibri" pitchFamily="34" charset="0"/>
              </a:rPr>
              <a:t>от 31.05.2019 №142 по итогам 2018 года Курский муниципальный район на 30 месте с результатом 56,67 балла. </a:t>
            </a:r>
            <a:endParaRPr lang="ru-RU" sz="1600" dirty="0" smtClean="0">
              <a:latin typeface="Calibri" pitchFamily="34" charset="0"/>
              <a:cs typeface="Calibri" pitchFamily="34" charset="0"/>
            </a:endParaRPr>
          </a:p>
          <a:p>
            <a:pPr marL="0" marR="0" lvl="0" indent="450850" algn="just" defTabSz="914400" rtl="0" eaLnBrk="0" fontAlgn="base" latinLnBrk="0" hangingPunct="0">
              <a:lnSpc>
                <a:spcPct val="100000"/>
              </a:lnSpc>
              <a:spcBef>
                <a:spcPct val="0"/>
              </a:spcBef>
              <a:spcAft>
                <a:spcPct val="0"/>
              </a:spcAft>
              <a:buClrTx/>
              <a:buSzTx/>
              <a:buFont typeface="Wingdings" pitchFamily="2" charset="2"/>
              <a:buChar char="Ø"/>
              <a:tabLst/>
            </a:pPr>
            <a:endParaRPr kumimoji="0" lang="ru-RU" sz="1600" b="0" i="0" u="none" strike="noStrike" cap="none" normalizeH="0" baseline="0" dirty="0" smtClean="0">
              <a:ln>
                <a:noFill/>
              </a:ln>
              <a:solidFill>
                <a:schemeClr val="tx1"/>
              </a:solidFill>
              <a:effectLst/>
              <a:latin typeface="Calibri" pitchFamily="34" charset="0"/>
              <a:cs typeface="Calibri" pitchFamily="34" charset="0"/>
            </a:endParaRPr>
          </a:p>
        </p:txBody>
      </p:sp>
      <p:sp>
        <p:nvSpPr>
          <p:cNvPr id="5" name="TextBox 4"/>
          <p:cNvSpPr txBox="1"/>
          <p:nvPr/>
        </p:nvSpPr>
        <p:spPr>
          <a:xfrm>
            <a:off x="0" y="642918"/>
            <a:ext cx="9144000" cy="646331"/>
          </a:xfrm>
          <a:prstGeom prst="rect">
            <a:avLst/>
          </a:prstGeom>
          <a:noFill/>
        </p:spPr>
        <p:txBody>
          <a:bodyPr wrap="square" rtlCol="0">
            <a:spAutoFit/>
          </a:bodyPr>
          <a:lstStyle/>
          <a:p>
            <a:pPr algn="ctr"/>
            <a:r>
              <a:rPr lang="ru-RU" dirty="0" smtClean="0">
                <a:latin typeface="Calibri" pitchFamily="34" charset="0"/>
                <a:cs typeface="Calibri" pitchFamily="34" charset="0"/>
              </a:rPr>
              <a:t>Рейтинг Курского муниципального района Ставропольского края </a:t>
            </a:r>
          </a:p>
          <a:p>
            <a:pPr algn="ctr"/>
            <a:r>
              <a:rPr lang="ru-RU" dirty="0" smtClean="0">
                <a:latin typeface="Calibri" pitchFamily="34" charset="0"/>
                <a:cs typeface="Calibri" pitchFamily="34" charset="0"/>
              </a:rPr>
              <a:t>по качеству управления бюджетным процессом  </a:t>
            </a:r>
          </a:p>
        </p:txBody>
      </p:sp>
    </p:spTree>
  </p:cSld>
  <p:clrMapOvr>
    <a:masterClrMapping/>
  </p:clrMapOvr>
  <p:transition>
    <p:split orient="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1600" b="1" dirty="0" smtClean="0">
                <a:latin typeface="Calibri" pitchFamily="34" charset="0"/>
                <a:cs typeface="Calibri" pitchFamily="34" charset="0"/>
              </a:rPr>
              <a:t>Подушевые показатели доходов и расходов бюджета и показатели характеризующих результаты использования бюджетных ассигнований в  Курском муниципальном районе</a:t>
            </a:r>
          </a:p>
        </p:txBody>
      </p:sp>
      <p:graphicFrame>
        <p:nvGraphicFramePr>
          <p:cNvPr id="3" name="Таблица 2"/>
          <p:cNvGraphicFramePr>
            <a:graphicFrameLocks noGrp="1"/>
          </p:cNvGraphicFramePr>
          <p:nvPr/>
        </p:nvGraphicFramePr>
        <p:xfrm>
          <a:off x="214281" y="714067"/>
          <a:ext cx="8786874" cy="4975943"/>
        </p:xfrm>
        <a:graphic>
          <a:graphicData uri="http://schemas.openxmlformats.org/drawingml/2006/table">
            <a:tbl>
              <a:tblPr firstRow="1" bandRow="1">
                <a:tableStyleId>{5C22544A-7EE6-4342-B048-85BDC9FD1C3A}</a:tableStyleId>
              </a:tblPr>
              <a:tblGrid>
                <a:gridCol w="371277"/>
                <a:gridCol w="3915004"/>
                <a:gridCol w="973469"/>
                <a:gridCol w="1175708"/>
                <a:gridCol w="1175708"/>
                <a:gridCol w="1175708"/>
              </a:tblGrid>
              <a:tr h="678263">
                <a:tc>
                  <a:txBody>
                    <a:bodyPr/>
                    <a:lstStyle/>
                    <a:p>
                      <a:pPr algn="ctr"/>
                      <a:r>
                        <a:rPr lang="ru-RU" sz="1200" dirty="0" smtClean="0">
                          <a:latin typeface="Calibri" pitchFamily="34" charset="0"/>
                          <a:cs typeface="Calibri" pitchFamily="34" charset="0"/>
                        </a:rPr>
                        <a:t>№ </a:t>
                      </a:r>
                      <a:r>
                        <a:rPr lang="ru-RU" sz="1200" dirty="0" err="1" smtClean="0">
                          <a:latin typeface="Calibri" pitchFamily="34" charset="0"/>
                          <a:cs typeface="Calibri" pitchFamily="34" charset="0"/>
                        </a:rPr>
                        <a:t>п</a:t>
                      </a:r>
                      <a:r>
                        <a:rPr lang="ru-RU" sz="1200" dirty="0" smtClean="0">
                          <a:latin typeface="Calibri" pitchFamily="34" charset="0"/>
                          <a:cs typeface="Calibri" pitchFamily="34" charset="0"/>
                        </a:rPr>
                        <a:t>/</a:t>
                      </a:r>
                      <a:r>
                        <a:rPr lang="ru-RU" sz="1200" dirty="0" err="1" smtClean="0">
                          <a:latin typeface="Calibri" pitchFamily="34" charset="0"/>
                          <a:cs typeface="Calibri" pitchFamily="34" charset="0"/>
                        </a:rPr>
                        <a:t>п</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Наименование показателя</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Единица измерения</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Показатель за 2018 год</a:t>
                      </a:r>
                      <a:endParaRPr lang="ru-RU" sz="1200" dirty="0">
                        <a:latin typeface="Calibri" pitchFamily="34" charset="0"/>
                        <a:cs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Показатель на 2019 год</a:t>
                      </a:r>
                    </a:p>
                    <a:p>
                      <a:pPr algn="ctr"/>
                      <a:endParaRPr lang="ru-RU" sz="1200" dirty="0">
                        <a:latin typeface="Calibri" pitchFamily="34" charset="0"/>
                        <a:cs typeface="Calibri" pitchFamily="34" charset="0"/>
                      </a:endParaRPr>
                    </a:p>
                  </a:txBody>
                  <a:tcPr/>
                </a:tc>
                <a:tc>
                  <a:txBody>
                    <a:bodyPr/>
                    <a:lstStyle/>
                    <a:p>
                      <a:pPr algn="ctr" rtl="0" fontAlgn="t"/>
                      <a:r>
                        <a:rPr lang="ru-RU" sz="1200" b="1" i="0" u="none" strike="noStrike" dirty="0">
                          <a:solidFill>
                            <a:srgbClr val="FFFFFF"/>
                          </a:solidFill>
                          <a:latin typeface="Calibri"/>
                        </a:rPr>
                        <a:t>Показатель на 2020 год </a:t>
                      </a:r>
                    </a:p>
                  </a:txBody>
                  <a:tcPr marL="9525" marR="9525" marT="9525" marB="0"/>
                </a:tc>
              </a:tr>
              <a:tr h="392962">
                <a:tc>
                  <a:txBody>
                    <a:bodyPr/>
                    <a:lstStyle/>
                    <a:p>
                      <a:pPr algn="ctr"/>
                      <a:r>
                        <a:rPr lang="ru-RU" sz="1200" dirty="0" smtClean="0">
                          <a:latin typeface="Calibri" pitchFamily="34" charset="0"/>
                          <a:cs typeface="Calibri" pitchFamily="34" charset="0"/>
                        </a:rPr>
                        <a:t>1</a:t>
                      </a:r>
                      <a:endParaRPr lang="ru-RU" sz="1200" dirty="0">
                        <a:latin typeface="Calibri" pitchFamily="34" charset="0"/>
                        <a:cs typeface="Calibri" pitchFamily="34" charset="0"/>
                      </a:endParaRPr>
                    </a:p>
                  </a:txBody>
                  <a:tcPr/>
                </a:tc>
                <a:tc>
                  <a:txBody>
                    <a:bodyPr/>
                    <a:lstStyle/>
                    <a:p>
                      <a:r>
                        <a:rPr lang="ru-RU" sz="1200" dirty="0" smtClean="0">
                          <a:latin typeface="Calibri" pitchFamily="34" charset="0"/>
                          <a:cs typeface="Calibri" pitchFamily="34" charset="0"/>
                        </a:rPr>
                        <a:t>Объем доходов местного бюджета всего в расчете на 1 жителя</a:t>
                      </a:r>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a:solidFill>
                            <a:srgbClr val="000000"/>
                          </a:solidFill>
                          <a:latin typeface="Calibri"/>
                        </a:rPr>
                        <a:t>26,76</a:t>
                      </a:r>
                    </a:p>
                  </a:txBody>
                  <a:tcPr marL="9525" marR="9525" marT="9525" marB="0"/>
                </a:tc>
                <a:tc>
                  <a:txBody>
                    <a:bodyPr/>
                    <a:lstStyle/>
                    <a:p>
                      <a:pPr algn="ctr" rtl="0" fontAlgn="t"/>
                      <a:r>
                        <a:rPr lang="ru-RU" sz="1200" b="0" i="0" u="none" strike="noStrike">
                          <a:solidFill>
                            <a:srgbClr val="000000"/>
                          </a:solidFill>
                          <a:latin typeface="Calibri"/>
                        </a:rPr>
                        <a:t>28,19</a:t>
                      </a:r>
                    </a:p>
                  </a:txBody>
                  <a:tcPr marL="9525" marR="9525" marT="9525" marB="0"/>
                </a:tc>
                <a:tc>
                  <a:txBody>
                    <a:bodyPr/>
                    <a:lstStyle/>
                    <a:p>
                      <a:pPr algn="ctr" rtl="0" fontAlgn="t"/>
                      <a:r>
                        <a:rPr lang="ru-RU" sz="1200" b="0" i="0" u="none" strike="noStrike">
                          <a:solidFill>
                            <a:srgbClr val="000000"/>
                          </a:solidFill>
                          <a:latin typeface="Calibri"/>
                        </a:rPr>
                        <a:t>30,81</a:t>
                      </a:r>
                    </a:p>
                  </a:txBody>
                  <a:tcPr marL="9525" marR="9525" marT="9525" marB="0"/>
                </a:tc>
              </a:tr>
              <a:tr h="392962">
                <a:tc>
                  <a:txBody>
                    <a:bodyPr/>
                    <a:lstStyle/>
                    <a:p>
                      <a:pPr algn="ctr"/>
                      <a:r>
                        <a:rPr lang="ru-RU" sz="1200" dirty="0" smtClean="0">
                          <a:latin typeface="Calibri" pitchFamily="34" charset="0"/>
                          <a:cs typeface="Calibri" pitchFamily="34" charset="0"/>
                        </a:rPr>
                        <a:t>2</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налоговых и неналоговых доходов местного бюджета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a:solidFill>
                            <a:srgbClr val="000000"/>
                          </a:solidFill>
                          <a:latin typeface="Calibri"/>
                        </a:rPr>
                        <a:t>5,76</a:t>
                      </a:r>
                    </a:p>
                  </a:txBody>
                  <a:tcPr marL="9525" marR="9525" marT="9525" marB="0"/>
                </a:tc>
                <a:tc>
                  <a:txBody>
                    <a:bodyPr/>
                    <a:lstStyle/>
                    <a:p>
                      <a:pPr algn="ctr" rtl="0" fontAlgn="t"/>
                      <a:r>
                        <a:rPr lang="ru-RU" sz="1200" b="0" i="0" u="none" strike="noStrike">
                          <a:solidFill>
                            <a:srgbClr val="000000"/>
                          </a:solidFill>
                          <a:latin typeface="Calibri"/>
                        </a:rPr>
                        <a:t>6,07</a:t>
                      </a:r>
                    </a:p>
                  </a:txBody>
                  <a:tcPr marL="9525" marR="9525" marT="9525" marB="0"/>
                </a:tc>
                <a:tc>
                  <a:txBody>
                    <a:bodyPr/>
                    <a:lstStyle/>
                    <a:p>
                      <a:pPr algn="ctr" rtl="0" fontAlgn="t"/>
                      <a:r>
                        <a:rPr lang="ru-RU" sz="1200" b="0" i="0" u="none" strike="noStrike">
                          <a:solidFill>
                            <a:srgbClr val="000000"/>
                          </a:solidFill>
                          <a:latin typeface="Calibri"/>
                        </a:rPr>
                        <a:t>6,12</a:t>
                      </a:r>
                    </a:p>
                  </a:txBody>
                  <a:tcPr marL="9525" marR="9525" marT="9525" marB="0"/>
                </a:tc>
              </a:tr>
              <a:tr h="392962">
                <a:tc>
                  <a:txBody>
                    <a:bodyPr/>
                    <a:lstStyle/>
                    <a:p>
                      <a:pPr algn="ctr"/>
                      <a:r>
                        <a:rPr lang="ru-RU" sz="1200" dirty="0" smtClean="0">
                          <a:latin typeface="Calibri" pitchFamily="34" charset="0"/>
                          <a:cs typeface="Calibri" pitchFamily="34" charset="0"/>
                        </a:rPr>
                        <a:t>3</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безвозмездных поступлений  в местный бюджет в расчете на 1 жителя</a:t>
                      </a:r>
                    </a:p>
                    <a:p>
                      <a:endParaRPr lang="ru-RU" sz="1200" dirty="0">
                        <a:latin typeface="Calibri" pitchFamily="34" charset="0"/>
                        <a:cs typeface="Calibri" pitchFamily="34" charset="0"/>
                      </a:endParaRP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a:solidFill>
                            <a:srgbClr val="000000"/>
                          </a:solidFill>
                          <a:latin typeface="Calibri"/>
                        </a:rPr>
                        <a:t>20,99</a:t>
                      </a:r>
                    </a:p>
                  </a:txBody>
                  <a:tcPr marL="9525" marR="9525" marT="9525" marB="0"/>
                </a:tc>
                <a:tc>
                  <a:txBody>
                    <a:bodyPr/>
                    <a:lstStyle/>
                    <a:p>
                      <a:pPr algn="ctr" rtl="0" fontAlgn="t"/>
                      <a:r>
                        <a:rPr lang="ru-RU" sz="1200" b="0" i="0" u="none" strike="noStrike">
                          <a:solidFill>
                            <a:srgbClr val="000000"/>
                          </a:solidFill>
                          <a:latin typeface="Calibri"/>
                        </a:rPr>
                        <a:t>22,12</a:t>
                      </a:r>
                    </a:p>
                  </a:txBody>
                  <a:tcPr marL="9525" marR="9525" marT="9525" marB="0"/>
                </a:tc>
                <a:tc>
                  <a:txBody>
                    <a:bodyPr/>
                    <a:lstStyle/>
                    <a:p>
                      <a:pPr algn="ctr" rtl="0" fontAlgn="t"/>
                      <a:r>
                        <a:rPr lang="ru-RU" sz="1200" b="0" i="0" u="none" strike="noStrike">
                          <a:solidFill>
                            <a:srgbClr val="000000"/>
                          </a:solidFill>
                          <a:latin typeface="Calibri"/>
                        </a:rPr>
                        <a:t>24,69</a:t>
                      </a:r>
                    </a:p>
                  </a:txBody>
                  <a:tcPr marL="9525" marR="9525" marT="9525" marB="0"/>
                </a:tc>
              </a:tr>
              <a:tr h="392962">
                <a:tc>
                  <a:txBody>
                    <a:bodyPr/>
                    <a:lstStyle/>
                    <a:p>
                      <a:pPr algn="ctr"/>
                      <a:r>
                        <a:rPr lang="ru-RU" sz="1200" dirty="0" smtClean="0">
                          <a:latin typeface="Calibri" pitchFamily="34" charset="0"/>
                          <a:cs typeface="Calibri" pitchFamily="34" charset="0"/>
                        </a:rPr>
                        <a:t>4</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a:solidFill>
                            <a:srgbClr val="000000"/>
                          </a:solidFill>
                          <a:latin typeface="Calibri"/>
                        </a:rPr>
                        <a:t>26,83</a:t>
                      </a:r>
                    </a:p>
                  </a:txBody>
                  <a:tcPr marL="9525" marR="9525" marT="9525" marB="0"/>
                </a:tc>
                <a:tc>
                  <a:txBody>
                    <a:bodyPr/>
                    <a:lstStyle/>
                    <a:p>
                      <a:pPr algn="ctr" rtl="0" fontAlgn="t"/>
                      <a:r>
                        <a:rPr lang="ru-RU" sz="1200" b="0" i="0" u="none" strike="noStrike" dirty="0">
                          <a:solidFill>
                            <a:srgbClr val="000000"/>
                          </a:solidFill>
                          <a:latin typeface="Calibri"/>
                        </a:rPr>
                        <a:t>29,39</a:t>
                      </a:r>
                    </a:p>
                  </a:txBody>
                  <a:tcPr marL="9525" marR="9525" marT="9525" marB="0"/>
                </a:tc>
                <a:tc>
                  <a:txBody>
                    <a:bodyPr/>
                    <a:lstStyle/>
                    <a:p>
                      <a:pPr algn="ctr" rtl="0" fontAlgn="t"/>
                      <a:r>
                        <a:rPr lang="ru-RU" sz="1200" b="0" i="0" u="none" strike="noStrike">
                          <a:solidFill>
                            <a:srgbClr val="000000"/>
                          </a:solidFill>
                          <a:latin typeface="Calibri"/>
                        </a:rPr>
                        <a:t>30,81</a:t>
                      </a:r>
                    </a:p>
                  </a:txBody>
                  <a:tcPr marL="9525" marR="9525" marT="9525" marB="0"/>
                </a:tc>
              </a:tr>
              <a:tr h="392962">
                <a:tc>
                  <a:txBody>
                    <a:bodyPr/>
                    <a:lstStyle/>
                    <a:p>
                      <a:pPr algn="ctr"/>
                      <a:r>
                        <a:rPr lang="ru-RU" sz="1200" dirty="0" smtClean="0">
                          <a:latin typeface="Calibri" pitchFamily="34" charset="0"/>
                          <a:cs typeface="Calibri" pitchFamily="34" charset="0"/>
                        </a:rPr>
                        <a:t>5</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образование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a:solidFill>
                            <a:srgbClr val="000000"/>
                          </a:solidFill>
                          <a:latin typeface="Calibri"/>
                        </a:rPr>
                        <a:t>12,74</a:t>
                      </a:r>
                    </a:p>
                  </a:txBody>
                  <a:tcPr marL="9525" marR="9525" marT="9525" marB="0"/>
                </a:tc>
                <a:tc>
                  <a:txBody>
                    <a:bodyPr/>
                    <a:lstStyle/>
                    <a:p>
                      <a:pPr algn="ctr" rtl="0" fontAlgn="t"/>
                      <a:r>
                        <a:rPr lang="ru-RU" sz="1200" b="0" i="0" u="none" strike="noStrike">
                          <a:solidFill>
                            <a:srgbClr val="000000"/>
                          </a:solidFill>
                          <a:latin typeface="Calibri"/>
                        </a:rPr>
                        <a:t>13,34</a:t>
                      </a:r>
                    </a:p>
                  </a:txBody>
                  <a:tcPr marL="9525" marR="9525" marT="9525" marB="0"/>
                </a:tc>
                <a:tc>
                  <a:txBody>
                    <a:bodyPr/>
                    <a:lstStyle/>
                    <a:p>
                      <a:pPr algn="ctr" rtl="0" fontAlgn="t"/>
                      <a:r>
                        <a:rPr lang="ru-RU" sz="1200" b="0" i="0" u="none" strike="noStrike">
                          <a:solidFill>
                            <a:srgbClr val="000000"/>
                          </a:solidFill>
                          <a:latin typeface="Calibri"/>
                        </a:rPr>
                        <a:t>13,86*</a:t>
                      </a:r>
                    </a:p>
                  </a:txBody>
                  <a:tcPr marL="9525" marR="9525" marT="9525" marB="0"/>
                </a:tc>
              </a:tr>
              <a:tr h="392962">
                <a:tc>
                  <a:txBody>
                    <a:bodyPr/>
                    <a:lstStyle/>
                    <a:p>
                      <a:pPr algn="ctr"/>
                      <a:r>
                        <a:rPr lang="ru-RU" sz="1200" dirty="0" smtClean="0">
                          <a:latin typeface="Calibri" pitchFamily="34" charset="0"/>
                          <a:cs typeface="Calibri" pitchFamily="34" charset="0"/>
                        </a:rPr>
                        <a:t>6</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жилищно-коммунальное хозяйство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dirty="0">
                          <a:solidFill>
                            <a:srgbClr val="000000"/>
                          </a:solidFill>
                          <a:latin typeface="Calibri"/>
                        </a:rPr>
                        <a:t>0,56</a:t>
                      </a:r>
                    </a:p>
                  </a:txBody>
                  <a:tcPr marL="9525" marR="9525" marT="9525" marB="0"/>
                </a:tc>
                <a:tc>
                  <a:txBody>
                    <a:bodyPr/>
                    <a:lstStyle/>
                    <a:p>
                      <a:pPr algn="ctr" rtl="0" fontAlgn="t"/>
                      <a:r>
                        <a:rPr lang="ru-RU" sz="1200" b="0" i="0" u="none" strike="noStrike" dirty="0">
                          <a:solidFill>
                            <a:srgbClr val="000000"/>
                          </a:solidFill>
                          <a:latin typeface="Calibri"/>
                        </a:rPr>
                        <a:t>0,58</a:t>
                      </a:r>
                    </a:p>
                  </a:txBody>
                  <a:tcPr marL="9525" marR="9525" marT="9525" marB="0"/>
                </a:tc>
                <a:tc>
                  <a:txBody>
                    <a:bodyPr/>
                    <a:lstStyle/>
                    <a:p>
                      <a:pPr algn="ctr" rtl="0" fontAlgn="t"/>
                      <a:r>
                        <a:rPr lang="ru-RU" sz="1200" b="0" i="0" u="none" strike="noStrike">
                          <a:solidFill>
                            <a:srgbClr val="000000"/>
                          </a:solidFill>
                          <a:latin typeface="Calibri"/>
                        </a:rPr>
                        <a:t>0,01*</a:t>
                      </a:r>
                    </a:p>
                  </a:txBody>
                  <a:tcPr marL="9525" marR="9525" marT="9525" marB="0"/>
                </a:tc>
              </a:tr>
              <a:tr h="392962">
                <a:tc>
                  <a:txBody>
                    <a:bodyPr/>
                    <a:lstStyle/>
                    <a:p>
                      <a:pPr algn="ctr"/>
                      <a:r>
                        <a:rPr lang="ru-RU" sz="1200" dirty="0" smtClean="0">
                          <a:latin typeface="Calibri" pitchFamily="34" charset="0"/>
                          <a:cs typeface="Calibri" pitchFamily="34" charset="0"/>
                        </a:rPr>
                        <a:t>7</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культуру и кинематографию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a:solidFill>
                            <a:srgbClr val="000000"/>
                          </a:solidFill>
                          <a:latin typeface="Calibri"/>
                        </a:rPr>
                        <a:t>2,4</a:t>
                      </a:r>
                    </a:p>
                  </a:txBody>
                  <a:tcPr marL="9525" marR="9525" marT="9525" marB="0"/>
                </a:tc>
                <a:tc>
                  <a:txBody>
                    <a:bodyPr/>
                    <a:lstStyle/>
                    <a:p>
                      <a:pPr algn="ctr" rtl="0" fontAlgn="t"/>
                      <a:r>
                        <a:rPr lang="ru-RU" sz="1200" b="0" i="0" u="none" strike="noStrike" dirty="0">
                          <a:solidFill>
                            <a:srgbClr val="000000"/>
                          </a:solidFill>
                          <a:latin typeface="Calibri"/>
                        </a:rPr>
                        <a:t>2,84</a:t>
                      </a:r>
                    </a:p>
                  </a:txBody>
                  <a:tcPr marL="9525" marR="9525" marT="9525" marB="0"/>
                </a:tc>
                <a:tc>
                  <a:txBody>
                    <a:bodyPr/>
                    <a:lstStyle/>
                    <a:p>
                      <a:pPr algn="ctr" rtl="0" fontAlgn="t"/>
                      <a:r>
                        <a:rPr lang="ru-RU" sz="1200" b="0" i="0" u="none" strike="noStrike" dirty="0">
                          <a:solidFill>
                            <a:srgbClr val="000000"/>
                          </a:solidFill>
                          <a:latin typeface="Calibri"/>
                        </a:rPr>
                        <a:t>0,88*</a:t>
                      </a:r>
                    </a:p>
                  </a:txBody>
                  <a:tcPr marL="9525" marR="9525" marT="9525" marB="0"/>
                </a:tc>
              </a:tr>
              <a:tr h="392962">
                <a:tc>
                  <a:txBody>
                    <a:bodyPr/>
                    <a:lstStyle/>
                    <a:p>
                      <a:pPr algn="ctr"/>
                      <a:r>
                        <a:rPr lang="ru-RU" sz="1200" dirty="0" smtClean="0">
                          <a:latin typeface="Calibri" pitchFamily="34" charset="0"/>
                          <a:cs typeface="Calibri" pitchFamily="34" charset="0"/>
                        </a:rPr>
                        <a:t>8</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социальную</a:t>
                      </a:r>
                      <a:r>
                        <a:rPr lang="ru-RU" sz="1200" baseline="0" dirty="0" smtClean="0">
                          <a:latin typeface="Calibri" pitchFamily="34" charset="0"/>
                          <a:cs typeface="Calibri" pitchFamily="34" charset="0"/>
                        </a:rPr>
                        <a:t> политику</a:t>
                      </a:r>
                      <a:r>
                        <a:rPr lang="ru-RU" sz="1200" dirty="0" smtClean="0">
                          <a:latin typeface="Calibri" pitchFamily="34" charset="0"/>
                          <a:cs typeface="Calibri" pitchFamily="34" charset="0"/>
                        </a:rPr>
                        <a:t>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a:solidFill>
                            <a:srgbClr val="000000"/>
                          </a:solidFill>
                          <a:latin typeface="Calibri"/>
                        </a:rPr>
                        <a:t>6,6</a:t>
                      </a:r>
                    </a:p>
                  </a:txBody>
                  <a:tcPr marL="9525" marR="9525" marT="9525" marB="0"/>
                </a:tc>
                <a:tc>
                  <a:txBody>
                    <a:bodyPr/>
                    <a:lstStyle/>
                    <a:p>
                      <a:pPr algn="ctr" rtl="0" fontAlgn="t"/>
                      <a:r>
                        <a:rPr lang="ru-RU" sz="1200" b="0" i="0" u="none" strike="noStrike">
                          <a:solidFill>
                            <a:srgbClr val="000000"/>
                          </a:solidFill>
                          <a:latin typeface="Calibri"/>
                        </a:rPr>
                        <a:t>6,67</a:t>
                      </a:r>
                    </a:p>
                  </a:txBody>
                  <a:tcPr marL="9525" marR="9525" marT="9525" marB="0"/>
                </a:tc>
                <a:tc>
                  <a:txBody>
                    <a:bodyPr/>
                    <a:lstStyle/>
                    <a:p>
                      <a:pPr algn="ctr" rtl="0" fontAlgn="t"/>
                      <a:r>
                        <a:rPr lang="ru-RU" sz="1200" b="0" i="0" u="none" strike="noStrike" dirty="0">
                          <a:solidFill>
                            <a:srgbClr val="000000"/>
                          </a:solidFill>
                          <a:latin typeface="Calibri"/>
                        </a:rPr>
                        <a:t>7,99*</a:t>
                      </a:r>
                    </a:p>
                  </a:txBody>
                  <a:tcPr marL="9525" marR="9525" marT="9525" marB="0"/>
                </a:tc>
              </a:tr>
              <a:tr h="392962">
                <a:tc>
                  <a:txBody>
                    <a:bodyPr/>
                    <a:lstStyle/>
                    <a:p>
                      <a:pPr algn="ctr"/>
                      <a:r>
                        <a:rPr lang="ru-RU" sz="1200" dirty="0" smtClean="0">
                          <a:latin typeface="Calibri" pitchFamily="34" charset="0"/>
                          <a:cs typeface="Calibri" pitchFamily="34" charset="0"/>
                        </a:rPr>
                        <a:t>9</a:t>
                      </a:r>
                      <a:endParaRPr lang="ru-RU" sz="1200" dirty="0">
                        <a:latin typeface="Calibri" pitchFamily="34" charset="0"/>
                        <a:cs typeface="Calibri"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latin typeface="Calibri" pitchFamily="34" charset="0"/>
                          <a:cs typeface="Calibri" pitchFamily="34" charset="0"/>
                        </a:rPr>
                        <a:t>Объем расходов местного бюджета на физическую культуру и спорт в расчете на 1 жителя</a:t>
                      </a:r>
                    </a:p>
                  </a:txBody>
                  <a:tcPr/>
                </a:tc>
                <a:tc>
                  <a:txBody>
                    <a:bodyPr/>
                    <a:lstStyle/>
                    <a:p>
                      <a:pPr algn="ctr"/>
                      <a:r>
                        <a:rPr lang="ru-RU" sz="1200" dirty="0" smtClean="0">
                          <a:latin typeface="Calibri" pitchFamily="34" charset="0"/>
                          <a:cs typeface="Calibri" pitchFamily="34" charset="0"/>
                        </a:rPr>
                        <a:t>тыс. руб.</a:t>
                      </a:r>
                      <a:endParaRPr lang="ru-RU" sz="1200" dirty="0">
                        <a:latin typeface="Calibri" pitchFamily="34" charset="0"/>
                        <a:cs typeface="Calibri" pitchFamily="34" charset="0"/>
                      </a:endParaRPr>
                    </a:p>
                  </a:txBody>
                  <a:tcPr/>
                </a:tc>
                <a:tc>
                  <a:txBody>
                    <a:bodyPr/>
                    <a:lstStyle/>
                    <a:p>
                      <a:pPr algn="ctr" rtl="0" fontAlgn="t"/>
                      <a:r>
                        <a:rPr lang="ru-RU" sz="1200" b="0" i="0" u="none" strike="noStrike">
                          <a:solidFill>
                            <a:srgbClr val="000000"/>
                          </a:solidFill>
                          <a:latin typeface="Calibri"/>
                        </a:rPr>
                        <a:t>0,18</a:t>
                      </a:r>
                    </a:p>
                  </a:txBody>
                  <a:tcPr marL="9525" marR="9525" marT="9525" marB="0"/>
                </a:tc>
                <a:tc>
                  <a:txBody>
                    <a:bodyPr/>
                    <a:lstStyle/>
                    <a:p>
                      <a:pPr algn="ctr" rtl="0" fontAlgn="t"/>
                      <a:r>
                        <a:rPr lang="ru-RU" sz="1200" b="0" i="0" u="none" strike="noStrike" dirty="0">
                          <a:solidFill>
                            <a:srgbClr val="000000"/>
                          </a:solidFill>
                          <a:latin typeface="Calibri"/>
                        </a:rPr>
                        <a:t>0,23</a:t>
                      </a:r>
                    </a:p>
                  </a:txBody>
                  <a:tcPr marL="9525" marR="9525" marT="9525" marB="0"/>
                </a:tc>
                <a:tc>
                  <a:txBody>
                    <a:bodyPr/>
                    <a:lstStyle/>
                    <a:p>
                      <a:pPr algn="ctr" rtl="0" fontAlgn="t"/>
                      <a:r>
                        <a:rPr lang="ru-RU" sz="1200" b="0" i="0" u="none" strike="noStrike" dirty="0">
                          <a:solidFill>
                            <a:srgbClr val="000000"/>
                          </a:solidFill>
                          <a:latin typeface="Calibri"/>
                        </a:rPr>
                        <a:t>0,12*</a:t>
                      </a:r>
                    </a:p>
                  </a:txBody>
                  <a:tcPr marL="9525" marR="9525" marT="9525" marB="0"/>
                </a:tc>
              </a:tr>
            </a:tbl>
          </a:graphicData>
        </a:graphic>
      </p:graphicFrame>
      <p:sp>
        <p:nvSpPr>
          <p:cNvPr id="4" name="TextBox 3"/>
          <p:cNvSpPr txBox="1"/>
          <p:nvPr/>
        </p:nvSpPr>
        <p:spPr>
          <a:xfrm>
            <a:off x="428596" y="6143644"/>
            <a:ext cx="7000924" cy="246221"/>
          </a:xfrm>
          <a:prstGeom prst="rect">
            <a:avLst/>
          </a:prstGeom>
          <a:noFill/>
        </p:spPr>
        <p:txBody>
          <a:bodyPr wrap="square" rtlCol="0">
            <a:spAutoFit/>
          </a:bodyPr>
          <a:lstStyle/>
          <a:p>
            <a:r>
              <a:rPr lang="ru-RU" sz="1000" dirty="0" smtClean="0"/>
              <a:t>* Данные представлены  только по муниципальному району</a:t>
            </a:r>
            <a:endParaRPr lang="ru-RU" sz="1000" dirty="0"/>
          </a:p>
        </p:txBody>
      </p:sp>
    </p:spTree>
  </p:cSld>
  <p:clrMapOvr>
    <a:masterClrMapping/>
  </p:clrMapOvr>
  <p:transition>
    <p:split orient="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44" y="785794"/>
          <a:ext cx="8858313" cy="5622315"/>
        </p:xfrm>
        <a:graphic>
          <a:graphicData uri="http://schemas.openxmlformats.org/drawingml/2006/table">
            <a:tbl>
              <a:tblPr/>
              <a:tblGrid>
                <a:gridCol w="2571768"/>
                <a:gridCol w="285752"/>
                <a:gridCol w="357190"/>
                <a:gridCol w="714380"/>
                <a:gridCol w="785818"/>
                <a:gridCol w="714380"/>
                <a:gridCol w="785818"/>
                <a:gridCol w="642942"/>
                <a:gridCol w="571504"/>
                <a:gridCol w="428628"/>
                <a:gridCol w="571504"/>
                <a:gridCol w="428629"/>
              </a:tblGrid>
              <a:tr h="134897">
                <a:tc rowSpan="2">
                  <a:txBody>
                    <a:bodyPr/>
                    <a:lstStyle/>
                    <a:p>
                      <a:pPr algn="ctr" fontAlgn="t"/>
                      <a:r>
                        <a:rPr lang="ru-RU" sz="900" b="1" i="0" u="none" strike="noStrike" dirty="0">
                          <a:solidFill>
                            <a:srgbClr val="000000"/>
                          </a:solidFill>
                          <a:latin typeface="Times New Roman"/>
                        </a:rPr>
                        <a:t>Наименование</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err="1">
                          <a:solidFill>
                            <a:srgbClr val="000000"/>
                          </a:solidFill>
                          <a:latin typeface="Times New Roman"/>
                        </a:rPr>
                        <a:t>Рз</a:t>
                      </a:r>
                      <a:endParaRPr lang="ru-RU" sz="900" b="1" i="0" u="none" strike="noStrike" dirty="0">
                        <a:solidFill>
                          <a:srgbClr val="000000"/>
                        </a:solidFill>
                        <a:latin typeface="Times New Roman"/>
                      </a:endParaRP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a:solidFill>
                            <a:srgbClr val="000000"/>
                          </a:solidFill>
                          <a:latin typeface="Times New Roman"/>
                        </a:rPr>
                        <a:t>ПР</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smtClean="0">
                          <a:solidFill>
                            <a:srgbClr val="000000"/>
                          </a:solidFill>
                          <a:latin typeface="Times New Roman"/>
                        </a:rPr>
                        <a:t>2018</a:t>
                      </a:r>
                    </a:p>
                    <a:p>
                      <a:pPr algn="ctr" fontAlgn="t"/>
                      <a:r>
                        <a:rPr lang="ru-RU" sz="900" b="1" i="0" u="none" strike="noStrike" dirty="0" smtClean="0">
                          <a:solidFill>
                            <a:srgbClr val="000000"/>
                          </a:solidFill>
                          <a:latin typeface="Times New Roman"/>
                        </a:rPr>
                        <a:t> </a:t>
                      </a:r>
                      <a:r>
                        <a:rPr lang="ru-RU" sz="900" b="1" i="0" u="none" strike="noStrike" dirty="0">
                          <a:solidFill>
                            <a:srgbClr val="000000"/>
                          </a:solidFill>
                          <a:latin typeface="Times New Roman"/>
                        </a:rPr>
                        <a:t>(отчет)</a:t>
                      </a:r>
                    </a:p>
                    <a:p>
                      <a:pPr algn="ctr" fontAlgn="b"/>
                      <a:r>
                        <a:rPr lang="ru-RU" sz="900" b="1" i="0" u="none" strike="noStrike" dirty="0">
                          <a:solidFill>
                            <a:srgbClr val="000000"/>
                          </a:solidFill>
                          <a:latin typeface="Times New Roman"/>
                        </a:rPr>
                        <a:t> </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a:solidFill>
                            <a:srgbClr val="000000"/>
                          </a:solidFill>
                          <a:latin typeface="Times New Roman"/>
                        </a:rPr>
                        <a:t>2019 </a:t>
                      </a:r>
                      <a:endParaRPr lang="ru-RU" sz="900" b="1" i="0" u="none" strike="noStrike" dirty="0" smtClean="0">
                        <a:solidFill>
                          <a:srgbClr val="000000"/>
                        </a:solidFill>
                        <a:latin typeface="Times New Roman"/>
                      </a:endParaRPr>
                    </a:p>
                    <a:p>
                      <a:pPr algn="ctr" fontAlgn="t"/>
                      <a:r>
                        <a:rPr lang="ru-RU" sz="900" b="1" i="0" u="none" strike="noStrike" dirty="0" smtClean="0">
                          <a:solidFill>
                            <a:srgbClr val="000000"/>
                          </a:solidFill>
                          <a:latin typeface="Times New Roman"/>
                        </a:rPr>
                        <a:t>(</a:t>
                      </a:r>
                      <a:r>
                        <a:rPr lang="ru-RU" sz="900" b="1" i="0" u="none" strike="noStrike" dirty="0">
                          <a:solidFill>
                            <a:srgbClr val="000000"/>
                          </a:solidFill>
                          <a:latin typeface="Times New Roman"/>
                        </a:rPr>
                        <a:t>оценка)</a:t>
                      </a:r>
                    </a:p>
                    <a:p>
                      <a:pPr algn="ctr" fontAlgn="b"/>
                      <a:r>
                        <a:rPr lang="ru-RU" sz="900" b="1" i="0" u="none" strike="noStrike" dirty="0">
                          <a:solidFill>
                            <a:srgbClr val="000000"/>
                          </a:solidFill>
                          <a:latin typeface="Times New Roman"/>
                        </a:rPr>
                        <a:t> </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a:solidFill>
                            <a:srgbClr val="000000"/>
                          </a:solidFill>
                          <a:latin typeface="Times New Roman"/>
                        </a:rPr>
                        <a:t>2020</a:t>
                      </a:r>
                    </a:p>
                    <a:p>
                      <a:pPr algn="ctr" fontAlgn="b"/>
                      <a:r>
                        <a:rPr lang="ru-RU" sz="900" b="1" i="0" u="none" strike="noStrike" dirty="0" smtClean="0">
                          <a:solidFill>
                            <a:srgbClr val="000000"/>
                          </a:solidFill>
                          <a:latin typeface="Times New Roman"/>
                        </a:rPr>
                        <a:t>  </a:t>
                      </a:r>
                      <a:endParaRPr lang="ru-RU" sz="900" b="1" i="0" u="none" strike="noStrike" dirty="0">
                        <a:solidFill>
                          <a:srgbClr val="000000"/>
                        </a:solidFill>
                        <a:latin typeface="Times New Roman"/>
                      </a:endParaRP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a:solidFill>
                            <a:srgbClr val="000000"/>
                          </a:solidFill>
                          <a:latin typeface="Times New Roman"/>
                        </a:rPr>
                        <a:t>2021</a:t>
                      </a:r>
                    </a:p>
                    <a:p>
                      <a:pPr algn="ctr" fontAlgn="b"/>
                      <a:r>
                        <a:rPr lang="ru-RU" sz="900" b="1" i="0" u="none" strike="noStrike" dirty="0">
                          <a:solidFill>
                            <a:srgbClr val="000000"/>
                          </a:solidFill>
                          <a:latin typeface="Times New Roman"/>
                        </a:rPr>
                        <a:t> </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a:solidFill>
                            <a:srgbClr val="000000"/>
                          </a:solidFill>
                          <a:latin typeface="Times New Roman"/>
                        </a:rPr>
                        <a:t>2022</a:t>
                      </a:r>
                    </a:p>
                    <a:p>
                      <a:pPr algn="ctr" fontAlgn="b"/>
                      <a:r>
                        <a:rPr lang="ru-RU" sz="900" b="1" i="0" u="none" strike="noStrike" dirty="0">
                          <a:solidFill>
                            <a:srgbClr val="000000"/>
                          </a:solidFill>
                          <a:latin typeface="Times New Roman"/>
                        </a:rPr>
                        <a:t> </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ru-RU" sz="900" b="1" i="0" u="none" strike="noStrike" dirty="0">
                          <a:solidFill>
                            <a:srgbClr val="000000"/>
                          </a:solidFill>
                          <a:latin typeface="Times New Roman"/>
                        </a:rPr>
                        <a:t>Отклонение 2020 </a:t>
                      </a:r>
                      <a:r>
                        <a:rPr lang="ru-RU" sz="900" b="1" i="0" u="none" strike="noStrike" dirty="0" smtClean="0">
                          <a:solidFill>
                            <a:srgbClr val="000000"/>
                          </a:solidFill>
                          <a:latin typeface="Times New Roman"/>
                        </a:rPr>
                        <a:t>год </a:t>
                      </a:r>
                      <a:r>
                        <a:rPr lang="ru-RU" sz="900" b="1" i="0" u="none" strike="noStrike" dirty="0">
                          <a:solidFill>
                            <a:srgbClr val="000000"/>
                          </a:solidFill>
                          <a:latin typeface="Times New Roman"/>
                        </a:rPr>
                        <a:t>к 2018 году</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c gridSpan="2">
                  <a:txBody>
                    <a:bodyPr/>
                    <a:lstStyle/>
                    <a:p>
                      <a:pPr algn="ctr" fontAlgn="t"/>
                      <a:r>
                        <a:rPr lang="ru-RU" sz="900" b="1" i="0" u="none" strike="noStrike" dirty="0">
                          <a:solidFill>
                            <a:srgbClr val="000000"/>
                          </a:solidFill>
                          <a:latin typeface="Times New Roman"/>
                        </a:rPr>
                        <a:t>Отклонение 2020 </a:t>
                      </a:r>
                      <a:r>
                        <a:rPr lang="ru-RU" sz="900" b="1" i="0" u="none" strike="noStrike" dirty="0" smtClean="0">
                          <a:solidFill>
                            <a:srgbClr val="000000"/>
                          </a:solidFill>
                          <a:latin typeface="Times New Roman"/>
                        </a:rPr>
                        <a:t>год </a:t>
                      </a:r>
                      <a:r>
                        <a:rPr lang="ru-RU" sz="900" b="1" i="0" u="none" strike="noStrike" dirty="0">
                          <a:solidFill>
                            <a:srgbClr val="000000"/>
                          </a:solidFill>
                          <a:latin typeface="Times New Roman"/>
                        </a:rPr>
                        <a:t>к 2019 году</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r>
              <a:tr h="73634">
                <a:tc vMerge="1">
                  <a:txBody>
                    <a:bodyPr/>
                    <a:lstStyle/>
                    <a:p>
                      <a:pPr algn="ctr" fontAlgn="b"/>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ru-RU" sz="900" b="1" i="0" u="none" strike="noStrike">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ru-RU" sz="900" b="1" i="0" u="none" strike="noStrike" dirty="0">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ru-RU" sz="900" b="1" i="0" u="none" strike="noStrike" dirty="0">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fontAlgn="b"/>
                      <a:r>
                        <a:rPr lang="ru-RU" sz="900" b="1" i="0" u="none" strike="noStrike" dirty="0">
                          <a:solidFill>
                            <a:srgbClr val="000000"/>
                          </a:solidFill>
                          <a:latin typeface="Times New Roman"/>
                        </a:rPr>
                        <a:t>Всего расходы</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dirty="0">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a:t>
                      </a:r>
                      <a:r>
                        <a:rPr lang="ru-RU" sz="900" b="1" i="0" u="none" strike="noStrike" dirty="0" smtClean="0">
                          <a:solidFill>
                            <a:srgbClr val="000000"/>
                          </a:solidFill>
                          <a:latin typeface="Times New Roman"/>
                        </a:rPr>
                        <a:t>  </a:t>
                      </a:r>
                      <a:r>
                        <a:rPr lang="ru-RU" sz="900" b="1" i="0" u="none" strike="noStrike" dirty="0">
                          <a:solidFill>
                            <a:srgbClr val="000000"/>
                          </a:solidFill>
                          <a:latin typeface="Times New Roman"/>
                        </a:rPr>
                        <a:t>1 273 690,78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smtClean="0">
                          <a:solidFill>
                            <a:srgbClr val="000000"/>
                          </a:solidFill>
                          <a:latin typeface="Times New Roman"/>
                        </a:rPr>
                        <a:t>  </a:t>
                      </a:r>
                      <a:r>
                        <a:rPr lang="ru-RU" sz="900" b="1" i="0" u="none" strike="noStrike" dirty="0">
                          <a:solidFill>
                            <a:srgbClr val="000000"/>
                          </a:solidFill>
                          <a:latin typeface="Times New Roman"/>
                        </a:rPr>
                        <a:t>1 352 998,32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a:t>
                      </a:r>
                      <a:r>
                        <a:rPr lang="ru-RU" sz="900" b="1" i="0" u="none" strike="noStrike" dirty="0" smtClean="0">
                          <a:solidFill>
                            <a:srgbClr val="000000"/>
                          </a:solidFill>
                          <a:latin typeface="Times New Roman"/>
                        </a:rPr>
                        <a:t> </a:t>
                      </a:r>
                      <a:r>
                        <a:rPr lang="ru-RU" sz="900" b="1" i="0" u="none" strike="noStrike" dirty="0">
                          <a:solidFill>
                            <a:srgbClr val="000000"/>
                          </a:solidFill>
                          <a:latin typeface="Times New Roman"/>
                        </a:rPr>
                        <a:t>1 506 433,83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a:t>
                      </a:r>
                      <a:r>
                        <a:rPr lang="ru-RU" sz="900" b="1" i="0" u="none" strike="noStrike" dirty="0" smtClean="0">
                          <a:solidFill>
                            <a:srgbClr val="000000"/>
                          </a:solidFill>
                          <a:latin typeface="Times New Roman"/>
                        </a:rPr>
                        <a:t>1 </a:t>
                      </a:r>
                      <a:r>
                        <a:rPr lang="ru-RU" sz="900" b="1" i="0" u="none" strike="noStrike" dirty="0">
                          <a:solidFill>
                            <a:srgbClr val="000000"/>
                          </a:solidFill>
                          <a:latin typeface="Times New Roman"/>
                        </a:rPr>
                        <a:t>615 373,88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1 615 373,88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232 743,05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1" i="0" u="none" strike="noStrike">
                          <a:solidFill>
                            <a:srgbClr val="000000"/>
                          </a:solidFill>
                          <a:latin typeface="Times New Roman"/>
                        </a:rPr>
                        <a:t>118,27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1" i="0" u="none" strike="noStrike" dirty="0">
                          <a:solidFill>
                            <a:srgbClr val="000000"/>
                          </a:solidFill>
                          <a:latin typeface="Times New Roman"/>
                        </a:rPr>
                        <a:t>153 435,51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1" i="0" u="none" strike="noStrike" dirty="0">
                          <a:solidFill>
                            <a:srgbClr val="000000"/>
                          </a:solidFill>
                          <a:latin typeface="Times New Roman"/>
                        </a:rPr>
                        <a:t>111,34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fontAlgn="b"/>
                      <a:r>
                        <a:rPr lang="ru-RU" sz="900" b="0" i="0" u="none" strike="noStrike" dirty="0">
                          <a:solidFill>
                            <a:srgbClr val="000000"/>
                          </a:solidFill>
                          <a:latin typeface="Times New Roman"/>
                        </a:rPr>
                        <a:t>Условно утвержденные расходы</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15 393,01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15 393,01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0,00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dirty="0">
                          <a:solidFill>
                            <a:srgbClr val="000000"/>
                          </a:solidFill>
                          <a:latin typeface="Times New Roman"/>
                        </a:rPr>
                        <a:t>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dirty="0">
                          <a:solidFill>
                            <a:srgbClr val="000000"/>
                          </a:solidFill>
                          <a:latin typeface="Times New Roman"/>
                        </a:rPr>
                        <a:t>0,00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31114">
                <a:tc>
                  <a:txBody>
                    <a:bodyPr/>
                    <a:lstStyle/>
                    <a:p>
                      <a:pPr algn="l" fontAlgn="b"/>
                      <a:r>
                        <a:rPr lang="ru-RU" sz="900" b="1" i="0" u="none" strike="noStrike" dirty="0">
                          <a:solidFill>
                            <a:srgbClr val="000000"/>
                          </a:solidFill>
                          <a:latin typeface="Times New Roman"/>
                        </a:rPr>
                        <a:t>Общегосударственные вопросы</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dirty="0">
                          <a:solidFill>
                            <a:srgbClr val="000000"/>
                          </a:solidFill>
                          <a:latin typeface="Times New Roman"/>
                        </a:rPr>
                        <a:t>01</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dirty="0">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a:t>
                      </a:r>
                      <a:r>
                        <a:rPr lang="ru-RU" sz="900" b="1" i="0" u="none" strike="noStrike" dirty="0" smtClean="0">
                          <a:solidFill>
                            <a:srgbClr val="000000"/>
                          </a:solidFill>
                          <a:latin typeface="Times New Roman"/>
                        </a:rPr>
                        <a:t>91 020,21 </a:t>
                      </a:r>
                      <a:endParaRPr lang="ru-RU" sz="900" b="1"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a:t>
                      </a:r>
                      <a:r>
                        <a:rPr lang="ru-RU" sz="900" b="1" i="0" u="none" strike="noStrike" dirty="0" smtClean="0">
                          <a:solidFill>
                            <a:srgbClr val="000000"/>
                          </a:solidFill>
                          <a:latin typeface="Times New Roman"/>
                        </a:rPr>
                        <a:t>103 424,87 </a:t>
                      </a:r>
                      <a:endParaRPr lang="ru-RU" sz="900" b="1"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smtClean="0">
                          <a:solidFill>
                            <a:srgbClr val="000000"/>
                          </a:solidFill>
                          <a:latin typeface="Times New Roman"/>
                        </a:rPr>
                        <a:t>     </a:t>
                      </a:r>
                      <a:r>
                        <a:rPr lang="ru-RU" sz="900" b="1" i="0" u="none" strike="noStrike" dirty="0">
                          <a:solidFill>
                            <a:srgbClr val="000000"/>
                          </a:solidFill>
                          <a:latin typeface="Times New Roman"/>
                        </a:rPr>
                        <a:t>139 922,58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a:t>
                      </a:r>
                      <a:r>
                        <a:rPr lang="ru-RU" sz="900" b="1" i="0" u="none" strike="noStrike" dirty="0" smtClean="0">
                          <a:solidFill>
                            <a:srgbClr val="000000"/>
                          </a:solidFill>
                          <a:latin typeface="Times New Roman"/>
                        </a:rPr>
                        <a:t>   </a:t>
                      </a:r>
                      <a:r>
                        <a:rPr lang="ru-RU" sz="900" b="1" i="0" u="none" strike="noStrike" dirty="0">
                          <a:solidFill>
                            <a:srgbClr val="000000"/>
                          </a:solidFill>
                          <a:latin typeface="Times New Roman"/>
                        </a:rPr>
                        <a:t>104 975,60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104 975,60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48 902,37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1" i="0" u="none" strike="noStrike" dirty="0">
                          <a:solidFill>
                            <a:srgbClr val="000000"/>
                          </a:solidFill>
                          <a:latin typeface="Times New Roman"/>
                        </a:rPr>
                        <a:t>153,73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1" i="0" u="none" strike="noStrike" dirty="0">
                          <a:solidFill>
                            <a:srgbClr val="000000"/>
                          </a:solidFill>
                          <a:latin typeface="Times New Roman"/>
                        </a:rPr>
                        <a:t>36 497,71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1" i="0" u="none" strike="noStrike" dirty="0">
                          <a:solidFill>
                            <a:srgbClr val="000000"/>
                          </a:solidFill>
                          <a:latin typeface="Times New Roman"/>
                        </a:rPr>
                        <a:t>135,29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47268">
                <a:tc>
                  <a:txBody>
                    <a:bodyPr/>
                    <a:lstStyle/>
                    <a:p>
                      <a:pPr algn="l" fontAlgn="b"/>
                      <a:r>
                        <a:rPr lang="ru-RU" sz="900" b="0" i="0" u="none" strike="noStrike" dirty="0">
                          <a:solidFill>
                            <a:srgbClr val="000000"/>
                          </a:solidFill>
                          <a:latin typeface="Times New Roman"/>
                        </a:rPr>
                        <a:t>Функционирование законодательных (представительных) органов государственной (муниципальной)власти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01</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03</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2 157,39 </a:t>
                      </a:r>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2 226,75 </a:t>
                      </a:r>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2 572,30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2 642,35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2 642,35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414,91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119,23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345,55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115,52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0902">
                <a:tc>
                  <a:txBody>
                    <a:bodyPr/>
                    <a:lstStyle/>
                    <a:p>
                      <a:pPr algn="l" fontAlgn="b"/>
                      <a:r>
                        <a:rPr lang="ru-RU" sz="900" b="0" i="0" u="none" strike="noStrike" dirty="0">
                          <a:solidFill>
                            <a:srgbClr val="000000"/>
                          </a:solidFill>
                          <a:latin typeface="Times New Roman"/>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01</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04</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3 1484,82 </a:t>
                      </a:r>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31297,89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36 377,92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37 401,03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37 401,03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4 893,10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115,54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5 080,03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116,23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fontAlgn="b"/>
                      <a:r>
                        <a:rPr lang="ru-RU" sz="900" b="0" i="0" u="none" strike="noStrike" dirty="0">
                          <a:solidFill>
                            <a:srgbClr val="000000"/>
                          </a:solidFill>
                          <a:latin typeface="Times New Roman"/>
                        </a:rPr>
                        <a:t>Судебная система</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01</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05</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218,59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20,48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24,60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26,26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26,26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-193,99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11,25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4,12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120,12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0902">
                <a:tc>
                  <a:txBody>
                    <a:bodyPr/>
                    <a:lstStyle/>
                    <a:p>
                      <a:pPr algn="l" fontAlgn="b"/>
                      <a:r>
                        <a:rPr lang="ru-RU" sz="900" b="0" i="0" u="none" strike="noStrike" dirty="0">
                          <a:solidFill>
                            <a:srgbClr val="000000"/>
                          </a:solidFill>
                          <a:latin typeface="Times New Roman"/>
                        </a:rPr>
                        <a:t>Обеспечение деятельности финансовых, налоговых и таможенных органов и органов финансового (финансово-бюджетного) надзора</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01</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06</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13 299,59 </a:t>
                      </a:r>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13 329,07 </a:t>
                      </a:r>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15 710,36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16 255,49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16 255,49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2 410,77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118,13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2 381,29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117,87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fontAlgn="b"/>
                      <a:r>
                        <a:rPr lang="ru-RU" sz="900" b="0" i="0" u="none" strike="noStrike" dirty="0">
                          <a:solidFill>
                            <a:srgbClr val="000000"/>
                          </a:solidFill>
                          <a:latin typeface="Times New Roman"/>
                        </a:rPr>
                        <a:t>Резервные фонды</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01</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11</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450,00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450,00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450,00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450,00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450,00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08175">
                <a:tc>
                  <a:txBody>
                    <a:bodyPr/>
                    <a:lstStyle/>
                    <a:p>
                      <a:pPr algn="l" fontAlgn="b"/>
                      <a:r>
                        <a:rPr lang="ru-RU" sz="900" b="0" i="0" u="none" strike="noStrike" dirty="0">
                          <a:solidFill>
                            <a:srgbClr val="000000"/>
                          </a:solidFill>
                          <a:latin typeface="Times New Roman"/>
                        </a:rPr>
                        <a:t>Другие общегосударственные вопросы</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01</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13</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43 859,82 </a:t>
                      </a:r>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56 550,68 </a:t>
                      </a:r>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84 787,40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48 </a:t>
                      </a:r>
                      <a:r>
                        <a:rPr lang="ru-RU" sz="900" b="0" i="0" u="none" strike="noStrike" dirty="0">
                          <a:solidFill>
                            <a:srgbClr val="000000"/>
                          </a:solidFill>
                          <a:latin typeface="Times New Roman"/>
                        </a:rPr>
                        <a:t>200,47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48 200,47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40 927,58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193,31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28 236,72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149,93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47268">
                <a:tc>
                  <a:txBody>
                    <a:bodyPr/>
                    <a:lstStyle/>
                    <a:p>
                      <a:pPr algn="l" fontAlgn="b"/>
                      <a:r>
                        <a:rPr lang="ru-RU" sz="900" b="1" i="0" u="none" strike="noStrike" dirty="0">
                          <a:solidFill>
                            <a:srgbClr val="000000"/>
                          </a:solidFill>
                          <a:latin typeface="Times New Roman"/>
                        </a:rPr>
                        <a:t>Национальная безопасность и правоохранительная деятельность</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solidFill>
                            <a:srgbClr val="000000"/>
                          </a:solidFill>
                          <a:latin typeface="Times New Roman"/>
                        </a:rPr>
                        <a:t>03</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dirty="0">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3557,3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3688,24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a:t>
                      </a:r>
                      <a:r>
                        <a:rPr lang="ru-RU" sz="900" b="1" i="0" u="none" strike="noStrike" dirty="0" smtClean="0">
                          <a:solidFill>
                            <a:srgbClr val="000000"/>
                          </a:solidFill>
                          <a:latin typeface="Times New Roman"/>
                        </a:rPr>
                        <a:t>   </a:t>
                      </a:r>
                      <a:r>
                        <a:rPr lang="ru-RU" sz="900" b="1" i="0" u="none" strike="noStrike" dirty="0">
                          <a:solidFill>
                            <a:srgbClr val="000000"/>
                          </a:solidFill>
                          <a:latin typeface="Times New Roman"/>
                        </a:rPr>
                        <a:t>3 948,46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a:t>
                      </a:r>
                      <a:r>
                        <a:rPr lang="ru-RU" sz="900" b="1" i="0" u="none" strike="noStrike" dirty="0" smtClean="0">
                          <a:solidFill>
                            <a:srgbClr val="000000"/>
                          </a:solidFill>
                          <a:latin typeface="Times New Roman"/>
                        </a:rPr>
                        <a:t>  </a:t>
                      </a:r>
                      <a:r>
                        <a:rPr lang="ru-RU" sz="900" b="1" i="0" u="none" strike="noStrike" dirty="0">
                          <a:solidFill>
                            <a:srgbClr val="000000"/>
                          </a:solidFill>
                          <a:latin typeface="Times New Roman"/>
                        </a:rPr>
                        <a:t>3 700,95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3 700,95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391,16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1" i="0" u="none" strike="noStrike" dirty="0">
                          <a:solidFill>
                            <a:srgbClr val="000000"/>
                          </a:solidFill>
                          <a:latin typeface="Times New Roman"/>
                        </a:rPr>
                        <a:t>111,00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1" i="0" u="none" strike="noStrike" dirty="0">
                          <a:solidFill>
                            <a:srgbClr val="000000"/>
                          </a:solidFill>
                          <a:latin typeface="Times New Roman"/>
                        </a:rPr>
                        <a:t>260,22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1" i="0" u="none" strike="noStrike" dirty="0">
                          <a:solidFill>
                            <a:srgbClr val="000000"/>
                          </a:solidFill>
                          <a:latin typeface="Times New Roman"/>
                        </a:rPr>
                        <a:t>107,06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47268">
                <a:tc>
                  <a:txBody>
                    <a:bodyPr/>
                    <a:lstStyle/>
                    <a:p>
                      <a:pPr algn="l" fontAlgn="b"/>
                      <a:r>
                        <a:rPr lang="ru-RU" sz="900" b="0" i="0" u="none" strike="noStrike" dirty="0">
                          <a:solidFill>
                            <a:srgbClr val="000000"/>
                          </a:solidFill>
                          <a:latin typeface="Times New Roman"/>
                        </a:rPr>
                        <a:t>Защита населения и территории от чрезвычайных ситуаций природного и техногенного характера, гражданская оборона</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03</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09</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3312,3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3418,24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3 948,46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3 700,95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3 700,95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636,16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119,21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530,22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115,51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47268">
                <a:tc>
                  <a:txBody>
                    <a:bodyPr/>
                    <a:lstStyle/>
                    <a:p>
                      <a:pPr algn="l" fontAlgn="b"/>
                      <a:r>
                        <a:rPr lang="ru-RU" sz="900" b="0" i="0" u="none" strike="noStrike">
                          <a:solidFill>
                            <a:srgbClr val="000000"/>
                          </a:solidFill>
                          <a:latin typeface="Times New Roman"/>
                        </a:rPr>
                        <a:t>Друние вопросы в области  национальойя безопасности и правоохранительной деятельности</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03</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14</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245,00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270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-245,00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0,00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-270,00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0,00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74053">
                <a:tc>
                  <a:txBody>
                    <a:bodyPr/>
                    <a:lstStyle/>
                    <a:p>
                      <a:pPr algn="l" fontAlgn="b"/>
                      <a:r>
                        <a:rPr lang="ru-RU" sz="900" b="1" i="0" u="none" strike="noStrike" dirty="0">
                          <a:solidFill>
                            <a:srgbClr val="000000"/>
                          </a:solidFill>
                          <a:latin typeface="Times New Roman"/>
                        </a:rPr>
                        <a:t>Национальная экономика</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dirty="0">
                          <a:solidFill>
                            <a:srgbClr val="000000"/>
                          </a:solidFill>
                          <a:latin typeface="Times New Roman"/>
                        </a:rPr>
                        <a:t>04</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dirty="0">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a:t>
                      </a:r>
                      <a:r>
                        <a:rPr lang="ru-RU" sz="900" b="1" i="0" u="none" strike="noStrike" dirty="0" smtClean="0">
                          <a:solidFill>
                            <a:srgbClr val="000000"/>
                          </a:solidFill>
                          <a:latin typeface="Times New Roman"/>
                        </a:rPr>
                        <a:t>31 718,07 </a:t>
                      </a:r>
                      <a:endParaRPr lang="ru-RU" sz="900" b="1"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a:t>
                      </a:r>
                      <a:r>
                        <a:rPr lang="ru-RU" sz="900" b="1" i="0" u="none" strike="noStrike" dirty="0" smtClean="0">
                          <a:solidFill>
                            <a:srgbClr val="000000"/>
                          </a:solidFill>
                          <a:latin typeface="Times New Roman"/>
                        </a:rPr>
                        <a:t>22 143,77 </a:t>
                      </a:r>
                      <a:endParaRPr lang="ru-RU" sz="900" b="1"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a:t>
                      </a:r>
                      <a:r>
                        <a:rPr lang="ru-RU" sz="900" b="1" i="0" u="none" strike="noStrike" dirty="0" smtClean="0">
                          <a:solidFill>
                            <a:srgbClr val="000000"/>
                          </a:solidFill>
                          <a:latin typeface="Times New Roman"/>
                        </a:rPr>
                        <a:t>   </a:t>
                      </a:r>
                      <a:r>
                        <a:rPr lang="ru-RU" sz="900" b="1" i="0" u="none" strike="noStrike" dirty="0">
                          <a:solidFill>
                            <a:srgbClr val="000000"/>
                          </a:solidFill>
                          <a:latin typeface="Times New Roman"/>
                        </a:rPr>
                        <a:t>21 056,26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a:t>
                      </a:r>
                      <a:r>
                        <a:rPr lang="ru-RU" sz="900" b="1" i="0" u="none" strike="noStrike" dirty="0" smtClean="0">
                          <a:solidFill>
                            <a:srgbClr val="000000"/>
                          </a:solidFill>
                          <a:latin typeface="Times New Roman"/>
                        </a:rPr>
                        <a:t>  </a:t>
                      </a:r>
                      <a:r>
                        <a:rPr lang="ru-RU" sz="900" b="1" i="0" u="none" strike="noStrike" dirty="0">
                          <a:solidFill>
                            <a:srgbClr val="000000"/>
                          </a:solidFill>
                          <a:latin typeface="Times New Roman"/>
                        </a:rPr>
                        <a:t>15 730,08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a:solidFill>
                            <a:srgbClr val="000000"/>
                          </a:solidFill>
                          <a:latin typeface="Times New Roman"/>
                        </a:rPr>
                        <a:t>15 730,08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a:solidFill>
                            <a:srgbClr val="000000"/>
                          </a:solidFill>
                          <a:latin typeface="Times New Roman"/>
                        </a:rPr>
                        <a:t>-10 661,81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1" i="0" u="none" strike="noStrike">
                          <a:solidFill>
                            <a:srgbClr val="000000"/>
                          </a:solidFill>
                          <a:latin typeface="Times New Roman"/>
                        </a:rPr>
                        <a:t>66,39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1" i="0" u="none" strike="noStrike">
                          <a:solidFill>
                            <a:srgbClr val="000000"/>
                          </a:solidFill>
                          <a:latin typeface="Times New Roman"/>
                        </a:rPr>
                        <a:t>-1 087,51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1" i="0" u="none" strike="noStrike" dirty="0">
                          <a:solidFill>
                            <a:srgbClr val="000000"/>
                          </a:solidFill>
                          <a:latin typeface="Times New Roman"/>
                        </a:rPr>
                        <a:t>95,09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fontAlgn="b"/>
                      <a:r>
                        <a:rPr lang="ru-RU" sz="900" b="0" i="0" u="none" strike="noStrike">
                          <a:solidFill>
                            <a:srgbClr val="000000"/>
                          </a:solidFill>
                          <a:latin typeface="Times New Roman"/>
                        </a:rPr>
                        <a:t>Сельское хозяйство</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04</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05</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24 239,93 </a:t>
                      </a:r>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7 305,46 </a:t>
                      </a:r>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7 015,33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7 188,20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7 188,20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-17 224,60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dirty="0">
                          <a:solidFill>
                            <a:srgbClr val="000000"/>
                          </a:solidFill>
                          <a:latin typeface="Times New Roman"/>
                        </a:rPr>
                        <a:t>28,94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dirty="0">
                          <a:solidFill>
                            <a:srgbClr val="000000"/>
                          </a:solidFill>
                          <a:latin typeface="Times New Roman"/>
                        </a:rPr>
                        <a:t>-290,13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dirty="0">
                          <a:solidFill>
                            <a:srgbClr val="000000"/>
                          </a:solidFill>
                          <a:latin typeface="Times New Roman"/>
                        </a:rPr>
                        <a:t>96,03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fontAlgn="b"/>
                      <a:r>
                        <a:rPr lang="ru-RU" sz="900" b="0" i="0" u="none" strike="noStrike">
                          <a:solidFill>
                            <a:srgbClr val="000000"/>
                          </a:solidFill>
                          <a:latin typeface="Times New Roman"/>
                        </a:rPr>
                        <a:t>Транспорт</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04</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08</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1 288,38 </a:t>
                      </a:r>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1440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1 440,00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1 440,00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1 440,00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151,62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111,77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0,00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100,00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fontAlgn="b"/>
                      <a:r>
                        <a:rPr lang="ru-RU" sz="900" b="0" i="0" u="none" strike="noStrike">
                          <a:solidFill>
                            <a:srgbClr val="000000"/>
                          </a:solidFill>
                          <a:latin typeface="Times New Roman"/>
                        </a:rPr>
                        <a:t>Дорожное хозяйство (дорожные фонды)</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04</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09</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5 414,08 </a:t>
                      </a:r>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12 598,31 </a:t>
                      </a:r>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11 600,93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6 101,88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6 101,88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6 186,85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214,27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-997,38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92,08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fontAlgn="b"/>
                      <a:r>
                        <a:rPr lang="ru-RU" sz="900" b="0" i="0" u="none" strike="noStrike">
                          <a:solidFill>
                            <a:srgbClr val="000000"/>
                          </a:solidFill>
                          <a:latin typeface="Times New Roman"/>
                        </a:rPr>
                        <a:t>Другие вопросы в области национальной экономики</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04</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12</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775,68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800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1 000,00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1 000,00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1 000,00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224,32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128,92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200,00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125,00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138389">
                <a:tc>
                  <a:txBody>
                    <a:bodyPr/>
                    <a:lstStyle/>
                    <a:p>
                      <a:pPr algn="l" fontAlgn="b"/>
                      <a:r>
                        <a:rPr lang="ru-RU" sz="900" b="1" i="0" u="none" strike="noStrike" dirty="0">
                          <a:solidFill>
                            <a:srgbClr val="000000"/>
                          </a:solidFill>
                          <a:latin typeface="Times New Roman"/>
                        </a:rPr>
                        <a:t>Жилищно-коммунальное хозяйство</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dirty="0">
                          <a:solidFill>
                            <a:srgbClr val="000000"/>
                          </a:solidFill>
                          <a:latin typeface="Times New Roman"/>
                        </a:rPr>
                        <a:t>05</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dirty="0">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936,80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983,65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390,46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160,92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160,92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-546,34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1" i="0" u="none" strike="noStrike" dirty="0">
                          <a:solidFill>
                            <a:srgbClr val="000000"/>
                          </a:solidFill>
                          <a:latin typeface="Times New Roman"/>
                        </a:rPr>
                        <a:t>41,68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1" i="0" u="none" strike="noStrike" dirty="0">
                          <a:solidFill>
                            <a:srgbClr val="000000"/>
                          </a:solidFill>
                          <a:latin typeface="Times New Roman"/>
                        </a:rPr>
                        <a:t>-593,19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1" i="0" u="none" strike="noStrike" dirty="0">
                          <a:solidFill>
                            <a:srgbClr val="000000"/>
                          </a:solidFill>
                          <a:latin typeface="Times New Roman"/>
                        </a:rPr>
                        <a:t>39,70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fontAlgn="b"/>
                      <a:r>
                        <a:rPr lang="ru-RU" sz="900" b="0" i="0" u="none" strike="noStrike">
                          <a:solidFill>
                            <a:srgbClr val="000000"/>
                          </a:solidFill>
                          <a:latin typeface="Times New Roman"/>
                        </a:rPr>
                        <a:t>Благоустройство</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05</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03</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800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800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-800,00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0,00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-800,00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0,00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92523">
                <a:tc>
                  <a:txBody>
                    <a:bodyPr/>
                    <a:lstStyle/>
                    <a:p>
                      <a:pPr algn="l" fontAlgn="b"/>
                      <a:r>
                        <a:rPr lang="ru-RU" sz="900" b="0" i="0" u="none" strike="noStrike">
                          <a:solidFill>
                            <a:srgbClr val="000000"/>
                          </a:solidFill>
                          <a:latin typeface="Times New Roman"/>
                        </a:rPr>
                        <a:t>Другие вопросы в области жилищно-коммунального хозяйства</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05</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05</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136,8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183,65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390,46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160,92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160,92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253,66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285,42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206,81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dirty="0">
                          <a:solidFill>
                            <a:srgbClr val="000000"/>
                          </a:solidFill>
                          <a:latin typeface="Times New Roman"/>
                        </a:rPr>
                        <a:t>212,61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bl>
          </a:graphicData>
        </a:graphic>
      </p:graphicFrame>
      <p:sp>
        <p:nvSpPr>
          <p:cNvPr id="3" name="Заголовок 1"/>
          <p:cNvSpPr txBox="1">
            <a:spLocks/>
          </p:cNvSpPr>
          <p:nvPr/>
        </p:nvSpPr>
        <p:spPr bwMode="auto">
          <a:xfrm>
            <a:off x="0" y="1"/>
            <a:ext cx="9144000" cy="71435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0" cap="none" spc="0" normalizeH="0" baseline="0" noProof="0" dirty="0" smtClean="0">
                <a:ln>
                  <a:noFill/>
                </a:ln>
                <a:uLnTx/>
                <a:uFillTx/>
                <a:ea typeface="+mj-ea"/>
                <a:cs typeface="+mj-cs"/>
              </a:rPr>
              <a:t>Сведения о расходной части </a:t>
            </a:r>
            <a:r>
              <a:rPr lang="ru-RU" sz="1200" kern="0" dirty="0" smtClean="0">
                <a:ea typeface="+mj-ea"/>
                <a:cs typeface="+mj-cs"/>
              </a:rPr>
              <a:t>проекта </a:t>
            </a:r>
            <a:r>
              <a:rPr kumimoji="0" lang="ru-RU" sz="1200" b="0" i="0" u="none" strike="noStrike" kern="0" cap="none" spc="0" normalizeH="0" baseline="0" noProof="0" dirty="0" smtClean="0">
                <a:ln>
                  <a:noFill/>
                </a:ln>
                <a:uLnTx/>
                <a:uFillTx/>
                <a:ea typeface="+mj-ea"/>
                <a:cs typeface="+mj-cs"/>
              </a:rPr>
              <a:t>бюджета Курского муниципального района на 2020 год и плановый период 2021-2022 годов в сравнении с ожидаемым исполнением за 2019 год (оценка) и</a:t>
            </a:r>
            <a:r>
              <a:rPr kumimoji="0" lang="ru-RU" sz="1200" b="0" i="0" u="none" strike="noStrike" kern="0" cap="none" spc="0" normalizeH="0" noProof="0" dirty="0" smtClean="0">
                <a:ln>
                  <a:noFill/>
                </a:ln>
                <a:uLnTx/>
                <a:uFillTx/>
                <a:ea typeface="+mj-ea"/>
                <a:cs typeface="+mj-cs"/>
              </a:rPr>
              <a:t> отчетом за 2018 год (отчетный финансовый год)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0" cap="none" spc="0" normalizeH="0" noProof="0" dirty="0" smtClean="0">
                <a:ln>
                  <a:noFill/>
                </a:ln>
                <a:uLnTx/>
                <a:uFillTx/>
                <a:ea typeface="+mj-ea"/>
                <a:cs typeface="+mj-cs"/>
              </a:rPr>
              <a:t>в разрезе разделов и подразделов</a:t>
            </a:r>
            <a:r>
              <a:rPr kumimoji="0" lang="ru-RU" sz="1200" b="0" i="0" u="none" strike="noStrike" kern="0" cap="none" spc="0" normalizeH="0" baseline="0" noProof="0" dirty="0" smtClean="0">
                <a:ln>
                  <a:noFill/>
                </a:ln>
                <a:uLnTx/>
                <a:uFillTx/>
                <a:ea typeface="+mj-ea"/>
                <a:cs typeface="+mj-cs"/>
              </a:rPr>
              <a:t> </a:t>
            </a:r>
          </a:p>
        </p:txBody>
      </p:sp>
    </p:spTree>
  </p:cSld>
  <p:clrMapOvr>
    <a:masterClrMapping/>
  </p:clrMapOvr>
  <p:transition>
    <p:split orient="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42844" y="285728"/>
          <a:ext cx="8858313" cy="5695718"/>
        </p:xfrm>
        <a:graphic>
          <a:graphicData uri="http://schemas.openxmlformats.org/drawingml/2006/table">
            <a:tbl>
              <a:tblPr/>
              <a:tblGrid>
                <a:gridCol w="2571768"/>
                <a:gridCol w="285752"/>
                <a:gridCol w="357190"/>
                <a:gridCol w="785818"/>
                <a:gridCol w="714380"/>
                <a:gridCol w="785818"/>
                <a:gridCol w="714380"/>
                <a:gridCol w="642942"/>
                <a:gridCol w="571504"/>
                <a:gridCol w="428628"/>
                <a:gridCol w="571504"/>
                <a:gridCol w="428629"/>
              </a:tblGrid>
              <a:tr h="134897">
                <a:tc rowSpan="2">
                  <a:txBody>
                    <a:bodyPr/>
                    <a:lstStyle/>
                    <a:p>
                      <a:pPr algn="ctr" fontAlgn="t"/>
                      <a:r>
                        <a:rPr lang="ru-RU" sz="900" b="1" i="0" u="none" strike="noStrike" dirty="0">
                          <a:solidFill>
                            <a:srgbClr val="000000"/>
                          </a:solidFill>
                          <a:latin typeface="Times New Roman"/>
                        </a:rPr>
                        <a:t>Наименование</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err="1">
                          <a:solidFill>
                            <a:srgbClr val="000000"/>
                          </a:solidFill>
                          <a:latin typeface="Times New Roman"/>
                        </a:rPr>
                        <a:t>Рз</a:t>
                      </a:r>
                      <a:endParaRPr lang="ru-RU" sz="900" b="1" i="0" u="none" strike="noStrike" dirty="0">
                        <a:solidFill>
                          <a:srgbClr val="000000"/>
                        </a:solidFill>
                        <a:latin typeface="Times New Roman"/>
                      </a:endParaRP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a:solidFill>
                            <a:srgbClr val="000000"/>
                          </a:solidFill>
                          <a:latin typeface="Times New Roman"/>
                        </a:rPr>
                        <a:t>ПР</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smtClean="0">
                          <a:solidFill>
                            <a:srgbClr val="000000"/>
                          </a:solidFill>
                          <a:latin typeface="Times New Roman"/>
                        </a:rPr>
                        <a:t>2018</a:t>
                      </a:r>
                    </a:p>
                    <a:p>
                      <a:pPr algn="ctr" fontAlgn="t"/>
                      <a:r>
                        <a:rPr lang="ru-RU" sz="900" b="1" i="0" u="none" strike="noStrike" dirty="0" smtClean="0">
                          <a:solidFill>
                            <a:srgbClr val="000000"/>
                          </a:solidFill>
                          <a:latin typeface="Times New Roman"/>
                        </a:rPr>
                        <a:t> </a:t>
                      </a:r>
                      <a:r>
                        <a:rPr lang="ru-RU" sz="900" b="1" i="0" u="none" strike="noStrike" dirty="0">
                          <a:solidFill>
                            <a:srgbClr val="000000"/>
                          </a:solidFill>
                          <a:latin typeface="Times New Roman"/>
                        </a:rPr>
                        <a:t>(отчет)</a:t>
                      </a:r>
                    </a:p>
                    <a:p>
                      <a:pPr algn="ctr" fontAlgn="b"/>
                      <a:r>
                        <a:rPr lang="ru-RU" sz="900" b="1" i="0" u="none" strike="noStrike" dirty="0">
                          <a:solidFill>
                            <a:srgbClr val="000000"/>
                          </a:solidFill>
                          <a:latin typeface="Times New Roman"/>
                        </a:rPr>
                        <a:t> </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a:solidFill>
                            <a:srgbClr val="000000"/>
                          </a:solidFill>
                          <a:latin typeface="Times New Roman"/>
                        </a:rPr>
                        <a:t>2019 </a:t>
                      </a:r>
                      <a:endParaRPr lang="ru-RU" sz="900" b="1" i="0" u="none" strike="noStrike" dirty="0" smtClean="0">
                        <a:solidFill>
                          <a:srgbClr val="000000"/>
                        </a:solidFill>
                        <a:latin typeface="Times New Roman"/>
                      </a:endParaRPr>
                    </a:p>
                    <a:p>
                      <a:pPr algn="ctr" fontAlgn="t"/>
                      <a:r>
                        <a:rPr lang="ru-RU" sz="900" b="1" i="0" u="none" strike="noStrike" dirty="0" smtClean="0">
                          <a:solidFill>
                            <a:srgbClr val="000000"/>
                          </a:solidFill>
                          <a:latin typeface="Times New Roman"/>
                        </a:rPr>
                        <a:t>(</a:t>
                      </a:r>
                      <a:r>
                        <a:rPr lang="ru-RU" sz="900" b="1" i="0" u="none" strike="noStrike" dirty="0">
                          <a:solidFill>
                            <a:srgbClr val="000000"/>
                          </a:solidFill>
                          <a:latin typeface="Times New Roman"/>
                        </a:rPr>
                        <a:t>оценка)</a:t>
                      </a:r>
                    </a:p>
                    <a:p>
                      <a:pPr algn="ctr" fontAlgn="b"/>
                      <a:r>
                        <a:rPr lang="ru-RU" sz="900" b="1" i="0" u="none" strike="noStrike" dirty="0">
                          <a:solidFill>
                            <a:srgbClr val="000000"/>
                          </a:solidFill>
                          <a:latin typeface="Times New Roman"/>
                        </a:rPr>
                        <a:t> </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a:solidFill>
                            <a:srgbClr val="000000"/>
                          </a:solidFill>
                          <a:latin typeface="Times New Roman"/>
                        </a:rPr>
                        <a:t>2020</a:t>
                      </a:r>
                    </a:p>
                    <a:p>
                      <a:pPr algn="ctr" fontAlgn="b"/>
                      <a:r>
                        <a:rPr lang="ru-RU" sz="900" b="1" i="0" u="none" strike="noStrike" dirty="0" smtClean="0">
                          <a:solidFill>
                            <a:srgbClr val="000000"/>
                          </a:solidFill>
                          <a:latin typeface="Times New Roman"/>
                        </a:rPr>
                        <a:t>  </a:t>
                      </a:r>
                      <a:endParaRPr lang="ru-RU" sz="900" b="1" i="0" u="none" strike="noStrike" dirty="0">
                        <a:solidFill>
                          <a:srgbClr val="000000"/>
                        </a:solidFill>
                        <a:latin typeface="Times New Roman"/>
                      </a:endParaRP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a:solidFill>
                            <a:srgbClr val="000000"/>
                          </a:solidFill>
                          <a:latin typeface="Times New Roman"/>
                        </a:rPr>
                        <a:t>2021</a:t>
                      </a:r>
                    </a:p>
                    <a:p>
                      <a:pPr algn="ctr" fontAlgn="b"/>
                      <a:r>
                        <a:rPr lang="ru-RU" sz="900" b="1" i="0" u="none" strike="noStrike" dirty="0">
                          <a:solidFill>
                            <a:srgbClr val="000000"/>
                          </a:solidFill>
                          <a:latin typeface="Times New Roman"/>
                        </a:rPr>
                        <a:t> </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t"/>
                      <a:r>
                        <a:rPr lang="ru-RU" sz="900" b="1" i="0" u="none" strike="noStrike" dirty="0">
                          <a:solidFill>
                            <a:srgbClr val="000000"/>
                          </a:solidFill>
                          <a:latin typeface="Times New Roman"/>
                        </a:rPr>
                        <a:t>2022</a:t>
                      </a:r>
                    </a:p>
                    <a:p>
                      <a:pPr algn="ctr" fontAlgn="b"/>
                      <a:r>
                        <a:rPr lang="ru-RU" sz="900" b="1" i="0" u="none" strike="noStrike" dirty="0">
                          <a:solidFill>
                            <a:srgbClr val="000000"/>
                          </a:solidFill>
                          <a:latin typeface="Times New Roman"/>
                        </a:rPr>
                        <a:t> </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t"/>
                      <a:r>
                        <a:rPr lang="ru-RU" sz="900" b="1" i="0" u="none" strike="noStrike" dirty="0">
                          <a:solidFill>
                            <a:srgbClr val="000000"/>
                          </a:solidFill>
                          <a:latin typeface="Times New Roman"/>
                        </a:rPr>
                        <a:t>Отклонение 2020 года к 2018 году</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c gridSpan="2">
                  <a:txBody>
                    <a:bodyPr/>
                    <a:lstStyle/>
                    <a:p>
                      <a:pPr algn="ctr" fontAlgn="t"/>
                      <a:r>
                        <a:rPr lang="ru-RU" sz="900" b="1" i="0" u="none" strike="noStrike" dirty="0">
                          <a:solidFill>
                            <a:srgbClr val="000000"/>
                          </a:solidFill>
                          <a:latin typeface="Times New Roman"/>
                        </a:rPr>
                        <a:t>Отклонение 2020 года к 2019 году</a:t>
                      </a:r>
                    </a:p>
                  </a:txBody>
                  <a:tcPr marL="2945" marR="2945" marT="294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ru-RU"/>
                    </a:p>
                  </a:txBody>
                  <a:tcPr/>
                </a:tc>
              </a:tr>
              <a:tr h="73634">
                <a:tc vMerge="1">
                  <a:txBody>
                    <a:bodyPr/>
                    <a:lstStyle/>
                    <a:p>
                      <a:pPr algn="ctr" fontAlgn="b"/>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ctr" fontAlgn="b"/>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r" fontAlgn="b"/>
                      <a:endParaRPr lang="ru-RU" sz="900" b="0" i="0" u="none" strike="noStrike">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ru-RU" sz="900" b="1" i="0" u="none" strike="noStrike">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ru-RU" sz="900" b="1" i="0" u="none" strike="noStrike" dirty="0">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b"/>
                      <a:r>
                        <a:rPr lang="ru-RU" sz="900" b="1" i="0" u="none" strike="noStrike" dirty="0">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5572">
                <a:tc>
                  <a:txBody>
                    <a:bodyPr/>
                    <a:lstStyle/>
                    <a:p>
                      <a:pPr algn="l" fontAlgn="b"/>
                      <a:r>
                        <a:rPr lang="ru-RU" sz="900" b="1" i="0" u="none" strike="noStrike" dirty="0">
                          <a:solidFill>
                            <a:srgbClr val="000000"/>
                          </a:solidFill>
                          <a:latin typeface="Times New Roman"/>
                        </a:rPr>
                        <a:t>Образование</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dirty="0">
                          <a:solidFill>
                            <a:srgbClr val="000000"/>
                          </a:solidFill>
                          <a:latin typeface="Times New Roman"/>
                        </a:rPr>
                        <a:t>07</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dirty="0">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690789,22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731504,07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750 810,25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a:t>
                      </a:r>
                      <a:r>
                        <a:rPr lang="ru-RU" sz="900" b="1" i="0" u="none" strike="noStrike" dirty="0" smtClean="0">
                          <a:solidFill>
                            <a:srgbClr val="000000"/>
                          </a:solidFill>
                          <a:latin typeface="Times New Roman"/>
                        </a:rPr>
                        <a:t>    </a:t>
                      </a:r>
                      <a:r>
                        <a:rPr lang="ru-RU" sz="900" b="1" i="0" u="none" strike="noStrike" dirty="0">
                          <a:solidFill>
                            <a:srgbClr val="000000"/>
                          </a:solidFill>
                          <a:latin typeface="Times New Roman"/>
                        </a:rPr>
                        <a:t>882 742,90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882 742,90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60 021,03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1" i="0" u="none" strike="noStrike" dirty="0">
                          <a:solidFill>
                            <a:srgbClr val="000000"/>
                          </a:solidFill>
                          <a:latin typeface="Times New Roman"/>
                        </a:rPr>
                        <a:t>108,69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1" i="0" u="none" strike="noStrike" dirty="0">
                          <a:solidFill>
                            <a:srgbClr val="000000"/>
                          </a:solidFill>
                          <a:latin typeface="Times New Roman"/>
                        </a:rPr>
                        <a:t>19 306,18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1" i="0" u="none" strike="noStrike" dirty="0">
                          <a:solidFill>
                            <a:srgbClr val="000000"/>
                          </a:solidFill>
                          <a:latin typeface="Times New Roman"/>
                        </a:rPr>
                        <a:t>102,64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8343">
                <a:tc>
                  <a:txBody>
                    <a:bodyPr/>
                    <a:lstStyle/>
                    <a:p>
                      <a:pPr algn="l" fontAlgn="b"/>
                      <a:r>
                        <a:rPr lang="ru-RU" sz="900" b="0" i="0" u="none" strike="noStrike" dirty="0">
                          <a:solidFill>
                            <a:srgbClr val="000000"/>
                          </a:solidFill>
                          <a:latin typeface="Times New Roman"/>
                        </a:rPr>
                        <a:t>Дошкольное образование</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07</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01</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165818,46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174235,91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198 093,49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338 354,45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338 354,45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32 275,03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119,46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23 857,58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113,69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314">
                <a:tc>
                  <a:txBody>
                    <a:bodyPr/>
                    <a:lstStyle/>
                    <a:p>
                      <a:pPr algn="l" fontAlgn="b"/>
                      <a:r>
                        <a:rPr lang="ru-RU" sz="900" b="0" i="0" u="none" strike="noStrike" dirty="0">
                          <a:solidFill>
                            <a:srgbClr val="000000"/>
                          </a:solidFill>
                          <a:latin typeface="Times New Roman"/>
                        </a:rPr>
                        <a:t>Общее образование</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07</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02</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404847,61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436124,84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427 481,41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smtClean="0">
                          <a:solidFill>
                            <a:srgbClr val="000000"/>
                          </a:solidFill>
                          <a:latin typeface="Times New Roman"/>
                        </a:rPr>
                        <a:t>     425 </a:t>
                      </a:r>
                      <a:r>
                        <a:rPr lang="ru-RU" sz="900" b="0" i="0" u="none" strike="noStrike" dirty="0">
                          <a:solidFill>
                            <a:srgbClr val="000000"/>
                          </a:solidFill>
                          <a:latin typeface="Times New Roman"/>
                        </a:rPr>
                        <a:t>522,57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425 522,57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22 633,80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105,59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-8 643,43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98,02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314">
                <a:tc>
                  <a:txBody>
                    <a:bodyPr/>
                    <a:lstStyle/>
                    <a:p>
                      <a:pPr algn="l" fontAlgn="b"/>
                      <a:r>
                        <a:rPr lang="ru-RU" sz="900" b="0" i="0" u="none" strike="noStrike" dirty="0">
                          <a:solidFill>
                            <a:srgbClr val="000000"/>
                          </a:solidFill>
                          <a:latin typeface="Times New Roman"/>
                        </a:rPr>
                        <a:t>Дополнительное образование детей</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07</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03</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42116,54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42514,44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43 984,57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smtClean="0">
                          <a:solidFill>
                            <a:srgbClr val="000000"/>
                          </a:solidFill>
                          <a:latin typeface="Times New Roman"/>
                        </a:rPr>
                        <a:t>43 </a:t>
                      </a:r>
                      <a:r>
                        <a:rPr lang="ru-RU" sz="900" b="0" i="0" u="none" strike="noStrike" dirty="0">
                          <a:solidFill>
                            <a:srgbClr val="000000"/>
                          </a:solidFill>
                          <a:latin typeface="Times New Roman"/>
                        </a:rPr>
                        <a:t>979,23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43 979,23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1 868,03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104,44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1 470,13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103,46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314">
                <a:tc>
                  <a:txBody>
                    <a:bodyPr/>
                    <a:lstStyle/>
                    <a:p>
                      <a:pPr algn="l" fontAlgn="b"/>
                      <a:r>
                        <a:rPr lang="ru-RU" sz="900" b="0" i="0" u="none" strike="noStrike" dirty="0">
                          <a:solidFill>
                            <a:srgbClr val="000000"/>
                          </a:solidFill>
                          <a:latin typeface="Times New Roman"/>
                        </a:rPr>
                        <a:t>Молодёжная политика и оздоровление детей</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07</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07</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15996,87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15 880,65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13 173,11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13 309,72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13 309,72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-2 823,76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82,35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-2 707,54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82,95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314">
                <a:tc>
                  <a:txBody>
                    <a:bodyPr/>
                    <a:lstStyle/>
                    <a:p>
                      <a:pPr algn="l" fontAlgn="b"/>
                      <a:r>
                        <a:rPr lang="ru-RU" sz="900" b="0" i="0" u="none" strike="noStrike" dirty="0">
                          <a:solidFill>
                            <a:srgbClr val="000000"/>
                          </a:solidFill>
                          <a:latin typeface="Times New Roman"/>
                        </a:rPr>
                        <a:t>Другие вопросы в области образования</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07</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09</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62009,74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62748,23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68 077,67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61 576,93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61 576,93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6 067,93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109,79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5 329,44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108,49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314">
                <a:tc>
                  <a:txBody>
                    <a:bodyPr/>
                    <a:lstStyle/>
                    <a:p>
                      <a:pPr algn="l" fontAlgn="b"/>
                      <a:r>
                        <a:rPr lang="ru-RU" sz="900" b="1" i="0" u="none" strike="noStrike" dirty="0">
                          <a:solidFill>
                            <a:srgbClr val="000000"/>
                          </a:solidFill>
                          <a:latin typeface="Times New Roman"/>
                        </a:rPr>
                        <a:t>Культура и кинематография</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dirty="0">
                          <a:solidFill>
                            <a:srgbClr val="000000"/>
                          </a:solidFill>
                          <a:latin typeface="Times New Roman"/>
                        </a:rPr>
                        <a:t>08</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dirty="0">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54973,01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55406,16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47 756,31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a:t>
                      </a:r>
                      <a:r>
                        <a:rPr lang="ru-RU" sz="900" b="1" i="0" u="none" strike="noStrike" dirty="0" smtClean="0">
                          <a:solidFill>
                            <a:srgbClr val="000000"/>
                          </a:solidFill>
                          <a:latin typeface="Times New Roman"/>
                        </a:rPr>
                        <a:t>    </a:t>
                      </a:r>
                      <a:r>
                        <a:rPr lang="ru-RU" sz="900" b="1" i="0" u="none" strike="noStrike" dirty="0">
                          <a:solidFill>
                            <a:srgbClr val="000000"/>
                          </a:solidFill>
                          <a:latin typeface="Times New Roman"/>
                        </a:rPr>
                        <a:t>47 713,21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47 713,21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-7 216,70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1" i="0" u="none" strike="noStrike" dirty="0">
                          <a:solidFill>
                            <a:srgbClr val="000000"/>
                          </a:solidFill>
                          <a:latin typeface="Times New Roman"/>
                        </a:rPr>
                        <a:t>86,87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1" i="0" u="none" strike="noStrike" dirty="0">
                          <a:solidFill>
                            <a:srgbClr val="000000"/>
                          </a:solidFill>
                          <a:latin typeface="Times New Roman"/>
                        </a:rPr>
                        <a:t>-7 649,85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1" i="0" u="none" strike="noStrike" dirty="0">
                          <a:solidFill>
                            <a:srgbClr val="000000"/>
                          </a:solidFill>
                          <a:latin typeface="Times New Roman"/>
                        </a:rPr>
                        <a:t>86,19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314">
                <a:tc>
                  <a:txBody>
                    <a:bodyPr/>
                    <a:lstStyle/>
                    <a:p>
                      <a:pPr algn="l" fontAlgn="b"/>
                      <a:r>
                        <a:rPr lang="ru-RU" sz="900" b="0" i="0" u="none" strike="noStrike">
                          <a:solidFill>
                            <a:srgbClr val="000000"/>
                          </a:solidFill>
                          <a:latin typeface="Times New Roman"/>
                        </a:rPr>
                        <a:t>Культура</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08</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01</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40917,61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41789,36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34 813,18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34 576,52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34 576,52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-6 104,43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85,08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-6 976,18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83,31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14314">
                <a:tc>
                  <a:txBody>
                    <a:bodyPr/>
                    <a:lstStyle/>
                    <a:p>
                      <a:pPr algn="l" fontAlgn="b"/>
                      <a:r>
                        <a:rPr lang="ru-RU" sz="900" b="0" i="0" u="none" strike="noStrike">
                          <a:solidFill>
                            <a:srgbClr val="000000"/>
                          </a:solidFill>
                          <a:latin typeface="Times New Roman"/>
                        </a:rPr>
                        <a:t>Кинематография</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08</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02</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3865,64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4434,57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4 190,48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4 210,62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4 210,62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324,84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108,40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-244,09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94,50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fontAlgn="b"/>
                      <a:r>
                        <a:rPr lang="ru-RU" sz="900" b="0" i="0" u="none" strike="noStrike" dirty="0">
                          <a:solidFill>
                            <a:srgbClr val="000000"/>
                          </a:solidFill>
                          <a:latin typeface="Times New Roman"/>
                        </a:rPr>
                        <a:t>Другие вопросы в области культуры</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08</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04</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10219,76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9182,23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8 752,65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8 926,07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8 926,07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1 467,11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          85,64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429,58   </a:t>
                      </a:r>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               95,32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fontAlgn="b"/>
                      <a:r>
                        <a:rPr lang="ru-RU" sz="900" b="1" i="0" u="none" strike="noStrike" dirty="0">
                          <a:solidFill>
                            <a:srgbClr val="000000"/>
                          </a:solidFill>
                          <a:latin typeface="Times New Roman"/>
                        </a:rPr>
                        <a:t>Социальная политика</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dirty="0">
                          <a:solidFill>
                            <a:srgbClr val="000000"/>
                          </a:solidFill>
                          <a:latin typeface="Times New Roman"/>
                        </a:rPr>
                        <a:t>10</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dirty="0">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330161,1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a:solidFill>
                            <a:srgbClr val="000000"/>
                          </a:solidFill>
                          <a:latin typeface="Times New Roman"/>
                        </a:rPr>
                        <a:t> 336923,45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432 941,04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a:solidFill>
                            <a:srgbClr val="000000"/>
                          </a:solidFill>
                          <a:latin typeface="Times New Roman"/>
                        </a:rPr>
                        <a:t>   </a:t>
                      </a:r>
                      <a:r>
                        <a:rPr lang="ru-RU" sz="900" b="1" i="0" u="none" strike="noStrike" dirty="0" smtClean="0">
                          <a:solidFill>
                            <a:srgbClr val="000000"/>
                          </a:solidFill>
                          <a:latin typeface="Times New Roman"/>
                        </a:rPr>
                        <a:t>  </a:t>
                      </a:r>
                      <a:r>
                        <a:rPr lang="ru-RU" sz="900" b="1" i="0" u="none" strike="noStrike" dirty="0">
                          <a:solidFill>
                            <a:srgbClr val="000000"/>
                          </a:solidFill>
                          <a:latin typeface="Times New Roman"/>
                        </a:rPr>
                        <a:t>447 811,60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smtClean="0">
                          <a:solidFill>
                            <a:srgbClr val="000000"/>
                          </a:solidFill>
                          <a:latin typeface="Times New Roman"/>
                        </a:rPr>
                        <a:t>   </a:t>
                      </a:r>
                      <a:r>
                        <a:rPr lang="ru-RU" sz="900" b="1" i="0" u="none" strike="noStrike" dirty="0">
                          <a:solidFill>
                            <a:srgbClr val="000000"/>
                          </a:solidFill>
                          <a:latin typeface="Times New Roman"/>
                        </a:rPr>
                        <a:t>447 811,60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1" i="0" u="none" strike="noStrike" dirty="0" smtClean="0">
                          <a:solidFill>
                            <a:srgbClr val="000000"/>
                          </a:solidFill>
                          <a:latin typeface="Times New Roman"/>
                        </a:rPr>
                        <a:t>102 </a:t>
                      </a:r>
                      <a:r>
                        <a:rPr lang="ru-RU" sz="900" b="1" i="0" u="none" strike="noStrike" dirty="0">
                          <a:solidFill>
                            <a:srgbClr val="000000"/>
                          </a:solidFill>
                          <a:latin typeface="Times New Roman"/>
                        </a:rPr>
                        <a:t>779,94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1" i="0" u="none" strike="noStrike">
                          <a:solidFill>
                            <a:srgbClr val="000000"/>
                          </a:solidFill>
                          <a:latin typeface="Times New Roman"/>
                        </a:rPr>
                        <a:t>        131,13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1" i="0" u="none" strike="noStrike" dirty="0" smtClean="0">
                          <a:solidFill>
                            <a:srgbClr val="000000"/>
                          </a:solidFill>
                          <a:latin typeface="Times New Roman"/>
                        </a:rPr>
                        <a:t>  </a:t>
                      </a:r>
                      <a:r>
                        <a:rPr lang="ru-RU" sz="900" b="1" i="0" u="none" strike="noStrike" dirty="0">
                          <a:solidFill>
                            <a:srgbClr val="000000"/>
                          </a:solidFill>
                          <a:latin typeface="Times New Roman"/>
                        </a:rPr>
                        <a:t>96 017,59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1" i="0" u="none" strike="noStrike" dirty="0">
                          <a:solidFill>
                            <a:srgbClr val="000000"/>
                          </a:solidFill>
                          <a:latin typeface="Times New Roman"/>
                        </a:rPr>
                        <a:t>             128,50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fontAlgn="b"/>
                      <a:r>
                        <a:rPr lang="ru-RU" sz="900" b="0" i="0" u="none" strike="noStrike">
                          <a:solidFill>
                            <a:srgbClr val="000000"/>
                          </a:solidFill>
                          <a:latin typeface="Times New Roman"/>
                        </a:rPr>
                        <a:t>Социальное обеспечение населения</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10</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03</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202889,94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117392,01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122 240,82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114 </a:t>
                      </a:r>
                      <a:r>
                        <a:rPr lang="ru-RU" sz="900" b="0" i="0" u="none" strike="noStrike" dirty="0">
                          <a:solidFill>
                            <a:srgbClr val="000000"/>
                          </a:solidFill>
                          <a:latin typeface="Times New Roman"/>
                        </a:rPr>
                        <a:t>959,87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114 959,87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80 </a:t>
                      </a:r>
                      <a:r>
                        <a:rPr lang="ru-RU" sz="900" b="0" i="0" u="none" strike="noStrike" dirty="0">
                          <a:solidFill>
                            <a:srgbClr val="000000"/>
                          </a:solidFill>
                          <a:latin typeface="Times New Roman"/>
                        </a:rPr>
                        <a:t>649,12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dirty="0">
                          <a:solidFill>
                            <a:srgbClr val="000000"/>
                          </a:solidFill>
                          <a:latin typeface="Times New Roman"/>
                        </a:rPr>
                        <a:t>          60,25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4 848,81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             104,13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fontAlgn="b"/>
                      <a:r>
                        <a:rPr lang="ru-RU" sz="900" b="0" i="0" u="none" strike="noStrike">
                          <a:solidFill>
                            <a:srgbClr val="000000"/>
                          </a:solidFill>
                          <a:latin typeface="Times New Roman"/>
                        </a:rPr>
                        <a:t>Охрана семьи и детства</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10</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04</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112598,06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204671,58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293 045,17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314 431,15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314 431,15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smtClean="0">
                          <a:solidFill>
                            <a:srgbClr val="000000"/>
                          </a:solidFill>
                          <a:latin typeface="Times New Roman"/>
                        </a:rPr>
                        <a:t>180 </a:t>
                      </a:r>
                      <a:r>
                        <a:rPr lang="ru-RU" sz="900" b="0" i="0" u="none" strike="noStrike" dirty="0">
                          <a:solidFill>
                            <a:srgbClr val="000000"/>
                          </a:solidFill>
                          <a:latin typeface="Times New Roman"/>
                        </a:rPr>
                        <a:t>447,11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        260,26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88 373,59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             143,18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fontAlgn="b"/>
                      <a:r>
                        <a:rPr lang="ru-RU" sz="900" b="0" i="0" u="none" strike="noStrike">
                          <a:solidFill>
                            <a:srgbClr val="000000"/>
                          </a:solidFill>
                          <a:latin typeface="Times New Roman"/>
                        </a:rPr>
                        <a:t>Другие вопросы в области  социальной  политики</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10</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06</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14673,10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14859,86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17 655,05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18 420,58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18 420,58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2 </a:t>
                      </a:r>
                      <a:r>
                        <a:rPr lang="ru-RU" sz="900" b="0" i="0" u="none" strike="noStrike" dirty="0">
                          <a:solidFill>
                            <a:srgbClr val="000000"/>
                          </a:solidFill>
                          <a:latin typeface="Times New Roman"/>
                        </a:rPr>
                        <a:t>981,95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        120,32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2 795,19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             118,81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fontAlgn="b"/>
                      <a:r>
                        <a:rPr lang="ru-RU" sz="900" b="0" i="0" u="none" strike="noStrike">
                          <a:solidFill>
                            <a:srgbClr val="000000"/>
                          </a:solidFill>
                          <a:latin typeface="Times New Roman"/>
                        </a:rPr>
                        <a:t>Физическая культура и спорт</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11</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5434,07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6277,14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6 405,78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6 472,29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6 472,29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971,71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        117,88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            128,64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             102,05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fontAlgn="b"/>
                      <a:r>
                        <a:rPr lang="ru-RU" sz="900" b="0" i="0" u="none" strike="noStrike">
                          <a:solidFill>
                            <a:srgbClr val="000000"/>
                          </a:solidFill>
                          <a:latin typeface="Times New Roman"/>
                        </a:rPr>
                        <a:t>Физическая культура</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11</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01</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5434,07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6277,14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6 405,78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6 472,29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6 472,29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971,71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dirty="0">
                          <a:solidFill>
                            <a:srgbClr val="000000"/>
                          </a:solidFill>
                          <a:latin typeface="Times New Roman"/>
                        </a:rPr>
                        <a:t>        117,88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            128,64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             102,05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0902">
                <a:tc>
                  <a:txBody>
                    <a:bodyPr/>
                    <a:lstStyle/>
                    <a:p>
                      <a:pPr algn="l" fontAlgn="b"/>
                      <a:r>
                        <a:rPr lang="ru-RU" sz="900" b="0" i="0" u="none" strike="noStrike">
                          <a:solidFill>
                            <a:srgbClr val="000000"/>
                          </a:solidFill>
                          <a:latin typeface="Times New Roman"/>
                        </a:rPr>
                        <a:t>Межбюджетные трансферты общего характера бюджетам субъектов Российской Федерации и муниципальных образований</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14</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65101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92646,97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103 202,69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90 673,32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90 673,32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38 101,69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dirty="0">
                          <a:solidFill>
                            <a:srgbClr val="000000"/>
                          </a:solidFill>
                          <a:latin typeface="Times New Roman"/>
                        </a:rPr>
                        <a:t>        158,53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10 </a:t>
                      </a:r>
                      <a:r>
                        <a:rPr lang="ru-RU" sz="900" b="0" i="0" u="none" strike="noStrike" dirty="0">
                          <a:solidFill>
                            <a:srgbClr val="000000"/>
                          </a:solidFill>
                          <a:latin typeface="Times New Roman"/>
                        </a:rPr>
                        <a:t>555,72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             111,39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220902">
                <a:tc>
                  <a:txBody>
                    <a:bodyPr/>
                    <a:lstStyle/>
                    <a:p>
                      <a:pPr algn="l" fontAlgn="b"/>
                      <a:r>
                        <a:rPr lang="ru-RU" sz="900" b="0" i="0" u="none" strike="noStrike">
                          <a:solidFill>
                            <a:srgbClr val="000000"/>
                          </a:solidFill>
                          <a:latin typeface="Times New Roman"/>
                        </a:rPr>
                        <a:t>Дотации на выравнивание бюджетной обеспеченности субъектов Российской Федерации и муниципальных образований</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14</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01</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16275,25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20298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77 067,78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73 </a:t>
                      </a:r>
                      <a:r>
                        <a:rPr lang="ru-RU" sz="900" b="0" i="0" u="none" strike="noStrike" dirty="0">
                          <a:solidFill>
                            <a:srgbClr val="000000"/>
                          </a:solidFill>
                          <a:latin typeface="Times New Roman"/>
                        </a:rPr>
                        <a:t>359,63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73 </a:t>
                      </a:r>
                      <a:r>
                        <a:rPr lang="ru-RU" sz="900" b="0" i="0" u="none" strike="noStrike" dirty="0">
                          <a:solidFill>
                            <a:srgbClr val="000000"/>
                          </a:solidFill>
                          <a:latin typeface="Times New Roman"/>
                        </a:rPr>
                        <a:t>359,63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60 792,53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        473,53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56 </a:t>
                      </a:r>
                      <a:r>
                        <a:rPr lang="ru-RU" sz="900" b="0" i="0" u="none" strike="noStrike" dirty="0">
                          <a:solidFill>
                            <a:srgbClr val="000000"/>
                          </a:solidFill>
                          <a:latin typeface="Times New Roman"/>
                        </a:rPr>
                        <a:t>769,78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             379,68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l" fontAlgn="b"/>
                      <a:r>
                        <a:rPr lang="ru-RU" sz="900" b="0" i="0" u="none" strike="noStrike">
                          <a:solidFill>
                            <a:srgbClr val="000000"/>
                          </a:solidFill>
                          <a:latin typeface="Times New Roman"/>
                        </a:rPr>
                        <a:t>Иные дотации</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14</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latin typeface="Times New Roman"/>
                        </a:rPr>
                        <a:t>02</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48825,75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60894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26 134,91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17 </a:t>
                      </a:r>
                      <a:r>
                        <a:rPr lang="ru-RU" sz="900" b="0" i="0" u="none" strike="noStrike" dirty="0">
                          <a:solidFill>
                            <a:srgbClr val="000000"/>
                          </a:solidFill>
                          <a:latin typeface="Times New Roman"/>
                        </a:rPr>
                        <a:t>313,69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17 313,69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22 </a:t>
                      </a:r>
                      <a:r>
                        <a:rPr lang="ru-RU" sz="900" b="0" i="0" u="none" strike="noStrike" dirty="0">
                          <a:solidFill>
                            <a:srgbClr val="000000"/>
                          </a:solidFill>
                          <a:latin typeface="Times New Roman"/>
                        </a:rPr>
                        <a:t>690,84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          53,53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34 </a:t>
                      </a:r>
                      <a:r>
                        <a:rPr lang="ru-RU" sz="900" b="0" i="0" u="none" strike="noStrike" dirty="0">
                          <a:solidFill>
                            <a:srgbClr val="000000"/>
                          </a:solidFill>
                          <a:latin typeface="Times New Roman"/>
                        </a:rPr>
                        <a:t>759,09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dirty="0">
                          <a:solidFill>
                            <a:srgbClr val="000000"/>
                          </a:solidFill>
                          <a:latin typeface="Times New Roman"/>
                        </a:rPr>
                        <a:t>               42,92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73634">
                <a:tc>
                  <a:txBody>
                    <a:bodyPr/>
                    <a:lstStyle/>
                    <a:p>
                      <a:pPr algn="just" fontAlgn="b"/>
                      <a:r>
                        <a:rPr lang="ru-RU" sz="900" b="0" i="0" u="none" strike="noStrike">
                          <a:solidFill>
                            <a:srgbClr val="000000"/>
                          </a:solidFill>
                          <a:latin typeface="Times New Roman"/>
                        </a:rPr>
                        <a:t>Прочие межбюджетные трансферты общего характера</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latin typeface="Times New Roman"/>
                        </a:rPr>
                        <a:t>14</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smtClean="0">
                          <a:solidFill>
                            <a:srgbClr val="000000"/>
                          </a:solidFill>
                          <a:latin typeface="Times New Roman"/>
                        </a:rPr>
                        <a:t>03</a:t>
                      </a:r>
                      <a:endParaRPr lang="ru-RU" sz="900" b="0" i="0" u="none" strike="noStrike" dirty="0">
                        <a:solidFill>
                          <a:srgbClr val="000000"/>
                        </a:solidFill>
                        <a:latin typeface="Times New Roman"/>
                      </a:endParaRP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  </a:t>
                      </a:r>
                      <a:r>
                        <a:rPr lang="ru-RU" sz="900" b="0" i="0" u="none" strike="noStrike" dirty="0">
                          <a:solidFill>
                            <a:srgbClr val="000000"/>
                          </a:solidFill>
                          <a:latin typeface="Times New Roman"/>
                        </a:rPr>
                        <a:t>11 454,97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900" b="0" i="0" u="none" strike="noStrike">
                          <a:solidFill>
                            <a:srgbClr val="000000"/>
                          </a:solidFill>
                          <a:latin typeface="Times New Roman"/>
                        </a:rPr>
                        <a:t>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a:solidFill>
                            <a:srgbClr val="000000"/>
                          </a:solidFill>
                          <a:latin typeface="Times New Roman"/>
                        </a:rPr>
                        <a:t>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dirty="0">
                          <a:solidFill>
                            <a:srgbClr val="000000"/>
                          </a:solidFill>
                          <a:latin typeface="Times New Roman"/>
                        </a:rPr>
                        <a:t>-  </a:t>
                      </a:r>
                      <a:r>
                        <a:rPr lang="ru-RU" sz="900" b="0" i="0" u="none" strike="noStrike" dirty="0" smtClean="0">
                          <a:solidFill>
                            <a:srgbClr val="000000"/>
                          </a:solidFill>
                          <a:latin typeface="Times New Roman"/>
                        </a:rPr>
                        <a:t>11 </a:t>
                      </a:r>
                      <a:r>
                        <a:rPr lang="ru-RU" sz="900" b="0" i="0" u="none" strike="noStrike" dirty="0">
                          <a:solidFill>
                            <a:srgbClr val="000000"/>
                          </a:solidFill>
                          <a:latin typeface="Times New Roman"/>
                        </a:rPr>
                        <a:t>454,97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r" fontAlgn="b"/>
                      <a:r>
                        <a:rPr lang="ru-RU" sz="900" b="0" i="0" u="none" strike="noStrike" dirty="0">
                          <a:solidFill>
                            <a:srgbClr val="000000"/>
                          </a:solidFill>
                          <a:latin typeface="Times New Roman"/>
                        </a:rPr>
                        <a:t>                    -     </a:t>
                      </a:r>
                    </a:p>
                  </a:txBody>
                  <a:tcPr marL="2945" marR="2945" marT="29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bl>
          </a:graphicData>
        </a:graphic>
      </p:graphicFrame>
    </p:spTree>
  </p:cSld>
  <p:clrMapOvr>
    <a:masterClrMapping/>
  </p:clrMapOvr>
  <p:transition>
    <p:split orient="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1" descr="J:\пРЕЗЕНТАЦИИ\исполнение за 2018\5930390_xlarg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1266" name="Прямоугольник 1"/>
          <p:cNvSpPr>
            <a:spLocks noChangeArrowheads="1"/>
          </p:cNvSpPr>
          <p:nvPr/>
        </p:nvSpPr>
        <p:spPr bwMode="auto">
          <a:xfrm>
            <a:off x="152400" y="152400"/>
            <a:ext cx="8839200" cy="3893374"/>
          </a:xfrm>
          <a:prstGeom prst="rect">
            <a:avLst/>
          </a:prstGeom>
          <a:noFill/>
          <a:ln w="9525">
            <a:noFill/>
            <a:miter lim="800000"/>
            <a:headEnd/>
            <a:tailEnd/>
          </a:ln>
        </p:spPr>
        <p:txBody>
          <a:bodyPr wrap="square">
            <a:spAutoFit/>
          </a:bodyPr>
          <a:lstStyle/>
          <a:p>
            <a:pPr algn="just"/>
            <a:r>
              <a:rPr lang="ru-RU" sz="1300" b="1" dirty="0">
                <a:latin typeface="Calibri" pitchFamily="34" charset="0"/>
                <a:cs typeface="Calibri" pitchFamily="34" charset="0"/>
              </a:rPr>
              <a:t>     </a:t>
            </a:r>
            <a:r>
              <a:rPr lang="ru-RU" sz="1400" b="1" dirty="0" err="1">
                <a:latin typeface="Calibri" pitchFamily="34" charset="0"/>
                <a:cs typeface="Calibri" pitchFamily="34" charset="0"/>
              </a:rPr>
              <a:t>Ку́рский</a:t>
            </a:r>
            <a:r>
              <a:rPr lang="ru-RU" sz="1400" b="1" dirty="0">
                <a:latin typeface="Calibri" pitchFamily="34" charset="0"/>
                <a:cs typeface="Calibri" pitchFamily="34" charset="0"/>
              </a:rPr>
              <a:t> район</a:t>
            </a:r>
            <a:r>
              <a:rPr lang="ru-RU" sz="1300" dirty="0">
                <a:latin typeface="Calibri" pitchFamily="34" charset="0"/>
                <a:cs typeface="Calibri" pitchFamily="34" charset="0"/>
              </a:rPr>
              <a:t> — территориальная единица (район) и муниципальное образование (муниципальный район) в составе Ставропольского края России.</a:t>
            </a:r>
          </a:p>
          <a:p>
            <a:pPr algn="just"/>
            <a:r>
              <a:rPr lang="ru-RU" sz="1300" dirty="0">
                <a:latin typeface="Calibri" pitchFamily="34" charset="0"/>
                <a:cs typeface="Calibri" pitchFamily="34" charset="0"/>
              </a:rPr>
              <a:t>     Административный центр — станица Курская.</a:t>
            </a:r>
          </a:p>
          <a:p>
            <a:pPr algn="just"/>
            <a:r>
              <a:rPr lang="ru-RU" sz="1300" dirty="0">
                <a:latin typeface="Calibri" pitchFamily="34" charset="0"/>
                <a:cs typeface="Calibri" pitchFamily="34" charset="0"/>
              </a:rPr>
              <a:t>     Расположен в юго-восточной части Ставропольского края. Граничит с Кабардино-Балкарией, Северной Осетией, Чеченской Республикой и Дагестаном</a:t>
            </a:r>
          </a:p>
          <a:p>
            <a:pPr algn="just"/>
            <a:r>
              <a:rPr lang="ru-RU" sz="1300" dirty="0">
                <a:latin typeface="Calibri" pitchFamily="34" charset="0"/>
                <a:cs typeface="Calibri" pitchFamily="34" charset="0"/>
              </a:rPr>
              <a:t>    Реки: Кура, Терек. Терско-Кумский канал.</a:t>
            </a:r>
          </a:p>
          <a:p>
            <a:pPr algn="just"/>
            <a:r>
              <a:rPr lang="ru-RU" sz="1300" dirty="0">
                <a:latin typeface="Calibri" pitchFamily="34" charset="0"/>
                <a:cs typeface="Calibri" pitchFamily="34" charset="0"/>
              </a:rPr>
              <a:t>    В восточной части района — песчаная Ногайская степь</a:t>
            </a:r>
          </a:p>
          <a:p>
            <a:pPr algn="just"/>
            <a:r>
              <a:rPr lang="ru-RU" sz="1300" dirty="0">
                <a:latin typeface="Calibri" pitchFamily="34" charset="0"/>
                <a:cs typeface="Calibri" pitchFamily="34" charset="0"/>
              </a:rPr>
              <a:t>    Район образован 2 января 1935 года. </a:t>
            </a:r>
          </a:p>
          <a:p>
            <a:pPr algn="just"/>
            <a:r>
              <a:rPr lang="ru-RU" sz="1300" dirty="0">
                <a:latin typeface="Calibri" pitchFamily="34" charset="0"/>
                <a:cs typeface="Calibri" pitchFamily="34" charset="0"/>
              </a:rPr>
              <a:t>    В Курском районе 47 населённых пунктов.</a:t>
            </a:r>
          </a:p>
          <a:p>
            <a:pPr algn="just"/>
            <a:r>
              <a:rPr lang="ru-RU" sz="1300" dirty="0">
                <a:latin typeface="Calibri" pitchFamily="34" charset="0"/>
                <a:cs typeface="Calibri" pitchFamily="34" charset="0"/>
              </a:rPr>
              <a:t>    Курский район относится к зоне рискового земледелия. На его территории выпадает в среднем 330 мм осадков в год. Засуха бывает в среднем 1 раз в 3-5 лет. На 1 января </a:t>
            </a:r>
            <a:r>
              <a:rPr lang="ru-RU" sz="1300" dirty="0" smtClean="0">
                <a:latin typeface="Calibri" pitchFamily="34" charset="0"/>
                <a:cs typeface="Calibri" pitchFamily="34" charset="0"/>
              </a:rPr>
              <a:t>2019 </a:t>
            </a:r>
            <a:r>
              <a:rPr lang="ru-RU" sz="1300" dirty="0">
                <a:latin typeface="Calibri" pitchFamily="34" charset="0"/>
                <a:cs typeface="Calibri" pitchFamily="34" charset="0"/>
              </a:rPr>
              <a:t>года в АПК входит 20 сельскохозяйственных предприятий и 90 крестьянско-фермерских хозяйств, которые являются основными производителями сельскохозяйственной продукции района.</a:t>
            </a:r>
          </a:p>
          <a:p>
            <a:pPr algn="just"/>
            <a:r>
              <a:rPr lang="ru-RU" sz="1300" dirty="0">
                <a:latin typeface="Calibri" pitchFamily="34" charset="0"/>
                <a:cs typeface="Calibri" pitchFamily="34" charset="0"/>
              </a:rPr>
              <a:t>     Район располагает сырьевыми ресурсами для производства строительных материалов — в пойме реки Терек, ведется разработка строительного песка — запасы до 60 млн м³. Для изготовления кирпича и самана используются суглинки.</a:t>
            </a:r>
          </a:p>
          <a:p>
            <a:pPr algn="just"/>
            <a:r>
              <a:rPr lang="ru-RU" sz="1300" dirty="0">
                <a:latin typeface="Calibri" pitchFamily="34" charset="0"/>
                <a:cs typeface="Calibri" pitchFamily="34" charset="0"/>
              </a:rPr>
              <a:t>      Район располагает запасами целебной минеральной воды в объёме 18 млн м³</a:t>
            </a:r>
          </a:p>
          <a:p>
            <a:pPr algn="just"/>
            <a:endParaRPr lang="ru-RU" sz="1300" dirty="0">
              <a:latin typeface="Calibri" pitchFamily="34" charset="0"/>
              <a:cs typeface="Calibri" pitchFamily="34" charset="0"/>
            </a:endParaRPr>
          </a:p>
          <a:p>
            <a:r>
              <a:rPr lang="ru-RU" sz="1300" dirty="0">
                <a:latin typeface="Calibri" pitchFamily="34" charset="0"/>
                <a:cs typeface="Calibri" pitchFamily="34" charset="0"/>
              </a:rPr>
              <a:t/>
            </a:r>
            <a:br>
              <a:rPr lang="ru-RU" sz="1300" dirty="0">
                <a:latin typeface="Calibri" pitchFamily="34" charset="0"/>
                <a:cs typeface="Calibri" pitchFamily="34" charset="0"/>
              </a:rPr>
            </a:br>
            <a:endParaRPr lang="ru-RU" sz="1300" dirty="0">
              <a:latin typeface="Calibri" pitchFamily="34" charset="0"/>
              <a:cs typeface="Calibri" pitchFamily="34" charset="0"/>
            </a:endParaRPr>
          </a:p>
        </p:txBody>
      </p:sp>
      <p:sp>
        <p:nvSpPr>
          <p:cNvPr id="11267" name="AutoShape 2" descr="https://cdn.pixabay.com/photo/2017/09/01/23/01/field-2705799_1280.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1268" name="AutoShape 4" descr="https://im0-tub-ru.yandex.net/i?id=2c6cc8e782a01b5a9d468ae5119cd078-l&amp;n=13"/>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
        <p:nvSpPr>
          <p:cNvPr id="11269" name="AutoShape 7" descr="C:\Users\%D0%9A%D0%BE%D1%81%D1%82%D1%80%D0%B8%D1%86%D0%BA%D0%B0%D1%8F%D0%95%D0%92\Desktop\i.webp"/>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p>
        </p:txBody>
      </p:sp>
    </p:spTree>
  </p:cSld>
  <p:clrMapOvr>
    <a:masterClrMapping/>
  </p:clrMapOvr>
  <p:transition>
    <p:split orient="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http://itd0.mycdn.me/image?id=856306068765&amp;t=20&amp;plc=WEB&amp;tkn=*voSScq4LfN6WkR5HsMuhkanY0zw"/>
          <p:cNvPicPr>
            <a:picLocks noChangeAspect="1" noChangeArrowheads="1"/>
          </p:cNvPicPr>
          <p:nvPr/>
        </p:nvPicPr>
        <p:blipFill>
          <a:blip r:embed="rId2" cstate="print"/>
          <a:srcRect l="17969" t="38542" r="10156" b="4166"/>
          <a:stretch>
            <a:fillRect/>
          </a:stretch>
        </p:blipFill>
        <p:spPr bwMode="auto">
          <a:xfrm>
            <a:off x="142844" y="3857628"/>
            <a:ext cx="5715040" cy="2857520"/>
          </a:xfrm>
          <a:prstGeom prst="rect">
            <a:avLst/>
          </a:prstGeom>
          <a:noFill/>
        </p:spPr>
      </p:pic>
      <p:graphicFrame>
        <p:nvGraphicFramePr>
          <p:cNvPr id="3" name="Таблица 2"/>
          <p:cNvGraphicFramePr>
            <a:graphicFrameLocks noGrp="1"/>
          </p:cNvGraphicFramePr>
          <p:nvPr/>
        </p:nvGraphicFramePr>
        <p:xfrm>
          <a:off x="71406" y="357166"/>
          <a:ext cx="6000791" cy="3416622"/>
        </p:xfrm>
        <a:graphic>
          <a:graphicData uri="http://schemas.openxmlformats.org/drawingml/2006/table">
            <a:tbl>
              <a:tblPr/>
              <a:tblGrid>
                <a:gridCol w="489987"/>
                <a:gridCol w="3251671"/>
                <a:gridCol w="2259133"/>
              </a:tblGrid>
              <a:tr h="642942">
                <a:tc>
                  <a:txBody>
                    <a:bodyPr/>
                    <a:lstStyle/>
                    <a:p>
                      <a:pPr algn="ctr">
                        <a:spcAft>
                          <a:spcPts val="0"/>
                        </a:spcAft>
                      </a:pPr>
                      <a:endParaRPr lang="ru-RU" sz="1400" dirty="0">
                        <a:latin typeface="Times New Roman"/>
                        <a:ea typeface="Times New Roman"/>
                        <a:cs typeface="Times New Roman"/>
                      </a:endParaRPr>
                    </a:p>
                    <a:p>
                      <a:pPr algn="ctr">
                        <a:spcAft>
                          <a:spcPts val="0"/>
                        </a:spcAft>
                      </a:pPr>
                      <a:r>
                        <a:rPr lang="ru-RU" sz="1400" dirty="0">
                          <a:latin typeface="Times New Roman"/>
                          <a:ea typeface="Times New Roman"/>
                          <a:cs typeface="Times New Roman"/>
                        </a:rPr>
                        <a:t>№</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Наименование муниципального образования</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latin typeface="Times New Roman"/>
                          <a:ea typeface="Times New Roman"/>
                          <a:cs typeface="Times New Roman"/>
                        </a:rPr>
                        <a:t>Численность </a:t>
                      </a:r>
                      <a:endParaRPr lang="ru-RU" sz="1000" dirty="0">
                        <a:latin typeface="Times New Roman"/>
                        <a:ea typeface="Times New Roman"/>
                        <a:cs typeface="Times New Roman"/>
                      </a:endParaRPr>
                    </a:p>
                    <a:p>
                      <a:pPr algn="ctr">
                        <a:spcAft>
                          <a:spcPts val="0"/>
                        </a:spcAft>
                      </a:pPr>
                      <a:r>
                        <a:rPr lang="ru-RU" sz="1400" dirty="0" smtClean="0">
                          <a:latin typeface="Times New Roman"/>
                          <a:ea typeface="Times New Roman"/>
                          <a:cs typeface="Times New Roman"/>
                        </a:rPr>
                        <a:t>населения по состоянию </a:t>
                      </a:r>
                    </a:p>
                    <a:p>
                      <a:pPr algn="ctr">
                        <a:spcAft>
                          <a:spcPts val="0"/>
                        </a:spcAft>
                      </a:pPr>
                      <a:r>
                        <a:rPr lang="ru-RU" sz="1400" dirty="0" smtClean="0">
                          <a:latin typeface="Times New Roman"/>
                          <a:ea typeface="Times New Roman"/>
                          <a:cs typeface="Times New Roman"/>
                        </a:rPr>
                        <a:t> на 01.01.2019</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400" dirty="0">
                          <a:latin typeface="Times New Roman"/>
                          <a:ea typeface="Times New Roman"/>
                          <a:cs typeface="Times New Roman"/>
                        </a:rPr>
                        <a:t>1.</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smtClean="0">
                          <a:latin typeface="Times New Roman"/>
                          <a:ea typeface="Times New Roman"/>
                          <a:cs typeface="Times New Roman"/>
                        </a:rPr>
                        <a:t>Балтийский сельсовет</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1847</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400" dirty="0">
                          <a:latin typeface="Times New Roman"/>
                          <a:ea typeface="Times New Roman"/>
                          <a:cs typeface="Times New Roman"/>
                        </a:rPr>
                        <a:t>2.</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err="1" smtClean="0">
                          <a:latin typeface="Times New Roman"/>
                          <a:ea typeface="Times New Roman"/>
                          <a:cs typeface="Times New Roman"/>
                        </a:rPr>
                        <a:t>Галюгаевский</a:t>
                      </a:r>
                      <a:r>
                        <a:rPr lang="ru-RU" sz="1400" dirty="0" smtClean="0">
                          <a:latin typeface="Times New Roman"/>
                          <a:ea typeface="Times New Roman"/>
                          <a:cs typeface="Times New Roman"/>
                        </a:rPr>
                        <a:t>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2</a:t>
                      </a:r>
                      <a:r>
                        <a:rPr lang="ru-RU" sz="1400" baseline="0" dirty="0" smtClean="0">
                          <a:latin typeface="Times New Roman"/>
                          <a:ea typeface="Times New Roman"/>
                          <a:cs typeface="Times New Roman"/>
                        </a:rPr>
                        <a:t> 622</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784">
                <a:tc>
                  <a:txBody>
                    <a:bodyPr/>
                    <a:lstStyle/>
                    <a:p>
                      <a:pPr algn="ctr">
                        <a:spcAft>
                          <a:spcPts val="0"/>
                        </a:spcAft>
                      </a:pPr>
                      <a:r>
                        <a:rPr lang="ru-RU" sz="1400" dirty="0">
                          <a:latin typeface="Times New Roman"/>
                          <a:ea typeface="Times New Roman"/>
                          <a:cs typeface="Times New Roman"/>
                        </a:rPr>
                        <a:t>3.</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err="1" smtClean="0">
                          <a:latin typeface="Times New Roman"/>
                          <a:ea typeface="Times New Roman"/>
                          <a:cs typeface="Times New Roman"/>
                        </a:rPr>
                        <a:t>Кановский</a:t>
                      </a:r>
                      <a:r>
                        <a:rPr lang="ru-RU" sz="1400" dirty="0" smtClean="0">
                          <a:latin typeface="Times New Roman"/>
                          <a:ea typeface="Times New Roman"/>
                          <a:cs typeface="Times New Roman"/>
                        </a:rPr>
                        <a:t>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2 545</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400" dirty="0">
                          <a:latin typeface="Times New Roman"/>
                          <a:ea typeface="Times New Roman"/>
                          <a:cs typeface="Times New Roman"/>
                        </a:rPr>
                        <a:t>4.</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a:ea typeface="Times New Roman"/>
                          <a:cs typeface="Times New Roman"/>
                        </a:rPr>
                        <a:t>Курский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13 022</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400" dirty="0">
                          <a:latin typeface="Times New Roman"/>
                          <a:ea typeface="Times New Roman"/>
                          <a:cs typeface="Times New Roman"/>
                        </a:rPr>
                        <a:t>5.</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err="1" smtClean="0">
                          <a:latin typeface="Times New Roman"/>
                          <a:ea typeface="Times New Roman"/>
                          <a:cs typeface="Times New Roman"/>
                        </a:rPr>
                        <a:t>Мирненский</a:t>
                      </a:r>
                      <a:r>
                        <a:rPr lang="ru-RU" sz="1400" dirty="0" smtClean="0">
                          <a:latin typeface="Times New Roman"/>
                          <a:ea typeface="Times New Roman"/>
                          <a:cs typeface="Times New Roman"/>
                        </a:rPr>
                        <a:t>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2 865</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400" dirty="0">
                          <a:latin typeface="Times New Roman"/>
                          <a:ea typeface="Times New Roman"/>
                          <a:cs typeface="Times New Roman"/>
                        </a:rPr>
                        <a:t>6.</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a:ea typeface="Times New Roman"/>
                          <a:cs typeface="Times New Roman"/>
                        </a:rPr>
                        <a:t>Полтавский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7 370</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400" dirty="0">
                          <a:latin typeface="Times New Roman"/>
                          <a:ea typeface="Times New Roman"/>
                          <a:cs typeface="Times New Roman"/>
                        </a:rPr>
                        <a:t>7.</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err="1" smtClean="0">
                          <a:latin typeface="Times New Roman"/>
                          <a:ea typeface="Times New Roman"/>
                          <a:cs typeface="Times New Roman"/>
                        </a:rPr>
                        <a:t>Ростовановский</a:t>
                      </a:r>
                      <a:r>
                        <a:rPr lang="ru-RU" sz="1400" dirty="0" smtClean="0">
                          <a:latin typeface="Times New Roman"/>
                          <a:ea typeface="Times New Roman"/>
                          <a:cs typeface="Times New Roman"/>
                        </a:rPr>
                        <a:t>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5 056</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400" dirty="0">
                          <a:latin typeface="Times New Roman"/>
                          <a:ea typeface="Times New Roman"/>
                          <a:cs typeface="Times New Roman"/>
                        </a:rPr>
                        <a:t>8.</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err="1" smtClean="0">
                          <a:latin typeface="Times New Roman"/>
                          <a:ea typeface="Times New Roman"/>
                          <a:cs typeface="Times New Roman"/>
                        </a:rPr>
                        <a:t>Рощинский</a:t>
                      </a:r>
                      <a:r>
                        <a:rPr lang="ru-RU" sz="1400" dirty="0" smtClean="0">
                          <a:latin typeface="Times New Roman"/>
                          <a:ea typeface="Times New Roman"/>
                          <a:cs typeface="Times New Roman"/>
                        </a:rPr>
                        <a:t>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1 782</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400" dirty="0">
                          <a:latin typeface="Times New Roman"/>
                          <a:ea typeface="Times New Roman"/>
                          <a:cs typeface="Times New Roman"/>
                        </a:rPr>
                        <a:t>9.</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a:ea typeface="Times New Roman"/>
                          <a:cs typeface="Times New Roman"/>
                        </a:rPr>
                        <a:t>Русский сельсовет</a:t>
                      </a: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5 890</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400" dirty="0">
                          <a:latin typeface="Times New Roman"/>
                          <a:ea typeface="Times New Roman"/>
                          <a:cs typeface="Times New Roman"/>
                        </a:rPr>
                        <a:t>10.</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err="1" smtClean="0">
                          <a:latin typeface="Times New Roman"/>
                          <a:ea typeface="Times New Roman"/>
                          <a:cs typeface="Times New Roman"/>
                        </a:rPr>
                        <a:t>Серноводский</a:t>
                      </a:r>
                      <a:r>
                        <a:rPr lang="ru-RU" sz="1400" dirty="0" smtClean="0">
                          <a:latin typeface="Times New Roman"/>
                          <a:ea typeface="Times New Roman"/>
                          <a:cs typeface="Times New Roman"/>
                        </a:rPr>
                        <a:t> сельсовет</a:t>
                      </a:r>
                      <a:endParaRPr lang="ru-RU" sz="1000" dirty="0" smtClean="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3 833</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400" dirty="0">
                          <a:latin typeface="Times New Roman"/>
                          <a:ea typeface="Times New Roman"/>
                          <a:cs typeface="Times New Roman"/>
                        </a:rPr>
                        <a:t>11.</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smtClean="0">
                          <a:latin typeface="Times New Roman"/>
                          <a:ea typeface="Times New Roman"/>
                          <a:cs typeface="Times New Roman"/>
                        </a:rPr>
                        <a:t>станица </a:t>
                      </a:r>
                      <a:r>
                        <a:rPr lang="ru-RU" sz="1400" dirty="0" err="1">
                          <a:latin typeface="Times New Roman"/>
                          <a:ea typeface="Times New Roman"/>
                          <a:cs typeface="Times New Roman"/>
                        </a:rPr>
                        <a:t>Стодеревская</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1 599</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r>
                        <a:rPr lang="ru-RU" sz="1400" dirty="0">
                          <a:latin typeface="Times New Roman"/>
                          <a:ea typeface="Times New Roman"/>
                          <a:cs typeface="Times New Roman"/>
                        </a:rPr>
                        <a:t>12.</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dirty="0">
                          <a:latin typeface="Times New Roman"/>
                          <a:ea typeface="Times New Roman"/>
                          <a:cs typeface="Times New Roman"/>
                        </a:rPr>
                        <a:t>с</a:t>
                      </a:r>
                      <a:r>
                        <a:rPr lang="ru-RU" sz="1400" dirty="0" smtClean="0">
                          <a:latin typeface="Times New Roman"/>
                          <a:ea typeface="Times New Roman"/>
                          <a:cs typeface="Times New Roman"/>
                        </a:rPr>
                        <a:t>ело </a:t>
                      </a:r>
                      <a:r>
                        <a:rPr lang="ru-RU" sz="1400" dirty="0" err="1">
                          <a:latin typeface="Times New Roman"/>
                          <a:ea typeface="Times New Roman"/>
                          <a:cs typeface="Times New Roman"/>
                        </a:rPr>
                        <a:t>Эдиссия</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smtClean="0">
                          <a:latin typeface="Times New Roman"/>
                          <a:ea typeface="Times New Roman"/>
                          <a:cs typeface="Times New Roman"/>
                        </a:rPr>
                        <a:t>5 729</a:t>
                      </a:r>
                      <a:endParaRPr lang="ru-RU" sz="10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10">
                <a:tc>
                  <a:txBody>
                    <a:bodyPr/>
                    <a:lstStyle/>
                    <a:p>
                      <a:pPr algn="ctr">
                        <a:spcAft>
                          <a:spcPts val="0"/>
                        </a:spcAft>
                      </a:pPr>
                      <a:endParaRPr lang="ru-RU" sz="1400"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1400" b="1" dirty="0">
                          <a:latin typeface="Times New Roman"/>
                          <a:ea typeface="Times New Roman"/>
                          <a:cs typeface="Times New Roman"/>
                        </a:rPr>
                        <a:t>Всего:</a:t>
                      </a:r>
                      <a:endParaRPr lang="ru-RU" sz="1000" b="1"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dirty="0" smtClean="0">
                          <a:latin typeface="Times New Roman"/>
                          <a:ea typeface="Times New Roman"/>
                          <a:cs typeface="Times New Roman"/>
                        </a:rPr>
                        <a:t>5</a:t>
                      </a:r>
                      <a:r>
                        <a:rPr lang="ru-RU" sz="1400" b="1" baseline="0" dirty="0" smtClean="0">
                          <a:latin typeface="Times New Roman"/>
                          <a:ea typeface="Times New Roman"/>
                          <a:cs typeface="Times New Roman"/>
                        </a:rPr>
                        <a:t>4 160</a:t>
                      </a:r>
                      <a:endParaRPr lang="ru-RU" sz="1000" b="1" dirty="0">
                        <a:latin typeface="Times New Roman"/>
                        <a:ea typeface="Times New Roman"/>
                        <a:cs typeface="Times New Roman"/>
                      </a:endParaRPr>
                    </a:p>
                  </a:txBody>
                  <a:tcPr marL="66989" marR="669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61442" name="Picture 2" descr="https://im0-tub-ru.yandex.net/i?id=6d95777c974ad8f1465611df3b61ea3c-srl&amp;n=13"/>
          <p:cNvPicPr>
            <a:picLocks noChangeAspect="1" noChangeArrowheads="1"/>
          </p:cNvPicPr>
          <p:nvPr/>
        </p:nvPicPr>
        <p:blipFill>
          <a:blip r:embed="rId3" cstate="print"/>
          <a:srcRect/>
          <a:stretch>
            <a:fillRect/>
          </a:stretch>
        </p:blipFill>
        <p:spPr bwMode="auto">
          <a:xfrm>
            <a:off x="6215074" y="3000372"/>
            <a:ext cx="2839619" cy="3714720"/>
          </a:xfrm>
          <a:prstGeom prst="rect">
            <a:avLst/>
          </a:prstGeom>
          <a:noFill/>
        </p:spPr>
      </p:pic>
      <p:sp>
        <p:nvSpPr>
          <p:cNvPr id="8" name="Скругленный прямоугольник 7"/>
          <p:cNvSpPr/>
          <p:nvPr/>
        </p:nvSpPr>
        <p:spPr>
          <a:xfrm>
            <a:off x="6215074" y="642918"/>
            <a:ext cx="2786082" cy="2143140"/>
          </a:xfrm>
          <a:prstGeom prst="roundRect">
            <a:avLst/>
          </a:prstGeom>
          <a:solidFill>
            <a:srgbClr val="CCCCFF"/>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ru-RU" b="1" dirty="0" smtClean="0">
                <a:solidFill>
                  <a:schemeClr val="tx1"/>
                </a:solidFill>
                <a:latin typeface="Times New Roman" pitchFamily="18" charset="0"/>
                <a:cs typeface="Times New Roman" pitchFamily="18" charset="0"/>
              </a:rPr>
              <a:t>В Курский муниципальный район входят 12 муниципальных образований </a:t>
            </a:r>
          </a:p>
          <a:p>
            <a:pPr lvl="0" algn="ctr"/>
            <a:r>
              <a:rPr lang="ru-RU" b="1" dirty="0" smtClean="0">
                <a:solidFill>
                  <a:schemeClr val="tx1"/>
                </a:solidFill>
                <a:latin typeface="Times New Roman" pitchFamily="18" charset="0"/>
                <a:cs typeface="Times New Roman" pitchFamily="18" charset="0"/>
              </a:rPr>
              <a:t>со статусом сельских поселений</a:t>
            </a:r>
          </a:p>
        </p:txBody>
      </p:sp>
      <p:sp>
        <p:nvSpPr>
          <p:cNvPr id="6" name="Rectangle 2"/>
          <p:cNvSpPr>
            <a:spLocks noChangeArrowheads="1"/>
          </p:cNvSpPr>
          <p:nvPr/>
        </p:nvSpPr>
        <p:spPr bwMode="auto">
          <a:xfrm>
            <a:off x="0" y="0"/>
            <a:ext cx="9144000" cy="285728"/>
          </a:xfrm>
          <a:prstGeom prst="rect">
            <a:avLst/>
          </a:prstGeom>
          <a:noFill/>
          <a:ln w="9525">
            <a:noFill/>
            <a:miter lim="800000"/>
            <a:headEnd/>
            <a:tailEnd/>
          </a:ln>
        </p:spPr>
        <p:txBody>
          <a:bodyPr anchor="ctr"/>
          <a:lstStyle/>
          <a:p>
            <a:pPr algn="ctr"/>
            <a:r>
              <a:rPr lang="ru-RU" sz="2300" b="1" dirty="0" smtClean="0">
                <a:solidFill>
                  <a:schemeClr val="accent1">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АДМИНИСТРАТИВНО-ПРАВОВОЕ ДЕЛЕНИЕ </a:t>
            </a:r>
            <a:endParaRPr lang="ru-RU" sz="2100" dirty="0">
              <a:solidFill>
                <a:schemeClr val="accent1">
                  <a:lumMod val="2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0"/>
            <a:ext cx="9144000" cy="571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300" b="1" kern="0" dirty="0" smtClean="0">
                <a:effectLst>
                  <a:outerShdw blurRad="38100" dist="38100" dir="2700000" algn="tl">
                    <a:srgbClr val="FFFFFF"/>
                  </a:outerShdw>
                </a:effectLst>
                <a:latin typeface="Times New Roman" pitchFamily="18" charset="0"/>
                <a:cs typeface="Times New Roman" pitchFamily="18" charset="0"/>
              </a:rPr>
              <a:t>ПОНЯТИЯ И ТЕРМИНЫ</a:t>
            </a:r>
            <a:endParaRPr lang="ru-RU" sz="2100" kern="0" dirty="0" smtClean="0">
              <a:effectLst>
                <a:outerShdw blurRad="38100" dist="38100" dir="2700000" algn="tl">
                  <a:srgbClr val="FFFFFF"/>
                </a:outerShdw>
              </a:effectLst>
              <a:latin typeface="Times New Roman" pitchFamily="18" charset="0"/>
              <a:cs typeface="Times New Roman" pitchFamily="18" charset="0"/>
            </a:endParaRPr>
          </a:p>
        </p:txBody>
      </p:sp>
      <p:sp>
        <p:nvSpPr>
          <p:cNvPr id="7" name="Прямоугольник 6"/>
          <p:cNvSpPr/>
          <p:nvPr/>
        </p:nvSpPr>
        <p:spPr>
          <a:xfrm>
            <a:off x="214282" y="425470"/>
            <a:ext cx="8715404" cy="5693866"/>
          </a:xfrm>
          <a:prstGeom prst="rect">
            <a:avLst/>
          </a:prstGeom>
        </p:spPr>
        <p:txBody>
          <a:bodyPr wrap="square">
            <a:spAutoFit/>
          </a:bodyPr>
          <a:lstStyle/>
          <a:p>
            <a:pPr algn="just"/>
            <a:r>
              <a:rPr lang="ru-RU" sz="1400" b="1" i="1" dirty="0" smtClean="0">
                <a:latin typeface="Times New Roman" pitchFamily="18" charset="0"/>
                <a:cs typeface="Times New Roman" pitchFamily="18" charset="0"/>
              </a:rPr>
              <a:t>    </a:t>
            </a:r>
          </a:p>
          <a:p>
            <a:pPr algn="just"/>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Администраторы доходов бюджета</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органы государственной власти и местного самоуправления, осуществляющие в соответствии с законодательством РФ контроль за правильностью исчисления, полнотой и своевременностью уплаты, начисление, учет, взыскание платежей в бюджет, а также имеющие в своем ведении бюджетные учреждения, которым предоставлено право получать доходы от предпринимательской деятельности. </a:t>
            </a:r>
          </a:p>
          <a:p>
            <a:pPr algn="just"/>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Бюджет</a:t>
            </a:r>
            <a:r>
              <a:rPr lang="ru-RU" sz="1400" b="1" dirty="0" smtClean="0">
                <a:solidFill>
                  <a:srgbClr val="FF0000"/>
                </a:solidFill>
                <a:latin typeface="Times New Roman" pitchFamily="18" charset="0"/>
                <a:cs typeface="Times New Roman" pitchFamily="18" charset="0"/>
              </a:rPr>
              <a:t>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форма образования и расходования денежных средств, предназначенных для финансового обеспечения задач и функций государства и местного самоуправления; </a:t>
            </a:r>
          </a:p>
          <a:p>
            <a:pPr algn="just"/>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Бюджетная система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основанная на экономических отношениях и юридических нормах совокупность всех видов бюджетов в стране, имеющих между собой установленные законом взаимоотношения. Единство бюджетной системы основано на взаимодействии бюджетов всех уровней, осуществляемом через использование регулирующих доходных источников, создание целевых и региональных бюджетных фондов, их частичное перераспределение. Это единство реализуется через единую социально-экономическую, включая налоговую, политику.</a:t>
            </a:r>
          </a:p>
          <a:p>
            <a:pPr algn="just"/>
            <a:r>
              <a:rPr lang="ru-RU" sz="1400" b="1" i="1" dirty="0" smtClean="0">
                <a:solidFill>
                  <a:srgbClr val="FF0000"/>
                </a:solidFill>
                <a:latin typeface="Times New Roman" pitchFamily="18" charset="0"/>
                <a:cs typeface="Times New Roman" pitchFamily="18" charset="0"/>
              </a:rPr>
              <a:t>     Бюджетная система Российской Федерации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основанная на экономических отношениях и государственном устройстве Российской Федерации, регулируемая нормами права совокупность федерального бюджета, бюджетов субъектов Российской Федерации, местных бюджетов и бюджетов государственных внебюджетных фондов.</a:t>
            </a:r>
          </a:p>
          <a:p>
            <a:r>
              <a:rPr lang="ru-RU" sz="1400" b="1" i="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Бюджетные ассигнования </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бюджетные средства, предусмотренные бюджетной росписью получателю или распорядителю бюджетных средств.</a:t>
            </a:r>
          </a:p>
          <a:p>
            <a:r>
              <a:rPr lang="ru-RU" sz="1400" b="1" i="1" dirty="0" smtClean="0">
                <a:solidFill>
                  <a:srgbClr val="FF0000"/>
                </a:solidFill>
                <a:latin typeface="Times New Roman" pitchFamily="18" charset="0"/>
                <a:cs typeface="Times New Roman" pitchFamily="18" charset="0"/>
              </a:rPr>
              <a:t>     Бюджетная</a:t>
            </a:r>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роспись</a:t>
            </a:r>
            <a:r>
              <a:rPr lang="ru-RU" sz="1400" dirty="0" smtClean="0">
                <a:latin typeface="Times New Roman" pitchFamily="18" charset="0"/>
                <a:cs typeface="Times New Roman" pitchFamily="18" charset="0"/>
              </a:rPr>
              <a:t>— </a:t>
            </a:r>
            <a:r>
              <a:rPr lang="ru-RU" sz="1400" dirty="0" smtClean="0"/>
              <a:t> </a:t>
            </a:r>
            <a:r>
              <a:rPr lang="ru-RU" sz="1400" dirty="0" smtClean="0">
                <a:latin typeface="Times New Roman" pitchFamily="18" charset="0"/>
                <a:cs typeface="Times New Roman" pitchFamily="18" charset="0"/>
              </a:rPr>
              <a:t>документ, который составляется и ведется главным распорядителем бюджетных средств (главным администратором источников финансирования дефицита бюджета) в соответствии с настоящим Кодексом в целях исполнения бюджета по расходам (источникам финансирования дефицита бюджета).</a:t>
            </a:r>
          </a:p>
          <a:p>
            <a:endParaRPr lang="ru-RU" sz="1400" dirty="0" smtClean="0">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642918"/>
            <a:ext cx="8715436" cy="5693866"/>
          </a:xfrm>
          <a:prstGeom prst="rect">
            <a:avLst/>
          </a:prstGeom>
          <a:noFill/>
        </p:spPr>
        <p:txBody>
          <a:bodyPr wrap="square" rtlCol="0">
            <a:spAutoFit/>
          </a:bodyPr>
          <a:lstStyle/>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Бюджетный процесс </a:t>
            </a:r>
            <a:r>
              <a:rPr lang="ru-RU" sz="1400" b="1" dirty="0" smtClean="0">
                <a:solidFill>
                  <a:schemeClr val="tx2"/>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регламентируемая нормами права деятельность органов государст­венной власти, органов местного самоуправления и участников бюджетного процесса по составлению и рассмотрению проектов бюджетов, проектов бюджетов государственных внебюджетных фондов, утверждению и исполнению бюджетов и бюджетов государственных внебюджетных фондов, а также по контролю за их исполнением.</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Деньги</a:t>
            </a:r>
            <a:r>
              <a:rPr lang="ru-RU" sz="1400" i="1" dirty="0" smtClean="0">
                <a:solidFill>
                  <a:srgbClr val="FF0000"/>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 особый товар, стихийно выделившийся из товарного мира и выполняющий роль всеобщего эквивалента. Их сущность выражается в функциях меры стоимости, средства обращения, средства накопления и сбережения, средства платежа, мировых денег. </a:t>
            </a:r>
            <a:br>
              <a:rPr lang="ru-RU" sz="1400" dirty="0" smtClean="0">
                <a:solidFill>
                  <a:schemeClr val="tx2"/>
                </a:solidFill>
                <a:latin typeface="Times New Roman" pitchFamily="18" charset="0"/>
                <a:cs typeface="Times New Roman" pitchFamily="18" charset="0"/>
              </a:rPr>
            </a:br>
            <a:r>
              <a:rPr lang="ru-RU" sz="1400" i="1" dirty="0" smtClean="0">
                <a:solidFill>
                  <a:srgbClr val="FF0000"/>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Дефицит бюджет</a:t>
            </a:r>
            <a:r>
              <a:rPr lang="ru-RU" sz="1400" i="1" dirty="0" smtClean="0">
                <a:solidFill>
                  <a:srgbClr val="FF0000"/>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 превышение расходов бюджета над его доходами. </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Дотации</a:t>
            </a:r>
            <a:r>
              <a:rPr lang="ru-RU" sz="1400" dirty="0" smtClean="0">
                <a:solidFill>
                  <a:schemeClr val="tx2"/>
                </a:solidFill>
                <a:latin typeface="Times New Roman" pitchFamily="18" charset="0"/>
                <a:cs typeface="Times New Roman" pitchFamily="18" charset="0"/>
              </a:rPr>
              <a:t> — бюджетные средства, предоставляемые бюджету другого уровня бюджетной системы РФ или юридическому лицу на безвозмездной и безвозвратной основе для покрытия текущих расходов.</a:t>
            </a:r>
          </a:p>
          <a:p>
            <a:pPr algn="just"/>
            <a:r>
              <a:rPr lang="ru-RU" sz="1400"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Доходы бюджета</a:t>
            </a:r>
            <a:r>
              <a:rPr lang="ru-RU" sz="1400" i="1" dirty="0" smtClean="0">
                <a:solidFill>
                  <a:srgbClr val="FF0000"/>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 денежные средства, поступающие в безвозмездном и безвозвратном порядке в соответствии с законодательством РФ в распоряжение органов государственной власти РФ, органов государственной власти субъектов РФ и органов местного самоуправления.</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Исполнение бюджета </a:t>
            </a:r>
            <a:r>
              <a:rPr lang="ru-RU" sz="1400" dirty="0" smtClean="0">
                <a:solidFill>
                  <a:schemeClr val="tx2"/>
                </a:solidFill>
                <a:latin typeface="Times New Roman" pitchFamily="18" charset="0"/>
                <a:cs typeface="Times New Roman" pitchFamily="18" charset="0"/>
              </a:rPr>
              <a:t>— стадия бюджетного процесса, на которой осуществляется формирование и использование бюджетных средств.</a:t>
            </a:r>
          </a:p>
          <a:p>
            <a:pPr algn="just"/>
            <a:r>
              <a:rPr lang="ru-RU" sz="1400"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Исполнение сметы доходов и расходов </a:t>
            </a:r>
            <a:r>
              <a:rPr lang="ru-RU" sz="1400" dirty="0" smtClean="0">
                <a:solidFill>
                  <a:schemeClr val="tx2"/>
                </a:solidFill>
                <a:latin typeface="Times New Roman" pitchFamily="18" charset="0"/>
                <a:cs typeface="Times New Roman" pitchFamily="18" charset="0"/>
              </a:rPr>
              <a:t>— комплекс мер, обеспечивающих выполнение плана поступления и расходования денежных средств.</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Консолидированный бюджет </a:t>
            </a:r>
            <a:r>
              <a:rPr lang="ru-RU" sz="1400" dirty="0" smtClean="0">
                <a:solidFill>
                  <a:schemeClr val="tx2"/>
                </a:solidFill>
                <a:latin typeface="Times New Roman" pitchFamily="18" charset="0"/>
                <a:cs typeface="Times New Roman" pitchFamily="18" charset="0"/>
              </a:rPr>
              <a:t>— свод бюджетов всех уровней бюджетной системы Российской Федерации на соответствующей территории.</a:t>
            </a:r>
          </a:p>
          <a:p>
            <a:pPr algn="just"/>
            <a:r>
              <a:rPr lang="ru-RU" sz="1400" b="1" dirty="0" smtClean="0">
                <a:solidFill>
                  <a:schemeClr val="tx2"/>
                </a:solidFill>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Местный</a:t>
            </a:r>
            <a:r>
              <a:rPr lang="ru-RU" sz="1400" b="1" dirty="0" smtClean="0">
                <a:solidFill>
                  <a:schemeClr val="tx2"/>
                </a:solidFill>
                <a:latin typeface="Times New Roman" pitchFamily="18" charset="0"/>
                <a:cs typeface="Times New Roman" pitchFamily="18" charset="0"/>
              </a:rPr>
              <a:t> </a:t>
            </a:r>
            <a:r>
              <a:rPr lang="ru-RU" sz="1400" dirty="0" smtClean="0">
                <a:solidFill>
                  <a:schemeClr val="tx2"/>
                </a:solidFill>
                <a:latin typeface="Times New Roman" pitchFamily="18" charset="0"/>
                <a:cs typeface="Times New Roman" pitchFamily="18" charset="0"/>
              </a:rPr>
              <a:t>бюджет — </a:t>
            </a:r>
            <a:r>
              <a:rPr lang="ru-RU" sz="1400" dirty="0" err="1" smtClean="0">
                <a:solidFill>
                  <a:schemeClr val="tx2"/>
                </a:solidFill>
                <a:latin typeface="Times New Roman" pitchFamily="18" charset="0"/>
                <a:cs typeface="Times New Roman" pitchFamily="18" charset="0"/>
              </a:rPr>
              <a:t>бюджет</a:t>
            </a:r>
            <a:r>
              <a:rPr lang="ru-RU" sz="1400" dirty="0" smtClean="0">
                <a:solidFill>
                  <a:schemeClr val="tx2"/>
                </a:solidFill>
                <a:latin typeface="Times New Roman" pitchFamily="18" charset="0"/>
                <a:cs typeface="Times New Roman" pitchFamily="18" charset="0"/>
              </a:rPr>
              <a:t> муниципального образования, формирование, утверждение и исполнение которого осуществляют органы местного управления.</a:t>
            </a:r>
          </a:p>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Налог</a:t>
            </a:r>
            <a:r>
              <a:rPr lang="ru-RU" sz="1400" b="1" dirty="0" smtClean="0">
                <a:latin typeface="Times New Roman" pitchFamily="18" charset="0"/>
                <a:cs typeface="Times New Roman" pitchFamily="18" charset="0"/>
              </a:rPr>
              <a:t> - </a:t>
            </a:r>
            <a:r>
              <a:rPr lang="ru-RU" sz="1400" dirty="0" smtClean="0">
                <a:latin typeface="Times New Roman" pitchFamily="18" charset="0"/>
                <a:cs typeface="Times New Roman" pitchFamily="18" charset="0"/>
              </a:rPr>
              <a:t>обязательный, индивидуально безвозмездный платеж, взимаемый с организаций и физических лиц в форме отчуждения принадлежащих им на праве собственности, хозяйственного ведения или оперативного управления денежных средств, в целях финансового обеспечения деятельности государства и (или) муниципальных образований. Признаки налога: принудительный характер; безвозмездность.</a:t>
            </a:r>
            <a:endParaRPr lang="ru-RU" sz="1400" dirty="0" smtClean="0">
              <a:solidFill>
                <a:schemeClr val="tx2"/>
              </a:solidFill>
              <a:latin typeface="Times New Roman" pitchFamily="18" charset="0"/>
              <a:cs typeface="Times New Roman" pitchFamily="18" charset="0"/>
            </a:endParaRPr>
          </a:p>
          <a:p>
            <a:pPr algn="just"/>
            <a:endParaRPr lang="ru-RU" sz="1400" dirty="0">
              <a:latin typeface="Times New Roman" pitchFamily="18" charset="0"/>
              <a:cs typeface="Times New Roman" pitchFamily="18" charset="0"/>
            </a:endParaRPr>
          </a:p>
        </p:txBody>
      </p:sp>
      <p:sp>
        <p:nvSpPr>
          <p:cNvPr id="4" name="Rectangle 2"/>
          <p:cNvSpPr txBox="1">
            <a:spLocks noChangeArrowheads="1"/>
          </p:cNvSpPr>
          <p:nvPr/>
        </p:nvSpPr>
        <p:spPr bwMode="auto">
          <a:xfrm>
            <a:off x="0" y="0"/>
            <a:ext cx="9144000" cy="571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300" b="1" kern="0" dirty="0" smtClean="0">
                <a:effectLst>
                  <a:outerShdw blurRad="38100" dist="38100" dir="2700000" algn="tl">
                    <a:srgbClr val="FFFFFF"/>
                  </a:outerShdw>
                </a:effectLst>
                <a:latin typeface="Times New Roman" pitchFamily="18" charset="0"/>
                <a:cs typeface="Times New Roman" pitchFamily="18" charset="0"/>
              </a:rPr>
              <a:t>ПОНЯТИЯ И ТЕРМИНЫ</a:t>
            </a:r>
            <a:endParaRPr lang="ru-RU" sz="2100" kern="0" dirty="0" smtClean="0">
              <a:effectLst>
                <a:outerShdw blurRad="38100" dist="38100" dir="2700000" algn="tl">
                  <a:srgbClr val="FFFFFF"/>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715436" cy="4616648"/>
          </a:xfrm>
          <a:prstGeom prst="rect">
            <a:avLst/>
          </a:prstGeom>
          <a:noFill/>
        </p:spPr>
        <p:txBody>
          <a:bodyPr wrap="square" rtlCol="0">
            <a:spAutoFit/>
          </a:bodyPr>
          <a:lstStyle/>
          <a:p>
            <a:pPr algn="just"/>
            <a:r>
              <a:rPr lang="ru-RU" sz="1400" b="1" i="1" dirty="0" smtClean="0">
                <a:solidFill>
                  <a:srgbClr val="FF0000"/>
                </a:solidFill>
                <a:latin typeface="Times New Roman" pitchFamily="18" charset="0"/>
                <a:cs typeface="Times New Roman" pitchFamily="18" charset="0"/>
              </a:rPr>
              <a:t>     </a:t>
            </a:r>
            <a:r>
              <a:rPr lang="ru-RU" sz="1400" b="1" i="1" dirty="0" err="1" smtClean="0">
                <a:solidFill>
                  <a:srgbClr val="FF0000"/>
                </a:solidFill>
                <a:latin typeface="Times New Roman" pitchFamily="18" charset="0"/>
                <a:cs typeface="Times New Roman" pitchFamily="18" charset="0"/>
              </a:rPr>
              <a:t>Профицит</a:t>
            </a:r>
            <a:r>
              <a:rPr lang="ru-RU" sz="1400" b="1" dirty="0" smtClean="0">
                <a:latin typeface="Times New Roman" pitchFamily="18" charset="0"/>
                <a:cs typeface="Times New Roman" pitchFamily="18" charset="0"/>
              </a:rPr>
              <a:t> </a:t>
            </a:r>
            <a:r>
              <a:rPr lang="ru-RU" sz="1400" dirty="0" smtClean="0">
                <a:latin typeface="Times New Roman" pitchFamily="18" charset="0"/>
                <a:cs typeface="Times New Roman" pitchFamily="18" charset="0"/>
              </a:rPr>
              <a:t>бюджета — превышение доходов бюджета над его расходами.</a:t>
            </a:r>
          </a:p>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Расходные обязательства </a:t>
            </a:r>
            <a:r>
              <a:rPr lang="ru-RU" sz="1400" dirty="0" smtClean="0">
                <a:latin typeface="Times New Roman" pitchFamily="18" charset="0"/>
                <a:cs typeface="Times New Roman" pitchFamily="18" charset="0"/>
              </a:rPr>
              <a:t>— обусловленные законом, иным нормативно-правовым актом, договором или соглашением обязанности Российской Федерации, субъекта Российской Федерации, муниципального образования предоставить физическим и юридическим лицам, органам государственной власти (органам местного самоуправления) средства соответствующего бюджета (государственного внебюджетного фонда, территориального государственного внебюджетного фонда).</a:t>
            </a:r>
          </a:p>
          <a:p>
            <a:pPr algn="just"/>
            <a:r>
              <a:rPr lang="ru-RU" sz="1400"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Расходы </a:t>
            </a:r>
            <a:r>
              <a:rPr lang="ru-RU" sz="1400" dirty="0" smtClean="0">
                <a:latin typeface="Times New Roman" pitchFamily="18" charset="0"/>
                <a:cs typeface="Times New Roman" pitchFamily="18" charset="0"/>
              </a:rPr>
              <a:t>— затраты организации, приводящие к уменьшению ее средств или увеличению ее обязательств. </a:t>
            </a:r>
          </a:p>
          <a:p>
            <a:pPr algn="just"/>
            <a:r>
              <a:rPr lang="ru-RU" sz="1400"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Расходы бюджета</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это затраты, формирующиеся в связи с выполнением государством и органами местного самоуправления своих конституционных и уставных функций.</a:t>
            </a:r>
          </a:p>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Реестр расходных обязательств</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свод указанных законов, нормативных правовых актов и договоров, соглашений и/или их отдельных положений, которые должны вести органы исполнительной власти.</a:t>
            </a:r>
          </a:p>
          <a:p>
            <a:pPr algn="just"/>
            <a:r>
              <a:rPr lang="ru-RU" sz="1400" b="1" i="1" dirty="0" smtClean="0">
                <a:solidFill>
                  <a:srgbClr val="FF0000"/>
                </a:solidFill>
                <a:latin typeface="Times New Roman" pitchFamily="18" charset="0"/>
                <a:cs typeface="Times New Roman" pitchFamily="18" charset="0"/>
              </a:rPr>
              <a:t>     Сбалансированность бюджета</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принцип формирования и исполнения бюджета, состоящий в количественном соответствии бюджетных доходов источникам их финансирования.</a:t>
            </a:r>
          </a:p>
          <a:p>
            <a:pPr algn="just"/>
            <a:r>
              <a:rPr lang="ru-RU" sz="1400" b="1" i="1" dirty="0" smtClean="0">
                <a:solidFill>
                  <a:srgbClr val="FF0000"/>
                </a:solidFill>
                <a:latin typeface="Times New Roman" pitchFamily="18" charset="0"/>
                <a:cs typeface="Times New Roman" pitchFamily="18" charset="0"/>
              </a:rPr>
              <a:t>     Смета</a:t>
            </a:r>
            <a:r>
              <a:rPr lang="ru-RU" sz="1400" dirty="0" smtClean="0">
                <a:latin typeface="Times New Roman" pitchFamily="18" charset="0"/>
                <a:cs typeface="Times New Roman" pitchFamily="18" charset="0"/>
              </a:rPr>
              <a:t> — финансовый документ, содержащий информацию об образовании и расходовании денежных средств в соответствии с </a:t>
            </a:r>
            <a:r>
              <a:rPr lang="ru-RU" sz="1400" i="1" dirty="0" smtClean="0">
                <a:latin typeface="Times New Roman" pitchFamily="18" charset="0"/>
                <a:cs typeface="Times New Roman" pitchFamily="18" charset="0"/>
              </a:rPr>
              <a:t>их </a:t>
            </a:r>
            <a:r>
              <a:rPr lang="ru-RU" sz="1400" dirty="0" smtClean="0">
                <a:latin typeface="Times New Roman" pitchFamily="18" charset="0"/>
                <a:cs typeface="Times New Roman" pitchFamily="18" charset="0"/>
              </a:rPr>
              <a:t>целевым назначением. </a:t>
            </a:r>
          </a:p>
          <a:p>
            <a:pPr algn="just"/>
            <a:r>
              <a:rPr lang="ru-RU" sz="1400" b="1" dirty="0" smtClean="0">
                <a:latin typeface="Times New Roman" pitchFamily="18" charset="0"/>
                <a:cs typeface="Times New Roman" pitchFamily="18" charset="0"/>
              </a:rPr>
              <a:t>     </a:t>
            </a:r>
            <a:r>
              <a:rPr lang="ru-RU" sz="1400" b="1" i="1" dirty="0" smtClean="0">
                <a:solidFill>
                  <a:srgbClr val="FF0000"/>
                </a:solidFill>
                <a:latin typeface="Times New Roman" pitchFamily="18" charset="0"/>
                <a:cs typeface="Times New Roman" pitchFamily="18" charset="0"/>
              </a:rPr>
              <a:t>Смета расходов и доходов</a:t>
            </a:r>
            <a:r>
              <a:rPr lang="ru-RU" sz="1400" i="1" dirty="0" smtClean="0">
                <a:solidFill>
                  <a:srgbClr val="FF0000"/>
                </a:solidFill>
                <a:latin typeface="Times New Roman" pitchFamily="18" charset="0"/>
                <a:cs typeface="Times New Roman" pitchFamily="18" charset="0"/>
              </a:rPr>
              <a:t> </a:t>
            </a:r>
            <a:r>
              <a:rPr lang="ru-RU" sz="1400" dirty="0" smtClean="0">
                <a:latin typeface="Times New Roman" pitchFamily="18" charset="0"/>
                <a:cs typeface="Times New Roman" pitchFamily="18" charset="0"/>
              </a:rPr>
              <a:t>— финансовый план учреждения (организации), осуществляющего некоммерческую деятельность.</a:t>
            </a:r>
          </a:p>
          <a:p>
            <a:pPr algn="just"/>
            <a:endParaRPr lang="ru-RU" sz="1400" dirty="0" smtClean="0">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a:p>
            <a:pPr algn="just"/>
            <a:endParaRPr lang="ru-RU" sz="1400" b="1" i="1" dirty="0" smtClean="0">
              <a:solidFill>
                <a:srgbClr val="FF0000"/>
              </a:solidFill>
              <a:latin typeface="Times New Roman" pitchFamily="18" charset="0"/>
              <a:cs typeface="Times New Roman" pitchFamily="18" charset="0"/>
            </a:endParaRPr>
          </a:p>
          <a:p>
            <a:pPr algn="just"/>
            <a:endParaRPr lang="ru-RU" sz="1400" dirty="0" smtClean="0">
              <a:latin typeface="Times New Roman" pitchFamily="18" charset="0"/>
              <a:cs typeface="Times New Roman" pitchFamily="18" charset="0"/>
            </a:endParaRPr>
          </a:p>
        </p:txBody>
      </p:sp>
      <p:sp>
        <p:nvSpPr>
          <p:cNvPr id="5" name="Rectangle 2"/>
          <p:cNvSpPr txBox="1">
            <a:spLocks noChangeArrowheads="1"/>
          </p:cNvSpPr>
          <p:nvPr/>
        </p:nvSpPr>
        <p:spPr bwMode="auto">
          <a:xfrm>
            <a:off x="0" y="0"/>
            <a:ext cx="9144000" cy="5714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342900" lvl="0" indent="-342900" algn="ctr">
              <a:spcBef>
                <a:spcPct val="20000"/>
              </a:spcBef>
              <a:defRPr/>
            </a:pPr>
            <a:r>
              <a:rPr lang="ru-RU" sz="2300" b="1" kern="0" dirty="0" smtClean="0">
                <a:effectLst>
                  <a:outerShdw blurRad="38100" dist="38100" dir="2700000" algn="tl">
                    <a:srgbClr val="FFFFFF"/>
                  </a:outerShdw>
                </a:effectLst>
                <a:latin typeface="Times New Roman" pitchFamily="18" charset="0"/>
                <a:cs typeface="Times New Roman" pitchFamily="18" charset="0"/>
              </a:rPr>
              <a:t>ПОНЯТИЯ И ТЕРМИНЫ</a:t>
            </a:r>
            <a:endParaRPr lang="ru-RU" sz="2100" kern="0" dirty="0" smtClean="0">
              <a:effectLst>
                <a:outerShdw blurRad="38100" dist="38100" dir="2700000" algn="tl">
                  <a:srgbClr val="FFFFFF"/>
                </a:outerShdw>
              </a:effectLst>
              <a:latin typeface="Times New Roman" pitchFamily="18" charset="0"/>
              <a:cs typeface="Times New Roman" pitchFamily="18" charset="0"/>
            </a:endParaRPr>
          </a:p>
        </p:txBody>
      </p:sp>
      <p:pic>
        <p:nvPicPr>
          <p:cNvPr id="6" name="Picture 2" descr="https://avatars.mds.yandex.net/get-pdb/750514/6a779865-dc4a-46a1-8610-57a252f7612c/s1200"/>
          <p:cNvPicPr>
            <a:picLocks noChangeAspect="1" noChangeArrowheads="1"/>
          </p:cNvPicPr>
          <p:nvPr/>
        </p:nvPicPr>
        <p:blipFill>
          <a:blip r:embed="rId2" cstate="print"/>
          <a:srcRect/>
          <a:stretch>
            <a:fillRect/>
          </a:stretch>
        </p:blipFill>
        <p:spPr bwMode="auto">
          <a:xfrm>
            <a:off x="3714744" y="4071942"/>
            <a:ext cx="5143536" cy="264320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Равнобедренный треугольник 1"/>
          <p:cNvSpPr/>
          <p:nvPr/>
        </p:nvSpPr>
        <p:spPr>
          <a:xfrm>
            <a:off x="4000496" y="1500174"/>
            <a:ext cx="4714908" cy="5214974"/>
          </a:xfrm>
          <a:prstGeom prst="triangle">
            <a:avLst>
              <a:gd name="adj" fmla="val 50857"/>
            </a:avLst>
          </a:prstGeom>
          <a:solidFill>
            <a:srgbClr val="FFCCC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ru-RU" dirty="0"/>
          </a:p>
        </p:txBody>
      </p:sp>
      <p:sp>
        <p:nvSpPr>
          <p:cNvPr id="5" name="Скругленный прямоугольник 4"/>
          <p:cNvSpPr>
            <a:spLocks noChangeAspect="1"/>
          </p:cNvSpPr>
          <p:nvPr/>
        </p:nvSpPr>
        <p:spPr>
          <a:xfrm>
            <a:off x="857224" y="3357562"/>
            <a:ext cx="5929354" cy="714380"/>
          </a:xfrm>
          <a:prstGeom prst="roundRect">
            <a:avLst>
              <a:gd name="adj" fmla="val 50000"/>
            </a:avLst>
          </a:prstGeom>
          <a:solidFill>
            <a:srgbClr val="FFFF99"/>
          </a:solid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cs typeface="Times New Roman" pitchFamily="18" charset="0"/>
              </a:rPr>
              <a:t>   Прогноз социально-экономического развития Курского муниципального района Ставропольского края на 2020 год и на период до 2022 года, утвержденным распоряжением администрации Курского муниципального района Ставропольского края от 28 октября 2019 года № 609</a:t>
            </a:r>
            <a:endParaRPr lang="ru-RU" sz="1200" b="1" dirty="0" smtClean="0">
              <a:solidFill>
                <a:schemeClr val="tx1"/>
              </a:solidFill>
              <a:cs typeface="Times New Roman" pitchFamily="18" charset="0"/>
            </a:endParaRPr>
          </a:p>
        </p:txBody>
      </p:sp>
      <p:sp>
        <p:nvSpPr>
          <p:cNvPr id="6" name="Скругленный прямоугольник 5"/>
          <p:cNvSpPr>
            <a:spLocks noChangeAspect="1"/>
          </p:cNvSpPr>
          <p:nvPr/>
        </p:nvSpPr>
        <p:spPr>
          <a:xfrm>
            <a:off x="1142976" y="2571744"/>
            <a:ext cx="5715040" cy="736031"/>
          </a:xfrm>
          <a:prstGeom prst="roundRect">
            <a:avLst>
              <a:gd name="adj" fmla="val 46369"/>
            </a:avLst>
          </a:prstGeom>
          <a:solidFill>
            <a:srgbClr val="FFCC99">
              <a:alpha val="81961"/>
            </a:srgb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rPr>
              <a:t>   Положение о бюджетном процессе в Курском муниципальном районе Ставропольского края, утвержденный решением совета Курского муниципального района Ставропольского края от 24 ноября 2017 г. № 9</a:t>
            </a:r>
            <a:endParaRPr lang="ru-RU" sz="1200" dirty="0" smtClean="0">
              <a:solidFill>
                <a:schemeClr val="tx1"/>
              </a:solidFill>
              <a:latin typeface="Times New Roman" pitchFamily="18" charset="0"/>
              <a:cs typeface="Times New Roman" pitchFamily="18" charset="0"/>
            </a:endParaRPr>
          </a:p>
        </p:txBody>
      </p:sp>
      <p:sp>
        <p:nvSpPr>
          <p:cNvPr id="7" name="Скругленный прямоугольник 6"/>
          <p:cNvSpPr>
            <a:spLocks noChangeAspect="1"/>
          </p:cNvSpPr>
          <p:nvPr/>
        </p:nvSpPr>
        <p:spPr>
          <a:xfrm>
            <a:off x="1357290" y="1785926"/>
            <a:ext cx="5572164" cy="727807"/>
          </a:xfrm>
          <a:prstGeom prst="roundRect">
            <a:avLst>
              <a:gd name="adj" fmla="val 50000"/>
            </a:avLst>
          </a:prstGeom>
          <a:solidFill>
            <a:srgbClr val="FF5050">
              <a:alpha val="68627"/>
            </a:srgbClr>
          </a:solidFill>
          <a:ln>
            <a:noFill/>
          </a:ln>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ctr">
              <a:lnSpc>
                <a:spcPts val="1700"/>
              </a:lnSpc>
            </a:pPr>
            <a:r>
              <a:rPr lang="ru-RU" sz="1200" dirty="0" smtClean="0">
                <a:solidFill>
                  <a:schemeClr val="tx1"/>
                </a:solidFill>
              </a:rPr>
              <a:t>Бюджетный кодекс Российской Федерации</a:t>
            </a:r>
            <a:endParaRPr lang="ru-RU" sz="1200" dirty="0" smtClean="0">
              <a:solidFill>
                <a:schemeClr val="tx1"/>
              </a:solidFill>
              <a:latin typeface="Times New Roman" pitchFamily="18" charset="0"/>
              <a:cs typeface="Times New Roman" pitchFamily="18" charset="0"/>
            </a:endParaRPr>
          </a:p>
        </p:txBody>
      </p:sp>
      <p:sp>
        <p:nvSpPr>
          <p:cNvPr id="9" name="TextBox 8"/>
          <p:cNvSpPr txBox="1"/>
          <p:nvPr/>
        </p:nvSpPr>
        <p:spPr>
          <a:xfrm>
            <a:off x="1000100" y="214290"/>
            <a:ext cx="7056784" cy="338554"/>
          </a:xfrm>
          <a:prstGeom prst="rect">
            <a:avLst/>
          </a:prstGeom>
          <a:noFill/>
        </p:spPr>
        <p:txBody>
          <a:bodyPr wrap="square" rtlCol="0">
            <a:spAutoFit/>
          </a:bodyPr>
          <a:lstStyle/>
          <a:p>
            <a:pPr algn="ctr"/>
            <a:r>
              <a:rPr lang="ru-RU" sz="1600" b="1" dirty="0" smtClean="0">
                <a:latin typeface="Times New Roman" pitchFamily="18" charset="0"/>
                <a:cs typeface="Times New Roman" pitchFamily="18" charset="0"/>
              </a:rPr>
              <a:t>Введение /     </a:t>
            </a:r>
            <a:r>
              <a:rPr lang="ru-RU" sz="1600" dirty="0" smtClean="0">
                <a:latin typeface="Times New Roman" pitchFamily="18" charset="0"/>
                <a:cs typeface="Times New Roman" pitchFamily="18" charset="0"/>
              </a:rPr>
              <a:t>ОСНОВЫ СОСТАВЛЕНИЯ ПРОЕКТА БЮДЖЕТА</a:t>
            </a:r>
          </a:p>
        </p:txBody>
      </p:sp>
      <p:sp>
        <p:nvSpPr>
          <p:cNvPr id="10" name="Скругленный прямоугольник 9"/>
          <p:cNvSpPr>
            <a:spLocks noChangeAspect="1"/>
          </p:cNvSpPr>
          <p:nvPr/>
        </p:nvSpPr>
        <p:spPr>
          <a:xfrm>
            <a:off x="357158" y="4929198"/>
            <a:ext cx="6215106" cy="714380"/>
          </a:xfrm>
          <a:prstGeom prst="roundRect">
            <a:avLst>
              <a:gd name="adj" fmla="val 44065"/>
            </a:avLst>
          </a:prstGeom>
          <a:solidFill>
            <a:schemeClr val="accent5">
              <a:lumMod val="90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nSpc>
                <a:spcPts val="1000"/>
              </a:lnSpc>
            </a:pPr>
            <a:endParaRPr lang="ru-RU" sz="1200" dirty="0" smtClean="0">
              <a:solidFill>
                <a:sysClr val="windowText" lastClr="000000"/>
              </a:solidFill>
              <a:cs typeface="Times New Roman" pitchFamily="18" charset="0"/>
            </a:endParaRPr>
          </a:p>
          <a:p>
            <a:pPr algn="just">
              <a:lnSpc>
                <a:spcPts val="1200"/>
              </a:lnSpc>
            </a:pPr>
            <a:r>
              <a:rPr lang="ru-RU" sz="1200" dirty="0" smtClean="0">
                <a:solidFill>
                  <a:sysClr val="windowText" lastClr="000000"/>
                </a:solidFill>
                <a:cs typeface="Times New Roman" pitchFamily="18" charset="0"/>
              </a:rPr>
              <a:t>   Основные направления бюджетной и налоговой политики Курского муниципального района Ставропольского края на 2020 год и плановый период 2021 и 2022 годов, утвержденные распоряжением администрации Курского муниципального района   от 20 сентября  2019 г. № 248-р</a:t>
            </a:r>
          </a:p>
          <a:p>
            <a:pPr>
              <a:lnSpc>
                <a:spcPts val="1000"/>
              </a:lnSpc>
            </a:pPr>
            <a:endParaRPr lang="ru-RU" sz="1200" b="1" dirty="0" smtClean="0">
              <a:solidFill>
                <a:schemeClr val="tx1">
                  <a:lumMod val="75000"/>
                  <a:lumOff val="25000"/>
                </a:schemeClr>
              </a:solidFill>
            </a:endParaRPr>
          </a:p>
        </p:txBody>
      </p:sp>
      <p:sp>
        <p:nvSpPr>
          <p:cNvPr id="11" name="Скругленный прямоугольник 10"/>
          <p:cNvSpPr>
            <a:spLocks noChangeAspect="1"/>
          </p:cNvSpPr>
          <p:nvPr/>
        </p:nvSpPr>
        <p:spPr>
          <a:xfrm>
            <a:off x="571472" y="4143380"/>
            <a:ext cx="6072230" cy="714380"/>
          </a:xfrm>
          <a:prstGeom prst="roundRect">
            <a:avLst>
              <a:gd name="adj" fmla="val 44065"/>
            </a:avLst>
          </a:prstGeom>
          <a:solidFill>
            <a:srgbClr val="99FFCC"/>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ysClr val="windowText" lastClr="000000"/>
                </a:solidFill>
                <a:cs typeface="Times New Roman" pitchFamily="18" charset="0"/>
              </a:rPr>
              <a:t>   Основные направления долговой политики  Курского муниципального района Ставропольского края на 2020 год и плановый период 2021 и 2022  годов,  утвержденные распоряжением администрации Курского муниципального района  от 20 сентября  2019 г. № 249-р</a:t>
            </a:r>
            <a:endParaRPr lang="ru-RU" sz="1200" b="1" dirty="0" smtClean="0">
              <a:solidFill>
                <a:schemeClr val="tx1">
                  <a:lumMod val="75000"/>
                  <a:lumOff val="25000"/>
                </a:schemeClr>
              </a:solidFill>
            </a:endParaRPr>
          </a:p>
        </p:txBody>
      </p:sp>
      <p:sp>
        <p:nvSpPr>
          <p:cNvPr id="12" name="Скругленный прямоугольник 11"/>
          <p:cNvSpPr>
            <a:spLocks noChangeAspect="1"/>
          </p:cNvSpPr>
          <p:nvPr/>
        </p:nvSpPr>
        <p:spPr>
          <a:xfrm>
            <a:off x="214282" y="5715016"/>
            <a:ext cx="6215106" cy="714380"/>
          </a:xfrm>
          <a:prstGeom prst="roundRect">
            <a:avLst>
              <a:gd name="adj" fmla="val 44065"/>
            </a:avLst>
          </a:prstGeom>
          <a:solidFill>
            <a:schemeClr val="bg2">
              <a:lumMod val="40000"/>
              <a:lumOff val="60000"/>
            </a:schemeClr>
          </a:solidFill>
          <a:ln>
            <a:noFill/>
          </a:ln>
          <a:effectLst>
            <a:outerShdw blurRad="50800" dist="38100" dir="2700000" algn="tl" rotWithShape="0">
              <a:prstClr val="black">
                <a:alpha val="40000"/>
              </a:prstClr>
            </a:outerShdw>
          </a:effectLst>
          <a:scene3d>
            <a:camera prst="orthographicFront"/>
            <a:lightRig rig="threePt" dir="t"/>
          </a:scene3d>
          <a:sp3d prstMaterial="flat">
            <a:bevelT w="203200" h="203200"/>
          </a:sp3d>
        </p:spPr>
        <p:style>
          <a:lnRef idx="2">
            <a:schemeClr val="accent1">
              <a:shade val="50000"/>
            </a:schemeClr>
          </a:lnRef>
          <a:fillRef idx="1">
            <a:schemeClr val="accent1"/>
          </a:fillRef>
          <a:effectRef idx="0">
            <a:schemeClr val="accent1"/>
          </a:effectRef>
          <a:fontRef idx="minor">
            <a:schemeClr val="lt1"/>
          </a:fontRef>
        </p:style>
        <p:txBody>
          <a:bodyPr lIns="180000" rIns="72000" rtlCol="0" anchor="ctr"/>
          <a:lstStyle/>
          <a:p>
            <a:pPr algn="just">
              <a:lnSpc>
                <a:spcPts val="1200"/>
              </a:lnSpc>
            </a:pPr>
            <a:r>
              <a:rPr lang="ru-RU" sz="1200" dirty="0" smtClean="0">
                <a:solidFill>
                  <a:schemeClr val="tx1"/>
                </a:solidFill>
              </a:rPr>
              <a:t>   Программа оздоровление муниципальных финансов Курского района Ставропольского края на 2018 - 2021 годы, утвержденная постановлением администрации Курского муниципального района  26 февраля 2019 г. № 120</a:t>
            </a:r>
            <a:endParaRPr lang="ru-RU" sz="1200" b="1" dirty="0" smtClean="0">
              <a:solidFill>
                <a:schemeClr val="tx1"/>
              </a:solidFill>
            </a:endParaRPr>
          </a:p>
        </p:txBody>
      </p:sp>
    </p:spTree>
  </p:cSld>
  <p:clrMapOvr>
    <a:masterClrMapping/>
  </p:clrMapOvr>
  <p:transition>
    <p:split orient="ver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4282" y="1500174"/>
            <a:ext cx="8715436" cy="1200329"/>
          </a:xfrm>
          <a:prstGeom prst="rect">
            <a:avLst/>
          </a:prstGeom>
        </p:spPr>
        <p:txBody>
          <a:bodyPr wrap="square">
            <a:spAutoFit/>
          </a:bodyPr>
          <a:lstStyle/>
          <a:p>
            <a:pPr algn="just"/>
            <a:r>
              <a:rPr lang="ru-RU" b="1" dirty="0" smtClean="0">
                <a:latin typeface="Times New Roman" pitchFamily="18" charset="0"/>
                <a:cs typeface="Times New Roman" pitchFamily="18" charset="0"/>
              </a:rPr>
              <a:t>Бюджет</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для</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граждан</a:t>
            </a:r>
            <a:r>
              <a:rPr lang="ru-RU" dirty="0" smtClean="0">
                <a:latin typeface="Times New Roman" pitchFamily="18" charset="0"/>
                <a:cs typeface="Times New Roman" pitchFamily="18" charset="0"/>
              </a:rPr>
              <a:t> – это упрощенная версия бюджетного документа, которая использует неформальный язык и доступные форматы, чтобы облегчить для граждан понимание бюджета. Он содержит информационно-аналитический материал, доступный для широкого круга неподготовленных пользователей.</a:t>
            </a:r>
            <a:endParaRPr lang="ru-RU" dirty="0">
              <a:latin typeface="Times New Roman" pitchFamily="18" charset="0"/>
              <a:cs typeface="Times New Roman" pitchFamily="18" charset="0"/>
            </a:endParaRPr>
          </a:p>
        </p:txBody>
      </p:sp>
      <p:sp>
        <p:nvSpPr>
          <p:cNvPr id="63489" name="Rectangle 1"/>
          <p:cNvSpPr>
            <a:spLocks noChangeArrowheads="1"/>
          </p:cNvSpPr>
          <p:nvPr/>
        </p:nvSpPr>
        <p:spPr bwMode="auto">
          <a:xfrm>
            <a:off x="0"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ЧТО ТАКОЕ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«БЮДЖЕТ ДЛЯ ГРАЖДАН»?</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0418" name="Picture 2" descr="https://pimg.mycdn.me/getImage?url=http%3A%2F%2Fi.mycdn.me%2Fimage%3Fid%3D869921562962%26ts%3D0003000000000003200190%26plc%3DUNKNOWN%26tkn%3D*ynGyQ5hFGntg-tGjzbsiQ8lLd4s%26fn%3Dtopic_link_1080&amp;type=TOPIC_LINK_WIDE_548&amp;signatureToken=EylM5f1P9_IvHRxr6nWgOg"/>
          <p:cNvPicPr>
            <a:picLocks noChangeAspect="1" noChangeArrowheads="1"/>
          </p:cNvPicPr>
          <p:nvPr/>
        </p:nvPicPr>
        <p:blipFill>
          <a:blip r:embed="rId2" cstate="print"/>
          <a:srcRect/>
          <a:stretch>
            <a:fillRect/>
          </a:stretch>
        </p:blipFill>
        <p:spPr bwMode="auto">
          <a:xfrm>
            <a:off x="571472" y="3000372"/>
            <a:ext cx="7786742" cy="3679058"/>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1785918" y="428604"/>
            <a:ext cx="5643602" cy="928694"/>
          </a:xfrm>
          <a:prstGeom prst="roundRect">
            <a:avLst/>
          </a:prstGeom>
          <a:solidFill>
            <a:srgbClr val="FF9999"/>
          </a:solidFill>
          <a:ln>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БЮДЖЕТНАЯ  СИСТЕМА </a:t>
            </a:r>
          </a:p>
          <a:p>
            <a:pPr algn="ctr"/>
            <a:r>
              <a:rPr lang="ru-RU" b="1" dirty="0" smtClean="0">
                <a:solidFill>
                  <a:schemeClr val="tx1"/>
                </a:solidFill>
              </a:rPr>
              <a:t>РОССИЙСКОЙ ФЕДЕРАЦИИ </a:t>
            </a:r>
            <a:endParaRPr lang="ru-RU" b="1" dirty="0">
              <a:solidFill>
                <a:schemeClr val="tx1"/>
              </a:solidFill>
            </a:endParaRPr>
          </a:p>
        </p:txBody>
      </p:sp>
      <p:sp>
        <p:nvSpPr>
          <p:cNvPr id="3" name="Скругленный прямоугольник 2"/>
          <p:cNvSpPr/>
          <p:nvPr/>
        </p:nvSpPr>
        <p:spPr>
          <a:xfrm>
            <a:off x="142844" y="2071678"/>
            <a:ext cx="1500198"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err="1" smtClean="0">
                <a:solidFill>
                  <a:schemeClr val="tx1"/>
                </a:solidFill>
              </a:rPr>
              <a:t>федераль</a:t>
            </a:r>
            <a:r>
              <a:rPr lang="ru-RU" sz="1600" dirty="0" smtClean="0">
                <a:solidFill>
                  <a:schemeClr val="tx1"/>
                </a:solidFill>
              </a:rPr>
              <a:t>-</a:t>
            </a:r>
          </a:p>
          <a:p>
            <a:pPr algn="ctr"/>
            <a:r>
              <a:rPr lang="ru-RU" sz="1600" dirty="0" err="1" smtClean="0">
                <a:solidFill>
                  <a:schemeClr val="tx1"/>
                </a:solidFill>
              </a:rPr>
              <a:t>ный</a:t>
            </a:r>
            <a:r>
              <a:rPr lang="ru-RU" sz="1600" dirty="0" smtClean="0">
                <a:solidFill>
                  <a:schemeClr val="tx1"/>
                </a:solidFill>
              </a:rPr>
              <a:t> бюджет</a:t>
            </a:r>
            <a:endParaRPr lang="ru-RU" sz="1600" dirty="0"/>
          </a:p>
        </p:txBody>
      </p:sp>
      <p:sp>
        <p:nvSpPr>
          <p:cNvPr id="4" name="Скругленный прямоугольник 3"/>
          <p:cNvSpPr/>
          <p:nvPr/>
        </p:nvSpPr>
        <p:spPr>
          <a:xfrm>
            <a:off x="1714480" y="2071678"/>
            <a:ext cx="2000264"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бюджеты государственных внебюджетных фондов</a:t>
            </a:r>
            <a:endParaRPr lang="ru-RU" sz="1600" dirty="0"/>
          </a:p>
        </p:txBody>
      </p:sp>
      <p:sp>
        <p:nvSpPr>
          <p:cNvPr id="5" name="Скругленный прямоугольник 4"/>
          <p:cNvSpPr/>
          <p:nvPr/>
        </p:nvSpPr>
        <p:spPr>
          <a:xfrm>
            <a:off x="3786182" y="2071678"/>
            <a:ext cx="1428760"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бюджеты субъектов</a:t>
            </a:r>
            <a:endParaRPr lang="ru-RU" sz="1600" dirty="0"/>
          </a:p>
        </p:txBody>
      </p:sp>
      <p:sp>
        <p:nvSpPr>
          <p:cNvPr id="7" name="Скругленный прямоугольник 6"/>
          <p:cNvSpPr/>
          <p:nvPr/>
        </p:nvSpPr>
        <p:spPr>
          <a:xfrm>
            <a:off x="5286380" y="2071678"/>
            <a:ext cx="2143140"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бюджеты территориальных государственных внебюджетных фондов</a:t>
            </a:r>
            <a:endParaRPr lang="ru-RU" sz="1600" dirty="0"/>
          </a:p>
        </p:txBody>
      </p:sp>
      <p:sp>
        <p:nvSpPr>
          <p:cNvPr id="8" name="Скругленный прямоугольник 7"/>
          <p:cNvSpPr/>
          <p:nvPr/>
        </p:nvSpPr>
        <p:spPr>
          <a:xfrm>
            <a:off x="7500958" y="2071678"/>
            <a:ext cx="1500198" cy="1500198"/>
          </a:xfrm>
          <a:prstGeom prst="roundRect">
            <a:avLst/>
          </a:prstGeom>
          <a:solidFill>
            <a:srgbClr val="FFCCFF"/>
          </a:solidFill>
          <a:ln>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rPr>
              <a:t>местные бюджеты</a:t>
            </a:r>
            <a:endParaRPr lang="ru-RU" sz="1600" dirty="0"/>
          </a:p>
        </p:txBody>
      </p:sp>
      <p:cxnSp>
        <p:nvCxnSpPr>
          <p:cNvPr id="10" name="Прямая со стрелкой 9"/>
          <p:cNvCxnSpPr/>
          <p:nvPr/>
        </p:nvCxnSpPr>
        <p:spPr>
          <a:xfrm rot="16200000" flipH="1">
            <a:off x="5125644" y="875092"/>
            <a:ext cx="642942" cy="160735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2" idx="2"/>
          </p:cNvCxnSpPr>
          <p:nvPr/>
        </p:nvCxnSpPr>
        <p:spPr>
          <a:xfrm rot="5400000">
            <a:off x="4304107" y="1625192"/>
            <a:ext cx="571506" cy="3571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stCxn id="2" idx="2"/>
          </p:cNvCxnSpPr>
          <p:nvPr/>
        </p:nvCxnSpPr>
        <p:spPr>
          <a:xfrm rot="5400000">
            <a:off x="2553876" y="-125039"/>
            <a:ext cx="571506" cy="353618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a:stCxn id="2" idx="2"/>
          </p:cNvCxnSpPr>
          <p:nvPr/>
        </p:nvCxnSpPr>
        <p:spPr>
          <a:xfrm rot="5400000">
            <a:off x="3446851" y="839374"/>
            <a:ext cx="642944" cy="167879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a:stCxn id="2" idx="2"/>
          </p:cNvCxnSpPr>
          <p:nvPr/>
        </p:nvCxnSpPr>
        <p:spPr>
          <a:xfrm rot="16200000" flipH="1">
            <a:off x="5982900" y="-17884"/>
            <a:ext cx="571504" cy="33218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Скругленный прямоугольник 31"/>
          <p:cNvSpPr/>
          <p:nvPr/>
        </p:nvSpPr>
        <p:spPr>
          <a:xfrm>
            <a:off x="2571736" y="4572008"/>
            <a:ext cx="3071834" cy="928694"/>
          </a:xfrm>
          <a:prstGeom prst="roundRect">
            <a:avLst/>
          </a:prstGeom>
          <a:solidFill>
            <a:srgbClr val="66FF99"/>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бюджет </a:t>
            </a:r>
          </a:p>
          <a:p>
            <a:pPr algn="ctr"/>
            <a:r>
              <a:rPr lang="ru-RU" dirty="0" smtClean="0">
                <a:solidFill>
                  <a:schemeClr val="tx1"/>
                </a:solidFill>
              </a:rPr>
              <a:t>муниципального района</a:t>
            </a:r>
            <a:endParaRPr lang="ru-RU" dirty="0">
              <a:solidFill>
                <a:schemeClr val="tx1"/>
              </a:solidFill>
            </a:endParaRPr>
          </a:p>
        </p:txBody>
      </p:sp>
      <p:sp>
        <p:nvSpPr>
          <p:cNvPr id="36" name="Скругленный прямоугольник 35"/>
          <p:cNvSpPr/>
          <p:nvPr/>
        </p:nvSpPr>
        <p:spPr>
          <a:xfrm>
            <a:off x="5857884" y="4572008"/>
            <a:ext cx="3071834" cy="928694"/>
          </a:xfrm>
          <a:prstGeom prst="roundRect">
            <a:avLst/>
          </a:prstGeom>
          <a:solidFill>
            <a:srgbClr val="66FF99"/>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rPr>
              <a:t>бюджеты </a:t>
            </a:r>
          </a:p>
          <a:p>
            <a:pPr algn="ctr"/>
            <a:r>
              <a:rPr lang="ru-RU" dirty="0" smtClean="0">
                <a:solidFill>
                  <a:schemeClr val="tx1"/>
                </a:solidFill>
              </a:rPr>
              <a:t>сельских поселений</a:t>
            </a:r>
            <a:endParaRPr lang="ru-RU" dirty="0">
              <a:solidFill>
                <a:schemeClr val="tx1"/>
              </a:solidFill>
            </a:endParaRPr>
          </a:p>
        </p:txBody>
      </p:sp>
      <p:cxnSp>
        <p:nvCxnSpPr>
          <p:cNvPr id="37" name="Прямая со стрелкой 36"/>
          <p:cNvCxnSpPr/>
          <p:nvPr/>
        </p:nvCxnSpPr>
        <p:spPr>
          <a:xfrm rot="10800000" flipV="1">
            <a:off x="4500562" y="3643314"/>
            <a:ext cx="3643338" cy="7858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Прямая со стрелкой 39"/>
          <p:cNvCxnSpPr/>
          <p:nvPr/>
        </p:nvCxnSpPr>
        <p:spPr>
          <a:xfrm rot="5400000">
            <a:off x="7536680" y="3893350"/>
            <a:ext cx="857255" cy="3571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0" y="5780782"/>
            <a:ext cx="9144000" cy="1077218"/>
          </a:xfrm>
          <a:prstGeom prst="rect">
            <a:avLst/>
          </a:prstGeom>
          <a:noFill/>
        </p:spPr>
        <p:txBody>
          <a:bodyPr wrap="square" rtlCol="0">
            <a:spAutoFit/>
          </a:bodyPr>
          <a:lstStyle/>
          <a:p>
            <a:pPr algn="just"/>
            <a:r>
              <a:rPr lang="ru-RU" sz="1600" b="1" dirty="0" smtClean="0">
                <a:latin typeface="Times New Roman" pitchFamily="18" charset="0"/>
                <a:cs typeface="Times New Roman" pitchFamily="18" charset="0"/>
              </a:rPr>
              <a:t>     Местный бюджет </a:t>
            </a:r>
            <a:r>
              <a:rPr lang="ru-RU" sz="1600" dirty="0" smtClean="0">
                <a:latin typeface="Times New Roman" pitchFamily="18" charset="0"/>
                <a:cs typeface="Times New Roman" pitchFamily="18" charset="0"/>
              </a:rPr>
              <a:t>– одна из составных частей бюджетной системы РФ. Он является  финансовой основой деятельности  органов местного самоуправления. В бюджете органа местного самоуправления показываются  полученные доходы и расходы, осуществляемые  им для реализации функций.</a:t>
            </a:r>
            <a:endParaRPr lang="ru-RU" sz="1600" dirty="0">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 descr="https://avatars.mds.yandex.net/get-pdb/1626167/27b86de6-5491-4c52-b6e1-456716c76d47/s120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5602" name="Rectangle 2"/>
          <p:cNvSpPr>
            <a:spLocks noChangeArrowheads="1"/>
          </p:cNvSpPr>
          <p:nvPr/>
        </p:nvSpPr>
        <p:spPr bwMode="auto">
          <a:xfrm>
            <a:off x="1143000" y="0"/>
            <a:ext cx="7531100" cy="549275"/>
          </a:xfrm>
          <a:prstGeom prst="rect">
            <a:avLst/>
          </a:prstGeom>
          <a:noFill/>
          <a:ln w="9525">
            <a:noFill/>
            <a:miter lim="800000"/>
            <a:headEnd/>
            <a:tailEnd/>
          </a:ln>
        </p:spPr>
        <p:txBody>
          <a:bodyPr tIns="0" bIns="0"/>
          <a:lstStyle/>
          <a:p>
            <a:pPr algn="just" eaLnBrk="0" hangingPunct="0"/>
            <a:endParaRPr lang="en-GB" sz="3600">
              <a:solidFill>
                <a:schemeClr val="tx2"/>
              </a:solidFill>
              <a:latin typeface="Times New Roman" pitchFamily="18" charset="0"/>
            </a:endParaRPr>
          </a:p>
        </p:txBody>
      </p:sp>
      <p:sp>
        <p:nvSpPr>
          <p:cNvPr id="25603" name="Rectangle 3"/>
          <p:cNvSpPr>
            <a:spLocks noChangeArrowheads="1"/>
          </p:cNvSpPr>
          <p:nvPr/>
        </p:nvSpPr>
        <p:spPr bwMode="auto">
          <a:xfrm>
            <a:off x="538163" y="4835525"/>
            <a:ext cx="1797050"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04" name="Text Box 10"/>
          <p:cNvSpPr txBox="1">
            <a:spLocks noChangeArrowheads="1"/>
          </p:cNvSpPr>
          <p:nvPr/>
        </p:nvSpPr>
        <p:spPr bwMode="hidden">
          <a:xfrm>
            <a:off x="3062288" y="4335463"/>
            <a:ext cx="1619250"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корректировка</a:t>
            </a:r>
          </a:p>
        </p:txBody>
      </p:sp>
      <p:sp>
        <p:nvSpPr>
          <p:cNvPr id="25605" name="Text Box 11"/>
          <p:cNvSpPr txBox="1">
            <a:spLocks noChangeArrowheads="1"/>
          </p:cNvSpPr>
          <p:nvPr/>
        </p:nvSpPr>
        <p:spPr bwMode="hidden">
          <a:xfrm>
            <a:off x="7235825" y="3328988"/>
            <a:ext cx="1512888"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Разработка</a:t>
            </a:r>
          </a:p>
        </p:txBody>
      </p:sp>
      <p:sp>
        <p:nvSpPr>
          <p:cNvPr id="25606" name="AutoShape 13"/>
          <p:cNvSpPr>
            <a:spLocks noChangeArrowheads="1"/>
          </p:cNvSpPr>
          <p:nvPr/>
        </p:nvSpPr>
        <p:spPr bwMode="auto">
          <a:xfrm rot="-5400000">
            <a:off x="4448969" y="4175919"/>
            <a:ext cx="617538" cy="50165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07" name="AutoShape 14"/>
          <p:cNvSpPr>
            <a:spLocks noChangeArrowheads="1"/>
          </p:cNvSpPr>
          <p:nvPr/>
        </p:nvSpPr>
        <p:spPr bwMode="auto">
          <a:xfrm rot="-5400000">
            <a:off x="2671763" y="4175125"/>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08" name="Rectangle 15"/>
          <p:cNvSpPr>
            <a:spLocks noChangeArrowheads="1"/>
          </p:cNvSpPr>
          <p:nvPr/>
        </p:nvSpPr>
        <p:spPr bwMode="auto">
          <a:xfrm>
            <a:off x="2125663" y="3194050"/>
            <a:ext cx="1797050"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09" name="Rectangle 16"/>
          <p:cNvSpPr>
            <a:spLocks noChangeArrowheads="1"/>
          </p:cNvSpPr>
          <p:nvPr/>
        </p:nvSpPr>
        <p:spPr bwMode="auto">
          <a:xfrm>
            <a:off x="3873500" y="1527175"/>
            <a:ext cx="1795463" cy="828675"/>
          </a:xfrm>
          <a:prstGeom prst="rect">
            <a:avLst/>
          </a:prstGeom>
          <a:noFill/>
          <a:ln w="28575">
            <a:solidFill>
              <a:srgbClr val="FF6600"/>
            </a:solidFill>
            <a:miter lim="800000"/>
            <a:headEnd/>
            <a:tailEnd/>
          </a:ln>
        </p:spPr>
        <p:txBody>
          <a:bodyPr wrap="none" lIns="0" tIns="0" rIns="0" bIns="0" anchor="ctr"/>
          <a:lstStyle/>
          <a:p>
            <a:pPr algn="ctr" eaLnBrk="0" hangingPunct="0">
              <a:lnSpc>
                <a:spcPts val="2000"/>
              </a:lnSpc>
              <a:spcBef>
                <a:spcPct val="50000"/>
              </a:spcBef>
            </a:pPr>
            <a:r>
              <a:rPr lang="ru-RU" sz="2000">
                <a:solidFill>
                  <a:srgbClr val="FF9900"/>
                </a:solidFill>
                <a:latin typeface="Arial Black" pitchFamily="34" charset="0"/>
              </a:rPr>
              <a:t>Очередной</a:t>
            </a:r>
          </a:p>
          <a:p>
            <a:pPr algn="ctr" eaLnBrk="0" hangingPunct="0">
              <a:lnSpc>
                <a:spcPts val="2000"/>
              </a:lnSpc>
              <a:spcBef>
                <a:spcPct val="50000"/>
              </a:spcBef>
            </a:pPr>
            <a:r>
              <a:rPr lang="ru-RU" sz="2000">
                <a:solidFill>
                  <a:srgbClr val="FF9900"/>
                </a:solidFill>
                <a:latin typeface="Arial Black" pitchFamily="34" charset="0"/>
              </a:rPr>
              <a:t>год</a:t>
            </a:r>
            <a:endParaRPr lang="en-GB" sz="2000">
              <a:solidFill>
                <a:srgbClr val="FF9900"/>
              </a:solidFill>
              <a:latin typeface="Arial Black" pitchFamily="34" charset="0"/>
            </a:endParaRPr>
          </a:p>
        </p:txBody>
      </p:sp>
      <p:sp>
        <p:nvSpPr>
          <p:cNvPr id="25610" name="Text Box 17"/>
          <p:cNvSpPr txBox="1">
            <a:spLocks noChangeArrowheads="1"/>
          </p:cNvSpPr>
          <p:nvPr/>
        </p:nvSpPr>
        <p:spPr bwMode="hidden">
          <a:xfrm>
            <a:off x="4621213" y="2693988"/>
            <a:ext cx="1619250"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корректировка</a:t>
            </a:r>
          </a:p>
        </p:txBody>
      </p:sp>
      <p:sp>
        <p:nvSpPr>
          <p:cNvPr id="25611" name="AutoShape 18"/>
          <p:cNvSpPr>
            <a:spLocks noChangeArrowheads="1"/>
          </p:cNvSpPr>
          <p:nvPr/>
        </p:nvSpPr>
        <p:spPr bwMode="auto">
          <a:xfrm rot="-5400000">
            <a:off x="6007100" y="2533650"/>
            <a:ext cx="617538" cy="503238"/>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2" name="AutoShape 19"/>
          <p:cNvSpPr>
            <a:spLocks noChangeArrowheads="1"/>
          </p:cNvSpPr>
          <p:nvPr/>
        </p:nvSpPr>
        <p:spPr bwMode="auto">
          <a:xfrm rot="-5400000">
            <a:off x="4231482" y="2532856"/>
            <a:ext cx="617538" cy="5048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3" name="AutoShape 20"/>
          <p:cNvSpPr>
            <a:spLocks noChangeArrowheads="1"/>
          </p:cNvSpPr>
          <p:nvPr/>
        </p:nvSpPr>
        <p:spPr bwMode="auto">
          <a:xfrm rot="-5400000">
            <a:off x="7700963" y="2533650"/>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4" name="AutoShape 21"/>
          <p:cNvSpPr>
            <a:spLocks noChangeArrowheads="1"/>
          </p:cNvSpPr>
          <p:nvPr/>
        </p:nvSpPr>
        <p:spPr bwMode="auto">
          <a:xfrm rot="-5400000">
            <a:off x="5954713" y="4175125"/>
            <a:ext cx="617538" cy="503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4429 h 21600"/>
              <a:gd name="T14" fmla="*/ 16490 w 21600"/>
              <a:gd name="T15" fmla="*/ 17171 h 21600"/>
            </a:gdLst>
            <a:ahLst/>
            <a:cxnLst>
              <a:cxn ang="T8">
                <a:pos x="T0" y="T1"/>
              </a:cxn>
              <a:cxn ang="T9">
                <a:pos x="T2" y="T3"/>
              </a:cxn>
              <a:cxn ang="T10">
                <a:pos x="T4" y="T5"/>
              </a:cxn>
              <a:cxn ang="T11">
                <a:pos x="T6" y="T7"/>
              </a:cxn>
            </a:cxnLst>
            <a:rect l="T12" t="T13" r="T14" b="T15"/>
            <a:pathLst>
              <a:path w="21600" h="21600">
                <a:moveTo>
                  <a:pt x="12937" y="0"/>
                </a:moveTo>
                <a:lnTo>
                  <a:pt x="12937" y="4429"/>
                </a:lnTo>
                <a:lnTo>
                  <a:pt x="3375" y="4429"/>
                </a:lnTo>
                <a:lnTo>
                  <a:pt x="3375" y="17171"/>
                </a:lnTo>
                <a:lnTo>
                  <a:pt x="12937" y="17171"/>
                </a:lnTo>
                <a:lnTo>
                  <a:pt x="12937" y="21600"/>
                </a:lnTo>
                <a:lnTo>
                  <a:pt x="21600" y="10800"/>
                </a:lnTo>
                <a:close/>
              </a:path>
              <a:path w="21600" h="21600">
                <a:moveTo>
                  <a:pt x="1350" y="4429"/>
                </a:moveTo>
                <a:lnTo>
                  <a:pt x="1350" y="17171"/>
                </a:lnTo>
                <a:lnTo>
                  <a:pt x="2700" y="17171"/>
                </a:lnTo>
                <a:lnTo>
                  <a:pt x="2700" y="4429"/>
                </a:lnTo>
                <a:close/>
              </a:path>
              <a:path w="21600" h="21600">
                <a:moveTo>
                  <a:pt x="0" y="4429"/>
                </a:moveTo>
                <a:lnTo>
                  <a:pt x="0" y="17171"/>
                </a:lnTo>
                <a:lnTo>
                  <a:pt x="675" y="17171"/>
                </a:lnTo>
                <a:lnTo>
                  <a:pt x="675" y="4429"/>
                </a:lnTo>
                <a:close/>
              </a:path>
            </a:pathLst>
          </a:custGeom>
          <a:solidFill>
            <a:srgbClr val="FF6600"/>
          </a:solidFill>
          <a:ln w="9525">
            <a:solidFill>
              <a:srgbClr val="002850"/>
            </a:solidFill>
            <a:miter lim="800000"/>
            <a:headEnd/>
            <a:tailEnd/>
          </a:ln>
        </p:spPr>
        <p:txBody>
          <a:bodyPr wrap="none" anchor="ctr"/>
          <a:lstStyle/>
          <a:p>
            <a:endParaRPr lang="ru-RU">
              <a:latin typeface="Times New Roman" pitchFamily="18" charset="0"/>
            </a:endParaRPr>
          </a:p>
        </p:txBody>
      </p:sp>
      <p:sp>
        <p:nvSpPr>
          <p:cNvPr id="25615" name="Text Box 22"/>
          <p:cNvSpPr txBox="1">
            <a:spLocks noChangeArrowheads="1"/>
          </p:cNvSpPr>
          <p:nvPr/>
        </p:nvSpPr>
        <p:spPr bwMode="hidden">
          <a:xfrm>
            <a:off x="5580063" y="5084763"/>
            <a:ext cx="1420812" cy="346075"/>
          </a:xfrm>
          <a:prstGeom prst="rect">
            <a:avLst/>
          </a:prstGeom>
          <a:noFill/>
          <a:ln w="9525">
            <a:noFill/>
            <a:miter lim="800000"/>
            <a:headEnd/>
            <a:tailEnd/>
          </a:ln>
        </p:spPr>
        <p:txBody>
          <a:bodyPr>
            <a:spAutoFit/>
          </a:bodyPr>
          <a:lstStyle/>
          <a:p>
            <a:pPr algn="ctr" eaLnBrk="0" hangingPunct="0">
              <a:lnSpc>
                <a:spcPts val="2000"/>
              </a:lnSpc>
              <a:spcBef>
                <a:spcPct val="50000"/>
              </a:spcBef>
            </a:pPr>
            <a:r>
              <a:rPr lang="ru-RU" sz="1600" b="1" i="1">
                <a:solidFill>
                  <a:srgbClr val="000000"/>
                </a:solidFill>
                <a:latin typeface="Times New Roman" pitchFamily="18" charset="0"/>
              </a:rPr>
              <a:t>Разработка</a:t>
            </a:r>
          </a:p>
        </p:txBody>
      </p:sp>
      <p:grpSp>
        <p:nvGrpSpPr>
          <p:cNvPr id="2" name="Group 23"/>
          <p:cNvGrpSpPr>
            <a:grpSpLocks/>
          </p:cNvGrpSpPr>
          <p:nvPr/>
        </p:nvGrpSpPr>
        <p:grpSpPr bwMode="auto">
          <a:xfrm>
            <a:off x="323850" y="692150"/>
            <a:ext cx="8613775" cy="33338"/>
            <a:chOff x="280" y="601"/>
            <a:chExt cx="5426" cy="21"/>
          </a:xfrm>
        </p:grpSpPr>
        <p:sp>
          <p:nvSpPr>
            <p:cNvPr id="25621" name="Line 24"/>
            <p:cNvSpPr>
              <a:spLocks noChangeShapeType="1"/>
            </p:cNvSpPr>
            <p:nvPr/>
          </p:nvSpPr>
          <p:spPr bwMode="auto">
            <a:xfrm>
              <a:off x="281" y="622"/>
              <a:ext cx="2997" cy="0"/>
            </a:xfrm>
            <a:prstGeom prst="line">
              <a:avLst/>
            </a:prstGeom>
            <a:noFill/>
            <a:ln w="76200">
              <a:solidFill>
                <a:srgbClr val="FF6600"/>
              </a:solidFill>
              <a:round/>
              <a:headEnd/>
              <a:tailEnd/>
            </a:ln>
          </p:spPr>
          <p:txBody>
            <a:bodyPr/>
            <a:lstStyle/>
            <a:p>
              <a:endParaRPr lang="ru-RU"/>
            </a:p>
          </p:txBody>
        </p:sp>
        <p:sp>
          <p:nvSpPr>
            <p:cNvPr id="25622" name="Line 25"/>
            <p:cNvSpPr>
              <a:spLocks noChangeShapeType="1"/>
            </p:cNvSpPr>
            <p:nvPr/>
          </p:nvSpPr>
          <p:spPr bwMode="auto">
            <a:xfrm>
              <a:off x="280" y="601"/>
              <a:ext cx="5426" cy="0"/>
            </a:xfrm>
            <a:prstGeom prst="line">
              <a:avLst/>
            </a:prstGeom>
            <a:noFill/>
            <a:ln w="28575">
              <a:solidFill>
                <a:srgbClr val="FF6600"/>
              </a:solidFill>
              <a:round/>
              <a:headEnd/>
              <a:tailEnd/>
            </a:ln>
          </p:spPr>
          <p:txBody>
            <a:bodyPr/>
            <a:lstStyle/>
            <a:p>
              <a:endParaRPr lang="ru-RU"/>
            </a:p>
          </p:txBody>
        </p:sp>
      </p:grpSp>
      <p:sp>
        <p:nvSpPr>
          <p:cNvPr id="25617" name="Rectangle 26"/>
          <p:cNvSpPr>
            <a:spLocks noChangeArrowheads="1"/>
          </p:cNvSpPr>
          <p:nvPr/>
        </p:nvSpPr>
        <p:spPr bwMode="auto">
          <a:xfrm>
            <a:off x="468313" y="188913"/>
            <a:ext cx="8229600" cy="360362"/>
          </a:xfrm>
          <a:prstGeom prst="rect">
            <a:avLst/>
          </a:prstGeom>
          <a:noFill/>
          <a:ln w="9525">
            <a:noFill/>
            <a:miter lim="800000"/>
            <a:headEnd/>
            <a:tailEnd/>
          </a:ln>
        </p:spPr>
        <p:txBody>
          <a:bodyPr anchor="ctr"/>
          <a:lstStyle/>
          <a:p>
            <a:r>
              <a:rPr lang="ru-RU" sz="2400" b="1">
                <a:solidFill>
                  <a:srgbClr val="000000"/>
                </a:solidFill>
                <a:latin typeface="Times New Roman" pitchFamily="18" charset="0"/>
              </a:rPr>
              <a:t>Трехлетнее планирование бюджета</a:t>
            </a:r>
          </a:p>
        </p:txBody>
      </p:sp>
      <p:sp>
        <p:nvSpPr>
          <p:cNvPr id="25618" name="Rectangle 27"/>
          <p:cNvSpPr>
            <a:spLocks noChangeArrowheads="1"/>
          </p:cNvSpPr>
          <p:nvPr/>
        </p:nvSpPr>
        <p:spPr bwMode="auto">
          <a:xfrm>
            <a:off x="2324100" y="4835525"/>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
        <p:nvSpPr>
          <p:cNvPr id="25619" name="Rectangle 28"/>
          <p:cNvSpPr>
            <a:spLocks noChangeArrowheads="1"/>
          </p:cNvSpPr>
          <p:nvPr/>
        </p:nvSpPr>
        <p:spPr bwMode="auto">
          <a:xfrm>
            <a:off x="3911600" y="3194050"/>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
        <p:nvSpPr>
          <p:cNvPr id="25620" name="Rectangle 29"/>
          <p:cNvSpPr>
            <a:spLocks noChangeArrowheads="1"/>
          </p:cNvSpPr>
          <p:nvPr/>
        </p:nvSpPr>
        <p:spPr bwMode="auto">
          <a:xfrm>
            <a:off x="5659438" y="1527175"/>
            <a:ext cx="3048000" cy="828675"/>
          </a:xfrm>
          <a:prstGeom prst="rect">
            <a:avLst/>
          </a:prstGeom>
          <a:noFill/>
          <a:ln w="28575">
            <a:solidFill>
              <a:srgbClr val="000000"/>
            </a:solidFill>
            <a:miter lim="800000"/>
            <a:headEnd/>
            <a:tailEnd/>
          </a:ln>
        </p:spPr>
        <p:txBody>
          <a:bodyPr wrap="none" lIns="0" tIns="0" rIns="0" bIns="0" anchor="ctr"/>
          <a:lstStyle/>
          <a:p>
            <a:pPr algn="ctr" eaLnBrk="0" hangingPunct="0">
              <a:lnSpc>
                <a:spcPts val="2000"/>
              </a:lnSpc>
              <a:spcBef>
                <a:spcPct val="50000"/>
              </a:spcBef>
            </a:pPr>
            <a:r>
              <a:rPr lang="ru-RU" sz="1600">
                <a:solidFill>
                  <a:srgbClr val="000000"/>
                </a:solidFill>
                <a:latin typeface="Arial Black" pitchFamily="34" charset="0"/>
              </a:rPr>
              <a:t>Плановый период</a:t>
            </a:r>
          </a:p>
          <a:p>
            <a:pPr algn="ctr" eaLnBrk="0" hangingPunct="0">
              <a:lnSpc>
                <a:spcPts val="2000"/>
              </a:lnSpc>
              <a:spcBef>
                <a:spcPct val="50000"/>
              </a:spcBef>
            </a:pPr>
            <a:r>
              <a:rPr lang="ru-RU" sz="1600">
                <a:solidFill>
                  <a:srgbClr val="000000"/>
                </a:solidFill>
                <a:latin typeface="Arial Black" pitchFamily="34" charset="0"/>
              </a:rPr>
              <a:t>(2 года)</a:t>
            </a:r>
            <a:endParaRPr lang="en-GB" sz="1600">
              <a:solidFill>
                <a:srgbClr val="000000"/>
              </a:solidFill>
              <a:latin typeface="Arial Black" pitchFamily="34" charset="0"/>
            </a:endParaRPr>
          </a:p>
        </p:txBody>
      </p:sp>
    </p:spTree>
  </p:cSld>
  <p:clrMapOvr>
    <a:masterClrMapping/>
  </p:clrMapOvr>
  <p:transition>
    <p:split orient="ver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Прямая соединительная линия 27"/>
          <p:cNvCxnSpPr/>
          <p:nvPr/>
        </p:nvCxnSpPr>
        <p:spPr>
          <a:xfrm rot="5400000">
            <a:off x="7894661"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5400000">
            <a:off x="6108711"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Прямая соединительная линия 25"/>
          <p:cNvCxnSpPr/>
          <p:nvPr/>
        </p:nvCxnSpPr>
        <p:spPr>
          <a:xfrm rot="5400000">
            <a:off x="4251323"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rot="5400000">
            <a:off x="2465373" y="2249479"/>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5400000">
            <a:off x="1035819" y="2250273"/>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14282" y="0"/>
            <a:ext cx="8643998" cy="1015663"/>
          </a:xfrm>
          <a:prstGeom prst="rect">
            <a:avLst/>
          </a:prstGeom>
          <a:noFill/>
        </p:spPr>
        <p:txBody>
          <a:bodyPr wrap="square" rtlCol="0">
            <a:spAutoFit/>
          </a:bodyPr>
          <a:lstStyle/>
          <a:p>
            <a:pPr algn="just"/>
            <a:r>
              <a:rPr lang="ru-RU" sz="2000" b="1" dirty="0" smtClean="0">
                <a:latin typeface="Times New Roman" pitchFamily="18" charset="0"/>
                <a:cs typeface="Times New Roman" pitchFamily="18" charset="0"/>
              </a:rPr>
              <a:t>Бюджетный процесс </a:t>
            </a:r>
            <a:r>
              <a:rPr lang="ru-RU" sz="2000" dirty="0" smtClean="0">
                <a:latin typeface="Times New Roman" pitchFamily="18" charset="0"/>
                <a:cs typeface="Times New Roman" pitchFamily="18" charset="0"/>
              </a:rPr>
              <a:t>– это деятельность по составлению проекта бюджета, его рассмотрению, утверждению, исполнению, составлению отчета об исполнении и его утверждению.</a:t>
            </a:r>
            <a:endParaRPr lang="ru-RU" sz="2000" dirty="0">
              <a:latin typeface="Times New Roman" pitchFamily="18" charset="0"/>
              <a:cs typeface="Times New Roman" pitchFamily="18" charset="0"/>
            </a:endParaRPr>
          </a:p>
        </p:txBody>
      </p:sp>
      <p:sp>
        <p:nvSpPr>
          <p:cNvPr id="3" name="Скругленный прямоугольник 2"/>
          <p:cNvSpPr/>
          <p:nvPr/>
        </p:nvSpPr>
        <p:spPr>
          <a:xfrm>
            <a:off x="1714480" y="1285860"/>
            <a:ext cx="6072230" cy="500066"/>
          </a:xfrm>
          <a:prstGeom prst="roundRect">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СТАДИИ  БЮДЖЕТНОГО  ПРОЦЕССА</a:t>
            </a:r>
            <a:endParaRPr lang="ru-RU" dirty="0"/>
          </a:p>
        </p:txBody>
      </p:sp>
      <p:sp>
        <p:nvSpPr>
          <p:cNvPr id="5" name="Прямоугольник 4"/>
          <p:cNvSpPr/>
          <p:nvPr/>
        </p:nvSpPr>
        <p:spPr>
          <a:xfrm>
            <a:off x="142844" y="2428868"/>
            <a:ext cx="1571636"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1. Разработка проекта бюджета  </a:t>
            </a:r>
            <a:endParaRPr lang="ru-RU" dirty="0">
              <a:solidFill>
                <a:schemeClr val="tx1"/>
              </a:solidFill>
              <a:latin typeface="Times New Roman" pitchFamily="18" charset="0"/>
              <a:cs typeface="Times New Roman" pitchFamily="18" charset="0"/>
            </a:endParaRPr>
          </a:p>
        </p:txBody>
      </p:sp>
      <p:sp>
        <p:nvSpPr>
          <p:cNvPr id="6" name="Прямоугольник 5"/>
          <p:cNvSpPr/>
          <p:nvPr/>
        </p:nvSpPr>
        <p:spPr>
          <a:xfrm>
            <a:off x="1785918" y="2428868"/>
            <a:ext cx="1785950"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2. Рассмотрение проекта бюджета  </a:t>
            </a:r>
            <a:endParaRPr lang="ru-RU" dirty="0">
              <a:solidFill>
                <a:schemeClr val="tx1"/>
              </a:solidFill>
              <a:latin typeface="Times New Roman" pitchFamily="18" charset="0"/>
              <a:cs typeface="Times New Roman" pitchFamily="18" charset="0"/>
            </a:endParaRPr>
          </a:p>
        </p:txBody>
      </p:sp>
      <p:sp>
        <p:nvSpPr>
          <p:cNvPr id="7" name="Прямоугольник 6"/>
          <p:cNvSpPr/>
          <p:nvPr/>
        </p:nvSpPr>
        <p:spPr>
          <a:xfrm>
            <a:off x="3643306" y="2428868"/>
            <a:ext cx="1714512"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3. </a:t>
            </a:r>
            <a:r>
              <a:rPr lang="ru-RU" dirty="0" err="1" smtClean="0">
                <a:solidFill>
                  <a:schemeClr val="tx1"/>
                </a:solidFill>
                <a:latin typeface="Times New Roman" pitchFamily="18" charset="0"/>
                <a:cs typeface="Times New Roman" pitchFamily="18" charset="0"/>
              </a:rPr>
              <a:t>Утверж-дение</a:t>
            </a:r>
            <a:r>
              <a:rPr lang="ru-RU" dirty="0" smtClean="0">
                <a:solidFill>
                  <a:schemeClr val="tx1"/>
                </a:solidFill>
                <a:latin typeface="Times New Roman" pitchFamily="18" charset="0"/>
                <a:cs typeface="Times New Roman" pitchFamily="18" charset="0"/>
              </a:rPr>
              <a:t> проекта бюджета  </a:t>
            </a:r>
            <a:endParaRPr lang="ru-RU" dirty="0">
              <a:solidFill>
                <a:schemeClr val="tx1"/>
              </a:solidFill>
              <a:latin typeface="Times New Roman" pitchFamily="18" charset="0"/>
              <a:cs typeface="Times New Roman" pitchFamily="18" charset="0"/>
            </a:endParaRPr>
          </a:p>
        </p:txBody>
      </p:sp>
      <p:sp>
        <p:nvSpPr>
          <p:cNvPr id="8" name="Прямоугольник 7"/>
          <p:cNvSpPr/>
          <p:nvPr/>
        </p:nvSpPr>
        <p:spPr>
          <a:xfrm>
            <a:off x="5429256" y="2428868"/>
            <a:ext cx="1714512"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4. Исполнение бюджета  </a:t>
            </a:r>
            <a:endParaRPr lang="ru-RU" dirty="0">
              <a:solidFill>
                <a:schemeClr val="tx1"/>
              </a:solidFill>
              <a:latin typeface="Times New Roman" pitchFamily="18" charset="0"/>
              <a:cs typeface="Times New Roman" pitchFamily="18" charset="0"/>
            </a:endParaRPr>
          </a:p>
        </p:txBody>
      </p:sp>
      <p:sp>
        <p:nvSpPr>
          <p:cNvPr id="9" name="Прямоугольник 8"/>
          <p:cNvSpPr/>
          <p:nvPr/>
        </p:nvSpPr>
        <p:spPr>
          <a:xfrm>
            <a:off x="7215206" y="2428868"/>
            <a:ext cx="1785950" cy="1714512"/>
          </a:xfrm>
          <a:prstGeom prst="rect">
            <a:avLst/>
          </a:prstGeom>
          <a:solidFill>
            <a:srgbClr val="FFCC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tx1"/>
                </a:solidFill>
                <a:latin typeface="Times New Roman" pitchFamily="18" charset="0"/>
                <a:cs typeface="Times New Roman" pitchFamily="18" charset="0"/>
              </a:rPr>
              <a:t>5. Рассмотрение и утверждение отчета об исполнении  бюджета </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10" name="Скругленный прямоугольник 9"/>
          <p:cNvSpPr/>
          <p:nvPr/>
        </p:nvSpPr>
        <p:spPr>
          <a:xfrm>
            <a:off x="5429256" y="4714884"/>
            <a:ext cx="1785950" cy="571504"/>
          </a:xfrm>
          <a:prstGeom prst="roundRect">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latin typeface="Times New Roman" pitchFamily="18" charset="0"/>
                <a:cs typeface="Times New Roman" pitchFamily="18" charset="0"/>
              </a:rPr>
              <a:t>бюджетный год</a:t>
            </a:r>
            <a:endParaRPr lang="ru-RU" dirty="0">
              <a:solidFill>
                <a:schemeClr val="bg1"/>
              </a:solidFill>
              <a:latin typeface="Times New Roman" pitchFamily="18" charset="0"/>
              <a:cs typeface="Times New Roman" pitchFamily="18" charset="0"/>
            </a:endParaRPr>
          </a:p>
        </p:txBody>
      </p:sp>
      <p:sp>
        <p:nvSpPr>
          <p:cNvPr id="11" name="Скругленный прямоугольник 10"/>
          <p:cNvSpPr/>
          <p:nvPr/>
        </p:nvSpPr>
        <p:spPr>
          <a:xfrm>
            <a:off x="714348" y="6215082"/>
            <a:ext cx="7715304" cy="428628"/>
          </a:xfrm>
          <a:prstGeom prst="roundRect">
            <a:avLst/>
          </a:prstGeom>
          <a:solidFill>
            <a:schemeClr val="accent2">
              <a:lumMod val="40000"/>
              <a:lumOff val="6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solidFill>
                  <a:schemeClr val="bg1"/>
                </a:solidFill>
                <a:latin typeface="Times New Roman" pitchFamily="18" charset="0"/>
                <a:cs typeface="Times New Roman" pitchFamily="18" charset="0"/>
              </a:rPr>
              <a:t>бюджетный период</a:t>
            </a:r>
            <a:endParaRPr lang="ru-RU" sz="2400" dirty="0">
              <a:solidFill>
                <a:schemeClr val="bg1"/>
              </a:solidFill>
              <a:latin typeface="Times New Roman" pitchFamily="18" charset="0"/>
              <a:cs typeface="Times New Roman" pitchFamily="18" charset="0"/>
            </a:endParaRPr>
          </a:p>
        </p:txBody>
      </p:sp>
      <p:sp>
        <p:nvSpPr>
          <p:cNvPr id="19" name="Правая фигурная скобка 18"/>
          <p:cNvSpPr/>
          <p:nvPr/>
        </p:nvSpPr>
        <p:spPr>
          <a:xfrm rot="5400000">
            <a:off x="6161495" y="3554017"/>
            <a:ext cx="250034" cy="1714512"/>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20" name="Правая фигурная скобка 19"/>
          <p:cNvSpPr/>
          <p:nvPr/>
        </p:nvSpPr>
        <p:spPr>
          <a:xfrm rot="5400000">
            <a:off x="4429124" y="1500174"/>
            <a:ext cx="357190" cy="8786874"/>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22" name="Прямая соединительная линия 21"/>
          <p:cNvCxnSpPr/>
          <p:nvPr/>
        </p:nvCxnSpPr>
        <p:spPr>
          <a:xfrm>
            <a:off x="1214414" y="2071678"/>
            <a:ext cx="6858048"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rot="5400000">
            <a:off x="4251323" y="1963727"/>
            <a:ext cx="357190" cy="158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txBox="1">
            <a:spLocks/>
          </p:cNvSpPr>
          <p:nvPr/>
        </p:nvSpPr>
        <p:spPr>
          <a:xfrm>
            <a:off x="214282" y="0"/>
            <a:ext cx="8929718" cy="428604"/>
          </a:xfrm>
          <a:prstGeom prst="rect">
            <a:avLst/>
          </a:prstGeom>
        </p:spPr>
        <p:txBody>
          <a:bodyPr/>
          <a:lstStyle/>
          <a:p>
            <a:pPr marL="342900" indent="-342900" algn="ctr" eaLnBrk="0" hangingPunct="0">
              <a:spcBef>
                <a:spcPct val="20000"/>
              </a:spcBef>
              <a:defRPr/>
            </a:pPr>
            <a:r>
              <a:rPr lang="ru-RU" sz="2800" kern="0" dirty="0" smtClean="0">
                <a:latin typeface="Times New Roman" pitchFamily="18" charset="0"/>
                <a:cs typeface="Times New Roman" pitchFamily="18" charset="0"/>
              </a:rPr>
              <a:t> </a:t>
            </a:r>
            <a:r>
              <a:rPr lang="ru-RU" sz="2400" kern="0" dirty="0" smtClean="0">
                <a:latin typeface="Times New Roman" pitchFamily="18" charset="0"/>
                <a:cs typeface="Times New Roman" pitchFamily="18" charset="0"/>
              </a:rPr>
              <a:t>Какие бывают </a:t>
            </a:r>
            <a:r>
              <a:rPr lang="ru-RU" sz="2400" b="1" i="1" kern="0" dirty="0" smtClean="0">
                <a:latin typeface="Times New Roman" pitchFamily="18" charset="0"/>
                <a:cs typeface="Times New Roman" pitchFamily="18" charset="0"/>
              </a:rPr>
              <a:t>бюджеты</a:t>
            </a:r>
            <a:r>
              <a:rPr lang="ru-RU" sz="2400" kern="0" dirty="0" smtClean="0">
                <a:latin typeface="Times New Roman" pitchFamily="18" charset="0"/>
                <a:cs typeface="Times New Roman" pitchFamily="18" charset="0"/>
              </a:rPr>
              <a:t>?</a:t>
            </a:r>
            <a:endParaRPr lang="ru-RU" sz="2400" kern="0" dirty="0">
              <a:latin typeface="Times New Roman" pitchFamily="18" charset="0"/>
              <a:cs typeface="Times New Roman" pitchFamily="18" charset="0"/>
            </a:endParaRPr>
          </a:p>
          <a:p>
            <a:pPr marL="342900" indent="-342900" algn="ctr" eaLnBrk="0" hangingPunct="0">
              <a:spcBef>
                <a:spcPct val="20000"/>
              </a:spcBef>
              <a:defRPr/>
            </a:pPr>
            <a:endParaRPr lang="ru-RU" sz="2800" b="1" i="1" kern="0" dirty="0" smtClean="0">
              <a:latin typeface="Times New Roman" pitchFamily="18" charset="0"/>
              <a:cs typeface="Times New Roman" pitchFamily="18" charset="0"/>
            </a:endParaRPr>
          </a:p>
          <a:p>
            <a:pPr marL="342900" indent="-342900" algn="ctr" eaLnBrk="0" hangingPunct="0">
              <a:spcBef>
                <a:spcPct val="20000"/>
              </a:spcBef>
              <a:buFontTx/>
              <a:buChar char="•"/>
              <a:defRPr/>
            </a:pPr>
            <a:endParaRPr lang="ru-RU" sz="2800" kern="0" dirty="0">
              <a:latin typeface="Times New Roman" pitchFamily="18" charset="0"/>
              <a:cs typeface="Times New Roman" pitchFamily="18" charset="0"/>
            </a:endParaRPr>
          </a:p>
        </p:txBody>
      </p:sp>
      <p:pic>
        <p:nvPicPr>
          <p:cNvPr id="1030" name="Picture 6" descr="https://im2-tub-ru.yandex.net/i?id=0126215b62536e68d83d072d5015cd98&amp;n=33&amp;h=215&amp;w=363"/>
          <p:cNvPicPr>
            <a:picLocks noChangeAspect="1" noChangeArrowheads="1"/>
          </p:cNvPicPr>
          <p:nvPr/>
        </p:nvPicPr>
        <p:blipFill>
          <a:blip r:embed="rId2" cstate="print"/>
          <a:srcRect/>
          <a:stretch>
            <a:fillRect/>
          </a:stretch>
        </p:blipFill>
        <p:spPr bwMode="auto">
          <a:xfrm>
            <a:off x="0" y="3824190"/>
            <a:ext cx="3071802" cy="1819388"/>
          </a:xfrm>
          <a:prstGeom prst="rect">
            <a:avLst/>
          </a:prstGeom>
          <a:noFill/>
        </p:spPr>
      </p:pic>
      <p:pic>
        <p:nvPicPr>
          <p:cNvPr id="1034" name="Picture 10" descr="http://narzur.ru/uploads/articles/2016/07/25/57965310f286a8.57333102.jpg"/>
          <p:cNvPicPr>
            <a:picLocks noChangeAspect="1" noChangeArrowheads="1"/>
          </p:cNvPicPr>
          <p:nvPr/>
        </p:nvPicPr>
        <p:blipFill>
          <a:blip r:embed="rId3" cstate="print"/>
          <a:srcRect/>
          <a:stretch>
            <a:fillRect/>
          </a:stretch>
        </p:blipFill>
        <p:spPr bwMode="auto">
          <a:xfrm>
            <a:off x="3214678" y="3929066"/>
            <a:ext cx="3000396" cy="1714512"/>
          </a:xfrm>
          <a:prstGeom prst="rect">
            <a:avLst/>
          </a:prstGeom>
          <a:noFill/>
        </p:spPr>
      </p:pic>
      <p:sp>
        <p:nvSpPr>
          <p:cNvPr id="1044" name="AutoShape 20" descr="http://formula-7.ru/images/580f7df50c8a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46" name="AutoShape 22" descr="http://formula-7.ru/images/580f7df50c8a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49" name="Picture 25" descr="C:\Documents and Settings\Home\Рабочий стол\Презентации\Презентации\580f7df50c8a2.jpg.gif"/>
          <p:cNvPicPr>
            <a:picLocks noChangeAspect="1" noChangeArrowheads="1"/>
          </p:cNvPicPr>
          <p:nvPr/>
        </p:nvPicPr>
        <p:blipFill>
          <a:blip r:embed="rId4" cstate="print"/>
          <a:srcRect/>
          <a:stretch>
            <a:fillRect/>
          </a:stretch>
        </p:blipFill>
        <p:spPr bwMode="auto">
          <a:xfrm>
            <a:off x="6236458" y="3643314"/>
            <a:ext cx="2907542" cy="2000264"/>
          </a:xfrm>
          <a:prstGeom prst="rect">
            <a:avLst/>
          </a:prstGeom>
          <a:noFill/>
        </p:spPr>
      </p:pic>
      <p:sp>
        <p:nvSpPr>
          <p:cNvPr id="17" name="TextBox 16"/>
          <p:cNvSpPr txBox="1"/>
          <p:nvPr/>
        </p:nvSpPr>
        <p:spPr>
          <a:xfrm>
            <a:off x="6286512" y="714356"/>
            <a:ext cx="2643206" cy="369332"/>
          </a:xfrm>
          <a:prstGeom prst="rect">
            <a:avLst/>
          </a:prstGeom>
          <a:noFill/>
        </p:spPr>
        <p:txBody>
          <a:bodyPr wrap="square" rtlCol="0">
            <a:spAutoFit/>
          </a:bodyPr>
          <a:lstStyle/>
          <a:p>
            <a:r>
              <a:rPr lang="ru-RU" b="1" dirty="0" smtClean="0"/>
              <a:t>бюджет организаций</a:t>
            </a:r>
            <a:endParaRPr lang="ru-RU" b="1" dirty="0"/>
          </a:p>
        </p:txBody>
      </p:sp>
      <p:sp>
        <p:nvSpPr>
          <p:cNvPr id="18" name="TextBox 17"/>
          <p:cNvSpPr txBox="1"/>
          <p:nvPr/>
        </p:nvSpPr>
        <p:spPr>
          <a:xfrm>
            <a:off x="0" y="5643578"/>
            <a:ext cx="3071802" cy="954107"/>
          </a:xfrm>
          <a:prstGeom prst="rect">
            <a:avLst/>
          </a:prstGeom>
          <a:noFill/>
        </p:spPr>
        <p:txBody>
          <a:bodyPr wrap="square" rtlCol="0">
            <a:spAutoFit/>
          </a:bodyPr>
          <a:lstStyle/>
          <a:p>
            <a:pPr algn="ctr"/>
            <a:r>
              <a:rPr lang="ru-RU" sz="1400" b="1" dirty="0" smtClean="0"/>
              <a:t>Российской Федерации </a:t>
            </a:r>
            <a:r>
              <a:rPr lang="ru-RU" sz="1400" dirty="0" smtClean="0"/>
              <a:t>(федеральный бюджет, бюджеты государственных внебюджетных фондов РФ)</a:t>
            </a:r>
            <a:endParaRPr lang="ru-RU" sz="1400" dirty="0"/>
          </a:p>
        </p:txBody>
      </p:sp>
      <p:sp>
        <p:nvSpPr>
          <p:cNvPr id="19" name="TextBox 18"/>
          <p:cNvSpPr txBox="1"/>
          <p:nvPr/>
        </p:nvSpPr>
        <p:spPr>
          <a:xfrm>
            <a:off x="3286116" y="5643578"/>
            <a:ext cx="2928958" cy="1169551"/>
          </a:xfrm>
          <a:prstGeom prst="rect">
            <a:avLst/>
          </a:prstGeom>
          <a:noFill/>
        </p:spPr>
        <p:txBody>
          <a:bodyPr wrap="square" rtlCol="0">
            <a:spAutoFit/>
          </a:bodyPr>
          <a:lstStyle/>
          <a:p>
            <a:pPr algn="ctr"/>
            <a:r>
              <a:rPr lang="ru-RU" sz="1400" b="1" dirty="0" smtClean="0"/>
              <a:t>субъектов Российской Федерации </a:t>
            </a:r>
          </a:p>
          <a:p>
            <a:pPr algn="ctr"/>
            <a:r>
              <a:rPr lang="ru-RU" sz="1400" dirty="0" smtClean="0"/>
              <a:t>(региональные  бюджеты, бюджеты территориальных фондов ОМС)</a:t>
            </a:r>
            <a:endParaRPr lang="ru-RU" sz="1400" dirty="0"/>
          </a:p>
        </p:txBody>
      </p:sp>
      <p:sp>
        <p:nvSpPr>
          <p:cNvPr id="20" name="TextBox 19"/>
          <p:cNvSpPr txBox="1"/>
          <p:nvPr/>
        </p:nvSpPr>
        <p:spPr>
          <a:xfrm>
            <a:off x="6429388" y="5643578"/>
            <a:ext cx="2714612" cy="738664"/>
          </a:xfrm>
          <a:prstGeom prst="rect">
            <a:avLst/>
          </a:prstGeom>
          <a:noFill/>
        </p:spPr>
        <p:txBody>
          <a:bodyPr wrap="square" rtlCol="0">
            <a:spAutoFit/>
          </a:bodyPr>
          <a:lstStyle/>
          <a:p>
            <a:pPr algn="ctr"/>
            <a:r>
              <a:rPr lang="ru-RU" sz="1400" b="1" dirty="0" smtClean="0"/>
              <a:t>муниципальных</a:t>
            </a:r>
          </a:p>
          <a:p>
            <a:pPr algn="ctr"/>
            <a:r>
              <a:rPr lang="ru-RU" sz="1400" b="1" dirty="0" smtClean="0"/>
              <a:t> образований</a:t>
            </a:r>
          </a:p>
          <a:p>
            <a:pPr algn="ctr"/>
            <a:r>
              <a:rPr lang="ru-RU" sz="1400" dirty="0" smtClean="0"/>
              <a:t>(местные бюджеты)</a:t>
            </a:r>
            <a:endParaRPr lang="ru-RU" sz="1400" dirty="0"/>
          </a:p>
        </p:txBody>
      </p:sp>
      <p:cxnSp>
        <p:nvCxnSpPr>
          <p:cNvPr id="25" name="Прямая со стрелкой 24"/>
          <p:cNvCxnSpPr/>
          <p:nvPr/>
        </p:nvCxnSpPr>
        <p:spPr>
          <a:xfrm>
            <a:off x="4714876" y="857232"/>
            <a:ext cx="1260000" cy="64294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rot="10800000" flipV="1">
            <a:off x="2883372" y="857232"/>
            <a:ext cx="1260000" cy="64294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p:nvPr/>
        </p:nvCxnSpPr>
        <p:spPr>
          <a:xfrm rot="5400000">
            <a:off x="3501224" y="1785926"/>
            <a:ext cx="1856594" cy="794"/>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000364" y="2857496"/>
            <a:ext cx="3000396" cy="646331"/>
          </a:xfrm>
          <a:prstGeom prst="rect">
            <a:avLst/>
          </a:prstGeom>
          <a:noFill/>
        </p:spPr>
        <p:txBody>
          <a:bodyPr wrap="square" rtlCol="0">
            <a:spAutoFit/>
          </a:bodyPr>
          <a:lstStyle/>
          <a:p>
            <a:pPr algn="ctr"/>
            <a:r>
              <a:rPr lang="ru-RU" b="1" dirty="0" smtClean="0"/>
              <a:t>бюджеты публично-правовых организаций</a:t>
            </a:r>
            <a:endParaRPr lang="ru-RU" b="1" dirty="0"/>
          </a:p>
        </p:txBody>
      </p:sp>
      <p:cxnSp>
        <p:nvCxnSpPr>
          <p:cNvPr id="35" name="Прямая со стрелкой 34"/>
          <p:cNvCxnSpPr/>
          <p:nvPr/>
        </p:nvCxnSpPr>
        <p:spPr>
          <a:xfrm rot="10800000" flipV="1">
            <a:off x="2357422" y="3429000"/>
            <a:ext cx="785818" cy="357190"/>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rot="5400000">
            <a:off x="4215603" y="3785397"/>
            <a:ext cx="428630" cy="1588"/>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a:off x="5786446" y="3429000"/>
            <a:ext cx="1071570" cy="285752"/>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pic>
        <p:nvPicPr>
          <p:cNvPr id="43010" name="Picture 2" descr="https://ds04.infourok.ru/uploads/ex/0df9/000da288-c50c6799/hello_html_m52501858.jpg"/>
          <p:cNvPicPr>
            <a:picLocks noChangeAspect="1" noChangeArrowheads="1"/>
          </p:cNvPicPr>
          <p:nvPr/>
        </p:nvPicPr>
        <p:blipFill>
          <a:blip r:embed="rId5" cstate="print"/>
          <a:srcRect/>
          <a:stretch>
            <a:fillRect/>
          </a:stretch>
        </p:blipFill>
        <p:spPr bwMode="auto">
          <a:xfrm>
            <a:off x="357158" y="712768"/>
            <a:ext cx="2274901" cy="2716232"/>
          </a:xfrm>
          <a:prstGeom prst="rect">
            <a:avLst/>
          </a:prstGeom>
          <a:noFill/>
        </p:spPr>
      </p:pic>
      <p:pic>
        <p:nvPicPr>
          <p:cNvPr id="43012" name="Picture 4" descr="https://im0-tub-ru.yandex.net/i?id=0ccfeca603f9fa2f32b258bc49d58a59&amp;n=13&amp;exp=1"/>
          <p:cNvPicPr>
            <a:picLocks noChangeAspect="1" noChangeArrowheads="1"/>
          </p:cNvPicPr>
          <p:nvPr/>
        </p:nvPicPr>
        <p:blipFill>
          <a:blip r:embed="rId6" cstate="print"/>
          <a:srcRect/>
          <a:stretch>
            <a:fillRect/>
          </a:stretch>
        </p:blipFill>
        <p:spPr bwMode="auto">
          <a:xfrm>
            <a:off x="6072198" y="1214422"/>
            <a:ext cx="2871788" cy="191452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pozgalev.ru/storage/c/2015/11/12/1447342173_797387_19.jpg"/>
          <p:cNvPicPr>
            <a:picLocks noChangeAspect="1" noChangeArrowheads="1"/>
          </p:cNvPicPr>
          <p:nvPr/>
        </p:nvPicPr>
        <p:blipFill>
          <a:blip r:embed="rId2" cstate="print"/>
          <a:srcRect/>
          <a:stretch>
            <a:fillRect/>
          </a:stretch>
        </p:blipFill>
        <p:spPr bwMode="auto">
          <a:xfrm>
            <a:off x="3071802" y="2000240"/>
            <a:ext cx="2857520" cy="3518322"/>
          </a:xfrm>
          <a:prstGeom prst="rect">
            <a:avLst/>
          </a:prstGeom>
          <a:noFill/>
          <a:ln w="9525">
            <a:noFill/>
            <a:miter lim="800000"/>
            <a:headEnd/>
            <a:tailEnd/>
          </a:ln>
        </p:spPr>
      </p:pic>
      <p:sp>
        <p:nvSpPr>
          <p:cNvPr id="15" name="Скругленный прямоугольник 14"/>
          <p:cNvSpPr/>
          <p:nvPr/>
        </p:nvSpPr>
        <p:spPr>
          <a:xfrm>
            <a:off x="5929322" y="2000240"/>
            <a:ext cx="3000396" cy="3000396"/>
          </a:xfrm>
          <a:prstGeom prst="roundRect">
            <a:avLst/>
          </a:prstGeom>
          <a:solidFill>
            <a:srgbClr val="00CC99"/>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214282" y="2000240"/>
            <a:ext cx="2857520" cy="3000396"/>
          </a:xfrm>
          <a:prstGeom prst="roundRect">
            <a:avLst/>
          </a:prstGeom>
          <a:solidFill>
            <a:srgbClr val="00CC99"/>
          </a:solid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одержимое 2"/>
          <p:cNvSpPr txBox="1">
            <a:spLocks/>
          </p:cNvSpPr>
          <p:nvPr/>
        </p:nvSpPr>
        <p:spPr>
          <a:xfrm>
            <a:off x="214282" y="0"/>
            <a:ext cx="8929718" cy="642918"/>
          </a:xfrm>
          <a:prstGeom prst="rect">
            <a:avLst/>
          </a:prstGeom>
        </p:spPr>
        <p:txBody>
          <a:bodyPr/>
          <a:lstStyle/>
          <a:p>
            <a:pPr marL="342900" indent="-342900" algn="ctr" eaLnBrk="0" hangingPunct="0">
              <a:spcBef>
                <a:spcPct val="20000"/>
              </a:spcBef>
              <a:defRPr/>
            </a:pPr>
            <a:r>
              <a:rPr lang="ru-RU" sz="2800" kern="0" dirty="0">
                <a:latin typeface="Times New Roman" pitchFamily="18" charset="0"/>
                <a:cs typeface="Times New Roman" pitchFamily="18" charset="0"/>
              </a:rPr>
              <a:t>    </a:t>
            </a:r>
            <a:r>
              <a:rPr lang="ru-RU" sz="2400" kern="0" dirty="0" smtClean="0">
                <a:latin typeface="Times New Roman" pitchFamily="18" charset="0"/>
                <a:cs typeface="Times New Roman" pitchFamily="18" charset="0"/>
              </a:rPr>
              <a:t>Что такое </a:t>
            </a:r>
            <a:r>
              <a:rPr lang="ru-RU" sz="2400" b="1" i="1" kern="0" dirty="0" smtClean="0">
                <a:latin typeface="Times New Roman" pitchFamily="18" charset="0"/>
                <a:cs typeface="Times New Roman" pitchFamily="18" charset="0"/>
              </a:rPr>
              <a:t>бюджет? </a:t>
            </a:r>
          </a:p>
          <a:p>
            <a:pPr marL="342900" indent="-342900" algn="ctr" eaLnBrk="0" hangingPunct="0">
              <a:spcBef>
                <a:spcPct val="20000"/>
              </a:spcBef>
              <a:defRPr/>
            </a:pPr>
            <a:r>
              <a:rPr lang="ru-RU" sz="2400" kern="0" dirty="0" smtClean="0">
                <a:latin typeface="Times New Roman" pitchFamily="18" charset="0"/>
                <a:cs typeface="Times New Roman" pitchFamily="18" charset="0"/>
              </a:rPr>
              <a:t>– это </a:t>
            </a:r>
            <a:r>
              <a:rPr lang="ru-RU" sz="2400" kern="0" dirty="0">
                <a:latin typeface="Times New Roman" pitchFamily="18" charset="0"/>
                <a:cs typeface="Times New Roman" pitchFamily="18" charset="0"/>
              </a:rPr>
              <a:t>план доходов и </a:t>
            </a:r>
            <a:r>
              <a:rPr lang="ru-RU" sz="2400" kern="0" dirty="0" smtClean="0">
                <a:latin typeface="Times New Roman" pitchFamily="18" charset="0"/>
                <a:cs typeface="Times New Roman" pitchFamily="18" charset="0"/>
              </a:rPr>
              <a:t>расходов  на </a:t>
            </a:r>
            <a:r>
              <a:rPr lang="ru-RU" sz="2400" kern="0" dirty="0">
                <a:latin typeface="Times New Roman" pitchFamily="18" charset="0"/>
                <a:cs typeface="Times New Roman" pitchFamily="18" charset="0"/>
              </a:rPr>
              <a:t>определенный период</a:t>
            </a:r>
          </a:p>
          <a:p>
            <a:pPr marL="342900" indent="-342900" algn="ctr" eaLnBrk="0" hangingPunct="0">
              <a:spcBef>
                <a:spcPct val="20000"/>
              </a:spcBef>
              <a:defRPr/>
            </a:pPr>
            <a:endParaRPr lang="ru-RU" sz="2800" b="1" i="1" kern="0" dirty="0" smtClean="0">
              <a:latin typeface="Times New Roman" pitchFamily="18" charset="0"/>
              <a:cs typeface="Times New Roman" pitchFamily="18" charset="0"/>
            </a:endParaRPr>
          </a:p>
          <a:p>
            <a:pPr marL="342900" indent="-342900" algn="ctr" eaLnBrk="0" hangingPunct="0">
              <a:spcBef>
                <a:spcPct val="20000"/>
              </a:spcBef>
              <a:buFontTx/>
              <a:buChar char="•"/>
              <a:defRPr/>
            </a:pPr>
            <a:endParaRPr lang="ru-RU" sz="2800" kern="0" dirty="0">
              <a:latin typeface="Times New Roman" pitchFamily="18" charset="0"/>
              <a:cs typeface="Times New Roman" pitchFamily="18" charset="0"/>
            </a:endParaRPr>
          </a:p>
        </p:txBody>
      </p:sp>
      <p:sp>
        <p:nvSpPr>
          <p:cNvPr id="5" name="TextBox 4"/>
          <p:cNvSpPr txBox="1"/>
          <p:nvPr/>
        </p:nvSpPr>
        <p:spPr>
          <a:xfrm>
            <a:off x="5786446" y="1928802"/>
            <a:ext cx="3143240" cy="3028521"/>
          </a:xfrm>
          <a:prstGeom prst="rect">
            <a:avLst/>
          </a:prstGeom>
          <a:noFill/>
        </p:spPr>
        <p:txBody>
          <a:bodyPr wrap="square">
            <a:spAutoFit/>
          </a:bodyPr>
          <a:lstStyle/>
          <a:p>
            <a:pPr marL="342900" indent="-342900" algn="ctr" eaLnBrk="0" hangingPunct="0">
              <a:spcBef>
                <a:spcPct val="20000"/>
              </a:spcBef>
              <a:defRPr/>
            </a:pPr>
            <a:r>
              <a:rPr lang="ru-RU" b="1" i="1" u="sng" kern="0" dirty="0">
                <a:latin typeface="Times New Roman" pitchFamily="18" charset="0"/>
                <a:cs typeface="Times New Roman" pitchFamily="18" charset="0"/>
              </a:rPr>
              <a:t>Расходы </a:t>
            </a:r>
            <a:r>
              <a:rPr lang="ru-RU" b="1" i="1" u="sng" kern="0" dirty="0" smtClean="0">
                <a:latin typeface="Times New Roman" pitchFamily="18" charset="0"/>
                <a:cs typeface="Times New Roman" pitchFamily="18" charset="0"/>
              </a:rPr>
              <a:t>– </a:t>
            </a:r>
          </a:p>
          <a:p>
            <a:pPr marL="342900" indent="-342900" algn="ctr" eaLnBrk="0" hangingPunct="0">
              <a:spcBef>
                <a:spcPct val="20000"/>
              </a:spcBef>
              <a:defRPr/>
            </a:pPr>
            <a:r>
              <a:rPr lang="ru-RU" i="1" kern="0" dirty="0" smtClean="0">
                <a:latin typeface="Times New Roman" pitchFamily="18" charset="0"/>
                <a:cs typeface="Times New Roman" pitchFamily="18" charset="0"/>
              </a:rPr>
              <a:t>выплачиваемые </a:t>
            </a:r>
          </a:p>
          <a:p>
            <a:pPr marL="342900" indent="-342900" algn="ctr" eaLnBrk="0" hangingPunct="0">
              <a:spcBef>
                <a:spcPct val="20000"/>
              </a:spcBef>
              <a:defRPr/>
            </a:pPr>
            <a:r>
              <a:rPr lang="ru-RU" i="1" kern="0" dirty="0" smtClean="0">
                <a:latin typeface="Times New Roman" pitchFamily="18" charset="0"/>
                <a:cs typeface="Times New Roman" pitchFamily="18" charset="0"/>
              </a:rPr>
              <a:t>из бюджета </a:t>
            </a:r>
            <a:r>
              <a:rPr lang="ru-RU" i="1" kern="0" dirty="0">
                <a:latin typeface="Times New Roman" pitchFamily="18" charset="0"/>
                <a:cs typeface="Times New Roman" pitchFamily="18" charset="0"/>
              </a:rPr>
              <a:t>денежные </a:t>
            </a:r>
            <a:r>
              <a:rPr lang="ru-RU" i="1" kern="0" dirty="0" smtClean="0">
                <a:latin typeface="Times New Roman" pitchFamily="18" charset="0"/>
                <a:cs typeface="Times New Roman" pitchFamily="18" charset="0"/>
              </a:rPr>
              <a:t>средства (социальные выплаты населению,</a:t>
            </a:r>
          </a:p>
          <a:p>
            <a:pPr marL="342900" indent="-342900" algn="ctr" eaLnBrk="0" hangingPunct="0">
              <a:spcBef>
                <a:spcPct val="20000"/>
              </a:spcBef>
              <a:defRPr/>
            </a:pPr>
            <a:r>
              <a:rPr lang="ru-RU" i="1" kern="0" dirty="0" smtClean="0">
                <a:latin typeface="Times New Roman" pitchFamily="18" charset="0"/>
                <a:cs typeface="Times New Roman" pitchFamily="18" charset="0"/>
              </a:rPr>
              <a:t>содержание муниципальных учреждений (образование, ЖКХ, культура и др.) капитальное строительство и др.)</a:t>
            </a:r>
            <a:endParaRPr lang="ru-RU" i="1" kern="0" dirty="0">
              <a:latin typeface="Times New Roman" pitchFamily="18" charset="0"/>
              <a:cs typeface="Times New Roman" pitchFamily="18" charset="0"/>
            </a:endParaRPr>
          </a:p>
        </p:txBody>
      </p:sp>
      <p:sp>
        <p:nvSpPr>
          <p:cNvPr id="6" name="TextBox 5"/>
          <p:cNvSpPr txBox="1"/>
          <p:nvPr/>
        </p:nvSpPr>
        <p:spPr>
          <a:xfrm>
            <a:off x="285720" y="2000240"/>
            <a:ext cx="2643187" cy="2862322"/>
          </a:xfrm>
          <a:prstGeom prst="rect">
            <a:avLst/>
          </a:prstGeom>
          <a:noFill/>
        </p:spPr>
        <p:txBody>
          <a:bodyPr wrap="square">
            <a:spAutoFit/>
          </a:bodyPr>
          <a:lstStyle/>
          <a:p>
            <a:pPr algn="ctr">
              <a:defRPr/>
            </a:pPr>
            <a:r>
              <a:rPr lang="ru-RU" b="1" i="1" u="sng" kern="0" dirty="0">
                <a:latin typeface="Times New Roman" pitchFamily="18" charset="0"/>
                <a:cs typeface="Times New Roman" pitchFamily="18" charset="0"/>
              </a:rPr>
              <a:t>Доходы </a:t>
            </a:r>
            <a:r>
              <a:rPr lang="ru-RU" b="1" i="1" u="sng" kern="0" dirty="0" smtClean="0">
                <a:latin typeface="Times New Roman" pitchFamily="18" charset="0"/>
                <a:cs typeface="Times New Roman" pitchFamily="18" charset="0"/>
              </a:rPr>
              <a:t>–</a:t>
            </a:r>
            <a:r>
              <a:rPr lang="ru-RU" b="1" i="1" kern="0" dirty="0" smtClean="0">
                <a:latin typeface="Times New Roman" pitchFamily="18" charset="0"/>
                <a:cs typeface="Times New Roman" pitchFamily="18" charset="0"/>
              </a:rPr>
              <a:t> </a:t>
            </a:r>
          </a:p>
          <a:p>
            <a:pPr algn="ctr">
              <a:defRPr/>
            </a:pPr>
            <a:r>
              <a:rPr lang="ru-RU" i="1" kern="0" dirty="0" smtClean="0">
                <a:latin typeface="Times New Roman" pitchFamily="18" charset="0"/>
                <a:cs typeface="Times New Roman" pitchFamily="18" charset="0"/>
              </a:rPr>
              <a:t>поступающие </a:t>
            </a:r>
            <a:r>
              <a:rPr lang="ru-RU" i="1" kern="0" dirty="0">
                <a:latin typeface="Times New Roman" pitchFamily="18" charset="0"/>
                <a:cs typeface="Times New Roman" pitchFamily="18" charset="0"/>
              </a:rPr>
              <a:t>в </a:t>
            </a:r>
            <a:r>
              <a:rPr lang="ru-RU" i="1" kern="0" dirty="0" smtClean="0">
                <a:latin typeface="Times New Roman" pitchFamily="18" charset="0"/>
                <a:cs typeface="Times New Roman" pitchFamily="18" charset="0"/>
              </a:rPr>
              <a:t> </a:t>
            </a:r>
            <a:r>
              <a:rPr lang="ru-RU" i="1" kern="0" dirty="0">
                <a:latin typeface="Times New Roman" pitchFamily="18" charset="0"/>
                <a:cs typeface="Times New Roman" pitchFamily="18" charset="0"/>
              </a:rPr>
              <a:t>бюджет денежные </a:t>
            </a:r>
            <a:r>
              <a:rPr lang="ru-RU" i="1" kern="0" dirty="0" smtClean="0">
                <a:latin typeface="Times New Roman" pitchFamily="18" charset="0"/>
                <a:cs typeface="Times New Roman" pitchFamily="18" charset="0"/>
              </a:rPr>
              <a:t>средства (налоги юридических и физических лиц, административные платежи и сборы, безвозмездные поступления </a:t>
            </a:r>
            <a:endParaRPr lang="ru-RU" i="1" kern="0" dirty="0">
              <a:latin typeface="Times New Roman" pitchFamily="18" charset="0"/>
              <a:cs typeface="Times New Roman" pitchFamily="18" charset="0"/>
            </a:endParaRPr>
          </a:p>
        </p:txBody>
      </p:sp>
      <p:sp>
        <p:nvSpPr>
          <p:cNvPr id="19465" name="TextBox 9"/>
          <p:cNvSpPr txBox="1">
            <a:spLocks noChangeArrowheads="1"/>
          </p:cNvSpPr>
          <p:nvPr/>
        </p:nvSpPr>
        <p:spPr bwMode="auto">
          <a:xfrm>
            <a:off x="6000760" y="5143512"/>
            <a:ext cx="2857521" cy="738664"/>
          </a:xfrm>
          <a:prstGeom prst="rect">
            <a:avLst/>
          </a:prstGeom>
          <a:noFill/>
          <a:ln w="9525">
            <a:noFill/>
            <a:miter lim="800000"/>
            <a:headEnd/>
            <a:tailEnd/>
          </a:ln>
        </p:spPr>
        <p:txBody>
          <a:bodyPr wrap="square">
            <a:spAutoFit/>
          </a:bodyPr>
          <a:lstStyle/>
          <a:p>
            <a:pPr algn="ctr"/>
            <a:r>
              <a:rPr lang="ru-RU" sz="1400" b="1" i="1" u="sng" dirty="0"/>
              <a:t>Дефицит бюджета </a:t>
            </a:r>
            <a:r>
              <a:rPr lang="ru-RU" sz="1400" i="1" dirty="0"/>
              <a:t>– превышение расходов бюджета над его доходами</a:t>
            </a:r>
          </a:p>
        </p:txBody>
      </p:sp>
      <p:sp>
        <p:nvSpPr>
          <p:cNvPr id="19466" name="TextBox 10"/>
          <p:cNvSpPr txBox="1">
            <a:spLocks noChangeArrowheads="1"/>
          </p:cNvSpPr>
          <p:nvPr/>
        </p:nvSpPr>
        <p:spPr bwMode="auto">
          <a:xfrm>
            <a:off x="214282" y="5143512"/>
            <a:ext cx="2786082" cy="738664"/>
          </a:xfrm>
          <a:prstGeom prst="rect">
            <a:avLst/>
          </a:prstGeom>
          <a:noFill/>
          <a:ln w="9525">
            <a:noFill/>
            <a:miter lim="800000"/>
            <a:headEnd/>
            <a:tailEnd/>
          </a:ln>
        </p:spPr>
        <p:txBody>
          <a:bodyPr wrap="square">
            <a:spAutoFit/>
          </a:bodyPr>
          <a:lstStyle/>
          <a:p>
            <a:pPr algn="ctr"/>
            <a:r>
              <a:rPr lang="ru-RU" sz="1400" b="1" i="1" u="sng" dirty="0"/>
              <a:t>Профицит бюджета </a:t>
            </a:r>
            <a:r>
              <a:rPr lang="ru-RU" sz="1400" i="1" dirty="0"/>
              <a:t>– превышение доходов бюджета над его расходами</a:t>
            </a:r>
            <a:endParaRPr lang="ru-RU" sz="1400" dirty="0"/>
          </a:p>
        </p:txBody>
      </p:sp>
      <p:sp>
        <p:nvSpPr>
          <p:cNvPr id="13" name="Содержимое 2"/>
          <p:cNvSpPr txBox="1">
            <a:spLocks/>
          </p:cNvSpPr>
          <p:nvPr/>
        </p:nvSpPr>
        <p:spPr>
          <a:xfrm>
            <a:off x="0" y="1000108"/>
            <a:ext cx="9144000" cy="928670"/>
          </a:xfrm>
          <a:prstGeom prst="rect">
            <a:avLst/>
          </a:prstGeom>
        </p:spPr>
        <p:txBody>
          <a:bodyPr/>
          <a:lstStyle/>
          <a:p>
            <a:pPr marL="342900" indent="-342900" algn="just" eaLnBrk="0" hangingPunct="0">
              <a:spcBef>
                <a:spcPct val="20000"/>
              </a:spcBef>
              <a:defRPr/>
            </a:pPr>
            <a:r>
              <a:rPr lang="ru-RU" kern="0" dirty="0" smtClean="0">
                <a:latin typeface="Times New Roman" pitchFamily="18" charset="0"/>
                <a:cs typeface="Times New Roman" pitchFamily="18" charset="0"/>
              </a:rPr>
              <a:t>    </a:t>
            </a:r>
            <a:r>
              <a:rPr lang="ru-RU" b="1" kern="0" dirty="0" smtClean="0">
                <a:latin typeface="Times New Roman" pitchFamily="18" charset="0"/>
                <a:cs typeface="Times New Roman" pitchFamily="18" charset="0"/>
              </a:rPr>
              <a:t>Бюджет </a:t>
            </a:r>
            <a:r>
              <a:rPr lang="ru-RU" b="1" i="1" kern="0" dirty="0" smtClean="0">
                <a:latin typeface="Times New Roman" pitchFamily="18" charset="0"/>
                <a:cs typeface="Times New Roman" pitchFamily="18" charset="0"/>
              </a:rPr>
              <a:t>– </a:t>
            </a:r>
            <a:r>
              <a:rPr lang="ru-RU" i="1" kern="0" dirty="0" smtClean="0">
                <a:latin typeface="Times New Roman" pitchFamily="18" charset="0"/>
                <a:cs typeface="Times New Roman" pitchFamily="18" charset="0"/>
              </a:rPr>
              <a:t>(от </a:t>
            </a:r>
            <a:r>
              <a:rPr lang="ru-RU" i="1" kern="0" dirty="0" err="1" smtClean="0">
                <a:latin typeface="Times New Roman" pitchFamily="18" charset="0"/>
                <a:cs typeface="Times New Roman" pitchFamily="18" charset="0"/>
              </a:rPr>
              <a:t>старонормандского</a:t>
            </a:r>
            <a:r>
              <a:rPr lang="ru-RU" i="1" kern="0" dirty="0" smtClean="0">
                <a:latin typeface="Times New Roman" pitchFamily="18" charset="0"/>
                <a:cs typeface="Times New Roman" pitchFamily="18" charset="0"/>
              </a:rPr>
              <a:t> </a:t>
            </a:r>
            <a:r>
              <a:rPr lang="en-US" i="1" u="sng" kern="0" dirty="0" err="1" smtClean="0">
                <a:latin typeface="Times New Roman" pitchFamily="18" charset="0"/>
                <a:cs typeface="Times New Roman" pitchFamily="18" charset="0"/>
              </a:rPr>
              <a:t>bougette</a:t>
            </a:r>
            <a:r>
              <a:rPr lang="en-US" i="1" u="sng" kern="0" dirty="0" smtClean="0">
                <a:latin typeface="Times New Roman" pitchFamily="18" charset="0"/>
                <a:cs typeface="Times New Roman" pitchFamily="18" charset="0"/>
              </a:rPr>
              <a:t> </a:t>
            </a:r>
            <a:r>
              <a:rPr lang="en-US" i="1" kern="0" dirty="0" smtClean="0">
                <a:latin typeface="Times New Roman" pitchFamily="18" charset="0"/>
                <a:cs typeface="Times New Roman" pitchFamily="18" charset="0"/>
              </a:rPr>
              <a:t>– </a:t>
            </a:r>
            <a:r>
              <a:rPr lang="ru-RU" i="1" kern="0" dirty="0" smtClean="0">
                <a:latin typeface="Times New Roman" pitchFamily="18" charset="0"/>
                <a:cs typeface="Times New Roman" pitchFamily="18" charset="0"/>
              </a:rPr>
              <a:t>кошель, сумка, кожаный мешок) -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p>
          <a:p>
            <a:pPr marL="342900" indent="-342900" eaLnBrk="0" hangingPunct="0">
              <a:spcBef>
                <a:spcPct val="20000"/>
              </a:spcBef>
              <a:defRPr/>
            </a:pPr>
            <a:endParaRPr lang="ru-RU" kern="0" dirty="0" smtClean="0">
              <a:latin typeface="Times New Roman" pitchFamily="18" charset="0"/>
              <a:cs typeface="Times New Roman" pitchFamily="18" charset="0"/>
            </a:endParaRPr>
          </a:p>
        </p:txBody>
      </p:sp>
      <p:sp>
        <p:nvSpPr>
          <p:cNvPr id="16" name="Скругленный прямоугольник 15"/>
          <p:cNvSpPr/>
          <p:nvPr/>
        </p:nvSpPr>
        <p:spPr>
          <a:xfrm>
            <a:off x="214282" y="6000768"/>
            <a:ext cx="8786813" cy="642942"/>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dirty="0" smtClean="0">
                <a:solidFill>
                  <a:schemeClr val="tx1"/>
                </a:solidFill>
                <a:latin typeface="Times New Roman" pitchFamily="18" charset="0"/>
                <a:cs typeface="Times New Roman" pitchFamily="18" charset="0"/>
              </a:rPr>
              <a:t>Сбалансированность бюджета по доходам и расходам – основополагающее требование предъявляемое к органам составляющим и утверждающим бюджет.</a:t>
            </a:r>
            <a:endParaRPr lang="ru-RU" dirty="0">
              <a:solidFill>
                <a:schemeClr val="tx1"/>
              </a:solidFill>
              <a:latin typeface="Times New Roman" pitchFamily="18" charset="0"/>
              <a:cs typeface="Times New Roman" pitchFamily="18" charset="0"/>
            </a:endParaRPr>
          </a:p>
        </p:txBody>
      </p:sp>
    </p:spTree>
  </p:cSld>
  <p:clrMapOvr>
    <a:masterClrMapping/>
  </p:clrMapOvr>
  <p:transition>
    <p:split orient="vert"/>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428625" y="0"/>
            <a:ext cx="8229600" cy="428625"/>
          </a:xfrm>
          <a:prstGeom prst="rect">
            <a:avLst/>
          </a:prstGeom>
          <a:noFill/>
          <a:ln w="9525">
            <a:noFill/>
            <a:miter lim="800000"/>
            <a:headEnd/>
            <a:tailEnd/>
          </a:ln>
        </p:spPr>
        <p:txBody>
          <a:bodyPr anchor="ctr"/>
          <a:lstStyle/>
          <a:p>
            <a:pPr algn="ctr" fontAlgn="auto">
              <a:spcBef>
                <a:spcPts val="0"/>
              </a:spcBef>
              <a:spcAft>
                <a:spcPts val="0"/>
              </a:spcAft>
              <a:defRPr/>
            </a:pPr>
            <a:r>
              <a:rPr lang="ru-RU" sz="2400" b="1" kern="0" dirty="0">
                <a:latin typeface="Calibri" pitchFamily="34" charset="0"/>
                <a:ea typeface="+mj-ea"/>
                <a:cs typeface="Calibri" pitchFamily="34" charset="0"/>
              </a:rPr>
              <a:t>ДОХОДЫ МЕСТНОГО БЮДЖЕТА</a:t>
            </a:r>
          </a:p>
        </p:txBody>
      </p:sp>
      <p:sp>
        <p:nvSpPr>
          <p:cNvPr id="12" name="Rectangle 2"/>
          <p:cNvSpPr txBox="1">
            <a:spLocks noChangeArrowheads="1"/>
          </p:cNvSpPr>
          <p:nvPr/>
        </p:nvSpPr>
        <p:spPr bwMode="auto">
          <a:xfrm>
            <a:off x="0" y="428625"/>
            <a:ext cx="9144000" cy="511175"/>
          </a:xfrm>
          <a:prstGeom prst="rect">
            <a:avLst/>
          </a:prstGeom>
          <a:noFill/>
          <a:ln w="9525">
            <a:noFill/>
            <a:miter lim="800000"/>
            <a:headEnd/>
            <a:tailEnd/>
          </a:ln>
        </p:spPr>
        <p:txBody>
          <a:bodyPr anchor="ctr"/>
          <a:lstStyle/>
          <a:p>
            <a:pPr algn="ctr" fontAlgn="auto">
              <a:spcBef>
                <a:spcPts val="0"/>
              </a:spcBef>
              <a:spcAft>
                <a:spcPts val="0"/>
              </a:spcAft>
              <a:defRPr/>
            </a:pPr>
            <a:r>
              <a:rPr lang="ru-RU" kern="0" dirty="0">
                <a:latin typeface="Calibri" pitchFamily="34" charset="0"/>
                <a:ea typeface="+mj-ea"/>
                <a:cs typeface="Calibri" pitchFamily="34" charset="0"/>
              </a:rPr>
              <a:t>Доходы бюджета – поступающие в бюджет денежные средства, за исключением средств, являющихся источниками финансирования дефицита бюджета </a:t>
            </a:r>
          </a:p>
        </p:txBody>
      </p:sp>
      <p:sp>
        <p:nvSpPr>
          <p:cNvPr id="15" name="Прямоугольник 14"/>
          <p:cNvSpPr/>
          <p:nvPr/>
        </p:nvSpPr>
        <p:spPr>
          <a:xfrm>
            <a:off x="2786063" y="1000125"/>
            <a:ext cx="3786187"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b="1" dirty="0">
                <a:solidFill>
                  <a:schemeClr val="tx1"/>
                </a:solidFill>
                <a:latin typeface="Calibri" pitchFamily="34" charset="0"/>
                <a:cs typeface="Calibri" pitchFamily="34" charset="0"/>
              </a:rPr>
              <a:t>ТИПЫ ДОХОДОВ</a:t>
            </a:r>
          </a:p>
        </p:txBody>
      </p:sp>
      <p:sp>
        <p:nvSpPr>
          <p:cNvPr id="16" name="TextBox 15"/>
          <p:cNvSpPr txBox="1"/>
          <p:nvPr/>
        </p:nvSpPr>
        <p:spPr>
          <a:xfrm>
            <a:off x="0" y="1500188"/>
            <a:ext cx="5143500" cy="2062103"/>
          </a:xfrm>
          <a:prstGeom prst="rect">
            <a:avLst/>
          </a:prstGeom>
          <a:noFill/>
        </p:spPr>
        <p:txBody>
          <a:bodyPr>
            <a:spAutoFit/>
          </a:bodyPr>
          <a:lstStyle/>
          <a:p>
            <a:pPr algn="ctr" fontAlgn="auto">
              <a:spcBef>
                <a:spcPts val="0"/>
              </a:spcBef>
              <a:spcAft>
                <a:spcPts val="0"/>
              </a:spcAft>
              <a:defRPr/>
            </a:pPr>
            <a:r>
              <a:rPr lang="ru-RU" sz="1600" b="1" dirty="0">
                <a:latin typeface="Calibri" pitchFamily="34" charset="0"/>
                <a:cs typeface="Calibri" pitchFamily="34" charset="0"/>
              </a:rPr>
              <a:t>Налоговые (собственные)</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налог на доход физических лиц (НДФЛ);</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единый налог на вмененный доход (ЕНВД);</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единый сельскохозяйственный налог  (ЕСХН);</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акцизы;</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государственная пошлина;</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Налог, взимаемый в связи с применением патентной системы налогообложения.</a:t>
            </a:r>
          </a:p>
        </p:txBody>
      </p:sp>
      <p:sp>
        <p:nvSpPr>
          <p:cNvPr id="17" name="TextBox 16"/>
          <p:cNvSpPr txBox="1"/>
          <p:nvPr/>
        </p:nvSpPr>
        <p:spPr>
          <a:xfrm>
            <a:off x="5214938" y="1500188"/>
            <a:ext cx="3929062" cy="1569660"/>
          </a:xfrm>
          <a:prstGeom prst="rect">
            <a:avLst/>
          </a:prstGeom>
          <a:noFill/>
        </p:spPr>
        <p:txBody>
          <a:bodyPr>
            <a:spAutoFit/>
          </a:bodyPr>
          <a:lstStyle/>
          <a:p>
            <a:pPr marL="342900" indent="-342900" algn="ctr" fontAlgn="auto">
              <a:spcBef>
                <a:spcPts val="0"/>
              </a:spcBef>
              <a:spcAft>
                <a:spcPts val="0"/>
              </a:spcAft>
              <a:defRPr/>
            </a:pPr>
            <a:r>
              <a:rPr lang="ru-RU" sz="1600" b="1" dirty="0">
                <a:latin typeface="Calibri" pitchFamily="34" charset="0"/>
                <a:cs typeface="Calibri" pitchFamily="34" charset="0"/>
              </a:rPr>
              <a:t>Безвозмездные поступления</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дотации;</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субвенции;</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субсидии;</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иные межбюджетные трансферты.</a:t>
            </a:r>
          </a:p>
          <a:p>
            <a:pPr fontAlgn="auto">
              <a:spcBef>
                <a:spcPts val="0"/>
              </a:spcBef>
              <a:spcAft>
                <a:spcPts val="0"/>
              </a:spcAft>
              <a:defRPr/>
            </a:pPr>
            <a:endParaRPr lang="ru-RU" sz="1600" dirty="0">
              <a:latin typeface="Calibri" pitchFamily="34" charset="0"/>
              <a:cs typeface="Calibri" pitchFamily="34" charset="0"/>
            </a:endParaRPr>
          </a:p>
        </p:txBody>
      </p:sp>
      <p:sp>
        <p:nvSpPr>
          <p:cNvPr id="18" name="TextBox 17"/>
          <p:cNvSpPr txBox="1"/>
          <p:nvPr/>
        </p:nvSpPr>
        <p:spPr>
          <a:xfrm>
            <a:off x="1600200" y="3657600"/>
            <a:ext cx="4500562" cy="2554545"/>
          </a:xfrm>
          <a:prstGeom prst="rect">
            <a:avLst/>
          </a:prstGeom>
          <a:noFill/>
        </p:spPr>
        <p:txBody>
          <a:bodyPr>
            <a:spAutoFit/>
          </a:bodyPr>
          <a:lstStyle/>
          <a:p>
            <a:pPr algn="ctr" fontAlgn="auto">
              <a:spcBef>
                <a:spcPts val="0"/>
              </a:spcBef>
              <a:spcAft>
                <a:spcPts val="0"/>
              </a:spcAft>
              <a:defRPr/>
            </a:pPr>
            <a:r>
              <a:rPr lang="ru-RU" sz="1600" b="1" dirty="0">
                <a:latin typeface="Calibri" pitchFamily="34" charset="0"/>
                <a:cs typeface="Calibri" pitchFamily="34" charset="0"/>
              </a:rPr>
              <a:t>Неналоговые (собственные)</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арендная плата за земельные участки</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продажа земельных участков;</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доходы от сдачи в аренду имущества;</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платежи от муниципальных унитарных предприятий;</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плата за негативное воздействие на окружающую среду;</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доходы от оказания платных услуг; </a:t>
            </a:r>
          </a:p>
          <a:p>
            <a:pPr marL="342900" indent="-342900" fontAlgn="auto">
              <a:spcBef>
                <a:spcPts val="0"/>
              </a:spcBef>
              <a:spcAft>
                <a:spcPts val="0"/>
              </a:spcAft>
              <a:buFont typeface="Wingdings" pitchFamily="2" charset="2"/>
              <a:buChar char="Ø"/>
              <a:defRPr/>
            </a:pPr>
            <a:r>
              <a:rPr lang="ru-RU" sz="1600" dirty="0">
                <a:latin typeface="Calibri" pitchFamily="34" charset="0"/>
                <a:cs typeface="Calibri" pitchFamily="34" charset="0"/>
              </a:rPr>
              <a:t>штрафы, санкции, возмещение ущерба</a:t>
            </a:r>
          </a:p>
        </p:txBody>
      </p:sp>
      <p:pic>
        <p:nvPicPr>
          <p:cNvPr id="83972" name="Picture 4" descr="http://bianchiaccountants.co.uk/money.jpg"/>
          <p:cNvPicPr>
            <a:picLocks noChangeAspect="1" noChangeArrowheads="1"/>
          </p:cNvPicPr>
          <p:nvPr/>
        </p:nvPicPr>
        <p:blipFill>
          <a:blip r:embed="rId3" cstate="print"/>
          <a:srcRect l="17073" r="17073"/>
          <a:stretch>
            <a:fillRect/>
          </a:stretch>
        </p:blipFill>
        <p:spPr bwMode="auto">
          <a:xfrm>
            <a:off x="6248400" y="3276600"/>
            <a:ext cx="2057400" cy="3276600"/>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2612"/>
          </a:xfrm>
        </p:spPr>
        <p:txBody>
          <a:bodyPr rtlCol="0">
            <a:normAutofit fontScale="90000"/>
          </a:bodyPr>
          <a:lstStyle/>
          <a:p>
            <a:pPr eaLnBrk="1" fontAlgn="auto" hangingPunct="1">
              <a:spcAft>
                <a:spcPts val="0"/>
              </a:spcAft>
              <a:defRPr/>
            </a:pPr>
            <a:r>
              <a:rPr lang="ru-RU" dirty="0" smtClean="0">
                <a:cs typeface="Times New Roman" pitchFamily="18" charset="0"/>
              </a:rPr>
              <a:t>Безвозмездные поступления</a:t>
            </a:r>
            <a:endParaRPr lang="ru-RU" dirty="0">
              <a:cs typeface="Times New Roman" pitchFamily="18" charset="0"/>
            </a:endParaRPr>
          </a:p>
        </p:txBody>
      </p:sp>
      <p:sp>
        <p:nvSpPr>
          <p:cNvPr id="8" name="Блок-схема: альтернативный процесс 7"/>
          <p:cNvSpPr/>
          <p:nvPr/>
        </p:nvSpPr>
        <p:spPr>
          <a:xfrm>
            <a:off x="152400" y="3429000"/>
            <a:ext cx="1981200"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Дотации</a:t>
            </a:r>
            <a:r>
              <a:rPr lang="ru-RU" sz="1200" b="1" dirty="0">
                <a:solidFill>
                  <a:schemeClr val="tx1"/>
                </a:solidFill>
                <a:cs typeface="Times New Roman" pitchFamily="18" charset="0"/>
              </a:rPr>
              <a:t> </a:t>
            </a:r>
            <a:r>
              <a:rPr lang="ru-RU" sz="1200" dirty="0">
                <a:solidFill>
                  <a:schemeClr val="tx1"/>
                </a:solidFill>
                <a:cs typeface="Times New Roman" pitchFamily="18" charset="0"/>
              </a:rPr>
              <a:t>(от лат. «</a:t>
            </a:r>
            <a:r>
              <a:rPr lang="en-US" sz="1200" dirty="0" err="1">
                <a:solidFill>
                  <a:schemeClr val="tx1"/>
                </a:solidFill>
                <a:cs typeface="Times New Roman" pitchFamily="18" charset="0"/>
              </a:rPr>
              <a:t>Dotatio</a:t>
            </a:r>
            <a:r>
              <a:rPr lang="ru-RU" sz="1200" dirty="0">
                <a:solidFill>
                  <a:schemeClr val="tx1"/>
                </a:solidFill>
                <a:cs typeface="Times New Roman" pitchFamily="18" charset="0"/>
              </a:rPr>
              <a:t>» – дар, пожертвование) </a:t>
            </a:r>
            <a:r>
              <a:rPr lang="ru-RU" sz="1600" dirty="0">
                <a:solidFill>
                  <a:schemeClr val="tx1"/>
                </a:solidFill>
                <a:cs typeface="Times New Roman" pitchFamily="18" charset="0"/>
              </a:rPr>
              <a:t>трансферты без определения конкретной цели использования средств</a:t>
            </a:r>
          </a:p>
          <a:p>
            <a:pPr algn="ctr" fontAlgn="auto">
              <a:spcBef>
                <a:spcPts val="0"/>
              </a:spcBef>
              <a:spcAft>
                <a:spcPts val="0"/>
              </a:spcAft>
              <a:defRPr/>
            </a:pPr>
            <a:r>
              <a:rPr lang="ru-RU" sz="1200" i="1" dirty="0">
                <a:solidFill>
                  <a:schemeClr val="tx1"/>
                </a:solidFill>
                <a:cs typeface="Times New Roman" pitchFamily="18" charset="0"/>
              </a:rPr>
              <a:t>(карманные деньги ребенка)</a:t>
            </a:r>
          </a:p>
        </p:txBody>
      </p:sp>
      <p:sp>
        <p:nvSpPr>
          <p:cNvPr id="9" name="Блок-схема: альтернативный процесс 8"/>
          <p:cNvSpPr/>
          <p:nvPr/>
        </p:nvSpPr>
        <p:spPr>
          <a:xfrm>
            <a:off x="2362200" y="3429000"/>
            <a:ext cx="1905000"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Субвенции</a:t>
            </a:r>
            <a:r>
              <a:rPr lang="ru-RU" sz="1200" b="1" dirty="0">
                <a:solidFill>
                  <a:schemeClr val="tx1"/>
                </a:solidFill>
                <a:cs typeface="Times New Roman" pitchFamily="18" charset="0"/>
              </a:rPr>
              <a:t> </a:t>
            </a:r>
          </a:p>
          <a:p>
            <a:pPr algn="ctr" fontAlgn="auto">
              <a:spcBef>
                <a:spcPts val="0"/>
              </a:spcBef>
              <a:spcAft>
                <a:spcPts val="0"/>
              </a:spcAft>
              <a:defRPr/>
            </a:pPr>
            <a:r>
              <a:rPr lang="ru-RU" sz="1200" dirty="0">
                <a:solidFill>
                  <a:schemeClr val="tx1"/>
                </a:solidFill>
                <a:cs typeface="Times New Roman" pitchFamily="18" charset="0"/>
              </a:rPr>
              <a:t>(от лат. «</a:t>
            </a:r>
            <a:r>
              <a:rPr lang="en-US" sz="1200" dirty="0" err="1">
                <a:solidFill>
                  <a:schemeClr val="tx1"/>
                </a:solidFill>
                <a:cs typeface="Times New Roman" pitchFamily="18" charset="0"/>
              </a:rPr>
              <a:t>Subvenire</a:t>
            </a:r>
            <a:r>
              <a:rPr lang="ru-RU" sz="1200" dirty="0">
                <a:solidFill>
                  <a:schemeClr val="tx1"/>
                </a:solidFill>
                <a:cs typeface="Times New Roman" pitchFamily="18" charset="0"/>
              </a:rPr>
              <a:t>» – приходить на помощь) </a:t>
            </a:r>
            <a:r>
              <a:rPr lang="ru-RU" sz="1600" dirty="0">
                <a:solidFill>
                  <a:schemeClr val="tx1"/>
                </a:solidFill>
                <a:cs typeface="Times New Roman" pitchFamily="18" charset="0"/>
              </a:rPr>
              <a:t>трансферты на финансирование переданных полномочий</a:t>
            </a:r>
          </a:p>
          <a:p>
            <a:pPr algn="ctr" fontAlgn="auto">
              <a:spcBef>
                <a:spcPts val="0"/>
              </a:spcBef>
              <a:spcAft>
                <a:spcPts val="0"/>
              </a:spcAft>
              <a:defRPr/>
            </a:pPr>
            <a:r>
              <a:rPr lang="ru-RU" sz="1200" i="1" dirty="0">
                <a:solidFill>
                  <a:schemeClr val="tx1"/>
                </a:solidFill>
                <a:cs typeface="Times New Roman" pitchFamily="18" charset="0"/>
              </a:rPr>
              <a:t>(деньги ребенку на покупки по списку)</a:t>
            </a:r>
          </a:p>
          <a:p>
            <a:pPr algn="ctr" fontAlgn="auto">
              <a:spcBef>
                <a:spcPts val="0"/>
              </a:spcBef>
              <a:spcAft>
                <a:spcPts val="0"/>
              </a:spcAft>
              <a:defRPr/>
            </a:pPr>
            <a:endParaRPr lang="ru-RU" sz="1200" dirty="0">
              <a:cs typeface="Times New Roman" pitchFamily="18" charset="0"/>
            </a:endParaRPr>
          </a:p>
        </p:txBody>
      </p:sp>
      <p:sp>
        <p:nvSpPr>
          <p:cNvPr id="10" name="Блок-схема: альтернативный процесс 9"/>
          <p:cNvSpPr/>
          <p:nvPr/>
        </p:nvSpPr>
        <p:spPr>
          <a:xfrm>
            <a:off x="4572000" y="3429000"/>
            <a:ext cx="2057400"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Субсидии</a:t>
            </a:r>
            <a:r>
              <a:rPr lang="en-US" sz="1600" b="1" dirty="0">
                <a:solidFill>
                  <a:schemeClr val="tx1"/>
                </a:solidFill>
                <a:cs typeface="Times New Roman" pitchFamily="18" charset="0"/>
              </a:rPr>
              <a:t> </a:t>
            </a:r>
            <a:endParaRPr lang="ru-RU" sz="1600" b="1" dirty="0">
              <a:solidFill>
                <a:schemeClr val="tx1"/>
              </a:solidFill>
              <a:cs typeface="Times New Roman" pitchFamily="18" charset="0"/>
            </a:endParaRPr>
          </a:p>
          <a:p>
            <a:pPr algn="ctr" fontAlgn="auto">
              <a:spcBef>
                <a:spcPts val="0"/>
              </a:spcBef>
              <a:spcAft>
                <a:spcPts val="0"/>
              </a:spcAft>
              <a:defRPr/>
            </a:pPr>
            <a:r>
              <a:rPr lang="ru-RU" sz="1200" dirty="0">
                <a:solidFill>
                  <a:schemeClr val="tx1"/>
                </a:solidFill>
                <a:cs typeface="Times New Roman" pitchFamily="18" charset="0"/>
              </a:rPr>
              <a:t>(от лат. «</a:t>
            </a:r>
            <a:r>
              <a:rPr lang="en-US" sz="1200" dirty="0" err="1">
                <a:solidFill>
                  <a:schemeClr val="tx1"/>
                </a:solidFill>
                <a:cs typeface="Times New Roman" pitchFamily="18" charset="0"/>
              </a:rPr>
              <a:t>Subsidium</a:t>
            </a:r>
            <a:r>
              <a:rPr lang="ru-RU" sz="1200" dirty="0">
                <a:solidFill>
                  <a:schemeClr val="tx1"/>
                </a:solidFill>
                <a:cs typeface="Times New Roman" pitchFamily="18" charset="0"/>
              </a:rPr>
              <a:t>» – поддержка) </a:t>
            </a:r>
            <a:r>
              <a:rPr lang="ru-RU" sz="1600" b="1" dirty="0">
                <a:solidFill>
                  <a:schemeClr val="tx1"/>
                </a:solidFill>
                <a:cs typeface="Times New Roman" pitchFamily="18" charset="0"/>
              </a:rPr>
              <a:t> </a:t>
            </a:r>
            <a:r>
              <a:rPr lang="ru-RU" sz="1600" dirty="0">
                <a:solidFill>
                  <a:schemeClr val="tx1"/>
                </a:solidFill>
                <a:cs typeface="Times New Roman" pitchFamily="18" charset="0"/>
              </a:rPr>
              <a:t>трансферты на условиях долевого софинансирования расходов</a:t>
            </a:r>
          </a:p>
          <a:p>
            <a:pPr algn="ctr" fontAlgn="auto">
              <a:spcBef>
                <a:spcPts val="0"/>
              </a:spcBef>
              <a:spcAft>
                <a:spcPts val="0"/>
              </a:spcAft>
              <a:defRPr/>
            </a:pPr>
            <a:r>
              <a:rPr lang="ru-RU" sz="1200" i="1" dirty="0">
                <a:solidFill>
                  <a:schemeClr val="tx1"/>
                </a:solidFill>
                <a:cs typeface="Times New Roman" pitchFamily="18" charset="0"/>
              </a:rPr>
              <a:t>(добавить деньги ребенку на его покупку)</a:t>
            </a:r>
          </a:p>
          <a:p>
            <a:pPr algn="ctr" fontAlgn="auto">
              <a:spcBef>
                <a:spcPts val="0"/>
              </a:spcBef>
              <a:spcAft>
                <a:spcPts val="0"/>
              </a:spcAft>
              <a:defRPr/>
            </a:pPr>
            <a:endParaRPr lang="ru-RU" sz="1200" dirty="0">
              <a:solidFill>
                <a:schemeClr val="tx1"/>
              </a:solidFill>
            </a:endParaRPr>
          </a:p>
        </p:txBody>
      </p:sp>
      <p:cxnSp>
        <p:nvCxnSpPr>
          <p:cNvPr id="12" name="Прямая со стрелкой 11"/>
          <p:cNvCxnSpPr/>
          <p:nvPr/>
        </p:nvCxnSpPr>
        <p:spPr>
          <a:xfrm rot="10800000" flipV="1">
            <a:off x="1428750" y="2643188"/>
            <a:ext cx="785813" cy="5715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rot="5400000">
            <a:off x="3255168" y="3069432"/>
            <a:ext cx="423863" cy="2286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6786563" y="2643188"/>
            <a:ext cx="785812" cy="5715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sp>
        <p:nvSpPr>
          <p:cNvPr id="17" name="Овал 16"/>
          <p:cNvSpPr/>
          <p:nvPr/>
        </p:nvSpPr>
        <p:spPr>
          <a:xfrm>
            <a:off x="1500188" y="1143000"/>
            <a:ext cx="6143625" cy="1785938"/>
          </a:xfrm>
          <a:prstGeom prst="ellipse">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000" dirty="0">
                <a:solidFill>
                  <a:schemeClr val="tx1"/>
                </a:solidFill>
                <a:cs typeface="Times New Roman" pitchFamily="18" charset="0"/>
              </a:rPr>
              <a:t>Межбюджетные трансферты – это денежные средства, перечисляемые из одного уровня бюджета другому</a:t>
            </a:r>
          </a:p>
        </p:txBody>
      </p:sp>
      <p:sp>
        <p:nvSpPr>
          <p:cNvPr id="11" name="Блок-схема: альтернативный процесс 10"/>
          <p:cNvSpPr/>
          <p:nvPr/>
        </p:nvSpPr>
        <p:spPr>
          <a:xfrm>
            <a:off x="6934200" y="3429000"/>
            <a:ext cx="2016125" cy="2736850"/>
          </a:xfrm>
          <a:prstGeom prst="flowChartAlternateProcess">
            <a:avLst/>
          </a:prstGeom>
          <a:solidFill>
            <a:srgbClr val="33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1600" b="1" dirty="0">
                <a:solidFill>
                  <a:schemeClr val="tx1"/>
                </a:solidFill>
                <a:cs typeface="Times New Roman" pitchFamily="18" charset="0"/>
              </a:rPr>
              <a:t>Иные межбюджетные трансферты</a:t>
            </a:r>
            <a:endParaRPr lang="ru-RU" sz="1600" dirty="0">
              <a:solidFill>
                <a:schemeClr val="tx1"/>
              </a:solidFill>
              <a:cs typeface="Times New Roman" pitchFamily="18" charset="0"/>
            </a:endParaRPr>
          </a:p>
          <a:p>
            <a:pPr algn="ctr" fontAlgn="auto">
              <a:spcBef>
                <a:spcPts val="0"/>
              </a:spcBef>
              <a:spcAft>
                <a:spcPts val="0"/>
              </a:spcAft>
              <a:defRPr/>
            </a:pPr>
            <a:r>
              <a:rPr lang="ru-RU" sz="1600" dirty="0">
                <a:solidFill>
                  <a:schemeClr val="tx1"/>
                </a:solidFill>
                <a:cs typeface="Times New Roman" pitchFamily="18" charset="0"/>
              </a:rPr>
              <a:t>носят безвозвратный характер</a:t>
            </a:r>
          </a:p>
          <a:p>
            <a:pPr algn="ctr" fontAlgn="auto">
              <a:spcBef>
                <a:spcPts val="0"/>
              </a:spcBef>
              <a:spcAft>
                <a:spcPts val="0"/>
              </a:spcAft>
              <a:defRPr/>
            </a:pPr>
            <a:endParaRPr lang="ru-RU" sz="1600" dirty="0">
              <a:solidFill>
                <a:schemeClr val="tx1"/>
              </a:solidFill>
            </a:endParaRPr>
          </a:p>
        </p:txBody>
      </p:sp>
      <p:cxnSp>
        <p:nvCxnSpPr>
          <p:cNvPr id="15" name="Прямая со стрелкой 14"/>
          <p:cNvCxnSpPr/>
          <p:nvPr/>
        </p:nvCxnSpPr>
        <p:spPr>
          <a:xfrm rot="5400000">
            <a:off x="3255168" y="3069432"/>
            <a:ext cx="423863" cy="2286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rot="16200000" flipH="1">
            <a:off x="5274468" y="3107532"/>
            <a:ext cx="423863" cy="152400"/>
          </a:xfrm>
          <a:prstGeom prst="straightConnector1">
            <a:avLst/>
          </a:prstGeom>
          <a:ln>
            <a:solidFill>
              <a:srgbClr val="33CC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plit orient="vert"/>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428625" y="0"/>
            <a:ext cx="8229600" cy="428625"/>
          </a:xfrm>
          <a:prstGeom prst="rect">
            <a:avLst/>
          </a:prstGeom>
          <a:noFill/>
          <a:ln w="9525">
            <a:noFill/>
            <a:miter lim="800000"/>
            <a:headEnd/>
            <a:tailEnd/>
          </a:ln>
        </p:spPr>
        <p:txBody>
          <a:bodyPr anchor="ctr"/>
          <a:lstStyle/>
          <a:p>
            <a:pPr algn="ctr">
              <a:defRPr/>
            </a:pPr>
            <a:r>
              <a:rPr lang="ru-RU" sz="2600" kern="0" dirty="0" smtClean="0">
                <a:solidFill>
                  <a:schemeClr val="tx2"/>
                </a:solidFill>
                <a:latin typeface="Times New Roman" pitchFamily="18" charset="0"/>
                <a:ea typeface="+mj-ea"/>
                <a:cs typeface="+mj-cs"/>
              </a:rPr>
              <a:t>РАСХОДЫ </a:t>
            </a:r>
            <a:r>
              <a:rPr lang="ru-RU" sz="2600" kern="0" dirty="0">
                <a:solidFill>
                  <a:schemeClr val="tx2"/>
                </a:solidFill>
                <a:latin typeface="Times New Roman" pitchFamily="18" charset="0"/>
                <a:ea typeface="+mj-ea"/>
                <a:cs typeface="+mj-cs"/>
              </a:rPr>
              <a:t>МЕСТНОГО БЮДЖЕТА</a:t>
            </a:r>
          </a:p>
        </p:txBody>
      </p:sp>
      <p:sp>
        <p:nvSpPr>
          <p:cNvPr id="12" name="Rectangle 2"/>
          <p:cNvSpPr txBox="1">
            <a:spLocks noChangeArrowheads="1"/>
          </p:cNvSpPr>
          <p:nvPr/>
        </p:nvSpPr>
        <p:spPr bwMode="auto">
          <a:xfrm>
            <a:off x="0" y="428625"/>
            <a:ext cx="9144000" cy="511175"/>
          </a:xfrm>
          <a:prstGeom prst="rect">
            <a:avLst/>
          </a:prstGeom>
          <a:noFill/>
          <a:ln w="9525">
            <a:noFill/>
            <a:miter lim="800000"/>
            <a:headEnd/>
            <a:tailEnd/>
          </a:ln>
        </p:spPr>
        <p:txBody>
          <a:bodyPr anchor="ctr"/>
          <a:lstStyle/>
          <a:p>
            <a:pPr algn="ctr">
              <a:defRPr/>
            </a:pPr>
            <a:r>
              <a:rPr lang="ru-RU" kern="0" dirty="0" smtClean="0">
                <a:solidFill>
                  <a:schemeClr val="tx2"/>
                </a:solidFill>
                <a:latin typeface="Times New Roman" pitchFamily="18" charset="0"/>
                <a:ea typeface="+mj-ea"/>
                <a:cs typeface="+mj-cs"/>
              </a:rPr>
              <a:t>Расходы </a:t>
            </a:r>
            <a:r>
              <a:rPr lang="ru-RU" kern="0" dirty="0">
                <a:solidFill>
                  <a:schemeClr val="tx2"/>
                </a:solidFill>
                <a:latin typeface="Times New Roman" pitchFamily="18" charset="0"/>
                <a:ea typeface="+mj-ea"/>
                <a:cs typeface="+mj-cs"/>
              </a:rPr>
              <a:t>бюджета </a:t>
            </a:r>
            <a:r>
              <a:rPr lang="ru-RU" kern="0" dirty="0" smtClean="0">
                <a:solidFill>
                  <a:schemeClr val="tx2"/>
                </a:solidFill>
                <a:latin typeface="Times New Roman" pitchFamily="18" charset="0"/>
                <a:ea typeface="+mj-ea"/>
                <a:cs typeface="+mj-cs"/>
              </a:rPr>
              <a:t>–денежные </a:t>
            </a:r>
            <a:r>
              <a:rPr lang="ru-RU" kern="0" dirty="0">
                <a:solidFill>
                  <a:schemeClr val="tx2"/>
                </a:solidFill>
                <a:latin typeface="Times New Roman" pitchFamily="18" charset="0"/>
                <a:ea typeface="+mj-ea"/>
                <a:cs typeface="+mj-cs"/>
              </a:rPr>
              <a:t>средства, </a:t>
            </a:r>
            <a:r>
              <a:rPr lang="ru-RU" kern="0" dirty="0" smtClean="0">
                <a:solidFill>
                  <a:schemeClr val="tx2"/>
                </a:solidFill>
                <a:latin typeface="Times New Roman" pitchFamily="18" charset="0"/>
                <a:ea typeface="+mj-ea"/>
                <a:cs typeface="+mj-cs"/>
              </a:rPr>
              <a:t>направляемые на финансовое обеспечение задач и функций государства и местного самоуправления.</a:t>
            </a:r>
            <a:endParaRPr lang="ru-RU" kern="0" dirty="0">
              <a:solidFill>
                <a:schemeClr val="tx2"/>
              </a:solidFill>
              <a:latin typeface="Times New Roman" pitchFamily="18" charset="0"/>
              <a:ea typeface="+mj-ea"/>
              <a:cs typeface="+mj-cs"/>
            </a:endParaRPr>
          </a:p>
        </p:txBody>
      </p:sp>
      <p:sp>
        <p:nvSpPr>
          <p:cNvPr id="15" name="Прямоугольник 14"/>
          <p:cNvSpPr/>
          <p:nvPr/>
        </p:nvSpPr>
        <p:spPr>
          <a:xfrm>
            <a:off x="2643174" y="1000108"/>
            <a:ext cx="3786187" cy="571487"/>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dirty="0" smtClean="0">
                <a:solidFill>
                  <a:schemeClr val="tx1"/>
                </a:solidFill>
              </a:rPr>
              <a:t>КЛАССИФИКАЦИЯ  РАСХОДОВ ПО ПРИЗНАКАМ</a:t>
            </a:r>
            <a:endParaRPr lang="ru-RU" dirty="0">
              <a:solidFill>
                <a:schemeClr val="tx1"/>
              </a:solidFill>
            </a:endParaRPr>
          </a:p>
        </p:txBody>
      </p:sp>
      <p:sp>
        <p:nvSpPr>
          <p:cNvPr id="17" name="Скругленный прямоугольник 16"/>
          <p:cNvSpPr/>
          <p:nvPr/>
        </p:nvSpPr>
        <p:spPr>
          <a:xfrm>
            <a:off x="214282" y="1928802"/>
            <a:ext cx="2700000" cy="4714314"/>
          </a:xfrm>
          <a:prstGeom prst="roundRect">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Функциональная</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классификация отражает</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направление средств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на выполнение</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основных функций</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государства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(муниципалитета) (раздел→</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подраздел→ целевые</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статьи→ виды расходов)</a:t>
            </a:r>
            <a:br>
              <a:rPr lang="ru-RU"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18" name="Скругленный прямоугольник 17"/>
          <p:cNvSpPr/>
          <p:nvPr/>
        </p:nvSpPr>
        <p:spPr>
          <a:xfrm>
            <a:off x="3071802" y="1928802"/>
            <a:ext cx="2842876" cy="4714314"/>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Ведомственная</a:t>
            </a:r>
            <a:r>
              <a:rPr lang="ru-RU" dirty="0" smtClean="0">
                <a:solidFill>
                  <a:schemeClr val="tx1"/>
                </a:solidFill>
                <a:latin typeface="Times New Roman" pitchFamily="18" charset="0"/>
                <a:cs typeface="Times New Roman" pitchFamily="18" charset="0"/>
              </a:rPr>
              <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классификация расходов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непосредственно</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связана со структурой</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управления, отображает</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распределение бюджетных</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средств по главным</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распорядителям средств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(органы МСУ,</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органы администрации)</a:t>
            </a:r>
            <a:br>
              <a:rPr lang="ru-RU" dirty="0" smtClean="0">
                <a:solidFill>
                  <a:schemeClr val="tx1"/>
                </a:solidFill>
                <a:latin typeface="Times New Roman" pitchFamily="18" charset="0"/>
                <a:cs typeface="Times New Roman" pitchFamily="18" charset="0"/>
              </a:rPr>
            </a:br>
            <a:endParaRPr lang="ru-RU" dirty="0">
              <a:solidFill>
                <a:schemeClr val="tx1"/>
              </a:solidFill>
              <a:latin typeface="Times New Roman" pitchFamily="18" charset="0"/>
              <a:cs typeface="Times New Roman" pitchFamily="18" charset="0"/>
            </a:endParaRPr>
          </a:p>
        </p:txBody>
      </p:sp>
      <p:sp>
        <p:nvSpPr>
          <p:cNvPr id="19" name="Скругленный прямоугольник 18"/>
          <p:cNvSpPr/>
          <p:nvPr/>
        </p:nvSpPr>
        <p:spPr>
          <a:xfrm>
            <a:off x="6072198" y="1928802"/>
            <a:ext cx="2842876" cy="4714314"/>
          </a:xfrm>
          <a:prstGeom prst="roundRect">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Экономическая </a:t>
            </a:r>
            <a:r>
              <a:rPr lang="ru-RU" dirty="0" smtClean="0">
                <a:solidFill>
                  <a:schemeClr val="tx1"/>
                </a:solidFill>
                <a:latin typeface="Times New Roman" pitchFamily="18" charset="0"/>
                <a:cs typeface="Times New Roman" pitchFamily="18" charset="0"/>
              </a:rPr>
              <a:t>классификация</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показывает деление расходов</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бюджета на текущие и</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капитальные, а также на выплату</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заработной платы, на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материальные затраты, на</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приобретение товаров и услуг</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(категория расходов→ группы→</a:t>
            </a:r>
            <a:br>
              <a:rPr lang="ru-RU" dirty="0" smtClean="0">
                <a:solidFill>
                  <a:schemeClr val="tx1"/>
                </a:solidFill>
                <a:latin typeface="Times New Roman" pitchFamily="18" charset="0"/>
                <a:cs typeface="Times New Roman" pitchFamily="18" charset="0"/>
              </a:rPr>
            </a:br>
            <a:r>
              <a:rPr lang="ru-RU" dirty="0" smtClean="0">
                <a:solidFill>
                  <a:schemeClr val="tx1"/>
                </a:solidFill>
                <a:latin typeface="Times New Roman" pitchFamily="18" charset="0"/>
                <a:cs typeface="Times New Roman" pitchFamily="18" charset="0"/>
              </a:rPr>
              <a:t>предметные статьи→ подстатьи)</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25" name="Стрелка углом 24"/>
          <p:cNvSpPr/>
          <p:nvPr/>
        </p:nvSpPr>
        <p:spPr>
          <a:xfrm rot="5400000">
            <a:off x="6585206" y="1161546"/>
            <a:ext cx="720000" cy="540000"/>
          </a:xfrm>
          <a:prstGeom prst="bentArrow">
            <a:avLst>
              <a:gd name="adj1" fmla="val 32164"/>
              <a:gd name="adj2" fmla="val 25000"/>
              <a:gd name="adj3" fmla="val 48880"/>
              <a:gd name="adj4" fmla="val 43750"/>
            </a:avLst>
          </a:prstGeom>
          <a:solidFill>
            <a:srgbClr val="99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6" name="Стрелка углом 25"/>
          <p:cNvSpPr/>
          <p:nvPr/>
        </p:nvSpPr>
        <p:spPr>
          <a:xfrm rot="5400000" flipV="1">
            <a:off x="1767356" y="1161546"/>
            <a:ext cx="720000" cy="540000"/>
          </a:xfrm>
          <a:prstGeom prst="bentArrow">
            <a:avLst>
              <a:gd name="adj1" fmla="val 32164"/>
              <a:gd name="adj2" fmla="val 25000"/>
              <a:gd name="adj3" fmla="val 48880"/>
              <a:gd name="adj4" fmla="val 4375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27" name="Стрелка вниз 26"/>
          <p:cNvSpPr/>
          <p:nvPr/>
        </p:nvSpPr>
        <p:spPr>
          <a:xfrm>
            <a:off x="4286248" y="1643050"/>
            <a:ext cx="285752" cy="214314"/>
          </a:xfrm>
          <a:prstGeom prst="downArrow">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split orient="vert"/>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avatars.mds.yandex.net/get-pdb/1626167/27b86de6-5491-4c52-b6e1-456716c76d47/s1200"/>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55299" name="Содержимое 2"/>
          <p:cNvSpPr>
            <a:spLocks noGrp="1"/>
          </p:cNvSpPr>
          <p:nvPr>
            <p:ph idx="1"/>
          </p:nvPr>
        </p:nvSpPr>
        <p:spPr>
          <a:xfrm>
            <a:off x="250825" y="333375"/>
            <a:ext cx="8588375" cy="6191250"/>
          </a:xfrm>
        </p:spPr>
        <p:txBody>
          <a:bodyPr/>
          <a:lstStyle/>
          <a:p>
            <a:pPr algn="ctr">
              <a:buFontTx/>
              <a:buNone/>
              <a:defRPr/>
            </a:pPr>
            <a:r>
              <a:rPr lang="ru-RU" sz="2000" dirty="0" smtClean="0">
                <a:latin typeface="Calibri" pitchFamily="34" charset="0"/>
                <a:cs typeface="Calibri" pitchFamily="34" charset="0"/>
              </a:rPr>
              <a:t>Контактная информация:</a:t>
            </a:r>
          </a:p>
          <a:p>
            <a:pPr algn="ctr">
              <a:buFontTx/>
              <a:buNone/>
              <a:defRPr/>
            </a:pPr>
            <a:endParaRPr lang="ru-RU" sz="1800" dirty="0" smtClean="0">
              <a:latin typeface="Calibri" pitchFamily="34" charset="0"/>
              <a:cs typeface="Calibri" pitchFamily="34" charset="0"/>
            </a:endParaRPr>
          </a:p>
          <a:p>
            <a:pPr marL="0" algn="ctr">
              <a:spcBef>
                <a:spcPts val="0"/>
              </a:spcBef>
              <a:buFontTx/>
              <a:buNone/>
              <a:defRPr/>
            </a:pPr>
            <a:r>
              <a:rPr lang="ru-RU" sz="1800" dirty="0" smtClean="0">
                <a:latin typeface="Calibri" pitchFamily="34" charset="0"/>
                <a:cs typeface="Calibri" pitchFamily="34" charset="0"/>
              </a:rPr>
              <a:t>      </a:t>
            </a:r>
            <a:r>
              <a:rPr lang="ru-RU" sz="2400" b="1" dirty="0" smtClean="0">
                <a:latin typeface="Calibri" pitchFamily="34" charset="0"/>
                <a:cs typeface="Calibri" pitchFamily="34" charset="0"/>
              </a:rPr>
              <a:t>Финансовое управление </a:t>
            </a:r>
          </a:p>
          <a:p>
            <a:pPr marL="0" algn="ctr">
              <a:spcBef>
                <a:spcPts val="0"/>
              </a:spcBef>
              <a:buFontTx/>
              <a:buNone/>
              <a:defRPr/>
            </a:pPr>
            <a:r>
              <a:rPr lang="ru-RU" sz="2400" b="1" dirty="0" smtClean="0">
                <a:latin typeface="Calibri" pitchFamily="34" charset="0"/>
                <a:cs typeface="Calibri" pitchFamily="34" charset="0"/>
              </a:rPr>
              <a:t>администрации Курского муниципального района Ставропольского края</a:t>
            </a:r>
            <a:br>
              <a:rPr lang="ru-RU" sz="2400" b="1" dirty="0" smtClean="0">
                <a:latin typeface="Calibri" pitchFamily="34" charset="0"/>
                <a:cs typeface="Calibri" pitchFamily="34" charset="0"/>
              </a:rPr>
            </a:br>
            <a:endParaRPr lang="ru-RU" sz="2400" b="1" dirty="0" smtClean="0">
              <a:latin typeface="Calibri" pitchFamily="34" charset="0"/>
              <a:cs typeface="Calibri" pitchFamily="34" charset="0"/>
            </a:endParaRPr>
          </a:p>
          <a:p>
            <a:pPr>
              <a:buFontTx/>
              <a:buNone/>
              <a:defRPr/>
            </a:pPr>
            <a:r>
              <a:rPr lang="ru-RU" sz="1800" dirty="0" smtClean="0">
                <a:latin typeface="Calibri" pitchFamily="34" charset="0"/>
                <a:cs typeface="Calibri" pitchFamily="34" charset="0"/>
              </a:rPr>
              <a:t>     </a:t>
            </a:r>
            <a:r>
              <a:rPr lang="ru-RU" sz="1800" b="1" dirty="0" smtClean="0">
                <a:latin typeface="Calibri" pitchFamily="34" charset="0"/>
                <a:cs typeface="Calibri" pitchFamily="34" charset="0"/>
              </a:rPr>
              <a:t>Начальник Финансового управления - Елена Владимировна Мишина</a:t>
            </a:r>
          </a:p>
          <a:p>
            <a:pPr algn="ctr">
              <a:buFontTx/>
              <a:buNone/>
              <a:defRPr/>
            </a:pPr>
            <a:endParaRPr lang="ru-RU" sz="1800" b="1" dirty="0" smtClean="0">
              <a:latin typeface="Calibri" pitchFamily="34" charset="0"/>
              <a:cs typeface="Calibri" pitchFamily="34" charset="0"/>
            </a:endParaRPr>
          </a:p>
          <a:p>
            <a:pPr algn="ctr">
              <a:buFontTx/>
              <a:buNone/>
              <a:defRPr/>
            </a:pPr>
            <a:r>
              <a:rPr lang="ru-RU" sz="1800" b="1" dirty="0" smtClean="0">
                <a:latin typeface="Calibri" pitchFamily="34" charset="0"/>
                <a:cs typeface="Calibri" pitchFamily="34" charset="0"/>
              </a:rPr>
              <a:t>Адрес: </a:t>
            </a:r>
            <a:r>
              <a:rPr lang="ru-RU" sz="1800" dirty="0" smtClean="0">
                <a:latin typeface="Calibri" pitchFamily="34" charset="0"/>
                <a:cs typeface="Calibri" pitchFamily="34" charset="0"/>
              </a:rPr>
              <a:t>357850,</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Ставропольский край,</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Курский район,</a:t>
            </a:r>
            <a:r>
              <a:rPr lang="ru-RU" sz="1800" b="1" dirty="0" smtClean="0">
                <a:latin typeface="Calibri" pitchFamily="34" charset="0"/>
                <a:cs typeface="Calibri" pitchFamily="34" charset="0"/>
              </a:rPr>
              <a:t> </a:t>
            </a:r>
          </a:p>
          <a:p>
            <a:pPr algn="ctr">
              <a:buFontTx/>
              <a:buNone/>
              <a:defRPr/>
            </a:pPr>
            <a:r>
              <a:rPr lang="ru-RU" sz="1800" dirty="0" smtClean="0">
                <a:latin typeface="Calibri" pitchFamily="34" charset="0"/>
                <a:cs typeface="Calibri" pitchFamily="34" charset="0"/>
              </a:rPr>
              <a:t>станица</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Курская,</a:t>
            </a:r>
            <a:r>
              <a:rPr lang="ru-RU" sz="1800" b="1" dirty="0" smtClean="0">
                <a:latin typeface="Calibri" pitchFamily="34" charset="0"/>
                <a:cs typeface="Calibri" pitchFamily="34" charset="0"/>
              </a:rPr>
              <a:t> </a:t>
            </a:r>
            <a:r>
              <a:rPr lang="ru-RU" sz="1800" dirty="0" smtClean="0">
                <a:latin typeface="Calibri" pitchFamily="34" charset="0"/>
                <a:cs typeface="Calibri" pitchFamily="34" charset="0"/>
              </a:rPr>
              <a:t>пер. Октябрьский, 16 </a:t>
            </a:r>
          </a:p>
          <a:p>
            <a:pPr algn="ctr">
              <a:buFontTx/>
              <a:buNone/>
              <a:defRPr/>
            </a:pPr>
            <a:endParaRPr lang="ru-RU" sz="1800" dirty="0" smtClean="0">
              <a:latin typeface="Calibri" pitchFamily="34" charset="0"/>
              <a:cs typeface="Calibri" pitchFamily="34" charset="0"/>
            </a:endParaRPr>
          </a:p>
          <a:p>
            <a:pPr algn="ctr">
              <a:buFontTx/>
              <a:buNone/>
              <a:defRPr/>
            </a:pPr>
            <a:r>
              <a:rPr lang="ru-RU" sz="1800" b="1" dirty="0" smtClean="0">
                <a:latin typeface="Calibri" pitchFamily="34" charset="0"/>
                <a:cs typeface="Calibri" pitchFamily="34" charset="0"/>
              </a:rPr>
              <a:t>Телефон для обращения граждан</a:t>
            </a:r>
            <a:r>
              <a:rPr lang="ru-RU" sz="1800" dirty="0" smtClean="0">
                <a:latin typeface="Calibri" pitchFamily="34" charset="0"/>
                <a:cs typeface="Calibri" pitchFamily="34" charset="0"/>
              </a:rPr>
              <a:t>: 8(879-64) 6-27-99, 6-55-54; </a:t>
            </a:r>
          </a:p>
          <a:p>
            <a:pPr algn="ctr">
              <a:buFontTx/>
              <a:buNone/>
              <a:defRPr/>
            </a:pPr>
            <a:r>
              <a:rPr lang="ru-RU" sz="1800" dirty="0" smtClean="0">
                <a:latin typeface="Calibri" pitchFamily="34" charset="0"/>
                <a:cs typeface="Calibri" pitchFamily="34" charset="0"/>
              </a:rPr>
              <a:t>факс: 8(879-64) 6-27-99. </a:t>
            </a:r>
          </a:p>
          <a:p>
            <a:pPr algn="ctr">
              <a:buFontTx/>
              <a:buNone/>
              <a:defRPr/>
            </a:pPr>
            <a:r>
              <a:rPr lang="ru-RU" sz="1800" b="1" dirty="0" smtClean="0">
                <a:latin typeface="Calibri" pitchFamily="34" charset="0"/>
                <a:cs typeface="Calibri" pitchFamily="34" charset="0"/>
              </a:rPr>
              <a:t>Электронная почта : </a:t>
            </a:r>
            <a:r>
              <a:rPr lang="ru-RU" sz="1800" dirty="0" err="1" smtClean="0">
                <a:latin typeface="Calibri" pitchFamily="34" charset="0"/>
                <a:cs typeface="Calibri" pitchFamily="34" charset="0"/>
              </a:rPr>
              <a:t>fukursk@mail.ru</a:t>
            </a:r>
            <a:r>
              <a:rPr lang="ru-RU" sz="1800" dirty="0" smtClean="0">
                <a:latin typeface="Calibri" pitchFamily="34" charset="0"/>
                <a:cs typeface="Calibri" pitchFamily="34" charset="0"/>
              </a:rPr>
              <a:t> </a:t>
            </a:r>
          </a:p>
          <a:p>
            <a:pPr algn="ctr">
              <a:buFontTx/>
              <a:buNone/>
              <a:defRPr/>
            </a:pPr>
            <a:r>
              <a:rPr lang="ru-RU" sz="1800" b="1" dirty="0" smtClean="0">
                <a:latin typeface="Calibri" pitchFamily="34" charset="0"/>
                <a:cs typeface="Calibri" pitchFamily="34" charset="0"/>
              </a:rPr>
              <a:t>График работы</a:t>
            </a:r>
            <a:r>
              <a:rPr lang="ru-RU" sz="1800" dirty="0" smtClean="0">
                <a:latin typeface="Calibri" pitchFamily="34" charset="0"/>
                <a:cs typeface="Calibri" pitchFamily="34" charset="0"/>
              </a:rPr>
              <a:t>: понедельник -  пятница</a:t>
            </a:r>
          </a:p>
          <a:p>
            <a:pPr algn="ctr">
              <a:buFontTx/>
              <a:buNone/>
              <a:defRPr/>
            </a:pPr>
            <a:r>
              <a:rPr lang="ru-RU" sz="1800" dirty="0" smtClean="0">
                <a:latin typeface="Calibri" pitchFamily="34" charset="0"/>
                <a:cs typeface="Calibri" pitchFamily="34" charset="0"/>
              </a:rPr>
              <a:t> с 8:00 до 17:00, перерыв с 12:00 до 14:00</a:t>
            </a:r>
          </a:p>
          <a:p>
            <a:pPr algn="ctr">
              <a:buFontTx/>
              <a:buNone/>
              <a:defRPr/>
            </a:pPr>
            <a:endParaRPr lang="ru-RU" sz="1800" dirty="0" smtClean="0">
              <a:latin typeface="Calibri" pitchFamily="34" charset="0"/>
              <a:cs typeface="Calibri" pitchFamily="34" charset="0"/>
            </a:endParaRPr>
          </a:p>
        </p:txBody>
      </p:sp>
      <p:pic>
        <p:nvPicPr>
          <p:cNvPr id="219138" name="Picture 2" descr="https://avatars.mds.yandex.net/get-pdb/1527424/db61d4da-af8e-460d-8a04-0f961c01126a/s1200"/>
          <p:cNvPicPr>
            <a:picLocks noChangeAspect="1" noChangeArrowheads="1"/>
          </p:cNvPicPr>
          <p:nvPr/>
        </p:nvPicPr>
        <p:blipFill>
          <a:blip r:embed="rId3" cstate="print"/>
          <a:srcRect/>
          <a:stretch>
            <a:fillRect/>
          </a:stretch>
        </p:blipFill>
        <p:spPr bwMode="auto">
          <a:xfrm>
            <a:off x="6553200" y="5105400"/>
            <a:ext cx="2590800" cy="1609130"/>
          </a:xfrm>
          <a:prstGeom prst="rect">
            <a:avLst/>
          </a:prstGeom>
          <a:noFill/>
        </p:spPr>
      </p:pic>
      <p:pic>
        <p:nvPicPr>
          <p:cNvPr id="219146" name="Picture 10" descr="https://maxcdn.icons8.com/Share/icon/nolan/User_Interface/email1600.png"/>
          <p:cNvPicPr>
            <a:picLocks noChangeAspect="1" noChangeArrowheads="1"/>
          </p:cNvPicPr>
          <p:nvPr/>
        </p:nvPicPr>
        <p:blipFill>
          <a:blip r:embed="rId4" cstate="print"/>
          <a:srcRect/>
          <a:stretch>
            <a:fillRect/>
          </a:stretch>
        </p:blipFill>
        <p:spPr bwMode="auto">
          <a:xfrm>
            <a:off x="152400" y="4572000"/>
            <a:ext cx="2209800" cy="2427796"/>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https://present5.com/presentation/1/-43985185_384760473.pdf-img/-43985185_384760473.pdf-20.jpg"/>
          <p:cNvPicPr>
            <a:picLocks noChangeAspect="1" noChangeArrowheads="1"/>
          </p:cNvPicPr>
          <p:nvPr/>
        </p:nvPicPr>
        <p:blipFill>
          <a:blip r:embed="rId2" cstate="print"/>
          <a:srcRect l="25001" t="39024" r="16462"/>
          <a:stretch>
            <a:fillRect/>
          </a:stretch>
        </p:blipFill>
        <p:spPr bwMode="auto">
          <a:xfrm>
            <a:off x="7358082" y="214291"/>
            <a:ext cx="1785918" cy="1395249"/>
          </a:xfrm>
          <a:prstGeom prst="rect">
            <a:avLst/>
          </a:prstGeom>
          <a:ln>
            <a:noFill/>
          </a:ln>
          <a:effectLst>
            <a:softEdge rad="112500"/>
          </a:effectLst>
        </p:spPr>
      </p:pic>
      <p:pic>
        <p:nvPicPr>
          <p:cNvPr id="67588" name="Picture 4" descr="https://slide-share.ru/slide/1972990.jpeg"/>
          <p:cNvPicPr>
            <a:picLocks noChangeAspect="1" noChangeArrowheads="1"/>
          </p:cNvPicPr>
          <p:nvPr/>
        </p:nvPicPr>
        <p:blipFill>
          <a:blip r:embed="rId3" cstate="print"/>
          <a:srcRect l="35553" t="46492" r="20303"/>
          <a:stretch>
            <a:fillRect/>
          </a:stretch>
        </p:blipFill>
        <p:spPr bwMode="auto">
          <a:xfrm>
            <a:off x="6286512" y="1604084"/>
            <a:ext cx="1928826" cy="1753479"/>
          </a:xfrm>
          <a:prstGeom prst="rect">
            <a:avLst/>
          </a:prstGeom>
          <a:ln>
            <a:noFill/>
          </a:ln>
          <a:effectLst>
            <a:softEdge rad="112500"/>
          </a:effectLst>
        </p:spPr>
      </p:pic>
      <p:sp>
        <p:nvSpPr>
          <p:cNvPr id="2" name="Прямоугольник 1"/>
          <p:cNvSpPr/>
          <p:nvPr/>
        </p:nvSpPr>
        <p:spPr>
          <a:xfrm>
            <a:off x="214282" y="142852"/>
            <a:ext cx="8839200" cy="6494085"/>
          </a:xfrm>
          <a:prstGeom prst="rect">
            <a:avLst/>
          </a:prstGeom>
        </p:spPr>
        <p:txBody>
          <a:bodyPr wrap="square">
            <a:spAutoFit/>
          </a:bodyPr>
          <a:lstStyle/>
          <a:p>
            <a:pPr algn="just"/>
            <a:r>
              <a:rPr lang="ru-RU" sz="1200" dirty="0" smtClean="0">
                <a:latin typeface="Calibri" pitchFamily="34" charset="0"/>
                <a:cs typeface="Calibri" pitchFamily="34" charset="0"/>
              </a:rPr>
              <a:t>     </a:t>
            </a:r>
          </a:p>
          <a:p>
            <a:pPr algn="just"/>
            <a:r>
              <a:rPr lang="ru-RU" sz="1400" b="1" dirty="0" smtClean="0">
                <a:latin typeface="Calibri" pitchFamily="34" charset="0"/>
                <a:cs typeface="Calibri" pitchFamily="34" charset="0"/>
              </a:rPr>
              <a:t>Основные направления налоговой политики</a:t>
            </a:r>
          </a:p>
          <a:p>
            <a:pPr algn="just">
              <a:buFont typeface="Wingdings" pitchFamily="2" charset="2"/>
              <a:buChar char="ü"/>
            </a:pPr>
            <a:r>
              <a:rPr lang="ru-RU" sz="1400" b="1" dirty="0" smtClean="0">
                <a:latin typeface="Calibri" pitchFamily="34" charset="0"/>
                <a:cs typeface="Calibri" pitchFamily="34" charset="0"/>
              </a:rPr>
              <a:t>  </a:t>
            </a:r>
            <a:r>
              <a:rPr lang="ru-RU" sz="1400" dirty="0" smtClean="0">
                <a:latin typeface="Calibri" pitchFamily="34" charset="0"/>
                <a:cs typeface="Calibri" pitchFamily="34" charset="0"/>
              </a:rPr>
              <a:t>обеспечение сбалансированности консолидированного бюджета Курского </a:t>
            </a:r>
          </a:p>
          <a:p>
            <a:pPr algn="just"/>
            <a:r>
              <a:rPr lang="ru-RU" sz="1400" dirty="0" smtClean="0">
                <a:latin typeface="Calibri" pitchFamily="34" charset="0"/>
                <a:cs typeface="Calibri" pitchFamily="34" charset="0"/>
              </a:rPr>
              <a:t>муниципального района посредством получения необходимого объема бюджетных доходов;</a:t>
            </a:r>
          </a:p>
          <a:p>
            <a:pPr algn="just">
              <a:buFont typeface="Wingdings" pitchFamily="2" charset="2"/>
              <a:buChar char="ü"/>
            </a:pPr>
            <a:r>
              <a:rPr lang="ru-RU" sz="1400" dirty="0" smtClean="0">
                <a:latin typeface="Calibri" pitchFamily="34" charset="0"/>
                <a:cs typeface="Calibri" pitchFamily="34" charset="0"/>
              </a:rPr>
              <a:t>  поддержка инвестиционной активности хозяйствующих субъектов, осуществляющих </a:t>
            </a:r>
          </a:p>
          <a:p>
            <a:pPr algn="just"/>
            <a:r>
              <a:rPr lang="ru-RU" sz="1400" dirty="0" smtClean="0">
                <a:latin typeface="Calibri" pitchFamily="34" charset="0"/>
                <a:cs typeface="Calibri" pitchFamily="34" charset="0"/>
              </a:rPr>
              <a:t>деятельность на территории Курского  муниципального района. </a:t>
            </a:r>
          </a:p>
          <a:p>
            <a:pPr algn="just"/>
            <a:endParaRPr lang="ru-RU" sz="1400" dirty="0" smtClean="0">
              <a:latin typeface="Calibri" pitchFamily="34" charset="0"/>
              <a:cs typeface="Calibri" pitchFamily="34" charset="0"/>
            </a:endParaRPr>
          </a:p>
          <a:p>
            <a:pPr algn="just"/>
            <a:endParaRPr lang="ru-RU" sz="1400" dirty="0" smtClean="0">
              <a:latin typeface="Calibri" pitchFamily="34" charset="0"/>
              <a:cs typeface="Calibri" pitchFamily="34" charset="0"/>
            </a:endParaRPr>
          </a:p>
          <a:p>
            <a:pPr algn="just"/>
            <a:endParaRPr lang="ru-RU" sz="1400" dirty="0" smtClean="0">
              <a:latin typeface="Calibri" pitchFamily="34" charset="0"/>
              <a:cs typeface="Calibri" pitchFamily="34" charset="0"/>
            </a:endParaRPr>
          </a:p>
          <a:p>
            <a:pPr algn="just"/>
            <a:endParaRPr lang="ru-RU" sz="1400" dirty="0" smtClean="0">
              <a:latin typeface="Calibri" pitchFamily="34" charset="0"/>
              <a:cs typeface="Calibri" pitchFamily="34" charset="0"/>
            </a:endParaRPr>
          </a:p>
          <a:p>
            <a:pPr algn="just"/>
            <a:r>
              <a:rPr lang="ru-RU" sz="1400" b="1" dirty="0" smtClean="0">
                <a:latin typeface="Calibri" pitchFamily="34" charset="0"/>
                <a:cs typeface="Calibri" pitchFamily="34" charset="0"/>
              </a:rPr>
              <a:t>Основные направления бюджетной политики</a:t>
            </a:r>
            <a:endParaRPr lang="ru-RU" sz="1400" dirty="0" smtClean="0">
              <a:latin typeface="Calibri" pitchFamily="34" charset="0"/>
              <a:cs typeface="Calibri" pitchFamily="34" charset="0"/>
            </a:endParaRPr>
          </a:p>
          <a:p>
            <a:pPr>
              <a:buFont typeface="Wingdings" pitchFamily="2" charset="2"/>
              <a:buChar char="ü"/>
            </a:pPr>
            <a:r>
              <a:rPr lang="ru-RU" sz="1400" dirty="0" smtClean="0">
                <a:latin typeface="Calibri" pitchFamily="34" charset="0"/>
                <a:cs typeface="Calibri" pitchFamily="34" charset="0"/>
              </a:rPr>
              <a:t>     улучшение качества жизни людей; </a:t>
            </a:r>
          </a:p>
          <a:p>
            <a:pPr>
              <a:buFont typeface="Wingdings" pitchFamily="2" charset="2"/>
              <a:buChar char="ü"/>
            </a:pPr>
            <a:r>
              <a:rPr lang="ru-RU" sz="1400" dirty="0" smtClean="0">
                <a:latin typeface="Calibri" pitchFamily="34" charset="0"/>
                <a:cs typeface="Calibri" pitchFamily="34" charset="0"/>
              </a:rPr>
              <a:t>     адресное решение социальных проблем; </a:t>
            </a:r>
          </a:p>
          <a:p>
            <a:pPr>
              <a:buFont typeface="Wingdings" pitchFamily="2" charset="2"/>
              <a:buChar char="ü"/>
            </a:pPr>
            <a:r>
              <a:rPr lang="ru-RU" sz="1400" dirty="0" smtClean="0">
                <a:latin typeface="Calibri" pitchFamily="34" charset="0"/>
                <a:cs typeface="Calibri" pitchFamily="34" charset="0"/>
              </a:rPr>
              <a:t>     повышение качества государственных и муниципальных услуг; </a:t>
            </a:r>
          </a:p>
          <a:p>
            <a:pPr>
              <a:buFont typeface="Wingdings" pitchFamily="2" charset="2"/>
              <a:buChar char="ü"/>
            </a:pPr>
            <a:r>
              <a:rPr lang="ru-RU" sz="1400" dirty="0" smtClean="0">
                <a:latin typeface="Calibri" pitchFamily="34" charset="0"/>
                <a:cs typeface="Calibri" pitchFamily="34" charset="0"/>
              </a:rPr>
              <a:t>      создание условий для модернизации экономики и повышения ее конкурентоспособности. </a:t>
            </a:r>
          </a:p>
          <a:p>
            <a:pPr>
              <a:buFont typeface="Wingdings" pitchFamily="2" charset="2"/>
              <a:buChar char="Ø"/>
            </a:pPr>
            <a:endParaRPr lang="ru-RU" sz="1400" dirty="0" smtClean="0">
              <a:latin typeface="Calibri" pitchFamily="34" charset="0"/>
              <a:cs typeface="Calibri" pitchFamily="34" charset="0"/>
            </a:endParaRPr>
          </a:p>
          <a:p>
            <a:pPr>
              <a:buFont typeface="Wingdings" pitchFamily="2" charset="2"/>
              <a:buChar char="Ø"/>
            </a:pPr>
            <a:endParaRPr lang="ru-RU" sz="1400" dirty="0" smtClean="0">
              <a:latin typeface="Calibri" pitchFamily="34" charset="0"/>
              <a:cs typeface="Calibri" pitchFamily="34" charset="0"/>
            </a:endParaRPr>
          </a:p>
          <a:p>
            <a:endParaRPr lang="ru-RU" sz="1400" dirty="0" smtClean="0">
              <a:latin typeface="Calibri" pitchFamily="34" charset="0"/>
              <a:cs typeface="Calibri" pitchFamily="34" charset="0"/>
            </a:endParaRPr>
          </a:p>
          <a:p>
            <a:r>
              <a:rPr lang="ru-RU" sz="1400" b="1" dirty="0" smtClean="0">
                <a:latin typeface="Calibri" pitchFamily="34" charset="0"/>
                <a:cs typeface="Calibri" pitchFamily="34" charset="0"/>
              </a:rPr>
              <a:t>Основные направления долговой  политики</a:t>
            </a:r>
            <a:endParaRPr lang="ru-RU" sz="1400" dirty="0" smtClean="0">
              <a:latin typeface="Calibri" pitchFamily="34" charset="0"/>
              <a:cs typeface="Calibri" pitchFamily="34" charset="0"/>
            </a:endParaRPr>
          </a:p>
          <a:p>
            <a:pPr lvl="0" indent="450850" algn="just"/>
            <a:r>
              <a:rPr lang="ru-RU" sz="1400" dirty="0" smtClean="0">
                <a:latin typeface="Calibri" pitchFamily="34" charset="0"/>
                <a:ea typeface="Times New Roman" pitchFamily="18" charset="0"/>
                <a:cs typeface="Calibri" pitchFamily="34" charset="0"/>
              </a:rPr>
              <a:t>Долговая политика направлена на обеспечение сбалансированности</a:t>
            </a:r>
          </a:p>
          <a:p>
            <a:pPr lvl="0" indent="450850" algn="just"/>
            <a:r>
              <a:rPr lang="ru-RU" sz="1400" dirty="0" smtClean="0">
                <a:latin typeface="Calibri" pitchFamily="34" charset="0"/>
                <a:ea typeface="Times New Roman" pitchFamily="18" charset="0"/>
                <a:cs typeface="Calibri" pitchFamily="34" charset="0"/>
              </a:rPr>
              <a:t> и долговой устойчивости бюджета Курского муниципального </a:t>
            </a:r>
          </a:p>
          <a:p>
            <a:pPr lvl="0" indent="450850" algn="just"/>
            <a:r>
              <a:rPr lang="ru-RU" sz="1400" dirty="0" smtClean="0">
                <a:latin typeface="Calibri" pitchFamily="34" charset="0"/>
                <a:ea typeface="Times New Roman" pitchFamily="18" charset="0"/>
                <a:cs typeface="Calibri" pitchFamily="34" charset="0"/>
              </a:rPr>
              <a:t>района Ставропольского края путем поддержания объема </a:t>
            </a:r>
          </a:p>
          <a:p>
            <a:pPr lvl="0" indent="450850" algn="just"/>
            <a:r>
              <a:rPr lang="ru-RU" sz="1400" dirty="0" smtClean="0">
                <a:latin typeface="Calibri" pitchFamily="34" charset="0"/>
                <a:ea typeface="Times New Roman" pitchFamily="18" charset="0"/>
                <a:cs typeface="Calibri" pitchFamily="34" charset="0"/>
              </a:rPr>
              <a:t>муниципального долга Курского муниципального района </a:t>
            </a:r>
          </a:p>
          <a:p>
            <a:pPr lvl="0" indent="450850" algn="just"/>
            <a:r>
              <a:rPr lang="ru-RU" sz="1400" dirty="0" smtClean="0">
                <a:latin typeface="Calibri" pitchFamily="34" charset="0"/>
                <a:ea typeface="Times New Roman" pitchFamily="18" charset="0"/>
                <a:cs typeface="Calibri" pitchFamily="34" charset="0"/>
              </a:rPr>
              <a:t>Ставропольского края (далее - муниципальный долг) равного 0,00 рублям.</a:t>
            </a:r>
          </a:p>
          <a:p>
            <a:pPr algn="just"/>
            <a:r>
              <a:rPr lang="ru-RU" sz="1400" dirty="0" smtClean="0">
                <a:latin typeface="Calibri" pitchFamily="34" charset="0"/>
                <a:cs typeface="Calibri" pitchFamily="34" charset="0"/>
              </a:rPr>
              <a:t>       Основной целью и задачей долговой политики являются:</a:t>
            </a:r>
          </a:p>
          <a:p>
            <a:pPr algn="just">
              <a:buFont typeface="Wingdings" pitchFamily="2" charset="2"/>
              <a:buChar char="ü"/>
            </a:pPr>
            <a:r>
              <a:rPr lang="ru-RU" sz="1400" dirty="0" smtClean="0">
                <a:latin typeface="Calibri" pitchFamily="34" charset="0"/>
                <a:cs typeface="Calibri" pitchFamily="34" charset="0"/>
              </a:rPr>
              <a:t>     поддержание объема муниципального долга в 2019 году и плановом периоде 2020 и 2021 годов равного 0,00 рублям;</a:t>
            </a:r>
          </a:p>
          <a:p>
            <a:pPr algn="just">
              <a:buFont typeface="Wingdings" pitchFamily="2" charset="2"/>
              <a:buChar char="ü"/>
            </a:pPr>
            <a:r>
              <a:rPr lang="ru-RU" sz="1400" dirty="0" smtClean="0">
                <a:latin typeface="Calibri" pitchFamily="34" charset="0"/>
                <a:cs typeface="Calibri" pitchFamily="34" charset="0"/>
              </a:rPr>
              <a:t>     обеспечение объема расходов местного бюджета, не превышающего объема доходов местного бюджета.</a:t>
            </a:r>
            <a:endParaRPr lang="ru-RU" sz="1200" dirty="0" smtClean="0">
              <a:latin typeface="Calibri" pitchFamily="34" charset="0"/>
              <a:cs typeface="Calibri" pitchFamily="34" charset="0"/>
            </a:endParaRPr>
          </a:p>
          <a:p>
            <a:endParaRPr lang="ru-RU" sz="1200" dirty="0" smtClean="0">
              <a:latin typeface="Calibri" pitchFamily="34" charset="0"/>
              <a:cs typeface="Calibri" pitchFamily="34" charset="0"/>
            </a:endParaRPr>
          </a:p>
        </p:txBody>
      </p:sp>
      <p:pic>
        <p:nvPicPr>
          <p:cNvPr id="67590" name="Picture 6" descr="http://www.k4gorod.ru/upload/iblock/a9a/353014.jpeg"/>
          <p:cNvPicPr>
            <a:picLocks noChangeAspect="1" noChangeArrowheads="1"/>
          </p:cNvPicPr>
          <p:nvPr/>
        </p:nvPicPr>
        <p:blipFill>
          <a:blip r:embed="rId4" cstate="print"/>
          <a:srcRect/>
          <a:stretch>
            <a:fillRect/>
          </a:stretch>
        </p:blipFill>
        <p:spPr bwMode="auto">
          <a:xfrm>
            <a:off x="6643702" y="4071942"/>
            <a:ext cx="1857388" cy="1235163"/>
          </a:xfrm>
          <a:prstGeom prst="rect">
            <a:avLst/>
          </a:prstGeom>
          <a:ln>
            <a:noFill/>
          </a:ln>
          <a:effectLst>
            <a:softEdge rad="112500"/>
          </a:effectLst>
        </p:spPr>
      </p:pic>
    </p:spTree>
  </p:cSld>
  <p:clrMapOvr>
    <a:masterClrMapping/>
  </p:clrMapOvr>
  <p:transition>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31" name="Picture 7" descr="http://www.lexiconcontentmarketing.com/webres/Image/strat-head.png"/>
          <p:cNvPicPr>
            <a:picLocks noChangeAspect="1" noChangeArrowheads="1"/>
          </p:cNvPicPr>
          <p:nvPr/>
        </p:nvPicPr>
        <p:blipFill>
          <a:blip r:embed="rId2" cstate="print"/>
          <a:srcRect/>
          <a:stretch>
            <a:fillRect/>
          </a:stretch>
        </p:blipFill>
        <p:spPr bwMode="auto">
          <a:xfrm>
            <a:off x="838200" y="4038600"/>
            <a:ext cx="7620000" cy="2819400"/>
          </a:xfrm>
          <a:prstGeom prst="rect">
            <a:avLst/>
          </a:prstGeom>
          <a:ln>
            <a:noFill/>
          </a:ln>
          <a:effectLst>
            <a:softEdge rad="112500"/>
          </a:effectLst>
        </p:spPr>
      </p:pic>
      <p:sp>
        <p:nvSpPr>
          <p:cNvPr id="2" name="Прямоугольник 1"/>
          <p:cNvSpPr/>
          <p:nvPr/>
        </p:nvSpPr>
        <p:spPr>
          <a:xfrm>
            <a:off x="0" y="0"/>
            <a:ext cx="9144000" cy="400110"/>
          </a:xfrm>
          <a:prstGeom prst="rect">
            <a:avLst/>
          </a:prstGeom>
        </p:spPr>
        <p:txBody>
          <a:bodyPr wrap="square">
            <a:spAutoFit/>
          </a:bodyPr>
          <a:lstStyle/>
          <a:p>
            <a:pPr algn="ctr"/>
            <a:r>
              <a:rPr lang="ru-RU" sz="2000" b="1" dirty="0" smtClean="0">
                <a:latin typeface="Calibri" pitchFamily="34" charset="0"/>
                <a:cs typeface="Calibri" pitchFamily="34" charset="0"/>
              </a:rPr>
              <a:t>Этапы бюджетного процесса Курского муниципального района</a:t>
            </a:r>
            <a:endParaRPr lang="ru-RU" sz="2000" b="1" dirty="0">
              <a:latin typeface="Calibri" pitchFamily="34" charset="0"/>
              <a:cs typeface="Calibri" pitchFamily="34" charset="0"/>
            </a:endParaRPr>
          </a:p>
        </p:txBody>
      </p:sp>
      <p:sp>
        <p:nvSpPr>
          <p:cNvPr id="3" name="Прямоугольник 2"/>
          <p:cNvSpPr/>
          <p:nvPr/>
        </p:nvSpPr>
        <p:spPr>
          <a:xfrm>
            <a:off x="457200" y="457200"/>
            <a:ext cx="8305800" cy="3970318"/>
          </a:xfrm>
          <a:prstGeom prst="rect">
            <a:avLst/>
          </a:prstGeom>
        </p:spPr>
        <p:txBody>
          <a:bodyPr wrap="square">
            <a:spAutoFit/>
          </a:bodyPr>
          <a:lstStyle/>
          <a:p>
            <a:pPr algn="just">
              <a:buFont typeface="Wingdings" pitchFamily="2" charset="2"/>
              <a:buChar char="ü"/>
            </a:pPr>
            <a:r>
              <a:rPr lang="ru-RU" sz="1400" b="1" dirty="0" smtClean="0">
                <a:latin typeface="Calibri" pitchFamily="34" charset="0"/>
                <a:cs typeface="Calibri" pitchFamily="34" charset="0"/>
              </a:rPr>
              <a:t>    Первый этап бюджетного процесса</a:t>
            </a:r>
            <a:r>
              <a:rPr lang="ru-RU" sz="1400" dirty="0" smtClean="0">
                <a:latin typeface="Calibri" pitchFamily="34" charset="0"/>
                <a:cs typeface="Calibri" pitchFamily="34" charset="0"/>
              </a:rPr>
              <a:t> - разработка и утверждение прогноза социально-экономического развития Курского муниципального района Ставропольского края на очередной финансовый год и плановый период.</a:t>
            </a:r>
          </a:p>
          <a:p>
            <a:pPr algn="just">
              <a:buFont typeface="Wingdings" pitchFamily="2" charset="2"/>
              <a:buChar char="ü"/>
            </a:pPr>
            <a:r>
              <a:rPr lang="ru-RU" sz="1400" b="1" dirty="0" smtClean="0">
                <a:latin typeface="Calibri" pitchFamily="34" charset="0"/>
                <a:cs typeface="Calibri" pitchFamily="34" charset="0"/>
              </a:rPr>
              <a:t>    Второй этап бюджетного процесса</a:t>
            </a:r>
            <a:r>
              <a:rPr lang="ru-RU" sz="1400" dirty="0" smtClean="0">
                <a:latin typeface="Calibri" pitchFamily="34" charset="0"/>
                <a:cs typeface="Calibri" pitchFamily="34" charset="0"/>
              </a:rPr>
              <a:t> - разработка и утверждение основных направлений бюджетной, налоговой и долговой политики Курского муниципального района Ставропольского края на очередной финансовый год и плановый период </a:t>
            </a:r>
          </a:p>
          <a:p>
            <a:pPr algn="just">
              <a:buFont typeface="Wingdings" pitchFamily="2" charset="2"/>
              <a:buChar char="ü"/>
            </a:pPr>
            <a:r>
              <a:rPr lang="ru-RU" sz="1400" b="1" dirty="0" smtClean="0">
                <a:latin typeface="Calibri" pitchFamily="34" charset="0"/>
                <a:cs typeface="Calibri" pitchFamily="34" charset="0"/>
              </a:rPr>
              <a:t>    Третий этап бюджетного процесса</a:t>
            </a:r>
            <a:r>
              <a:rPr lang="ru-RU" sz="1400" dirty="0" smtClean="0">
                <a:latin typeface="Calibri" pitchFamily="34" charset="0"/>
                <a:cs typeface="Calibri" pitchFamily="34" charset="0"/>
              </a:rPr>
              <a:t> - составление проекта решения совета о бюджете Курского муниципального района Ставропольского края (далее - местный бюджет) на очередной финансовый год и плановый период, и внесение его администрацией на рассмотрение в совет не позднее 15 ноября текущего года.</a:t>
            </a:r>
          </a:p>
          <a:p>
            <a:pPr algn="just">
              <a:buFont typeface="Wingdings" pitchFamily="2" charset="2"/>
              <a:buChar char="ü"/>
            </a:pPr>
            <a:r>
              <a:rPr lang="ru-RU" sz="1400" b="1" dirty="0" smtClean="0">
                <a:latin typeface="Calibri" pitchFamily="34" charset="0"/>
                <a:cs typeface="Calibri" pitchFamily="34" charset="0"/>
              </a:rPr>
              <a:t>    Четвертый этап бюджетного процесса</a:t>
            </a:r>
            <a:r>
              <a:rPr lang="ru-RU" sz="1400" dirty="0" smtClean="0">
                <a:latin typeface="Calibri" pitchFamily="34" charset="0"/>
                <a:cs typeface="Calibri" pitchFamily="34" charset="0"/>
              </a:rPr>
              <a:t> - рассмотрение и утверждение проекта решения совета о местном бюджете на очередной финансовый год и плановый период до начала очередного финансового года.</a:t>
            </a:r>
            <a:r>
              <a:rPr lang="ru-RU" sz="1400" b="1" dirty="0" smtClean="0">
                <a:latin typeface="Calibri" pitchFamily="34" charset="0"/>
                <a:cs typeface="Calibri" pitchFamily="34" charset="0"/>
              </a:rPr>
              <a:t> </a:t>
            </a:r>
          </a:p>
          <a:p>
            <a:pPr algn="just">
              <a:buFont typeface="Wingdings" pitchFamily="2" charset="2"/>
              <a:buChar char="ü"/>
            </a:pPr>
            <a:r>
              <a:rPr lang="ru-RU" sz="1400" b="1" dirty="0" smtClean="0">
                <a:latin typeface="Calibri" pitchFamily="34" charset="0"/>
                <a:cs typeface="Calibri" pitchFamily="34" charset="0"/>
              </a:rPr>
              <a:t>    Пятый этап бюджетного процесса</a:t>
            </a:r>
            <a:r>
              <a:rPr lang="ru-RU" sz="1400" dirty="0" smtClean="0">
                <a:latin typeface="Calibri" pitchFamily="34" charset="0"/>
                <a:cs typeface="Calibri" pitchFamily="34" charset="0"/>
              </a:rPr>
              <a:t> - исполнение местного бюджета (январь - декабрь текущего года).</a:t>
            </a:r>
          </a:p>
          <a:p>
            <a:pPr algn="just">
              <a:buFont typeface="Wingdings" pitchFamily="2" charset="2"/>
              <a:buChar char="ü"/>
            </a:pPr>
            <a:r>
              <a:rPr lang="ru-RU" sz="1400" b="1" dirty="0" smtClean="0">
                <a:latin typeface="Calibri" pitchFamily="34" charset="0"/>
                <a:cs typeface="Calibri" pitchFamily="34" charset="0"/>
              </a:rPr>
              <a:t>    Шестой этап бюджетного процесса</a:t>
            </a:r>
            <a:r>
              <a:rPr lang="ru-RU" sz="1400" dirty="0" smtClean="0">
                <a:latin typeface="Calibri" pitchFamily="34" charset="0"/>
                <a:cs typeface="Calibri" pitchFamily="34" charset="0"/>
              </a:rPr>
              <a:t> – завершение операций по исполнению бюджета муниципального района, составление, рассмотрение и утверждение годового отчета об исполнении бюджета муниципального района (январь - май года, следующего за отчетным).</a:t>
            </a:r>
          </a:p>
          <a:p>
            <a:pPr algn="just"/>
            <a:endParaRPr lang="ru-RU" sz="1400" dirty="0">
              <a:latin typeface="Calibri" pitchFamily="34" charset="0"/>
              <a:cs typeface="Calibri" pitchFamily="34" charset="0"/>
            </a:endParaRPr>
          </a:p>
        </p:txBody>
      </p:sp>
    </p:spTree>
  </p:cSld>
  <p:clrMapOvr>
    <a:masterClrMapping/>
  </p:clrMapOvr>
  <p:transition>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mo-smr.ru/wp-content/uploads/2019/03/depositphotos_7755211_original-881x1024-881x1024.jpg"/>
          <p:cNvPicPr>
            <a:picLocks noChangeAspect="1" noChangeArrowheads="1"/>
          </p:cNvPicPr>
          <p:nvPr/>
        </p:nvPicPr>
        <p:blipFill>
          <a:blip r:embed="rId2" cstate="print"/>
          <a:srcRect b="7173"/>
          <a:stretch>
            <a:fillRect/>
          </a:stretch>
        </p:blipFill>
        <p:spPr bwMode="auto">
          <a:xfrm>
            <a:off x="2071670" y="571480"/>
            <a:ext cx="5154527" cy="5290172"/>
          </a:xfrm>
          <a:prstGeom prst="ellipse">
            <a:avLst/>
          </a:prstGeom>
          <a:ln>
            <a:noFill/>
          </a:ln>
          <a:effectLst>
            <a:softEdge rad="112500"/>
          </a:effectLst>
        </p:spPr>
      </p:pic>
      <p:sp>
        <p:nvSpPr>
          <p:cNvPr id="6" name="Прямоугольник 5"/>
          <p:cNvSpPr/>
          <p:nvPr/>
        </p:nvSpPr>
        <p:spPr>
          <a:xfrm>
            <a:off x="571472" y="71414"/>
            <a:ext cx="7992888" cy="8640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dirty="0" smtClean="0">
                <a:solidFill>
                  <a:schemeClr val="tx1"/>
                </a:solidFill>
                <a:latin typeface="Times New Roman" pitchFamily="18" charset="0"/>
                <a:cs typeface="Times New Roman" pitchFamily="18" charset="0"/>
              </a:rPr>
              <a:t>Для успешной реализации предлагаемого бюджета на 2020 год и плановый период 2021 и 2022 годов необходимы:</a:t>
            </a:r>
          </a:p>
        </p:txBody>
      </p:sp>
      <p:sp>
        <p:nvSpPr>
          <p:cNvPr id="14" name="Скругленная прямоугольная выноска 13"/>
          <p:cNvSpPr/>
          <p:nvPr/>
        </p:nvSpPr>
        <p:spPr>
          <a:xfrm>
            <a:off x="214282" y="2928934"/>
            <a:ext cx="1643074" cy="2286016"/>
          </a:xfrm>
          <a:prstGeom prst="wedgeRoundRectCallout">
            <a:avLst>
              <a:gd name="adj1" fmla="val 97882"/>
              <a:gd name="adj2" fmla="val -43268"/>
              <a:gd name="adj3" fmla="val 16667"/>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мобилизация всех возможных доходных источников</a:t>
            </a:r>
            <a:endParaRPr lang="ru-RU" sz="1600" dirty="0">
              <a:solidFill>
                <a:schemeClr val="tx1"/>
              </a:solidFill>
            </a:endParaRPr>
          </a:p>
        </p:txBody>
      </p:sp>
      <p:sp>
        <p:nvSpPr>
          <p:cNvPr id="15" name="Скругленная прямоугольная выноска 14"/>
          <p:cNvSpPr/>
          <p:nvPr/>
        </p:nvSpPr>
        <p:spPr>
          <a:xfrm>
            <a:off x="7358082" y="3071810"/>
            <a:ext cx="1571636" cy="2143140"/>
          </a:xfrm>
          <a:prstGeom prst="wedgeRoundRectCallout">
            <a:avLst>
              <a:gd name="adj1" fmla="val -91891"/>
              <a:gd name="adj2" fmla="val -48680"/>
              <a:gd name="adj3" fmla="val 16667"/>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самое рачительное отношение к каждому бюджетному рублю</a:t>
            </a:r>
            <a:endParaRPr lang="ru-RU" sz="1600" dirty="0">
              <a:solidFill>
                <a:schemeClr val="tx1"/>
              </a:solidFill>
            </a:endParaRPr>
          </a:p>
        </p:txBody>
      </p:sp>
      <p:sp>
        <p:nvSpPr>
          <p:cNvPr id="16" name="Скругленная прямоугольная выноска 15"/>
          <p:cNvSpPr/>
          <p:nvPr/>
        </p:nvSpPr>
        <p:spPr>
          <a:xfrm>
            <a:off x="2500298" y="5643578"/>
            <a:ext cx="4357718" cy="1071570"/>
          </a:xfrm>
          <a:prstGeom prst="wedgeRoundRectCallout">
            <a:avLst>
              <a:gd name="adj1" fmla="val -6878"/>
              <a:gd name="adj2" fmla="val -97499"/>
              <a:gd name="adj3" fmla="val 16667"/>
            </a:avLst>
          </a:prstGeom>
          <a:solidFill>
            <a:schemeClr val="accent1">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schemeClr val="tx1"/>
                </a:solidFill>
                <a:cs typeface="Times New Roman" pitchFamily="18" charset="0"/>
              </a:rPr>
              <a:t>высокая ответственность всех причастных к управлению и распоряжению финансовыми </a:t>
            </a:r>
          </a:p>
          <a:p>
            <a:pPr algn="ctr"/>
            <a:r>
              <a:rPr lang="ru-RU" sz="1600" dirty="0" smtClean="0">
                <a:solidFill>
                  <a:schemeClr val="tx1"/>
                </a:solidFill>
                <a:cs typeface="Times New Roman" pitchFamily="18" charset="0"/>
              </a:rPr>
              <a:t>ресурсами района</a:t>
            </a:r>
            <a:endParaRPr lang="ru-RU" sz="1600" dirty="0">
              <a:solidFill>
                <a:schemeClr val="tx1"/>
              </a:solidFill>
            </a:endParaRPr>
          </a:p>
        </p:txBody>
      </p:sp>
    </p:spTree>
  </p:cSld>
  <p:clrMapOvr>
    <a:masterClrMapping/>
  </p:clrMapOvr>
  <p:transition>
    <p:split orient="ver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n_yHtOypUWX_5..GwdVK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qyASqKxVEmwuygFFe_9m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nCbIryXalUSaYGsCaKJQc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P20SP0yaEKBYUKLtoWizQ"/>
</p:tagLst>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21098</TotalTime>
  <Words>10566</Words>
  <Application>Microsoft Office PowerPoint</Application>
  <PresentationFormat>Экран (4:3)</PresentationFormat>
  <Paragraphs>2909</Paragraphs>
  <Slides>69</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69</vt:i4>
      </vt:variant>
    </vt:vector>
  </HeadingPairs>
  <TitlesOfParts>
    <vt:vector size="70" baseType="lpstr">
      <vt:lpstr>Оформление по умолчанию</vt:lpstr>
      <vt:lpstr>Слайд 1</vt:lpstr>
      <vt:lpstr>Слайд 2</vt:lpstr>
      <vt:lpstr>Слайд 3</vt:lpstr>
      <vt:lpstr>Гражданин в бюджетном процессе:</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Безвозмездные поступления</vt:lpstr>
      <vt:lpstr>Слайд 68</vt:lpstr>
      <vt:lpstr>Слайд 69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Пользователь Windows</cp:lastModifiedBy>
  <cp:revision>1679</cp:revision>
  <dcterms:created xsi:type="dcterms:W3CDTF">2012-04-17T17:49:34Z</dcterms:created>
  <dcterms:modified xsi:type="dcterms:W3CDTF">2019-12-05T11:39:08Z</dcterms:modified>
</cp:coreProperties>
</file>