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77" r:id="rId2"/>
    <p:sldId id="293" r:id="rId3"/>
    <p:sldId id="259" r:id="rId4"/>
    <p:sldId id="282" r:id="rId5"/>
    <p:sldId id="260" r:id="rId6"/>
    <p:sldId id="279" r:id="rId7"/>
    <p:sldId id="305" r:id="rId8"/>
    <p:sldId id="295" r:id="rId9"/>
    <p:sldId id="285" r:id="rId10"/>
    <p:sldId id="287" r:id="rId11"/>
    <p:sldId id="296" r:id="rId12"/>
    <p:sldId id="289" r:id="rId13"/>
    <p:sldId id="297" r:id="rId14"/>
    <p:sldId id="299" r:id="rId15"/>
    <p:sldId id="306" r:id="rId16"/>
    <p:sldId id="303" r:id="rId17"/>
    <p:sldId id="266" r:id="rId18"/>
    <p:sldId id="291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FF9966"/>
    <a:srgbClr val="CC99FF"/>
    <a:srgbClr val="009999"/>
    <a:srgbClr val="33CCCC"/>
    <a:srgbClr val="FF9999"/>
    <a:srgbClr val="00CC99"/>
    <a:srgbClr val="808080"/>
    <a:srgbClr val="008080"/>
    <a:srgbClr val="66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2015" autoAdjust="0"/>
  </p:normalViewPr>
  <p:slideViewPr>
    <p:cSldViewPr>
      <p:cViewPr>
        <p:scale>
          <a:sx n="80" d="100"/>
          <a:sy n="80" d="100"/>
        </p:scale>
        <p:origin x="-251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8.9371637951196695E-2"/>
          <c:y val="0"/>
          <c:w val="0.57095709570957143"/>
          <c:h val="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3"/>
          <c:dPt>
            <c:idx val="0"/>
            <c:explosion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rgbClr val="FF9966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228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352,78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6.9444444444444517E-2"/>
                  <c:y val="1.9444444444444445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118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476,75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налоговые и неналоговые -17,0%</c:v>
                </c:pt>
                <c:pt idx="1">
                  <c:v>безвозмездные поступления - 83,0%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228352.78</c:v>
                </c:pt>
                <c:pt idx="1">
                  <c:v>1118476.75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97968066491699"/>
          <c:y val="0.20146894138232749"/>
          <c:w val="0.29976323272090977"/>
          <c:h val="0.2526176727909013"/>
        </c:manualLayout>
      </c:layout>
      <c:txPr>
        <a:bodyPr/>
        <a:lstStyle/>
        <a:p>
          <a:pPr>
            <a:defRPr>
              <a:latin typeface="Calibri" pitchFamily="34" charset="0"/>
              <a:cs typeface="Calibri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6666666666666701E-2"/>
          <c:y val="7.5949367088607597E-2"/>
          <c:w val="0.59421806649168851"/>
          <c:h val="0.9008438818565400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explosion val="26"/>
          </c:dPt>
          <c:dPt>
            <c:idx val="1"/>
            <c:spPr>
              <a:solidFill>
                <a:srgbClr val="B2B2B2"/>
              </a:solidFill>
            </c:spPr>
          </c:dPt>
          <c:dPt>
            <c:idx val="7"/>
            <c:explosion val="45"/>
            <c:spPr>
              <a:solidFill>
                <a:srgbClr val="FF0000"/>
              </a:solidFill>
            </c:spPr>
          </c:dPt>
          <c:dPt>
            <c:idx val="8"/>
            <c:explosion val="18"/>
          </c:dPt>
          <c:dLbls>
            <c:dLbl>
              <c:idx val="0"/>
              <c:layout>
                <c:manualLayout>
                  <c:x val="-0.19230848792206076"/>
                  <c:y val="1.1485929765108493E-2"/>
                </c:manualLayout>
              </c:layout>
              <c:showVal val="1"/>
            </c:dLbl>
            <c:dLbl>
              <c:idx val="1"/>
              <c:layout>
                <c:manualLayout>
                  <c:x val="6.6054094933048715E-2"/>
                  <c:y val="3.8185321771487424E-2"/>
                </c:manualLayout>
              </c:layout>
              <c:showVal val="1"/>
            </c:dLbl>
            <c:dLbl>
              <c:idx val="2"/>
              <c:layout>
                <c:manualLayout>
                  <c:x val="2.3978602250989807E-2"/>
                  <c:y val="8.7209707963719699E-2"/>
                </c:manualLayout>
              </c:layout>
              <c:showVal val="1"/>
            </c:dLbl>
            <c:dLbl>
              <c:idx val="5"/>
              <c:layout>
                <c:manualLayout>
                  <c:x val="-7.5857996198751013E-2"/>
                  <c:y val="1.6849215963389192E-2"/>
                </c:manualLayout>
              </c:layout>
              <c:showVal val="1"/>
            </c:dLbl>
            <c:dLbl>
              <c:idx val="6"/>
              <c:layout>
                <c:manualLayout>
                  <c:x val="-5.9018576341750388E-2"/>
                  <c:y val="-4.1209031563362274E-2"/>
                </c:manualLayout>
              </c:layout>
              <c:showVal val="1"/>
            </c:dLbl>
            <c:dLbl>
              <c:idx val="7"/>
              <c:layout>
                <c:manualLayout>
                  <c:x val="2.3136369807222373E-2"/>
                  <c:y val="-5.0675180025573724E-2"/>
                </c:manualLayout>
              </c:layout>
              <c:showVal val="1"/>
            </c:dLbl>
            <c:dLbl>
              <c:idx val="8"/>
              <c:layout>
                <c:manualLayout>
                  <c:x val="0.1486352837360847"/>
                  <c:y val="-4.405377212463826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расходы по заработной плате и начисления на нее (46,2%)</c:v>
                </c:pt>
                <c:pt idx="1">
                  <c:v>оплата работ, услуг (услуги связи, коммунальные услуги, услуги по содержаниею имущества) (12,0%)</c:v>
                </c:pt>
                <c:pt idx="2">
                  <c:v>безвозмездные перечисления (в т. ч. господдержка сельского хозяйства) (1,6%)</c:v>
                </c:pt>
                <c:pt idx="3">
                  <c:v>межбюджетные трансферты (дотации поселениям) (6,9%)</c:v>
                </c:pt>
                <c:pt idx="4">
                  <c:v>социальное обеспечение (25,8%)</c:v>
                </c:pt>
                <c:pt idx="5">
                  <c:v>прочие расходы (налоги) (0,8%)</c:v>
                </c:pt>
                <c:pt idx="6">
                  <c:v>увеличение стоимости основных средств (1,7%)</c:v>
                </c:pt>
                <c:pt idx="7">
                  <c:v>увеличение стоимости непроизведенных активов (0,0004%)</c:v>
                </c:pt>
                <c:pt idx="8">
                  <c:v>продукты питания, горюче-смазочные материалы (5,0%)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618330.27</c:v>
                </c:pt>
                <c:pt idx="1">
                  <c:v>161487.04999999999</c:v>
                </c:pt>
                <c:pt idx="2">
                  <c:v>21683.31</c:v>
                </c:pt>
                <c:pt idx="3">
                  <c:v>92420.76</c:v>
                </c:pt>
                <c:pt idx="4">
                  <c:v>345168.04</c:v>
                </c:pt>
                <c:pt idx="5">
                  <c:v>10454.56</c:v>
                </c:pt>
                <c:pt idx="6">
                  <c:v>22363.43</c:v>
                </c:pt>
                <c:pt idx="7">
                  <c:v>6</c:v>
                </c:pt>
                <c:pt idx="8">
                  <c:v>67732.179999999993</c:v>
                </c:pt>
              </c:numCache>
            </c:numRef>
          </c:val>
        </c:ser>
      </c:pie3DChart>
    </c:plotArea>
    <c:legend>
      <c:legendPos val="r"/>
      <c:legendEntry>
        <c:idx val="1"/>
        <c:txPr>
          <a:bodyPr/>
          <a:lstStyle/>
          <a:p>
            <a:pPr>
              <a:lnSpc>
                <a:spcPts val="1920"/>
              </a:lnSpc>
              <a:defRPr sz="1100"/>
            </a:pPr>
            <a:endParaRPr lang="ru-RU"/>
          </a:p>
        </c:txPr>
      </c:legendEntry>
      <c:layout>
        <c:manualLayout>
          <c:xMode val="edge"/>
          <c:yMode val="edge"/>
          <c:x val="0.63717779889582771"/>
          <c:y val="1.0406151154182649E-3"/>
          <c:w val="0.3614332745044801"/>
          <c:h val="0.98613887206406892"/>
        </c:manualLayout>
      </c:layout>
      <c:txPr>
        <a:bodyPr/>
        <a:lstStyle/>
        <a:p>
          <a:pPr>
            <a:lnSpc>
              <a:spcPts val="1920"/>
            </a:lnSpc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4857103018372739"/>
          <c:y val="4.7968749999999998E-2"/>
          <c:w val="0.82851230314960556"/>
          <c:h val="0.783237204724409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B w="114300" prst="artDeco"/>
            </a:sp3d>
          </c:spPr>
          <c:dPt>
            <c:idx val="0"/>
            <c:spPr>
              <a:solidFill>
                <a:srgbClr val="FF9966"/>
              </a:solidFill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w="114300" prst="artDeco"/>
              </a:sp3d>
            </c:spPr>
          </c:dPt>
          <c:dPt>
            <c:idx val="1"/>
            <c:spPr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152400" dist="317500" dir="5400000" sx="90000" sy="-19000" rotWithShape="0">
                  <a:prstClr val="black">
                    <a:alpha val="15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w="114300" prst="artDeco"/>
              </a:sp3d>
            </c:spPr>
          </c:dPt>
          <c:dLbls>
            <c:dLbl>
              <c:idx val="0"/>
              <c:layout>
                <c:manualLayout>
                  <c:x val="4.8611111111111112E-3"/>
                  <c:y val="0.26023390458545625"/>
                </c:manualLayout>
              </c:layout>
              <c:showVal val="1"/>
            </c:dLbl>
            <c:dLbl>
              <c:idx val="1"/>
              <c:layout>
                <c:manualLayout>
                  <c:x val="-6.2226596675415578E-4"/>
                  <c:y val="0.2412652462559827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Норматив</c:v>
                </c:pt>
                <c:pt idx="1">
                  <c:v>Фактические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55633.72</c:v>
                </c:pt>
                <c:pt idx="1">
                  <c:v>55332.08</c:v>
                </c:pt>
              </c:numCache>
            </c:numRef>
          </c:val>
        </c:ser>
        <c:shape val="box"/>
        <c:axId val="169878272"/>
        <c:axId val="169879808"/>
        <c:axId val="0"/>
      </c:bar3DChart>
      <c:catAx>
        <c:axId val="169878272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Calibri" pitchFamily="34" charset="0"/>
                <a:cs typeface="Calibri" pitchFamily="34" charset="0"/>
              </a:defRPr>
            </a:pPr>
            <a:endParaRPr lang="ru-RU"/>
          </a:p>
        </c:txPr>
        <c:crossAx val="169879808"/>
        <c:crosses val="autoZero"/>
        <c:auto val="1"/>
        <c:lblAlgn val="ctr"/>
        <c:lblOffset val="100"/>
      </c:catAx>
      <c:valAx>
        <c:axId val="169879808"/>
        <c:scaling>
          <c:orientation val="minMax"/>
          <c:min val="53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9878272"/>
        <c:crosses val="autoZero"/>
        <c:crossBetween val="between"/>
      </c:valAx>
    </c:plotArea>
    <c:plotVisOnly val="1"/>
  </c:chart>
  <c:txPr>
    <a:bodyPr/>
    <a:lstStyle/>
    <a:p>
      <a:pPr>
        <a:defRPr sz="16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5277777777777782E-2"/>
          <c:y val="0.19146921975662223"/>
          <c:w val="0.43424376640419954"/>
          <c:h val="0.6433240983765964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5"/>
          <c:dPt>
            <c:idx val="7"/>
            <c:explosion val="27"/>
          </c:dPt>
          <c:dPt>
            <c:idx val="9"/>
            <c:explosion val="17"/>
          </c:dPt>
          <c:dLbls>
            <c:dLbl>
              <c:idx val="0"/>
              <c:layout>
                <c:manualLayout>
                  <c:x val="-7.8582130358705482E-2"/>
                  <c:y val="0.21429715461703752"/>
                </c:manualLayout>
              </c:layout>
              <c:showVal val="1"/>
            </c:dLbl>
            <c:dLbl>
              <c:idx val="1"/>
              <c:layout>
                <c:manualLayout>
                  <c:x val="8.2953740157480707E-2"/>
                  <c:y val="7.4721575996182329E-2"/>
                </c:manualLayout>
              </c:layout>
              <c:showVal val="1"/>
            </c:dLbl>
            <c:dLbl>
              <c:idx val="2"/>
              <c:layout>
                <c:manualLayout>
                  <c:x val="2.616786964129484E-2"/>
                  <c:y val="4.0450817227392029E-2"/>
                </c:manualLayout>
              </c:layout>
              <c:showVal val="1"/>
            </c:dLbl>
            <c:dLbl>
              <c:idx val="3"/>
              <c:layout>
                <c:manualLayout>
                  <c:x val="-1.4260498687664097E-2"/>
                  <c:y val="9.2828680505845834E-2"/>
                </c:manualLayout>
              </c:layout>
              <c:showVal val="1"/>
            </c:dLbl>
            <c:dLbl>
              <c:idx val="6"/>
              <c:layout>
                <c:manualLayout>
                  <c:x val="-2.6546916010498694E-3"/>
                  <c:y val="1.1078799809114781E-3"/>
                </c:manualLayout>
              </c:layout>
              <c:showVal val="1"/>
            </c:dLbl>
            <c:dLbl>
              <c:idx val="8"/>
              <c:layout>
                <c:manualLayout>
                  <c:x val="-4.4499125109361388E-2"/>
                  <c:y val="8.9435695538058312E-3"/>
                </c:manualLayout>
              </c:layout>
              <c:showVal val="1"/>
            </c:dLbl>
            <c:dLbl>
              <c:idx val="9"/>
              <c:layout>
                <c:manualLayout>
                  <c:x val="-0.10664271653543322"/>
                  <c:y val="-2.9529050345979478E-3"/>
                </c:manualLayout>
              </c:layout>
              <c:showVal val="1"/>
            </c:dLbl>
            <c:dLbl>
              <c:idx val="10"/>
              <c:layout>
                <c:manualLayout>
                  <c:x val="-3.8467410323709615E-2"/>
                  <c:y val="-3.6892895490336454E-2"/>
                </c:manualLayout>
              </c:layout>
              <c:showVal val="1"/>
            </c:dLbl>
            <c:dLbl>
              <c:idx val="11"/>
              <c:layout>
                <c:manualLayout>
                  <c:x val="7.8574475065616822E-2"/>
                  <c:y val="-1.7828382247673657E-3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Лист1!$A$2:$A$13</c:f>
              <c:strCache>
                <c:ptCount val="12"/>
                <c:pt idx="0">
                  <c:v>налог на доходы физических лиц</c:v>
                </c:pt>
                <c:pt idx="1">
                  <c:v>доходы от уплаты акцизов</c:v>
                </c:pt>
                <c:pt idx="2">
                  <c:v>единный налог на вмененный доход</c:v>
                </c:pt>
                <c:pt idx="3">
                  <c:v>единый сельскохозяйственный налог</c:v>
                </c:pt>
                <c:pt idx="4">
                  <c:v>налог, взимаемый в связи с применением патентной системы налогообложения</c:v>
                </c:pt>
                <c:pt idx="5">
                  <c:v>госпошлина</c:v>
                </c:pt>
                <c:pt idx="6">
                  <c:v>доходы от использования имущества, находящегося в муниципальной собственности</c:v>
                </c:pt>
                <c:pt idx="7">
                  <c:v>плата за негативное воздействие на окружающую среду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штрафы</c:v>
                </c:pt>
                <c:pt idx="11">
                  <c:v>прочие неналоговые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60.2</c:v>
                </c:pt>
                <c:pt idx="1">
                  <c:v>2.2999999999999998</c:v>
                </c:pt>
                <c:pt idx="2">
                  <c:v>3.3</c:v>
                </c:pt>
                <c:pt idx="3">
                  <c:v>6.8</c:v>
                </c:pt>
                <c:pt idx="4">
                  <c:v>6.0000000000000032E-2</c:v>
                </c:pt>
                <c:pt idx="5">
                  <c:v>2.2000000000000002</c:v>
                </c:pt>
                <c:pt idx="6">
                  <c:v>7.2</c:v>
                </c:pt>
                <c:pt idx="7">
                  <c:v>0.1</c:v>
                </c:pt>
                <c:pt idx="8">
                  <c:v>15</c:v>
                </c:pt>
                <c:pt idx="9">
                  <c:v>1</c:v>
                </c:pt>
                <c:pt idx="10">
                  <c:v>1.9000000000000001</c:v>
                </c:pt>
                <c:pt idx="11">
                  <c:v>2.0000000000000011E-2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3238681102362206"/>
          <c:y val="0.16978510498687679"/>
          <c:w val="0.46622430008748988"/>
          <c:h val="0.71468459198282031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>
          <a:latin typeface="Calibri" pitchFamily="34" charset="0"/>
          <a:cs typeface="Calibri" pitchFamily="34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2018 год</a:t>
            </a:r>
          </a:p>
        </c:rich>
      </c:tx>
      <c:layout>
        <c:manualLayout>
          <c:xMode val="edge"/>
          <c:yMode val="edge"/>
          <c:x val="5.2938481374038844E-2"/>
          <c:y val="0.14035087719298245"/>
        </c:manualLayout>
      </c:layout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2.4212027844345545E-2"/>
          <c:y val="8.8750061902639718E-2"/>
          <c:w val="0.9757878967959196"/>
          <c:h val="0.878570296637449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CC99FF"/>
            </a:solidFill>
          </c:spPr>
          <c:explosion val="25"/>
          <c:dPt>
            <c:idx val="0"/>
            <c:explosion val="8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налоговые и неналоговые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211006.24000000011</c:v>
                </c:pt>
                <c:pt idx="1">
                  <c:v>1054048.6000000001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>
          <a:latin typeface="Calibri" pitchFamily="34" charset="0"/>
          <a:cs typeface="Calibri" pitchFamily="34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2019 </a:t>
            </a:r>
            <a:r>
              <a:rPr lang="ru-RU" dirty="0"/>
              <a:t>год</a:t>
            </a:r>
          </a:p>
        </c:rich>
      </c:tx>
      <c:layout>
        <c:manualLayout>
          <c:xMode val="edge"/>
          <c:yMode val="edge"/>
          <c:x val="0.76909935653204708"/>
          <c:y val="0.12280701754385964"/>
        </c:manualLayout>
      </c:layout>
    </c:title>
    <c:view3D>
      <c:rotX val="75"/>
      <c:depthPercent val="100"/>
      <c:perspective val="30"/>
    </c:view3D>
    <c:plotArea>
      <c:layout>
        <c:manualLayout>
          <c:layoutTarget val="inner"/>
          <c:xMode val="edge"/>
          <c:yMode val="edge"/>
          <c:x val="0"/>
          <c:y val="5.8862305673329299E-2"/>
          <c:w val="1"/>
          <c:h val="0.905881284070260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explosion val="6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налоговые и неналоговые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194943.5</c:v>
                </c:pt>
                <c:pt idx="1">
                  <c:v>1013244.3</c:v>
                </c:pt>
              </c:numCache>
            </c:numRef>
          </c:val>
        </c:ser>
      </c:pie3DChart>
    </c:plotArea>
    <c:plotVisOnly val="1"/>
  </c:chart>
  <c:spPr>
    <a:scene3d>
      <a:camera prst="orthographicFront"/>
      <a:lightRig rig="threePt" dir="t"/>
    </a:scene3d>
    <a:sp3d prstMaterial="metal"/>
  </c:spPr>
  <c:txPr>
    <a:bodyPr/>
    <a:lstStyle/>
    <a:p>
      <a:pPr>
        <a:defRPr sz="1800">
          <a:latin typeface="Calibri" pitchFamily="34" charset="0"/>
          <a:cs typeface="Calibri" pitchFamily="34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6957994313210847"/>
          <c:y val="2.3952176432491392E-2"/>
          <c:w val="0.77654075029414726"/>
          <c:h val="0.70044703508171324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назначено</c:v>
                </c:pt>
              </c:strCache>
            </c:strRef>
          </c:tx>
          <c:spPr>
            <a:solidFill>
              <a:srgbClr val="4F81BD">
                <a:lumMod val="60000"/>
                <a:lumOff val="40000"/>
              </a:srgbClr>
            </a:solidFill>
          </c:spPr>
          <c:dLbls>
            <c:dLbl>
              <c:idx val="0"/>
              <c:layout>
                <c:manualLayout>
                  <c:x val="-0.30603166939038295"/>
                  <c:y val="-1.552496441377322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279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525,3</a:t>
                    </a:r>
                    <a:r>
                      <a:rPr lang="ru-RU" b="1" dirty="0" smtClean="0"/>
                      <a:t>0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8642920814143518"/>
                  <c:y val="-1.567577794194489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  </a:t>
                    </a:r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 339 645,60</a:t>
                    </a:r>
                    <a:endParaRPr lang="en-US" b="1" dirty="0"/>
                  </a:p>
                </c:rich>
              </c:tx>
              <c:showVal val="1"/>
            </c:dLbl>
            <c:spPr>
              <a:noFill/>
            </c:spPr>
            <c:txPr>
              <a:bodyPr/>
              <a:lstStyle/>
              <a:p>
                <a:pPr>
                  <a:defRPr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1279525.3</c:v>
                </c:pt>
                <c:pt idx="1">
                  <c:v>1368968.3800000001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-0.25752228495023038"/>
                  <c:y val="-2.204760446134165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273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690,78</a:t>
                    </a:r>
                    <a:endParaRPr lang="en-US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4297343138711444"/>
                  <c:y val="-2.219823780608659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1 368</a:t>
                    </a:r>
                    <a:r>
                      <a:rPr lang="ru-RU" b="1" baseline="0" dirty="0" smtClean="0"/>
                      <a:t> </a:t>
                    </a:r>
                    <a:r>
                      <a:rPr lang="ru-RU" b="1" dirty="0" smtClean="0"/>
                      <a:t>968,38</a:t>
                    </a:r>
                    <a:endParaRPr lang="en-US" b="1" dirty="0"/>
                  </a:p>
                </c:rich>
              </c:tx>
              <c:showVal val="1"/>
            </c:dLbl>
            <c:spPr>
              <a:noFill/>
            </c:spPr>
            <c:txPr>
              <a:bodyPr/>
              <a:lstStyle/>
              <a:p>
                <a:pPr>
                  <a:defRPr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1273690.78</c:v>
                </c:pt>
                <c:pt idx="1">
                  <c:v>1339645.6000000001</c:v>
                </c:pt>
              </c:numCache>
            </c:numRef>
          </c:val>
        </c:ser>
        <c:shape val="cylinder"/>
        <c:axId val="168918016"/>
        <c:axId val="168997632"/>
        <c:axId val="0"/>
      </c:bar3DChart>
      <c:catAx>
        <c:axId val="16891801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68997632"/>
        <c:crosses val="autoZero"/>
        <c:auto val="1"/>
        <c:lblAlgn val="ctr"/>
        <c:lblOffset val="100"/>
      </c:catAx>
      <c:valAx>
        <c:axId val="168997632"/>
        <c:scaling>
          <c:orientation val="minMax"/>
          <c:max val="1300000"/>
          <c:min val="1000000"/>
        </c:scaling>
        <c:axPos val="b"/>
        <c:majorGridlines/>
        <c:numFmt formatCode="General" sourceLinked="1"/>
        <c:tickLblPos val="nextTo"/>
        <c:crossAx val="168918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2294110326726496"/>
          <c:y val="0.83911499834975734"/>
          <c:w val="0.63104387274866802"/>
          <c:h val="5.1421467053460422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depthPercent val="100"/>
      <c:perspective val="0"/>
    </c:view3D>
    <c:plotArea>
      <c:layout>
        <c:manualLayout>
          <c:layoutTarget val="inner"/>
          <c:xMode val="edge"/>
          <c:yMode val="edge"/>
          <c:x val="0"/>
          <c:y val="6.7901234567901314E-2"/>
          <c:w val="0.94907407407407496"/>
          <c:h val="0.93209876543209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Pt>
            <c:idx val="1"/>
            <c:spPr>
              <a:solidFill>
                <a:srgbClr val="FF9999"/>
              </a:solidFill>
            </c:spPr>
          </c:dPt>
          <c:dLbls>
            <c:dLbl>
              <c:idx val="0"/>
              <c:layout>
                <c:manualLayout>
                  <c:x val="0.10617002420152036"/>
                  <c:y val="4.5189510209528903E-2"/>
                </c:manualLayout>
              </c:layout>
              <c:showVal val="1"/>
            </c:dLbl>
            <c:dLbl>
              <c:idx val="1"/>
              <c:layout>
                <c:manualLayout>
                  <c:x val="-4.5503335520559886E-2"/>
                  <c:y val="-6.821716729853212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Calibri" pitchFamily="34" charset="0"/>
                        <a:cs typeface="Calibri" pitchFamily="34" charset="0"/>
                      </a:rPr>
                      <a:t>216 907,36</a:t>
                    </a:r>
                    <a:endParaRPr lang="en-US" b="1" dirty="0">
                      <a:latin typeface="Calibri" pitchFamily="34" charset="0"/>
                      <a:cs typeface="Calibri" pitchFamily="34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1122738.24</c:v>
                </c:pt>
                <c:pt idx="1">
                  <c:v>216907.36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0"/>
    </c:view3D>
    <c:plotArea>
      <c:layout>
        <c:manualLayout>
          <c:layoutTarget val="inner"/>
          <c:xMode val="edge"/>
          <c:yMode val="edge"/>
          <c:x val="0.12404735345581802"/>
          <c:y val="4.1263440860215064E-2"/>
          <c:w val="0.66918667979002622"/>
          <c:h val="0.83235458470916857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программная часть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dLbl>
              <c:idx val="0"/>
              <c:layout>
                <c:manualLayout>
                  <c:x val="-0.10277788713910758"/>
                  <c:y val="9.0090090090090176E-3"/>
                </c:manualLayout>
              </c:layout>
              <c:showVal val="1"/>
            </c:dLbl>
            <c:dLbl>
              <c:idx val="1"/>
              <c:layout>
                <c:manualLayout>
                  <c:x val="-0.1"/>
                  <c:y val="-3.3783783783783786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назначено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1303673.92</c:v>
                </c:pt>
                <c:pt idx="1">
                  <c:v>1274635.9100000001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непрограммная часть</c:v>
                </c:pt>
              </c:strCache>
            </c:strRef>
          </c:tx>
          <c:spPr>
            <a:solidFill>
              <a:srgbClr val="B2B2B2"/>
            </a:solidFill>
          </c:spPr>
          <c:dLbls>
            <c:dLbl>
              <c:idx val="0"/>
              <c:layout>
                <c:manualLayout>
                  <c:x val="0.12638888888888888"/>
                  <c:y val="-0.14125824643541188"/>
                </c:manualLayout>
              </c:layout>
              <c:showVal val="1"/>
            </c:dLbl>
            <c:dLbl>
              <c:idx val="1"/>
              <c:layout>
                <c:manualLayout>
                  <c:x val="0.13611111111111115"/>
                  <c:y val="-0.13738738738738743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назначено</c:v>
                </c:pt>
                <c:pt idx="1">
                  <c:v>исполнено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65294.46</c:v>
                </c:pt>
                <c:pt idx="1">
                  <c:v>65009.689999999995</c:v>
                </c:pt>
              </c:numCache>
            </c:numRef>
          </c:val>
        </c:ser>
        <c:shape val="cylinder"/>
        <c:axId val="169568512"/>
        <c:axId val="169578496"/>
        <c:axId val="0"/>
      </c:bar3DChart>
      <c:catAx>
        <c:axId val="169568512"/>
        <c:scaling>
          <c:orientation val="minMax"/>
        </c:scaling>
        <c:axPos val="b"/>
        <c:tickLblPos val="nextTo"/>
        <c:crossAx val="169578496"/>
        <c:crosses val="autoZero"/>
        <c:auto val="1"/>
        <c:lblAlgn val="ctr"/>
        <c:lblOffset val="100"/>
      </c:catAx>
      <c:valAx>
        <c:axId val="169578496"/>
        <c:scaling>
          <c:orientation val="minMax"/>
        </c:scaling>
        <c:axPos val="l"/>
        <c:majorGridlines/>
        <c:numFmt formatCode="General" sourceLinked="1"/>
        <c:tickLblPos val="nextTo"/>
        <c:crossAx val="169568512"/>
        <c:crosses val="autoZero"/>
        <c:crossBetween val="between"/>
        <c:majorUnit val="100000"/>
      </c:valAx>
    </c:plotArea>
    <c:legend>
      <c:legendPos val="r"/>
      <c:layout>
        <c:manualLayout>
          <c:xMode val="edge"/>
          <c:yMode val="edge"/>
          <c:x val="0.70851181102362204"/>
          <c:y val="0.64318389636779572"/>
          <c:w val="0.2609326334208224"/>
          <c:h val="0.1159260835638792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38472222222222296"/>
          <c:y val="0"/>
          <c:w val="0.61508048993875752"/>
          <c:h val="0.93333333333333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3"/>
            <c:explosion val="33"/>
          </c:dPt>
          <c:dLbls>
            <c:dLbl>
              <c:idx val="0"/>
              <c:layout>
                <c:manualLayout>
                  <c:x val="-6.903269903762041E-2"/>
                  <c:y val="-2.68317293671624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105 186,55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4.8925634295713033E-2"/>
                  <c:y val="-8.93104403616215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 667,65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14 649,67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2.6211723534558182E-2"/>
                  <c:y val="1.069728783902011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982,73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0.13254155730533693"/>
                  <c:y val="-8.40752405949255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719 042,35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7.465277777777779E-2"/>
                  <c:y val="8.87308253135031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54</a:t>
                    </a:r>
                    <a:r>
                      <a:rPr lang="ru-RU" dirty="0" smtClean="0"/>
                      <a:t> 545,65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>
                <c:manualLayout>
                  <c:x val="6.7708333333333648E-2"/>
                  <c:y val="-7.835972586759988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342 286,75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>
                <c:manualLayout>
                  <c:x val="-4.8412237532808815E-2"/>
                  <c:y val="-1.299139690871973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6 863,49</a:t>
                    </a:r>
                    <a:endParaRPr lang="en-US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5.0080927384077104E-3"/>
                  <c:y val="-3.875532225138524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92 420,76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- 99,9%</c:v>
                </c:pt>
                <c:pt idx="1">
                  <c:v>национальная безопасность - 100,0%</c:v>
                </c:pt>
                <c:pt idx="2">
                  <c:v>национальная экономика - 64,7%</c:v>
                </c:pt>
                <c:pt idx="3">
                  <c:v>жилищно-коммунальное хозяйство - 99,9%</c:v>
                </c:pt>
                <c:pt idx="4">
                  <c:v>образование - 97,7%</c:v>
                </c:pt>
                <c:pt idx="5">
                  <c:v>культура, кинематография - 99,7%</c:v>
                </c:pt>
                <c:pt idx="6">
                  <c:v>социальная политика - 100,0%</c:v>
                </c:pt>
                <c:pt idx="7">
                  <c:v>физическая культура и спорт - 66,8%</c:v>
                </c:pt>
                <c:pt idx="8">
                  <c:v>межбюджетные трансферты - 99,8%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105186.55</c:v>
                </c:pt>
                <c:pt idx="1">
                  <c:v>3667.65</c:v>
                </c:pt>
                <c:pt idx="2">
                  <c:v>14649.67</c:v>
                </c:pt>
                <c:pt idx="3">
                  <c:v>982.73</c:v>
                </c:pt>
                <c:pt idx="4">
                  <c:v>719042.35000000044</c:v>
                </c:pt>
                <c:pt idx="5">
                  <c:v>54545.65</c:v>
                </c:pt>
                <c:pt idx="6">
                  <c:v>342286.75</c:v>
                </c:pt>
                <c:pt idx="7">
                  <c:v>6863.49</c:v>
                </c:pt>
                <c:pt idx="8">
                  <c:v>92420.76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"/>
          <c:y val="0.19071886847477398"/>
          <c:w val="0.33214173228346561"/>
          <c:h val="0.61671041119860293"/>
        </c:manualLayout>
      </c:layout>
      <c:txPr>
        <a:bodyPr/>
        <a:lstStyle/>
        <a:p>
          <a:pPr>
            <a:defRPr sz="1600">
              <a:latin typeface="Calibri" pitchFamily="34" charset="0"/>
              <a:cs typeface="Calibri" pitchFamily="34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10"/>
      <c:rotY val="10"/>
      <c:perspective val="10"/>
    </c:view3D>
    <c:plotArea>
      <c:layout>
        <c:manualLayout>
          <c:layoutTarget val="inner"/>
          <c:xMode val="edge"/>
          <c:yMode val="edge"/>
          <c:x val="0.16880719597550306"/>
          <c:y val="0.12284324876057166"/>
          <c:w val="0.72237806211723521"/>
          <c:h val="0.66635578885972591"/>
        </c:manualLayout>
      </c:layout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1.2061351706036751E-2"/>
                  <c:y val="-1.851997666958297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298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012,18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5.3581911636045504E-2"/>
                  <c:y val="-1.111111111111111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252,84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7339129483814551E-2"/>
                  <c:y val="-1.851851851851852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290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837,28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2.8654965004374516E-2"/>
                  <c:y val="-7.407407407407409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543,3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22,2% Квартал 1</c:v>
                </c:pt>
                <c:pt idx="1">
                  <c:v>29% Квартал 2</c:v>
                </c:pt>
                <c:pt idx="2">
                  <c:v>21,7% Квартал 3</c:v>
                </c:pt>
                <c:pt idx="3">
                  <c:v>27,1% Квартал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298012.18</c:v>
                </c:pt>
                <c:pt idx="1">
                  <c:v>388252.83999999997</c:v>
                </c:pt>
                <c:pt idx="2">
                  <c:v>290837.2800000002</c:v>
                </c:pt>
                <c:pt idx="3">
                  <c:v>362543.3</c:v>
                </c:pt>
              </c:numCache>
            </c:numRef>
          </c:val>
        </c:ser>
        <c:shape val="cylinder"/>
        <c:axId val="169721856"/>
        <c:axId val="169723392"/>
        <c:axId val="0"/>
      </c:bar3DChart>
      <c:catAx>
        <c:axId val="169721856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9723392"/>
        <c:crosses val="autoZero"/>
        <c:auto val="1"/>
        <c:lblAlgn val="ctr"/>
        <c:lblOffset val="100"/>
      </c:catAx>
      <c:valAx>
        <c:axId val="169723392"/>
        <c:scaling>
          <c:orientation val="minMax"/>
        </c:scaling>
        <c:axPos val="b"/>
        <c:majorGridlines/>
        <c:numFmt formatCode="General" sourceLinked="1"/>
        <c:tickLblPos val="nextTo"/>
        <c:crossAx val="1697218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342473-457F-4589-8238-DEFE5E62994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53C4BF-B3FD-4A2D-87E2-DB56467D826C}">
      <dgm:prSet phldrT="[Текст]"/>
      <dgm:spPr/>
      <dgm:t>
        <a:bodyPr/>
        <a:lstStyle/>
        <a:p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F6D58820-CD3B-4CEA-92F1-3DD172155B9D}" type="parTrans" cxnId="{4E95574F-26B7-4180-B359-B0D6194EF120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95F3E8C4-E261-4481-AD0B-3B5EEA9E5FF5}" type="sibTrans" cxnId="{4E95574F-26B7-4180-B359-B0D6194EF120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3A065F04-F106-4850-9501-A683DFD19E6E}">
      <dgm:prSet phldrT="[Текст]"/>
      <dgm:spPr/>
      <dgm:t>
        <a:bodyPr/>
        <a:lstStyle/>
        <a:p>
          <a:r>
            <a:rPr lang="ru-RU" dirty="0" smtClean="0">
              <a:latin typeface="Calibri" pitchFamily="34" charset="0"/>
              <a:cs typeface="Calibri" pitchFamily="34" charset="0"/>
            </a:rPr>
            <a:t>+ 81 774,68</a:t>
          </a:r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AFA03E78-1EF1-4B1F-8876-7960C70E9725}" type="parTrans" cxnId="{284F564B-7A39-410E-BCD2-B0563BE832D9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C337B557-7C9B-4FA1-9858-80BAABECB2D6}" type="sibTrans" cxnId="{284F564B-7A39-410E-BCD2-B0563BE832D9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541B7A2E-5AF9-4BAE-8D85-5F5B8B0FE54A}">
      <dgm:prSet phldrT="[Текст]"/>
      <dgm:spPr/>
      <dgm:t>
        <a:bodyPr/>
        <a:lstStyle/>
        <a:p>
          <a:r>
            <a:rPr lang="ru-RU" dirty="0" smtClean="0">
              <a:latin typeface="Calibri" pitchFamily="34" charset="0"/>
              <a:cs typeface="Calibri" pitchFamily="34" charset="0"/>
            </a:rPr>
            <a:t>+ 6,5%</a:t>
          </a:r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84F2F8ED-0A1D-4365-9AD8-B83A431A1D9B}" type="parTrans" cxnId="{DD7544B0-362B-42DD-ABDD-DC5507895EB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3418E205-0EDF-4810-8130-79B76A91C7F7}" type="sibTrans" cxnId="{DD7544B0-362B-42DD-ABDD-DC5507895EB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8ED0FC07-C356-4EF1-9F75-66058550A615}">
      <dgm:prSet phldrT="[Текст]"/>
      <dgm:spPr/>
      <dgm:t>
        <a:bodyPr/>
        <a:lstStyle/>
        <a:p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0D9441FF-F303-4560-884B-CDCB653FAB05}" type="parTrans" cxnId="{EFE0C640-5603-4DE5-B077-7F8F50065253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88D459E7-8B4F-462F-BCDB-6B1CA096C746}" type="sibTrans" cxnId="{EFE0C640-5603-4DE5-B077-7F8F50065253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8CE2B8BF-F63E-4892-A834-01B430050068}">
      <dgm:prSet phldrT="[Текст]"/>
      <dgm:spPr/>
      <dgm:t>
        <a:bodyPr/>
        <a:lstStyle/>
        <a:p>
          <a:r>
            <a:rPr lang="ru-RU" dirty="0" smtClean="0">
              <a:latin typeface="Calibri" pitchFamily="34" charset="0"/>
              <a:cs typeface="Calibri" pitchFamily="34" charset="0"/>
            </a:rPr>
            <a:t>1 265 054,85</a:t>
          </a:r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5CCA387E-99CD-4DB5-9D6C-3C08B3CC49F9}" type="parTrans" cxnId="{1047645C-6404-43C6-982D-2B971EF50227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4CC35933-70E0-44B7-AC3B-66DB33DFC014}" type="sibTrans" cxnId="{1047645C-6404-43C6-982D-2B971EF50227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7FB33428-83D0-4D6D-8CC0-7A0CBA7EFD34}">
      <dgm:prSet phldrT="[Текст]"/>
      <dgm:spPr/>
      <dgm:t>
        <a:bodyPr/>
        <a:lstStyle/>
        <a:p>
          <a:r>
            <a:rPr lang="ru-RU" dirty="0" smtClean="0">
              <a:latin typeface="Calibri" pitchFamily="34" charset="0"/>
              <a:cs typeface="Calibri" pitchFamily="34" charset="0"/>
            </a:rPr>
            <a:t>1 346 829,53</a:t>
          </a:r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5F852973-19AB-4820-B55E-8ADE15BFA564}" type="sibTrans" cxnId="{9B6A7F84-FA01-4891-BAE1-878BCD6338D9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839D7688-1470-4EE1-81BB-B75C3A144FDF}" type="parTrans" cxnId="{9B6A7F84-FA01-4891-BAE1-878BCD6338D9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5E4DF130-B879-43FB-B485-2072E069D86E}">
      <dgm:prSet phldrT="[Текст]"/>
      <dgm:spPr/>
      <dgm:t>
        <a:bodyPr/>
        <a:lstStyle/>
        <a:p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10CED272-A41F-40C8-B24D-2B2A82AA260D}" type="sibTrans" cxnId="{D0FF330C-12EC-45C8-A1CF-C9E51FE1E3C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E9D5A6CA-C0CD-4D53-AFD8-A8D62682D76D}" type="parTrans" cxnId="{D0FF330C-12EC-45C8-A1CF-C9E51FE1E3C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B93DA92A-4251-462A-BAD6-920F5C9D6BB2}" type="pres">
      <dgm:prSet presAssocID="{35342473-457F-4589-8238-DEFE5E6299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9831C9-D640-4D3B-A968-727B07582D5B}" type="pres">
      <dgm:prSet presAssocID="{5E4DF130-B879-43FB-B485-2072E069D86E}" presName="composite" presStyleCnt="0"/>
      <dgm:spPr/>
    </dgm:pt>
    <dgm:pt modelId="{351D06B5-4A59-4CD6-830F-8FB6BCB6A4E1}" type="pres">
      <dgm:prSet presAssocID="{5E4DF130-B879-43FB-B485-2072E069D86E}" presName="parentText" presStyleLbl="alignNode1" presStyleIdx="0" presStyleCnt="3" custAng="108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C3404-07CD-44D4-9F9B-7F1061ED9CE6}" type="pres">
      <dgm:prSet presAssocID="{5E4DF130-B879-43FB-B485-2072E069D86E}" presName="descendantText" presStyleLbl="alignAcc1" presStyleIdx="0" presStyleCnt="3" custScaleY="100000" custLinFactNeighborX="-168" custLinFactNeighborY="565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66752-8634-4650-A9C8-69D3A37CA375}" type="pres">
      <dgm:prSet presAssocID="{10CED272-A41F-40C8-B24D-2B2A82AA260D}" presName="sp" presStyleCnt="0"/>
      <dgm:spPr/>
    </dgm:pt>
    <dgm:pt modelId="{E744EB96-DEF5-4F2A-8283-12DBAE920B24}" type="pres">
      <dgm:prSet presAssocID="{8553C4BF-B3FD-4A2D-87E2-DB56467D826C}" presName="composite" presStyleCnt="0"/>
      <dgm:spPr/>
    </dgm:pt>
    <dgm:pt modelId="{44252A41-0E0E-43C7-9EBA-3BE059FA583A}" type="pres">
      <dgm:prSet presAssocID="{8553C4BF-B3FD-4A2D-87E2-DB56467D826C}" presName="parentText" presStyleLbl="alignNode1" presStyleIdx="1" presStyleCnt="3" custAng="10800000" custScaleY="1020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30E59-2EC4-421D-8276-6A8E67318C2E}" type="pres">
      <dgm:prSet presAssocID="{8553C4BF-B3FD-4A2D-87E2-DB56467D826C}" presName="descendantText" presStyleLbl="alignAcc1" presStyleIdx="1" presStyleCnt="3" custLinFactNeighborX="-168" custLinFactNeighborY="54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5787B-71AA-414E-83E2-362C9A96F5C5}" type="pres">
      <dgm:prSet presAssocID="{95F3E8C4-E261-4481-AD0B-3B5EEA9E5FF5}" presName="sp" presStyleCnt="0"/>
      <dgm:spPr/>
    </dgm:pt>
    <dgm:pt modelId="{4820851C-87FC-44D6-B10A-7AF7654FCC08}" type="pres">
      <dgm:prSet presAssocID="{8ED0FC07-C356-4EF1-9F75-66058550A615}" presName="composite" presStyleCnt="0"/>
      <dgm:spPr/>
    </dgm:pt>
    <dgm:pt modelId="{6506A5FC-BB32-4A16-A9A7-7E0E5C5C276E}" type="pres">
      <dgm:prSet presAssocID="{8ED0FC07-C356-4EF1-9F75-66058550A615}" presName="parentText" presStyleLbl="alignNode1" presStyleIdx="2" presStyleCnt="3" custAng="108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4BCE9-08F7-4536-9CAA-832C5265CC0E}" type="pres">
      <dgm:prSet presAssocID="{8ED0FC07-C356-4EF1-9F75-66058550A615}" presName="descendantText" presStyleLbl="alignAcc1" presStyleIdx="2" presStyleCnt="3" custLinFactNeighborX="-168" custLinFactNeighborY="53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95574F-26B7-4180-B359-B0D6194EF120}" srcId="{35342473-457F-4589-8238-DEFE5E629947}" destId="{8553C4BF-B3FD-4A2D-87E2-DB56467D826C}" srcOrd="1" destOrd="0" parTransId="{F6D58820-CD3B-4CEA-92F1-3DD172155B9D}" sibTransId="{95F3E8C4-E261-4481-AD0B-3B5EEA9E5FF5}"/>
    <dgm:cxn modelId="{1047645C-6404-43C6-982D-2B971EF50227}" srcId="{8ED0FC07-C356-4EF1-9F75-66058550A615}" destId="{8CE2B8BF-F63E-4892-A834-01B430050068}" srcOrd="0" destOrd="0" parTransId="{5CCA387E-99CD-4DB5-9D6C-3C08B3CC49F9}" sibTransId="{4CC35933-70E0-44B7-AC3B-66DB33DFC014}"/>
    <dgm:cxn modelId="{284F564B-7A39-410E-BCD2-B0563BE832D9}" srcId="{8553C4BF-B3FD-4A2D-87E2-DB56467D826C}" destId="{3A065F04-F106-4850-9501-A683DFD19E6E}" srcOrd="0" destOrd="0" parTransId="{AFA03E78-1EF1-4B1F-8876-7960C70E9725}" sibTransId="{C337B557-7C9B-4FA1-9858-80BAABECB2D6}"/>
    <dgm:cxn modelId="{512A41D7-8D1A-4980-B74B-AC264AFF4ABF}" type="presOf" srcId="{8ED0FC07-C356-4EF1-9F75-66058550A615}" destId="{6506A5FC-BB32-4A16-A9A7-7E0E5C5C276E}" srcOrd="0" destOrd="0" presId="urn:microsoft.com/office/officeart/2005/8/layout/chevron2"/>
    <dgm:cxn modelId="{BDF67B12-F40C-4EEA-8964-D7331DCDB750}" type="presOf" srcId="{8553C4BF-B3FD-4A2D-87E2-DB56467D826C}" destId="{44252A41-0E0E-43C7-9EBA-3BE059FA583A}" srcOrd="0" destOrd="0" presId="urn:microsoft.com/office/officeart/2005/8/layout/chevron2"/>
    <dgm:cxn modelId="{9B6A7F84-FA01-4891-BAE1-878BCD6338D9}" srcId="{5E4DF130-B879-43FB-B485-2072E069D86E}" destId="{7FB33428-83D0-4D6D-8CC0-7A0CBA7EFD34}" srcOrd="0" destOrd="0" parTransId="{839D7688-1470-4EE1-81BB-B75C3A144FDF}" sibTransId="{5F852973-19AB-4820-B55E-8ADE15BFA564}"/>
    <dgm:cxn modelId="{E2830377-C0B9-4437-A72E-5D1E0BB98BA0}" type="presOf" srcId="{541B7A2E-5AF9-4BAE-8D85-5F5B8B0FE54A}" destId="{91430E59-2EC4-421D-8276-6A8E67318C2E}" srcOrd="0" destOrd="1" presId="urn:microsoft.com/office/officeart/2005/8/layout/chevron2"/>
    <dgm:cxn modelId="{E607153A-3F2E-4920-86AE-CA73C74486B8}" type="presOf" srcId="{8CE2B8BF-F63E-4892-A834-01B430050068}" destId="{3FF4BCE9-08F7-4536-9CAA-832C5265CC0E}" srcOrd="0" destOrd="0" presId="urn:microsoft.com/office/officeart/2005/8/layout/chevron2"/>
    <dgm:cxn modelId="{3A405458-8908-499B-988D-9B78D9032271}" type="presOf" srcId="{5E4DF130-B879-43FB-B485-2072E069D86E}" destId="{351D06B5-4A59-4CD6-830F-8FB6BCB6A4E1}" srcOrd="0" destOrd="0" presId="urn:microsoft.com/office/officeart/2005/8/layout/chevron2"/>
    <dgm:cxn modelId="{2F4B19F6-B193-422F-8731-BF1650216F47}" type="presOf" srcId="{7FB33428-83D0-4D6D-8CC0-7A0CBA7EFD34}" destId="{31FC3404-07CD-44D4-9F9B-7F1061ED9CE6}" srcOrd="0" destOrd="0" presId="urn:microsoft.com/office/officeart/2005/8/layout/chevron2"/>
    <dgm:cxn modelId="{C6FB27B6-DCA9-4AE5-B711-7733BADB75FA}" type="presOf" srcId="{35342473-457F-4589-8238-DEFE5E629947}" destId="{B93DA92A-4251-462A-BAD6-920F5C9D6BB2}" srcOrd="0" destOrd="0" presId="urn:microsoft.com/office/officeart/2005/8/layout/chevron2"/>
    <dgm:cxn modelId="{EFE0C640-5603-4DE5-B077-7F8F50065253}" srcId="{35342473-457F-4589-8238-DEFE5E629947}" destId="{8ED0FC07-C356-4EF1-9F75-66058550A615}" srcOrd="2" destOrd="0" parTransId="{0D9441FF-F303-4560-884B-CDCB653FAB05}" sibTransId="{88D459E7-8B4F-462F-BCDB-6B1CA096C746}"/>
    <dgm:cxn modelId="{0E7AC6AB-8DD4-4D21-8634-DFBE2DC075C5}" type="presOf" srcId="{3A065F04-F106-4850-9501-A683DFD19E6E}" destId="{91430E59-2EC4-421D-8276-6A8E67318C2E}" srcOrd="0" destOrd="0" presId="urn:microsoft.com/office/officeart/2005/8/layout/chevron2"/>
    <dgm:cxn modelId="{DD7544B0-362B-42DD-ABDD-DC5507895EBE}" srcId="{8553C4BF-B3FD-4A2D-87E2-DB56467D826C}" destId="{541B7A2E-5AF9-4BAE-8D85-5F5B8B0FE54A}" srcOrd="1" destOrd="0" parTransId="{84F2F8ED-0A1D-4365-9AD8-B83A431A1D9B}" sibTransId="{3418E205-0EDF-4810-8130-79B76A91C7F7}"/>
    <dgm:cxn modelId="{D0FF330C-12EC-45C8-A1CF-C9E51FE1E3CE}" srcId="{35342473-457F-4589-8238-DEFE5E629947}" destId="{5E4DF130-B879-43FB-B485-2072E069D86E}" srcOrd="0" destOrd="0" parTransId="{E9D5A6CA-C0CD-4D53-AFD8-A8D62682D76D}" sibTransId="{10CED272-A41F-40C8-B24D-2B2A82AA260D}"/>
    <dgm:cxn modelId="{19D9F61D-A423-4560-B48E-104C1AF5DA93}" type="presParOf" srcId="{B93DA92A-4251-462A-BAD6-920F5C9D6BB2}" destId="{829831C9-D640-4D3B-A968-727B07582D5B}" srcOrd="0" destOrd="0" presId="urn:microsoft.com/office/officeart/2005/8/layout/chevron2"/>
    <dgm:cxn modelId="{E6F251A9-2E09-4B10-99DA-5C38A2643576}" type="presParOf" srcId="{829831C9-D640-4D3B-A968-727B07582D5B}" destId="{351D06B5-4A59-4CD6-830F-8FB6BCB6A4E1}" srcOrd="0" destOrd="0" presId="urn:microsoft.com/office/officeart/2005/8/layout/chevron2"/>
    <dgm:cxn modelId="{F13A8778-B4D0-4D79-9748-8FF459F20D69}" type="presParOf" srcId="{829831C9-D640-4D3B-A968-727B07582D5B}" destId="{31FC3404-07CD-44D4-9F9B-7F1061ED9CE6}" srcOrd="1" destOrd="0" presId="urn:microsoft.com/office/officeart/2005/8/layout/chevron2"/>
    <dgm:cxn modelId="{8FAB28B4-50DA-45AA-B9D6-89827F3615E1}" type="presParOf" srcId="{B93DA92A-4251-462A-BAD6-920F5C9D6BB2}" destId="{F4B66752-8634-4650-A9C8-69D3A37CA375}" srcOrd="1" destOrd="0" presId="urn:microsoft.com/office/officeart/2005/8/layout/chevron2"/>
    <dgm:cxn modelId="{E284438E-C81C-41E8-98F4-ED4CF5001CB5}" type="presParOf" srcId="{B93DA92A-4251-462A-BAD6-920F5C9D6BB2}" destId="{E744EB96-DEF5-4F2A-8283-12DBAE920B24}" srcOrd="2" destOrd="0" presId="urn:microsoft.com/office/officeart/2005/8/layout/chevron2"/>
    <dgm:cxn modelId="{2B4A0332-97D4-45B5-B2B0-AF6E39489E6D}" type="presParOf" srcId="{E744EB96-DEF5-4F2A-8283-12DBAE920B24}" destId="{44252A41-0E0E-43C7-9EBA-3BE059FA583A}" srcOrd="0" destOrd="0" presId="urn:microsoft.com/office/officeart/2005/8/layout/chevron2"/>
    <dgm:cxn modelId="{075ECD96-3FD7-479E-83A5-88DC4F1585AA}" type="presParOf" srcId="{E744EB96-DEF5-4F2A-8283-12DBAE920B24}" destId="{91430E59-2EC4-421D-8276-6A8E67318C2E}" srcOrd="1" destOrd="0" presId="urn:microsoft.com/office/officeart/2005/8/layout/chevron2"/>
    <dgm:cxn modelId="{7C969E6D-BED3-4553-B60B-55A9B799C9FC}" type="presParOf" srcId="{B93DA92A-4251-462A-BAD6-920F5C9D6BB2}" destId="{4B85787B-71AA-414E-83E2-362C9A96F5C5}" srcOrd="3" destOrd="0" presId="urn:microsoft.com/office/officeart/2005/8/layout/chevron2"/>
    <dgm:cxn modelId="{8E4B6AB7-38B6-465C-803D-AAE562285330}" type="presParOf" srcId="{B93DA92A-4251-462A-BAD6-920F5C9D6BB2}" destId="{4820851C-87FC-44D6-B10A-7AF7654FCC08}" srcOrd="4" destOrd="0" presId="urn:microsoft.com/office/officeart/2005/8/layout/chevron2"/>
    <dgm:cxn modelId="{3992842F-98E3-4B27-8328-4FFC88752B0F}" type="presParOf" srcId="{4820851C-87FC-44D6-B10A-7AF7654FCC08}" destId="{6506A5FC-BB32-4A16-A9A7-7E0E5C5C276E}" srcOrd="0" destOrd="0" presId="urn:microsoft.com/office/officeart/2005/8/layout/chevron2"/>
    <dgm:cxn modelId="{97ED1D6A-8D14-4917-989D-954696053A53}" type="presParOf" srcId="{4820851C-87FC-44D6-B10A-7AF7654FCC08}" destId="{3FF4BCE9-08F7-4536-9CAA-832C5265CC0E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342473-457F-4589-8238-DEFE5E62994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4DF130-B879-43FB-B485-2072E069D86E}">
      <dgm:prSet phldrT="[Текст]"/>
      <dgm:spPr/>
      <dgm:t>
        <a:bodyPr/>
        <a:lstStyle/>
        <a:p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E9D5A6CA-C0CD-4D53-AFD8-A8D62682D76D}" type="parTrans" cxnId="{D0FF330C-12EC-45C8-A1CF-C9E51FE1E3C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10CED272-A41F-40C8-B24D-2B2A82AA260D}" type="sibTrans" cxnId="{D0FF330C-12EC-45C8-A1CF-C9E51FE1E3C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7FB33428-83D0-4D6D-8CC0-7A0CBA7EFD34}">
      <dgm:prSet phldrT="[Текст]"/>
      <dgm:spPr/>
      <dgm:t>
        <a:bodyPr/>
        <a:lstStyle/>
        <a:p>
          <a:r>
            <a:rPr lang="ru-RU" dirty="0" smtClean="0">
              <a:latin typeface="Calibri" pitchFamily="34" charset="0"/>
              <a:cs typeface="Calibri" pitchFamily="34" charset="0"/>
            </a:rPr>
            <a:t>228 352,78</a:t>
          </a:r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839D7688-1470-4EE1-81BB-B75C3A144FDF}" type="parTrans" cxnId="{9B6A7F84-FA01-4891-BAE1-878BCD6338D9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5F852973-19AB-4820-B55E-8ADE15BFA564}" type="sibTrans" cxnId="{9B6A7F84-FA01-4891-BAE1-878BCD6338D9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8553C4BF-B3FD-4A2D-87E2-DB56467D826C}">
      <dgm:prSet phldrT="[Текст]"/>
      <dgm:spPr/>
      <dgm:t>
        <a:bodyPr/>
        <a:lstStyle/>
        <a:p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F6D58820-CD3B-4CEA-92F1-3DD172155B9D}" type="parTrans" cxnId="{4E95574F-26B7-4180-B359-B0D6194EF120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95F3E8C4-E261-4481-AD0B-3B5EEA9E5FF5}" type="sibTrans" cxnId="{4E95574F-26B7-4180-B359-B0D6194EF120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3A065F04-F106-4850-9501-A683DFD19E6E}">
      <dgm:prSet phldrT="[Текст]"/>
      <dgm:spPr/>
      <dgm:t>
        <a:bodyPr/>
        <a:lstStyle/>
        <a:p>
          <a:r>
            <a:rPr lang="ru-RU" dirty="0" smtClean="0">
              <a:latin typeface="Calibri" pitchFamily="34" charset="0"/>
              <a:cs typeface="Calibri" pitchFamily="34" charset="0"/>
            </a:rPr>
            <a:t>+ 17 346,54</a:t>
          </a:r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AFA03E78-1EF1-4B1F-8876-7960C70E9725}" type="parTrans" cxnId="{284F564B-7A39-410E-BCD2-B0563BE832D9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C337B557-7C9B-4FA1-9858-80BAABECB2D6}" type="sibTrans" cxnId="{284F564B-7A39-410E-BCD2-B0563BE832D9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541B7A2E-5AF9-4BAE-8D85-5F5B8B0FE54A}">
      <dgm:prSet phldrT="[Текст]"/>
      <dgm:spPr/>
      <dgm:t>
        <a:bodyPr/>
        <a:lstStyle/>
        <a:p>
          <a:r>
            <a:rPr lang="ru-RU" dirty="0" smtClean="0">
              <a:latin typeface="Calibri" pitchFamily="34" charset="0"/>
              <a:cs typeface="Calibri" pitchFamily="34" charset="0"/>
            </a:rPr>
            <a:t>+ 8,2%</a:t>
          </a:r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84F2F8ED-0A1D-4365-9AD8-B83A431A1D9B}" type="parTrans" cxnId="{DD7544B0-362B-42DD-ABDD-DC5507895EB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3418E205-0EDF-4810-8130-79B76A91C7F7}" type="sibTrans" cxnId="{DD7544B0-362B-42DD-ABDD-DC5507895EBE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8ED0FC07-C356-4EF1-9F75-66058550A615}">
      <dgm:prSet phldrT="[Текст]"/>
      <dgm:spPr/>
      <dgm:t>
        <a:bodyPr/>
        <a:lstStyle/>
        <a:p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0D9441FF-F303-4560-884B-CDCB653FAB05}" type="parTrans" cxnId="{EFE0C640-5603-4DE5-B077-7F8F50065253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88D459E7-8B4F-462F-BCDB-6B1CA096C746}" type="sibTrans" cxnId="{EFE0C640-5603-4DE5-B077-7F8F50065253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8CE2B8BF-F63E-4892-A834-01B430050068}">
      <dgm:prSet phldrT="[Текст]"/>
      <dgm:spPr/>
      <dgm:t>
        <a:bodyPr/>
        <a:lstStyle/>
        <a:p>
          <a:r>
            <a:rPr lang="ru-RU" dirty="0" smtClean="0">
              <a:latin typeface="Calibri" pitchFamily="34" charset="0"/>
              <a:cs typeface="Calibri" pitchFamily="34" charset="0"/>
            </a:rPr>
            <a:t>211 006,24</a:t>
          </a:r>
          <a:endParaRPr lang="ru-RU" dirty="0">
            <a:latin typeface="Calibri" pitchFamily="34" charset="0"/>
            <a:cs typeface="Calibri" pitchFamily="34" charset="0"/>
          </a:endParaRPr>
        </a:p>
      </dgm:t>
    </dgm:pt>
    <dgm:pt modelId="{5CCA387E-99CD-4DB5-9D6C-3C08B3CC49F9}" type="parTrans" cxnId="{1047645C-6404-43C6-982D-2B971EF50227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4CC35933-70E0-44B7-AC3B-66DB33DFC014}" type="sibTrans" cxnId="{1047645C-6404-43C6-982D-2B971EF50227}">
      <dgm:prSet/>
      <dgm:spPr/>
      <dgm:t>
        <a:bodyPr/>
        <a:lstStyle/>
        <a:p>
          <a:endParaRPr lang="ru-RU">
            <a:latin typeface="Calibri" pitchFamily="34" charset="0"/>
            <a:cs typeface="Calibri" pitchFamily="34" charset="0"/>
          </a:endParaRPr>
        </a:p>
      </dgm:t>
    </dgm:pt>
    <dgm:pt modelId="{B93DA92A-4251-462A-BAD6-920F5C9D6BB2}" type="pres">
      <dgm:prSet presAssocID="{35342473-457F-4589-8238-DEFE5E62994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9831C9-D640-4D3B-A968-727B07582D5B}" type="pres">
      <dgm:prSet presAssocID="{5E4DF130-B879-43FB-B485-2072E069D86E}" presName="composite" presStyleCnt="0"/>
      <dgm:spPr/>
    </dgm:pt>
    <dgm:pt modelId="{351D06B5-4A59-4CD6-830F-8FB6BCB6A4E1}" type="pres">
      <dgm:prSet presAssocID="{5E4DF130-B879-43FB-B485-2072E069D86E}" presName="parentText" presStyleLbl="alignNode1" presStyleIdx="0" presStyleCnt="3" custAng="108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C3404-07CD-44D4-9F9B-7F1061ED9CE6}" type="pres">
      <dgm:prSet presAssocID="{5E4DF130-B879-43FB-B485-2072E069D86E}" presName="descendantText" presStyleLbl="alignAcc1" presStyleIdx="0" presStyleCnt="3" custLinFactNeighborX="-326" custLinFactNeighborY="56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66752-8634-4650-A9C8-69D3A37CA375}" type="pres">
      <dgm:prSet presAssocID="{10CED272-A41F-40C8-B24D-2B2A82AA260D}" presName="sp" presStyleCnt="0"/>
      <dgm:spPr/>
    </dgm:pt>
    <dgm:pt modelId="{E744EB96-DEF5-4F2A-8283-12DBAE920B24}" type="pres">
      <dgm:prSet presAssocID="{8553C4BF-B3FD-4A2D-87E2-DB56467D826C}" presName="composite" presStyleCnt="0"/>
      <dgm:spPr/>
    </dgm:pt>
    <dgm:pt modelId="{44252A41-0E0E-43C7-9EBA-3BE059FA583A}" type="pres">
      <dgm:prSet presAssocID="{8553C4BF-B3FD-4A2D-87E2-DB56467D826C}" presName="parentText" presStyleLbl="alignNode1" presStyleIdx="1" presStyleCnt="3" custAng="108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30E59-2EC4-421D-8276-6A8E67318C2E}" type="pres">
      <dgm:prSet presAssocID="{8553C4BF-B3FD-4A2D-87E2-DB56467D826C}" presName="descendantText" presStyleLbl="alignAcc1" presStyleIdx="1" presStyleCnt="3" custLinFactNeighborX="-326" custLinFactNeighborY="550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5787B-71AA-414E-83E2-362C9A96F5C5}" type="pres">
      <dgm:prSet presAssocID="{95F3E8C4-E261-4481-AD0B-3B5EEA9E5FF5}" presName="sp" presStyleCnt="0"/>
      <dgm:spPr/>
    </dgm:pt>
    <dgm:pt modelId="{4820851C-87FC-44D6-B10A-7AF7654FCC08}" type="pres">
      <dgm:prSet presAssocID="{8ED0FC07-C356-4EF1-9F75-66058550A615}" presName="composite" presStyleCnt="0"/>
      <dgm:spPr/>
    </dgm:pt>
    <dgm:pt modelId="{6506A5FC-BB32-4A16-A9A7-7E0E5C5C276E}" type="pres">
      <dgm:prSet presAssocID="{8ED0FC07-C356-4EF1-9F75-66058550A615}" presName="parentText" presStyleLbl="alignNode1" presStyleIdx="2" presStyleCnt="3" custAng="1080000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4BCE9-08F7-4536-9CAA-832C5265CC0E}" type="pres">
      <dgm:prSet presAssocID="{8ED0FC07-C356-4EF1-9F75-66058550A615}" presName="descendantText" presStyleLbl="alignAcc1" presStyleIdx="2" presStyleCnt="3" custLinFactNeighborX="-326" custLinFactNeighborY="541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95574F-26B7-4180-B359-B0D6194EF120}" srcId="{35342473-457F-4589-8238-DEFE5E629947}" destId="{8553C4BF-B3FD-4A2D-87E2-DB56467D826C}" srcOrd="1" destOrd="0" parTransId="{F6D58820-CD3B-4CEA-92F1-3DD172155B9D}" sibTransId="{95F3E8C4-E261-4481-AD0B-3B5EEA9E5FF5}"/>
    <dgm:cxn modelId="{FB55C9EB-DE0D-4C41-BB78-1D4BDD821231}" type="presOf" srcId="{7FB33428-83D0-4D6D-8CC0-7A0CBA7EFD34}" destId="{31FC3404-07CD-44D4-9F9B-7F1061ED9CE6}" srcOrd="0" destOrd="0" presId="urn:microsoft.com/office/officeart/2005/8/layout/chevron2"/>
    <dgm:cxn modelId="{1047645C-6404-43C6-982D-2B971EF50227}" srcId="{8ED0FC07-C356-4EF1-9F75-66058550A615}" destId="{8CE2B8BF-F63E-4892-A834-01B430050068}" srcOrd="0" destOrd="0" parTransId="{5CCA387E-99CD-4DB5-9D6C-3C08B3CC49F9}" sibTransId="{4CC35933-70E0-44B7-AC3B-66DB33DFC014}"/>
    <dgm:cxn modelId="{284F564B-7A39-410E-BCD2-B0563BE832D9}" srcId="{8553C4BF-B3FD-4A2D-87E2-DB56467D826C}" destId="{3A065F04-F106-4850-9501-A683DFD19E6E}" srcOrd="0" destOrd="0" parTransId="{AFA03E78-1EF1-4B1F-8876-7960C70E9725}" sibTransId="{C337B557-7C9B-4FA1-9858-80BAABECB2D6}"/>
    <dgm:cxn modelId="{F397E08D-7B5A-41E0-B22E-F9A052860C49}" type="presOf" srcId="{8CE2B8BF-F63E-4892-A834-01B430050068}" destId="{3FF4BCE9-08F7-4536-9CAA-832C5265CC0E}" srcOrd="0" destOrd="0" presId="urn:microsoft.com/office/officeart/2005/8/layout/chevron2"/>
    <dgm:cxn modelId="{9B6A7F84-FA01-4891-BAE1-878BCD6338D9}" srcId="{5E4DF130-B879-43FB-B485-2072E069D86E}" destId="{7FB33428-83D0-4D6D-8CC0-7A0CBA7EFD34}" srcOrd="0" destOrd="0" parTransId="{839D7688-1470-4EE1-81BB-B75C3A144FDF}" sibTransId="{5F852973-19AB-4820-B55E-8ADE15BFA564}"/>
    <dgm:cxn modelId="{7E691554-12FC-47C2-86C6-C286963ACC9D}" type="presOf" srcId="{35342473-457F-4589-8238-DEFE5E629947}" destId="{B93DA92A-4251-462A-BAD6-920F5C9D6BB2}" srcOrd="0" destOrd="0" presId="urn:microsoft.com/office/officeart/2005/8/layout/chevron2"/>
    <dgm:cxn modelId="{EFE0C640-5603-4DE5-B077-7F8F50065253}" srcId="{35342473-457F-4589-8238-DEFE5E629947}" destId="{8ED0FC07-C356-4EF1-9F75-66058550A615}" srcOrd="2" destOrd="0" parTransId="{0D9441FF-F303-4560-884B-CDCB653FAB05}" sibTransId="{88D459E7-8B4F-462F-BCDB-6B1CA096C746}"/>
    <dgm:cxn modelId="{DD7544B0-362B-42DD-ABDD-DC5507895EBE}" srcId="{8553C4BF-B3FD-4A2D-87E2-DB56467D826C}" destId="{541B7A2E-5AF9-4BAE-8D85-5F5B8B0FE54A}" srcOrd="1" destOrd="0" parTransId="{84F2F8ED-0A1D-4365-9AD8-B83A431A1D9B}" sibTransId="{3418E205-0EDF-4810-8130-79B76A91C7F7}"/>
    <dgm:cxn modelId="{868DCBF5-64FA-47C8-AD1E-AE06C2D5F227}" type="presOf" srcId="{8ED0FC07-C356-4EF1-9F75-66058550A615}" destId="{6506A5FC-BB32-4A16-A9A7-7E0E5C5C276E}" srcOrd="0" destOrd="0" presId="urn:microsoft.com/office/officeart/2005/8/layout/chevron2"/>
    <dgm:cxn modelId="{1ACC002B-2742-4C84-9B1C-FE99F1CB6035}" type="presOf" srcId="{8553C4BF-B3FD-4A2D-87E2-DB56467D826C}" destId="{44252A41-0E0E-43C7-9EBA-3BE059FA583A}" srcOrd="0" destOrd="0" presId="urn:microsoft.com/office/officeart/2005/8/layout/chevron2"/>
    <dgm:cxn modelId="{D0FF330C-12EC-45C8-A1CF-C9E51FE1E3CE}" srcId="{35342473-457F-4589-8238-DEFE5E629947}" destId="{5E4DF130-B879-43FB-B485-2072E069D86E}" srcOrd="0" destOrd="0" parTransId="{E9D5A6CA-C0CD-4D53-AFD8-A8D62682D76D}" sibTransId="{10CED272-A41F-40C8-B24D-2B2A82AA260D}"/>
    <dgm:cxn modelId="{66EF6AD8-EEC3-4FD6-8DFB-3FCE37B48C46}" type="presOf" srcId="{5E4DF130-B879-43FB-B485-2072E069D86E}" destId="{351D06B5-4A59-4CD6-830F-8FB6BCB6A4E1}" srcOrd="0" destOrd="0" presId="urn:microsoft.com/office/officeart/2005/8/layout/chevron2"/>
    <dgm:cxn modelId="{B4EAF3E7-712D-4AE3-92C4-647B727F34E1}" type="presOf" srcId="{3A065F04-F106-4850-9501-A683DFD19E6E}" destId="{91430E59-2EC4-421D-8276-6A8E67318C2E}" srcOrd="0" destOrd="0" presId="urn:microsoft.com/office/officeart/2005/8/layout/chevron2"/>
    <dgm:cxn modelId="{DBA7C622-49C2-4639-B1A3-FE22BCEA6640}" type="presOf" srcId="{541B7A2E-5AF9-4BAE-8D85-5F5B8B0FE54A}" destId="{91430E59-2EC4-421D-8276-6A8E67318C2E}" srcOrd="0" destOrd="1" presId="urn:microsoft.com/office/officeart/2005/8/layout/chevron2"/>
    <dgm:cxn modelId="{96CBFEF8-340F-4AF1-9AB1-5FAC26127123}" type="presParOf" srcId="{B93DA92A-4251-462A-BAD6-920F5C9D6BB2}" destId="{829831C9-D640-4D3B-A968-727B07582D5B}" srcOrd="0" destOrd="0" presId="urn:microsoft.com/office/officeart/2005/8/layout/chevron2"/>
    <dgm:cxn modelId="{EE417B01-B6E6-4BB2-94AB-8A9BCFE15EEF}" type="presParOf" srcId="{829831C9-D640-4D3B-A968-727B07582D5B}" destId="{351D06B5-4A59-4CD6-830F-8FB6BCB6A4E1}" srcOrd="0" destOrd="0" presId="urn:microsoft.com/office/officeart/2005/8/layout/chevron2"/>
    <dgm:cxn modelId="{E7821A31-1A35-41E3-8C9D-A011E73DD33B}" type="presParOf" srcId="{829831C9-D640-4D3B-A968-727B07582D5B}" destId="{31FC3404-07CD-44D4-9F9B-7F1061ED9CE6}" srcOrd="1" destOrd="0" presId="urn:microsoft.com/office/officeart/2005/8/layout/chevron2"/>
    <dgm:cxn modelId="{1C3708BB-2BE8-4153-A16E-E4885B61C26E}" type="presParOf" srcId="{B93DA92A-4251-462A-BAD6-920F5C9D6BB2}" destId="{F4B66752-8634-4650-A9C8-69D3A37CA375}" srcOrd="1" destOrd="0" presId="urn:microsoft.com/office/officeart/2005/8/layout/chevron2"/>
    <dgm:cxn modelId="{60955596-9271-4F4E-BA77-2D2BCE79DBF0}" type="presParOf" srcId="{B93DA92A-4251-462A-BAD6-920F5C9D6BB2}" destId="{E744EB96-DEF5-4F2A-8283-12DBAE920B24}" srcOrd="2" destOrd="0" presId="urn:microsoft.com/office/officeart/2005/8/layout/chevron2"/>
    <dgm:cxn modelId="{AC8B3AE3-826F-4A4C-87B6-39F826139C67}" type="presParOf" srcId="{E744EB96-DEF5-4F2A-8283-12DBAE920B24}" destId="{44252A41-0E0E-43C7-9EBA-3BE059FA583A}" srcOrd="0" destOrd="0" presId="urn:microsoft.com/office/officeart/2005/8/layout/chevron2"/>
    <dgm:cxn modelId="{F8450B0D-492A-4E45-99F7-021F6EF3654A}" type="presParOf" srcId="{E744EB96-DEF5-4F2A-8283-12DBAE920B24}" destId="{91430E59-2EC4-421D-8276-6A8E67318C2E}" srcOrd="1" destOrd="0" presId="urn:microsoft.com/office/officeart/2005/8/layout/chevron2"/>
    <dgm:cxn modelId="{37E11367-1551-4963-AF82-C724A8BE8F73}" type="presParOf" srcId="{B93DA92A-4251-462A-BAD6-920F5C9D6BB2}" destId="{4B85787B-71AA-414E-83E2-362C9A96F5C5}" srcOrd="3" destOrd="0" presId="urn:microsoft.com/office/officeart/2005/8/layout/chevron2"/>
    <dgm:cxn modelId="{B6791172-E73B-423B-8F37-AB5752674F4C}" type="presParOf" srcId="{B93DA92A-4251-462A-BAD6-920F5C9D6BB2}" destId="{4820851C-87FC-44D6-B10A-7AF7654FCC08}" srcOrd="4" destOrd="0" presId="urn:microsoft.com/office/officeart/2005/8/layout/chevron2"/>
    <dgm:cxn modelId="{5ED8EDAC-2CB1-4D32-BF49-94BFD3E89BA3}" type="presParOf" srcId="{4820851C-87FC-44D6-B10A-7AF7654FCC08}" destId="{6506A5FC-BB32-4A16-A9A7-7E0E5C5C276E}" srcOrd="0" destOrd="0" presId="urn:microsoft.com/office/officeart/2005/8/layout/chevron2"/>
    <dgm:cxn modelId="{38722124-55EA-4A7F-B42A-DAF5B109FECF}" type="presParOf" srcId="{4820851C-87FC-44D6-B10A-7AF7654FCC08}" destId="{3FF4BCE9-08F7-4536-9CAA-832C5265CC0E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7F4D1B-4133-4FF3-BCE3-0EC2986244B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5AB3DC-297A-4D19-9899-8C0804A3E0A5}">
      <dgm:prSet phldrT="[Текст]" custT="1"/>
      <dgm:spPr>
        <a:noFill/>
        <a:ln>
          <a:solidFill>
            <a:srgbClr val="FF0000"/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rPr>
            <a:t>Мероприятия</a:t>
          </a:r>
        </a:p>
        <a:p>
          <a:r>
            <a: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cs typeface="Calibri" pitchFamily="34" charset="0"/>
            </a:rPr>
            <a:t>направленные на увеличение налогового потенциала района, своевременного поступления  в бюджет собственных доходов, недопущения образования текущей задолженности и погашения имеющейся,  а также для обеспечения реализации программы оздоровления муниципальных финансов</a:t>
          </a:r>
          <a:endParaRPr lang="ru-RU" sz="2000" b="1" dirty="0">
            <a:solidFill>
              <a:schemeClr val="tx1">
                <a:lumMod val="95000"/>
                <a:lumOff val="5000"/>
              </a:schemeClr>
            </a:solidFill>
            <a:latin typeface="Calibri" pitchFamily="34" charset="0"/>
            <a:cs typeface="Calibri" pitchFamily="34" charset="0"/>
          </a:endParaRPr>
        </a:p>
      </dgm:t>
    </dgm:pt>
    <dgm:pt modelId="{3BACFD73-ABCB-4449-9244-852258F217D8}" type="parTrans" cxnId="{52986247-98B6-49CB-9EBA-96B1C2136D74}">
      <dgm:prSet/>
      <dgm:spPr/>
      <dgm:t>
        <a:bodyPr/>
        <a:lstStyle/>
        <a:p>
          <a:endParaRPr lang="ru-RU"/>
        </a:p>
      </dgm:t>
    </dgm:pt>
    <dgm:pt modelId="{F70CD531-4A04-4FEB-8564-E5938394BB05}" type="sibTrans" cxnId="{52986247-98B6-49CB-9EBA-96B1C2136D74}">
      <dgm:prSet/>
      <dgm:spPr/>
      <dgm:t>
        <a:bodyPr/>
        <a:lstStyle/>
        <a:p>
          <a:endParaRPr lang="ru-RU"/>
        </a:p>
      </dgm:t>
    </dgm:pt>
    <dgm:pt modelId="{384C9109-2CA0-4DD7-A763-024BC52E0381}">
      <dgm:prSet phldrT="[Текст]" custT="1"/>
      <dgm:spPr>
        <a:noFill/>
        <a:ln>
          <a:solidFill>
            <a:schemeClr val="accent4">
              <a:lumMod val="75000"/>
            </a:schemeClr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Ежедневный,</a:t>
          </a:r>
        </a:p>
        <a:p>
          <a:r>
            <a:rPr lang="ru-RU" sz="20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ежедекадный,</a:t>
          </a:r>
        </a:p>
        <a:p>
          <a:r>
            <a:rPr lang="ru-RU" sz="20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rPr>
            <a:t>ежемесячный анализ исполнения доходной части бюджета</a:t>
          </a:r>
          <a:endParaRPr lang="ru-RU" sz="2000" b="1" dirty="0">
            <a:solidFill>
              <a:schemeClr val="tx1"/>
            </a:solidFill>
            <a:latin typeface="Calibri" pitchFamily="34" charset="0"/>
            <a:cs typeface="Calibri" pitchFamily="34" charset="0"/>
          </a:endParaRPr>
        </a:p>
      </dgm:t>
    </dgm:pt>
    <dgm:pt modelId="{E734409B-0A0D-4A69-B50D-FCACA8D9E9AC}" type="parTrans" cxnId="{D7415873-A7C4-43EC-8307-A67E514BA727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1F0C2E44-85AC-4BBB-B47C-FB7AC4E926E4}" type="sibTrans" cxnId="{D7415873-A7C4-43EC-8307-A67E514BA727}">
      <dgm:prSet/>
      <dgm:spPr/>
      <dgm:t>
        <a:bodyPr/>
        <a:lstStyle/>
        <a:p>
          <a:endParaRPr lang="ru-RU"/>
        </a:p>
      </dgm:t>
    </dgm:pt>
    <dgm:pt modelId="{4DEFC01F-7495-4886-B57F-CE9F2EAD5B2A}">
      <dgm:prSet phldrT="[Текст]" custT="1"/>
      <dgm:spPr>
        <a:noFill/>
        <a:ln>
          <a:solidFill>
            <a:srgbClr val="7030A0"/>
          </a:solidFill>
        </a:ln>
      </dgm:spPr>
      <dgm:t>
        <a:bodyPr/>
        <a:lstStyle/>
        <a:p>
          <a:r>
            <a:rPr lang="ru-RU" sz="2000" b="1" dirty="0" smtClean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rPr>
            <a:t>Подготовка материала для проведения комиссии по мобилизации налоговых и неналоговых доходов</a:t>
          </a:r>
          <a:endParaRPr lang="ru-RU" sz="2000" b="1" dirty="0">
            <a:latin typeface="Calibri" pitchFamily="34" charset="0"/>
            <a:cs typeface="Calibri" pitchFamily="34" charset="0"/>
          </a:endParaRPr>
        </a:p>
      </dgm:t>
    </dgm:pt>
    <dgm:pt modelId="{C9287771-9CD7-44EC-9C33-DF69DF2802F5}" type="parTrans" cxnId="{7643449B-563D-4AC9-B0B5-C3D5A06EC2A6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B25AB311-BAC9-4782-89C2-963AE32C0620}" type="sibTrans" cxnId="{7643449B-563D-4AC9-B0B5-C3D5A06EC2A6}">
      <dgm:prSet/>
      <dgm:spPr/>
      <dgm:t>
        <a:bodyPr/>
        <a:lstStyle/>
        <a:p>
          <a:endParaRPr lang="ru-RU"/>
        </a:p>
      </dgm:t>
    </dgm:pt>
    <dgm:pt modelId="{AC6E0D2B-AD94-4869-A0AE-A95AB40CE321}">
      <dgm:prSet phldrT="[Текст]" custT="1"/>
      <dgm:spPr>
        <a:noFill/>
        <a:ln>
          <a:solidFill>
            <a:srgbClr val="7030A0"/>
          </a:solidFill>
        </a:ln>
      </dgm:spPr>
      <dgm:t>
        <a:bodyPr/>
        <a:lstStyle/>
        <a:p>
          <a:r>
            <a:rPr lang="ru-RU" sz="2000" b="1" dirty="0" smtClean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rPr>
            <a:t>Участие в работе комиссии Межрайонной ИФНС России №1 по легализации налоговой базы</a:t>
          </a:r>
          <a:endParaRPr lang="ru-RU" sz="2000" b="1" dirty="0">
            <a:latin typeface="Calibri" pitchFamily="34" charset="0"/>
            <a:cs typeface="Calibri" pitchFamily="34" charset="0"/>
          </a:endParaRPr>
        </a:p>
      </dgm:t>
    </dgm:pt>
    <dgm:pt modelId="{B91970DC-F4E7-41E1-89A5-582C77112EE1}" type="parTrans" cxnId="{8487DB4A-9BDB-491D-B818-772F2411E3AC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4D30734C-FCA0-4916-93F6-E6ABDE583B5A}" type="sibTrans" cxnId="{8487DB4A-9BDB-491D-B818-772F2411E3AC}">
      <dgm:prSet/>
      <dgm:spPr/>
      <dgm:t>
        <a:bodyPr/>
        <a:lstStyle/>
        <a:p>
          <a:endParaRPr lang="ru-RU"/>
        </a:p>
      </dgm:t>
    </dgm:pt>
    <dgm:pt modelId="{F7D17D56-9239-4713-813D-5E21FCEFA4A6}" type="pres">
      <dgm:prSet presAssocID="{587F4D1B-4133-4FF3-BCE3-0EC2986244B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7F4A16-0496-4FBA-B017-F7113770D975}" type="pres">
      <dgm:prSet presAssocID="{675AB3DC-297A-4D19-9899-8C0804A3E0A5}" presName="centerShape" presStyleLbl="node0" presStyleIdx="0" presStyleCnt="1" custScaleX="237624" custScaleY="121388" custLinFactNeighborX="-5" custLinFactNeighborY="658"/>
      <dgm:spPr/>
      <dgm:t>
        <a:bodyPr/>
        <a:lstStyle/>
        <a:p>
          <a:endParaRPr lang="ru-RU"/>
        </a:p>
      </dgm:t>
    </dgm:pt>
    <dgm:pt modelId="{3D424E73-599D-4C8B-850F-5CA150254089}" type="pres">
      <dgm:prSet presAssocID="{E734409B-0A0D-4A69-B50D-FCACA8D9E9AC}" presName="parTrans" presStyleLbl="bgSibTrans2D1" presStyleIdx="0" presStyleCnt="3" custAng="1098213" custScaleX="9427" custScaleY="68540" custLinFactNeighborX="28006" custLinFactNeighborY="59398"/>
      <dgm:spPr/>
      <dgm:t>
        <a:bodyPr/>
        <a:lstStyle/>
        <a:p>
          <a:endParaRPr lang="ru-RU"/>
        </a:p>
      </dgm:t>
    </dgm:pt>
    <dgm:pt modelId="{DB4B8B42-0A37-4385-8489-EC3DF24F030A}" type="pres">
      <dgm:prSet presAssocID="{384C9109-2CA0-4DD7-A763-024BC52E0381}" presName="node" presStyleLbl="node1" presStyleIdx="0" presStyleCnt="3" custScaleX="89039" custScaleY="93050" custRadScaleRad="107566" custRadScaleInc="8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1251D-8C81-4CEA-B14D-2C9B0F001024}" type="pres">
      <dgm:prSet presAssocID="{C9287771-9CD7-44EC-9C33-DF69DF2802F5}" presName="parTrans" presStyleLbl="bgSibTrans2D1" presStyleIdx="1" presStyleCnt="3" custScaleX="41530" custScaleY="55585" custLinFactNeighborY="70477"/>
      <dgm:spPr/>
      <dgm:t>
        <a:bodyPr/>
        <a:lstStyle/>
        <a:p>
          <a:endParaRPr lang="ru-RU"/>
        </a:p>
      </dgm:t>
    </dgm:pt>
    <dgm:pt modelId="{6047D2B7-61CB-4D5A-9AE0-774C5C417BD1}" type="pres">
      <dgm:prSet presAssocID="{4DEFC01F-7495-4886-B57F-CE9F2EAD5B2A}" presName="node" presStyleLbl="node1" presStyleIdx="1" presStyleCnt="3" custRadScaleRad="97416" custRadScaleInc="-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D304A-D747-4815-83B8-9442379B4FA0}" type="pres">
      <dgm:prSet presAssocID="{B91970DC-F4E7-41E1-89A5-582C77112EE1}" presName="parTrans" presStyleLbl="bgSibTrans2D1" presStyleIdx="2" presStyleCnt="3" custScaleX="11347" custScaleY="68105" custLinFactNeighborX="-31426" custLinFactNeighborY="57587"/>
      <dgm:spPr/>
      <dgm:t>
        <a:bodyPr/>
        <a:lstStyle/>
        <a:p>
          <a:endParaRPr lang="ru-RU"/>
        </a:p>
      </dgm:t>
    </dgm:pt>
    <dgm:pt modelId="{F4D5FCBB-3D30-47E5-BADA-4B5C96FA7A1B}" type="pres">
      <dgm:prSet presAssocID="{AC6E0D2B-AD94-4869-A0AE-A95AB40CE321}" presName="node" presStyleLbl="node1" presStyleIdx="2" presStyleCnt="3" custScaleX="88987" custScaleY="93050" custRadScaleRad="107566" custRadScaleInc="-8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2F5B4E-8E27-4867-88A7-6266B1C3A1B5}" type="presOf" srcId="{384C9109-2CA0-4DD7-A763-024BC52E0381}" destId="{DB4B8B42-0A37-4385-8489-EC3DF24F030A}" srcOrd="0" destOrd="0" presId="urn:microsoft.com/office/officeart/2005/8/layout/radial4"/>
    <dgm:cxn modelId="{71ECA218-8D19-4443-B156-A717C529A723}" type="presOf" srcId="{4DEFC01F-7495-4886-B57F-CE9F2EAD5B2A}" destId="{6047D2B7-61CB-4D5A-9AE0-774C5C417BD1}" srcOrd="0" destOrd="0" presId="urn:microsoft.com/office/officeart/2005/8/layout/radial4"/>
    <dgm:cxn modelId="{D7415873-A7C4-43EC-8307-A67E514BA727}" srcId="{675AB3DC-297A-4D19-9899-8C0804A3E0A5}" destId="{384C9109-2CA0-4DD7-A763-024BC52E0381}" srcOrd="0" destOrd="0" parTransId="{E734409B-0A0D-4A69-B50D-FCACA8D9E9AC}" sibTransId="{1F0C2E44-85AC-4BBB-B47C-FB7AC4E926E4}"/>
    <dgm:cxn modelId="{68018481-8F74-4D58-8380-118B015F2BA6}" type="presOf" srcId="{675AB3DC-297A-4D19-9899-8C0804A3E0A5}" destId="{4B7F4A16-0496-4FBA-B017-F7113770D975}" srcOrd="0" destOrd="0" presId="urn:microsoft.com/office/officeart/2005/8/layout/radial4"/>
    <dgm:cxn modelId="{7643449B-563D-4AC9-B0B5-C3D5A06EC2A6}" srcId="{675AB3DC-297A-4D19-9899-8C0804A3E0A5}" destId="{4DEFC01F-7495-4886-B57F-CE9F2EAD5B2A}" srcOrd="1" destOrd="0" parTransId="{C9287771-9CD7-44EC-9C33-DF69DF2802F5}" sibTransId="{B25AB311-BAC9-4782-89C2-963AE32C0620}"/>
    <dgm:cxn modelId="{8487DB4A-9BDB-491D-B818-772F2411E3AC}" srcId="{675AB3DC-297A-4D19-9899-8C0804A3E0A5}" destId="{AC6E0D2B-AD94-4869-A0AE-A95AB40CE321}" srcOrd="2" destOrd="0" parTransId="{B91970DC-F4E7-41E1-89A5-582C77112EE1}" sibTransId="{4D30734C-FCA0-4916-93F6-E6ABDE583B5A}"/>
    <dgm:cxn modelId="{52986247-98B6-49CB-9EBA-96B1C2136D74}" srcId="{587F4D1B-4133-4FF3-BCE3-0EC2986244BB}" destId="{675AB3DC-297A-4D19-9899-8C0804A3E0A5}" srcOrd="0" destOrd="0" parTransId="{3BACFD73-ABCB-4449-9244-852258F217D8}" sibTransId="{F70CD531-4A04-4FEB-8564-E5938394BB05}"/>
    <dgm:cxn modelId="{B1E075E5-F66E-40BA-B6E9-7CEC3B9E8DFC}" type="presOf" srcId="{C9287771-9CD7-44EC-9C33-DF69DF2802F5}" destId="{E6D1251D-8C81-4CEA-B14D-2C9B0F001024}" srcOrd="0" destOrd="0" presId="urn:microsoft.com/office/officeart/2005/8/layout/radial4"/>
    <dgm:cxn modelId="{FB41A97F-CDCA-4B6A-9F56-C48262BDEEFA}" type="presOf" srcId="{AC6E0D2B-AD94-4869-A0AE-A95AB40CE321}" destId="{F4D5FCBB-3D30-47E5-BADA-4B5C96FA7A1B}" srcOrd="0" destOrd="0" presId="urn:microsoft.com/office/officeart/2005/8/layout/radial4"/>
    <dgm:cxn modelId="{5DC9C23B-C3FA-436D-B8B1-DA2B0996152E}" type="presOf" srcId="{587F4D1B-4133-4FF3-BCE3-0EC2986244BB}" destId="{F7D17D56-9239-4713-813D-5E21FCEFA4A6}" srcOrd="0" destOrd="0" presId="urn:microsoft.com/office/officeart/2005/8/layout/radial4"/>
    <dgm:cxn modelId="{0CD815F1-4ABC-45DF-B4EE-7DA1D16F4AA2}" type="presOf" srcId="{E734409B-0A0D-4A69-B50D-FCACA8D9E9AC}" destId="{3D424E73-599D-4C8B-850F-5CA150254089}" srcOrd="0" destOrd="0" presId="urn:microsoft.com/office/officeart/2005/8/layout/radial4"/>
    <dgm:cxn modelId="{40797BAB-7A6B-423D-A716-7227BE574BCC}" type="presOf" srcId="{B91970DC-F4E7-41E1-89A5-582C77112EE1}" destId="{108D304A-D747-4815-83B8-9442379B4FA0}" srcOrd="0" destOrd="0" presId="urn:microsoft.com/office/officeart/2005/8/layout/radial4"/>
    <dgm:cxn modelId="{7AC44658-862F-4D80-A413-524AC77A88A9}" type="presParOf" srcId="{F7D17D56-9239-4713-813D-5E21FCEFA4A6}" destId="{4B7F4A16-0496-4FBA-B017-F7113770D975}" srcOrd="0" destOrd="0" presId="urn:microsoft.com/office/officeart/2005/8/layout/radial4"/>
    <dgm:cxn modelId="{A2E0B079-8561-4745-82D5-8AF1C6462DC3}" type="presParOf" srcId="{F7D17D56-9239-4713-813D-5E21FCEFA4A6}" destId="{3D424E73-599D-4C8B-850F-5CA150254089}" srcOrd="1" destOrd="0" presId="urn:microsoft.com/office/officeart/2005/8/layout/radial4"/>
    <dgm:cxn modelId="{84C63F36-6644-442C-B32E-D44F4ABD122B}" type="presParOf" srcId="{F7D17D56-9239-4713-813D-5E21FCEFA4A6}" destId="{DB4B8B42-0A37-4385-8489-EC3DF24F030A}" srcOrd="2" destOrd="0" presId="urn:microsoft.com/office/officeart/2005/8/layout/radial4"/>
    <dgm:cxn modelId="{53774FFB-2637-47A2-B45A-A27D5476A834}" type="presParOf" srcId="{F7D17D56-9239-4713-813D-5E21FCEFA4A6}" destId="{E6D1251D-8C81-4CEA-B14D-2C9B0F001024}" srcOrd="3" destOrd="0" presId="urn:microsoft.com/office/officeart/2005/8/layout/radial4"/>
    <dgm:cxn modelId="{F74DA939-E057-4DD3-8A9F-E463AFF07FBE}" type="presParOf" srcId="{F7D17D56-9239-4713-813D-5E21FCEFA4A6}" destId="{6047D2B7-61CB-4D5A-9AE0-774C5C417BD1}" srcOrd="4" destOrd="0" presId="urn:microsoft.com/office/officeart/2005/8/layout/radial4"/>
    <dgm:cxn modelId="{1FD8FAED-BF82-490F-8974-2341DC5AEABB}" type="presParOf" srcId="{F7D17D56-9239-4713-813D-5E21FCEFA4A6}" destId="{108D304A-D747-4815-83B8-9442379B4FA0}" srcOrd="5" destOrd="0" presId="urn:microsoft.com/office/officeart/2005/8/layout/radial4"/>
    <dgm:cxn modelId="{7AE5972A-B245-4308-819B-569D9345DD8B}" type="presParOf" srcId="{F7D17D56-9239-4713-813D-5E21FCEFA4A6}" destId="{F4D5FCBB-3D30-47E5-BADA-4B5C96FA7A1B}" srcOrd="6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0.50877</cdr:x>
      <cdr:y>0.24561</cdr:y>
    </cdr:from>
    <cdr:to>
      <cdr:x>0.79766</cdr:x>
      <cdr:y>0.34453</cdr:y>
    </cdr:to>
    <cdr:sp macro="" textlink="">
      <cdr:nvSpPr>
        <cdr:cNvPr id="2" name="TextBox 21"/>
        <cdr:cNvSpPr txBox="1"/>
      </cdr:nvSpPr>
      <cdr:spPr>
        <a:xfrm xmlns:a="http://schemas.openxmlformats.org/drawingml/2006/main">
          <a:off x="2209800" y="1066800"/>
          <a:ext cx="1254765" cy="4296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1pPr>
          <a:lvl2pPr marL="457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2pPr>
          <a:lvl3pPr marL="914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3pPr>
          <a:lvl4pPr marL="1371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4pPr>
          <a:lvl5pPr marL="18288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5pPr>
          <a:lvl6pPr marL="22860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6pPr>
          <a:lvl7pPr marL="27432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7pPr>
          <a:lvl8pPr marL="32004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8pPr>
          <a:lvl9pPr marL="3657600" algn="l" defTabSz="914400" rtl="0" latinLnBrk="0">
            <a:defRPr sz="1800" kern="1200">
              <a:solidFill>
                <a:sysClr val="windowText" lastClr="000000"/>
              </a:solidFill>
              <a:latin typeface="Times New Roman"/>
            </a:defRPr>
          </a:lvl9pPr>
        </a:lstStyle>
        <a:p xmlns:a="http://schemas.openxmlformats.org/drawingml/2006/main">
          <a:pPr algn="ctr"/>
          <a:r>
            <a:rPr lang="ru-RU" b="1" dirty="0" smtClean="0"/>
            <a:t>16,7%</a:t>
          </a:r>
          <a:endParaRPr lang="ru-RU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0.06636</cdr:y>
    </cdr:from>
    <cdr:to>
      <cdr:x>0.18868</cdr:x>
      <cdr:y>0.18993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368300"/>
          <a:ext cx="1524000" cy="685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dirty="0" smtClean="0">
              <a:latin typeface="Calibri" pitchFamily="34" charset="0"/>
              <a:cs typeface="Calibri" pitchFamily="34" charset="0"/>
            </a:rPr>
            <a:t>Исполнение 97,9%</a:t>
          </a:r>
          <a:endParaRPr lang="ru-RU" sz="2000" dirty="0">
            <a:latin typeface="Calibri" pitchFamily="34" charset="0"/>
            <a:cs typeface="Calibri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861D0-1511-410B-8B17-3F663261148F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1DA9F-D82B-4876-AA9B-0A7876A79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Отчет</a:t>
            </a:r>
          </a:p>
          <a:p>
            <a:pPr algn="ctr"/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об исполнении бюджета</a:t>
            </a:r>
          </a:p>
          <a:p>
            <a:pPr algn="ctr"/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Курского муниципального района</a:t>
            </a:r>
          </a:p>
          <a:p>
            <a:pPr algn="ctr"/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Ставропольского края за 2019 год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0" y="495300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i="1" dirty="0" smtClean="0">
                <a:latin typeface="Calibri" pitchFamily="34" charset="0"/>
                <a:cs typeface="Calibri" pitchFamily="34" charset="0"/>
              </a:rPr>
              <a:t>Докладчик: Мишина Елена Владимировна - начальник Финансового управления администрации Курского муниципального района Ставропольского края</a:t>
            </a:r>
          </a:p>
        </p:txBody>
      </p:sp>
      <p:pic>
        <p:nvPicPr>
          <p:cNvPr id="1028" name="Picture 4" descr="C:\Users\СУФД\Desktop\2453456\Coat_of_Arms_of_Kurskiy_ray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417514" cy="16764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6400800"/>
            <a:ext cx="2590800" cy="4806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90800" y="6400800"/>
            <a:ext cx="5715000" cy="4806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581400" y="4648200"/>
            <a:ext cx="5334000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10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2900" y="0"/>
            <a:ext cx="845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Calibri" pitchFamily="34" charset="0"/>
                <a:cs typeface="Calibri" pitchFamily="34" charset="0"/>
              </a:rPr>
              <a:t>В результате проведенных мероприятий дополнительно погашено за отчетный период задолженности по налогам поступающим в бюджет района –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11 032,90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тыс.руб.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3" name="Picture 2" descr="https://st2.depositphotos.com/2010047/9555/i/950/depositphotos_95551706-stock-photo-3d-small-people-good-prof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905000"/>
            <a:ext cx="5561193" cy="4419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11</a:t>
            </a:r>
            <a:endParaRPr lang="ru-RU" sz="1400" dirty="0" smtClean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Исполнение расходной части бюджета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924800" y="457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тыс. руб.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9906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0" y="4648200"/>
            <a:ext cx="1524000" cy="762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Исполнение 99,5%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12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Доля финансирования отраслей социально-культурной сферы в расходах местного бюджета</a:t>
            </a:r>
            <a:endParaRPr lang="ru-RU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24800" y="1066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тыс. руб.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 flipH="1">
            <a:off x="2209800" y="1981200"/>
            <a:ext cx="381000" cy="3048000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28600" y="31242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Расходы всего </a:t>
            </a:r>
          </a:p>
          <a:p>
            <a:pPr algn="ctr"/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1 339 645,60</a:t>
            </a:r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895600" y="1143000"/>
          <a:ext cx="5867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57800" y="3276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Социально-культурная сфера 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13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На 2019 год бюджет Курского муниципального района Ставропольского края по расходам сформирован </a:t>
            </a:r>
          </a:p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по 14 муниципальным программам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914400"/>
          <a:ext cx="91440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14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Исполнение расходной части бюджета в разрезе отраслей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28600" y="228600"/>
          <a:ext cx="86868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15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Кассовое исполнение</a:t>
            </a:r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Структура расходов в разрезе экономических статей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" y="609600"/>
          <a:ext cx="88392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16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17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914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Calibri" pitchFamily="34" charset="0"/>
                <a:cs typeface="Calibri" pitchFamily="34" charset="0"/>
              </a:rPr>
              <a:t>    Постановлением правительства Ставропольского края от 04 декабря 2018 г.  № 546-п для муниципальных образований района и в том числе для самого района были утверждены нормативы формирования расходов на содержание органов местного самоуправления. 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Кредиторская задолженность по социальным выплатам по состоянию на 01.01.2020г. – отсутствует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9000" y="2209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Calibri" pitchFamily="34" charset="0"/>
                <a:cs typeface="Calibri" pitchFamily="34" charset="0"/>
              </a:rPr>
              <a:t>тыс. руб.</a:t>
            </a: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82" name="Picture 10" descr="https://st2.depositphotos.com/2398103/6431/v/950/depositphotos_64314339-stock-illustration-green-check-ma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65174" cy="765175"/>
          </a:xfrm>
          <a:prstGeom prst="rect">
            <a:avLst/>
          </a:prstGeom>
          <a:noFill/>
        </p:spPr>
      </p:pic>
      <p:graphicFrame>
        <p:nvGraphicFramePr>
          <p:cNvPr id="16" name="Диаграмма 15"/>
          <p:cNvGraphicFramePr/>
          <p:nvPr/>
        </p:nvGraphicFramePr>
        <p:xfrm>
          <a:off x="0" y="2057400"/>
          <a:ext cx="9144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13" name="Picture 10" descr="https://st2.depositphotos.com/2398103/6431/v/950/depositphotos_64314339-stock-illustration-green-check-ma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765174" cy="765175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838200" y="48768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Calibri" pitchFamily="34" charset="0"/>
                <a:cs typeface="Calibri" pitchFamily="34" charset="0"/>
              </a:rPr>
              <a:t>  По </a:t>
            </a:r>
            <a:r>
              <a:rPr lang="ru-RU" sz="1600" dirty="0" smtClean="0">
                <a:latin typeface="Calibri" pitchFamily="34" charset="0"/>
                <a:cs typeface="Calibri" pitchFamily="34" charset="0"/>
              </a:rPr>
              <a:t>материалам, отчетам и документам, представленным в Министерство финансов Ставропольского края в полном объеме и в установленные сроки, по мерам принятым администрацией муниципального района и Финансовым управлением за 2019 год, замечаний со стороны Министерства финансов Ставропольского края на приостановление предоставления межбюджетных трансфертов из бюджета Ставропольского края нет.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5" name="Picture 10" descr="https://st2.depositphotos.com/2398103/6431/v/950/depositphotos_64314339-stock-illustration-green-check-ma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29200"/>
            <a:ext cx="838200" cy="810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43840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БЛАГОДАРЮ  ЗА  ВНИМАНИЕ!</a:t>
            </a:r>
            <a:endParaRPr lang="ru-RU" sz="40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2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781800" y="1828800"/>
            <a:ext cx="2133600" cy="990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505200" y="1828800"/>
            <a:ext cx="2362200" cy="9906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7200" y="1828800"/>
            <a:ext cx="2133600" cy="990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781800" y="19050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ДЕФИЦИТ</a:t>
            </a:r>
          </a:p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24 672,48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954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уточненные плановые назначения составили: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9050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ДОХОДЫ  </a:t>
            </a:r>
          </a:p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1 334 295,90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29000" y="19050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РАСХОДЫ</a:t>
            </a:r>
          </a:p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1 368 968,38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2400" y="914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тыс. руб.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За 2019 год внесено 6 проектов решений </a:t>
            </a:r>
          </a:p>
          <a:p>
            <a:pPr algn="ctr"/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о внесении изменений в местный бюджет </a:t>
            </a:r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utoShape 2" descr="https://avatars.mds.yandex.net/get-pdb/404799/faadcf83-c60c-4839-a31c-ffc6f8e83d8d/s1200?webp=fals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2590800" y="1981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-</a:t>
            </a:r>
            <a:endParaRPr lang="ru-RU" sz="3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867400" y="19812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=</a:t>
            </a:r>
            <a:endParaRPr lang="ru-RU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3810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исполнение местного бюджета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57200" y="4419600"/>
            <a:ext cx="2133600" cy="990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505200" y="4419600"/>
            <a:ext cx="2362200" cy="9906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781800" y="4419600"/>
            <a:ext cx="2133600" cy="990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57200" y="44958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ДОХОДЫ  </a:t>
            </a:r>
          </a:p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1 346 829,53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05200" y="44958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РАСХОДЫ</a:t>
            </a:r>
          </a:p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1 339 645,60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5600" y="44958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ПРОФИЦИТ</a:t>
            </a:r>
          </a:p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7 183,93                                                                     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908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-</a:t>
            </a:r>
            <a:endParaRPr lang="ru-RU" sz="3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867400" y="4572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=</a:t>
            </a:r>
            <a:endParaRPr lang="ru-RU" sz="3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066800" y="54102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100,2%</a:t>
            </a:r>
            <a:endParaRPr lang="ru-RU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343400" y="5410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97,9%</a:t>
            </a:r>
            <a:endParaRPr lang="ru-RU" sz="2000" b="1" dirty="0"/>
          </a:p>
        </p:txBody>
      </p:sp>
      <p:sp>
        <p:nvSpPr>
          <p:cNvPr id="34" name="Стрелка вниз 33"/>
          <p:cNvSpPr/>
          <p:nvPr/>
        </p:nvSpPr>
        <p:spPr>
          <a:xfrm>
            <a:off x="990600" y="2971800"/>
            <a:ext cx="914400" cy="533400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4191000" y="2971800"/>
            <a:ext cx="914400" cy="53340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391400" y="2971800"/>
            <a:ext cx="914400" cy="5334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0" y="4572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СТРУКТУРА ДОХОДОВ БЮДЖЕТА</a:t>
            </a:r>
            <a:endParaRPr lang="ru-RU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 rot="10800000">
            <a:off x="381000" y="4953000"/>
            <a:ext cx="685800" cy="11430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066800" y="54102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alibri" pitchFamily="34" charset="0"/>
                <a:cs typeface="Calibri" pitchFamily="34" charset="0"/>
              </a:rPr>
              <a:t>Удельный вес собственных доходов по сравнению с 2018 годом увеличился на 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0,3%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6200" y="8382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тыс. руб.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3048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1 346 829,53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4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24800" y="609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тыс. руб.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 ОБЩИЙ ОБЪЕМ ПОСТУПИВШИХ ДОХОДОВ</a:t>
            </a:r>
            <a:endParaRPr lang="ru-RU" sz="28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685800" y="1066800"/>
          <a:ext cx="7924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1676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2019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5105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2018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3429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рост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3" name="Picture 2" descr="https://www.tellofy.com/blog/wp-content/uploads/2017/07/GrowingGraph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429000"/>
            <a:ext cx="2517774" cy="118123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924800" y="533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тыс. руб.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Calibri" pitchFamily="34" charset="0"/>
                <a:cs typeface="Calibri" pitchFamily="34" charset="0"/>
              </a:rPr>
              <a:t>Объем поступивших собственных доходов</a:t>
            </a:r>
            <a:endParaRPr lang="ru-RU" sz="4000" b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5" name="Схема 14"/>
          <p:cNvGraphicFramePr/>
          <p:nvPr/>
        </p:nvGraphicFramePr>
        <p:xfrm>
          <a:off x="533400" y="1066800"/>
          <a:ext cx="8001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676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2019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5105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2018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3429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рост</a:t>
            </a:r>
            <a:endParaRPr lang="ru-RU" sz="2800" b="1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38" name="Picture 2" descr="https://www.tellofy.com/blog/wp-content/uploads/2017/07/GrowingGraph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3429000"/>
            <a:ext cx="2517774" cy="1181234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5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6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Удельный вес доходных источников в общем объеме собственных доходов</a:t>
            </a: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24800" y="609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тыс. руб.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0"/>
          <a:ext cx="91440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4300" y="441310"/>
          <a:ext cx="8915400" cy="6264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/>
                <a:gridCol w="2209800"/>
                <a:gridCol w="1295400"/>
                <a:gridCol w="1333500"/>
              </a:tblGrid>
              <a:tr h="80951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плановые назначения с учетом  изменений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на 2019 год (тыс. руб.)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исполнено 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за 2019 год (тыс. руб.)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% исполнения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980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Calibri" pitchFamily="34" charset="0"/>
                          <a:cs typeface="Calibri" pitchFamily="34" charset="0"/>
                        </a:rPr>
                        <a:t>налог на доходы</a:t>
                      </a:r>
                      <a:r>
                        <a:rPr lang="ru-RU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 физических лиц</a:t>
                      </a:r>
                      <a:endParaRPr lang="ru-RU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134 552,00</a:t>
                      </a:r>
                      <a:endParaRPr lang="ru-RU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137 512,57</a:t>
                      </a:r>
                      <a:endParaRPr lang="ru-RU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102,2</a:t>
                      </a:r>
                      <a:endParaRPr lang="ru-RU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5978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libri" pitchFamily="34" charset="0"/>
                          <a:cs typeface="Calibri" pitchFamily="34" charset="0"/>
                        </a:rPr>
                        <a:t>доходы от уплаты акцизов</a:t>
                      </a:r>
                      <a:endParaRPr lang="ru-RU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4 766,16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r>
                        <a:rPr lang="ru-RU" sz="1600" b="0" baseline="0" dirty="0" smtClean="0">
                          <a:latin typeface="Calibri" pitchFamily="34" charset="0"/>
                          <a:cs typeface="Calibri" pitchFamily="34" charset="0"/>
                        </a:rPr>
                        <a:t> 325,58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111,7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98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libri" pitchFamily="34" charset="0"/>
                          <a:cs typeface="Calibri" pitchFamily="34" charset="0"/>
                        </a:rPr>
                        <a:t>единый налог на вмененный доход</a:t>
                      </a:r>
                      <a:endParaRPr lang="ru-RU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7 290,00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7 457,76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102,3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98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libri" pitchFamily="34" charset="0"/>
                          <a:cs typeface="Calibri" pitchFamily="34" charset="0"/>
                        </a:rPr>
                        <a:t>единый сельскохозяйственный налог</a:t>
                      </a:r>
                      <a:endParaRPr lang="ru-RU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14 673,50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15 526,67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105,8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6453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libri" pitchFamily="34" charset="0"/>
                          <a:cs typeface="Calibri" pitchFamily="34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0,0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136,18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98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libri" pitchFamily="34" charset="0"/>
                          <a:cs typeface="Calibri" pitchFamily="34" charset="0"/>
                        </a:rPr>
                        <a:t>государственная пошлина</a:t>
                      </a:r>
                      <a:endParaRPr lang="ru-RU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4 596,00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4 969,68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108,1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0969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Calibri" pitchFamily="34" charset="0"/>
                          <a:cs typeface="Calibri" pitchFamily="34" charset="0"/>
                        </a:rPr>
                        <a:t>доходы от использования имущества, находящегося в муниципальной собственности</a:t>
                      </a:r>
                      <a:endParaRPr lang="ru-RU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16 300,29</a:t>
                      </a:r>
                      <a:endParaRPr lang="ru-RU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15 </a:t>
                      </a:r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949,40</a:t>
                      </a:r>
                      <a:endParaRPr lang="ru-RU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97,9</a:t>
                      </a:r>
                      <a:endParaRPr lang="ru-RU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9294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libri" pitchFamily="34" charset="0"/>
                          <a:cs typeface="Calibri" pitchFamily="34" charset="0"/>
                        </a:rPr>
                        <a:t>доходы от перечисления части прибыли, остающейся после уплаты налогов и иных обязательных платежей муниципальными унитарными предприятиями</a:t>
                      </a:r>
                      <a:endParaRPr lang="ru-RU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577,00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577,63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100,1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0969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libri" pitchFamily="34" charset="0"/>
                          <a:cs typeface="Calibri" pitchFamily="34" charset="0"/>
                        </a:rPr>
                        <a:t>плата за негативное воздействие</a:t>
                      </a:r>
                      <a:r>
                        <a:rPr lang="ru-RU" sz="1400" baseline="0" dirty="0" smtClean="0">
                          <a:latin typeface="Calibri" pitchFamily="34" charset="0"/>
                          <a:cs typeface="Calibri" pitchFamily="34" charset="0"/>
                        </a:rPr>
                        <a:t> на окружающую среду</a:t>
                      </a:r>
                      <a:endParaRPr lang="ru-RU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179,49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182,12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101,5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980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Calibri" pitchFamily="34" charset="0"/>
                          <a:cs typeface="Calibri" pitchFamily="34" charset="0"/>
                        </a:rPr>
                        <a:t>доходы от оказания платных услуг</a:t>
                      </a:r>
                      <a:endParaRPr lang="ru-RU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33 268,02</a:t>
                      </a:r>
                      <a:endParaRPr lang="ru-RU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34 133,95</a:t>
                      </a:r>
                      <a:endParaRPr lang="ru-RU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Calibri" pitchFamily="34" charset="0"/>
                          <a:cs typeface="Calibri" pitchFamily="34" charset="0"/>
                        </a:rPr>
                        <a:t>102,6</a:t>
                      </a:r>
                      <a:endParaRPr lang="ru-RU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0969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libri" pitchFamily="34" charset="0"/>
                          <a:cs typeface="Calibri" pitchFamily="34" charset="0"/>
                        </a:rPr>
                        <a:t>доходы от продажи материальных и нематериальных активов</a:t>
                      </a:r>
                      <a:endParaRPr lang="ru-RU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1 891,00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2 222,80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117,5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2446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Calibri" pitchFamily="34" charset="0"/>
                          <a:cs typeface="Calibri" pitchFamily="34" charset="0"/>
                        </a:rPr>
                        <a:t>штрафы, санкции.</a:t>
                      </a:r>
                      <a:r>
                        <a:rPr lang="ru-RU" sz="1400" baseline="0" dirty="0" smtClean="0">
                          <a:latin typeface="Calibri" pitchFamily="34" charset="0"/>
                          <a:cs typeface="Calibri" pitchFamily="34" charset="0"/>
                        </a:rPr>
                        <a:t> возмещение ущерба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3 763,27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4 306,78</a:t>
                      </a:r>
                      <a:endParaRPr lang="ru-RU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0" dirty="0" smtClean="0">
                          <a:latin typeface="Calibri" pitchFamily="34" charset="0"/>
                          <a:cs typeface="Calibri" pitchFamily="34" charset="0"/>
                        </a:rPr>
                        <a:t>114,4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Исполнение налоговых и неналоговых доходов</a:t>
            </a:r>
            <a:endParaRPr lang="ru-RU" sz="28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8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БЕЗВОЗМЕЗДНЫЕ ПОСТУПЛЕНИЯ</a:t>
            </a: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28600" y="304800"/>
          <a:ext cx="4343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4419600" y="381000"/>
          <a:ext cx="4724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200400" y="4648200"/>
            <a:ext cx="152400" cy="152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429000" y="45720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Налоговые и неналоговые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0400" y="4876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Безвозмездные поступления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95600" y="5029200"/>
            <a:ext cx="152400" cy="152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828800" y="54102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alibri" pitchFamily="34" charset="0"/>
                <a:cs typeface="Calibri" pitchFamily="34" charset="0"/>
              </a:rPr>
              <a:t>Доля безвозмездных поступлений по сравнению с 2018 годом уменьшилась  на </a:t>
            </a:r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0,3%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3276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83,0%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0" y="1371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17,0%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3200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83,3%</a:t>
            </a:r>
            <a:endParaRPr lang="ru-RU" b="1" dirty="0"/>
          </a:p>
        </p:txBody>
      </p:sp>
      <p:pic>
        <p:nvPicPr>
          <p:cNvPr id="12292" name="Picture 4" descr="https://pbs.twimg.com/media/DpC-36vW4AAbdjw.jpg:lar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724400"/>
            <a:ext cx="1798379" cy="13829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Прямоугольник 19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29600" y="6629400"/>
            <a:ext cx="914400" cy="252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9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2" name="Picture 2" descr="https://slide-share.ru/image/172130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"/>
            <a:ext cx="9144000" cy="6838950"/>
          </a:xfrm>
          <a:prstGeom prst="rect">
            <a:avLst/>
          </a:prstGeom>
          <a:noFill/>
        </p:spPr>
      </p:pic>
      <p:graphicFrame>
        <p:nvGraphicFramePr>
          <p:cNvPr id="3" name="Схе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6629400"/>
            <a:ext cx="2590800" cy="252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Финансовое управление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0800" y="6629400"/>
            <a:ext cx="5715000" cy="252000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администрации Курского муниципального района Ставропольского края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05800" y="6629400"/>
            <a:ext cx="838200" cy="2286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dirty="0" smtClean="0">
                <a:solidFill>
                  <a:schemeClr val="bg1"/>
                </a:solidFill>
              </a:rPr>
              <a:t>9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6351</TotalTime>
  <Words>828</Words>
  <Application>Microsoft Office PowerPoint</Application>
  <PresentationFormat>Экран (4:3)</PresentationFormat>
  <Paragraphs>232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Пользователь Windows</cp:lastModifiedBy>
  <cp:revision>667</cp:revision>
  <dcterms:created xsi:type="dcterms:W3CDTF">2017-05-04T05:33:51Z</dcterms:created>
  <dcterms:modified xsi:type="dcterms:W3CDTF">2020-05-26T14:39:04Z</dcterms:modified>
</cp:coreProperties>
</file>