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300" r:id="rId3"/>
    <p:sldId id="303" r:id="rId4"/>
    <p:sldId id="301" r:id="rId5"/>
    <p:sldId id="306" r:id="rId6"/>
    <p:sldId id="307" r:id="rId7"/>
    <p:sldId id="305" r:id="rId8"/>
    <p:sldId id="315" r:id="rId9"/>
    <p:sldId id="316" r:id="rId10"/>
    <p:sldId id="314" r:id="rId11"/>
    <p:sldId id="298" r:id="rId12"/>
    <p:sldId id="317"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7C8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2244" y="-5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799BB-8852-4B4A-8776-6E7E48B99DC0}" type="datetimeFigureOut">
              <a:rPr lang="ru-RU" smtClean="0"/>
              <a:pPr/>
              <a:t>27.10.2020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E1F58-664D-484F-B1E3-1000CA5418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9E1F58-664D-484F-B1E3-1000CA54183F}"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4">
                <a:lumMod val="20000"/>
                <a:lumOff val="80000"/>
              </a:schemeClr>
            </a:gs>
            <a:gs pos="100000">
              <a:schemeClr val="accent5">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9144000" cy="2677656"/>
          </a:xfrm>
          <a:prstGeom prst="rect">
            <a:avLst/>
          </a:prstGeom>
          <a:noFill/>
        </p:spPr>
        <p:txBody>
          <a:bodyPr wrap="square" rtlCol="0">
            <a:spAutoFit/>
          </a:bodyPr>
          <a:lstStyle/>
          <a:p>
            <a:pPr algn="ctr"/>
            <a:r>
              <a:rPr lang="ru-RU" sz="2400" b="1" i="1" dirty="0" smtClean="0">
                <a:solidFill>
                  <a:srgbClr val="FF0000"/>
                </a:solidFill>
                <a:latin typeface="Times New Roman" pitchFamily="18" charset="0"/>
                <a:cs typeface="Times New Roman" pitchFamily="18" charset="0"/>
              </a:rPr>
              <a:t>Решение Совета Курского муниципального округа Ставропольского края № 18 от 22 </a:t>
            </a:r>
            <a:r>
              <a:rPr lang="ru-RU" sz="2400" b="1" i="1" dirty="0" smtClean="0">
                <a:solidFill>
                  <a:srgbClr val="FF0000"/>
                </a:solidFill>
                <a:latin typeface="Times New Roman" pitchFamily="18" charset="0"/>
                <a:cs typeface="Times New Roman" pitchFamily="18" charset="0"/>
              </a:rPr>
              <a:t>октября </a:t>
            </a:r>
            <a:r>
              <a:rPr lang="ru-RU" sz="2400" b="1" i="1" dirty="0" smtClean="0">
                <a:solidFill>
                  <a:srgbClr val="FF0000"/>
                </a:solidFill>
                <a:latin typeface="Times New Roman" pitchFamily="18" charset="0"/>
                <a:cs typeface="Times New Roman" pitchFamily="18" charset="0"/>
              </a:rPr>
              <a:t>2020 г.</a:t>
            </a:r>
          </a:p>
          <a:p>
            <a:pPr algn="ctr"/>
            <a:r>
              <a:rPr lang="ru-RU" sz="2400" b="1" i="1" dirty="0" smtClean="0">
                <a:solidFill>
                  <a:srgbClr val="FF0000"/>
                </a:solidFill>
                <a:latin typeface="Times New Roman" pitchFamily="18" charset="0"/>
                <a:cs typeface="Times New Roman" pitchFamily="18" charset="0"/>
              </a:rPr>
              <a:t>«О внесении изменений в решение совета Курского муниципального района Ставропольского края </a:t>
            </a:r>
          </a:p>
          <a:p>
            <a:pPr algn="ctr"/>
            <a:r>
              <a:rPr lang="ru-RU" sz="2400" b="1" i="1" dirty="0" smtClean="0">
                <a:solidFill>
                  <a:srgbClr val="FF0000"/>
                </a:solidFill>
                <a:latin typeface="Times New Roman" pitchFamily="18" charset="0"/>
                <a:cs typeface="Times New Roman" pitchFamily="18" charset="0"/>
              </a:rPr>
              <a:t>от 05 декабря 2019 г. № 170 «О бюджете Курского муниципального района Ставропольского края на 2020 год и плановый период 2021 и 2022 годов» </a:t>
            </a:r>
          </a:p>
        </p:txBody>
      </p:sp>
      <p:pic>
        <p:nvPicPr>
          <p:cNvPr id="1027" name="Picture 3" descr="C:\Users\СУФД\Desktop\2453456\Flag_of_Kursky_rayon_(Stavropol_krai).png"/>
          <p:cNvPicPr>
            <a:picLocks noChangeAspect="1" noChangeArrowheads="1"/>
          </p:cNvPicPr>
          <p:nvPr/>
        </p:nvPicPr>
        <p:blipFill>
          <a:blip r:embed="rId2" cstate="print"/>
          <a:srcRect/>
          <a:stretch>
            <a:fillRect/>
          </a:stretch>
        </p:blipFill>
        <p:spPr bwMode="auto">
          <a:xfrm>
            <a:off x="7931727" y="0"/>
            <a:ext cx="1212273" cy="1066800"/>
          </a:xfrm>
          <a:prstGeom prst="rect">
            <a:avLst/>
          </a:prstGeom>
          <a:ln>
            <a:noFill/>
          </a:ln>
          <a:effectLst>
            <a:outerShdw blurRad="292100" dist="139700" dir="2700000" algn="tl" rotWithShape="0">
              <a:srgbClr val="333333">
                <a:alpha val="65000"/>
              </a:srgbClr>
            </a:outerShdw>
          </a:effectLst>
        </p:spPr>
      </p:pic>
      <p:pic>
        <p:nvPicPr>
          <p:cNvPr id="7170" name="Picture 2" descr="https://blog.webarty.ru/images/uluchshenie-povedencheskih-faktorov.png"/>
          <p:cNvPicPr>
            <a:picLocks noChangeAspect="1" noChangeArrowheads="1"/>
          </p:cNvPicPr>
          <p:nvPr/>
        </p:nvPicPr>
        <p:blipFill>
          <a:blip r:embed="rId3"/>
          <a:srcRect/>
          <a:stretch>
            <a:fillRect/>
          </a:stretch>
        </p:blipFill>
        <p:spPr bwMode="auto">
          <a:xfrm>
            <a:off x="0" y="4191000"/>
            <a:ext cx="9144000"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81000"/>
            <a:ext cx="6019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b="1" dirty="0" smtClean="0"/>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a:p>
        </p:txBody>
      </p:sp>
      <p:sp>
        <p:nvSpPr>
          <p:cNvPr id="7" name="TextBox 6"/>
          <p:cNvSpPr txBox="1"/>
          <p:nvPr/>
        </p:nvSpPr>
        <p:spPr>
          <a:xfrm>
            <a:off x="152400" y="228600"/>
            <a:ext cx="8839200" cy="2893100"/>
          </a:xfrm>
          <a:prstGeom prst="rect">
            <a:avLst/>
          </a:prstGeom>
          <a:noFill/>
        </p:spPr>
        <p:txBody>
          <a:bodyPr wrap="square" rtlCol="0">
            <a:spAutoFit/>
          </a:bodyPr>
          <a:lstStyle/>
          <a:p>
            <a:pPr algn="just"/>
            <a:r>
              <a:rPr lang="ru-RU" sz="1400" b="1" dirty="0" smtClean="0"/>
              <a:t>     10. </a:t>
            </a:r>
            <a:r>
              <a:rPr lang="ru-RU" sz="1400" dirty="0" smtClean="0"/>
              <a:t>Учтены передвижки бюджетных средств, согласно поданным письмам главных распорядителей средств бюджета.</a:t>
            </a:r>
          </a:p>
          <a:p>
            <a:pPr algn="just"/>
            <a:r>
              <a:rPr lang="ru-RU" sz="1400" dirty="0" smtClean="0"/>
              <a:t> </a:t>
            </a:r>
          </a:p>
          <a:p>
            <a:pPr algn="just"/>
            <a:r>
              <a:rPr lang="ru-RU" sz="1400" b="1" dirty="0" smtClean="0"/>
              <a:t>      11. </a:t>
            </a:r>
            <a:r>
              <a:rPr lang="ru-RU" sz="1400" dirty="0" smtClean="0"/>
              <a:t>Учтены возвраты субсидий прошлых лет, в связи, с чем: </a:t>
            </a:r>
          </a:p>
          <a:p>
            <a:pPr algn="just"/>
            <a:r>
              <a:rPr lang="ru-RU" sz="1400" dirty="0" smtClean="0"/>
              <a:t>       доходная часть бюджета увеличилась на 51 215,39 тыс. рублей; </a:t>
            </a:r>
          </a:p>
          <a:p>
            <a:pPr algn="just"/>
            <a:r>
              <a:rPr lang="ru-RU" sz="1400" dirty="0" smtClean="0"/>
              <a:t>       расходная часть увеличилась - на 53 914,19 тыс. рублей; </a:t>
            </a:r>
          </a:p>
          <a:p>
            <a:pPr algn="just"/>
            <a:r>
              <a:rPr lang="ru-RU" sz="1400" dirty="0" smtClean="0"/>
              <a:t>      источники финансирования дефицита бюджета увеличились на 2 698,80 тыс. рублей, в том числе за счет:</a:t>
            </a:r>
          </a:p>
          <a:p>
            <a:pPr lvl="0" algn="just"/>
            <a:r>
              <a:rPr lang="ru-RU" sz="1400" dirty="0" smtClean="0"/>
              <a:t>      направления свободных остатков местного бюджета – 1 674,90 тыс. рублей;</a:t>
            </a:r>
          </a:p>
          <a:p>
            <a:pPr lvl="0" algn="just"/>
            <a:r>
              <a:rPr lang="ru-RU" sz="1400" dirty="0" smtClean="0"/>
              <a:t>      за счет возврата остатков субсидий и субвенций прошлых лет – 1 023,90 тыс. рублей (в том числе: администрация Курского муниципального района Ставропольского края – 922,20 тыс. рублей, управление труда и социальной защиты населения администрации Курского муниципального района Ставропольского края – 101,70 тыс. рублей).</a:t>
            </a:r>
          </a:p>
          <a:p>
            <a:pPr algn="just"/>
            <a:endParaRPr lang="ru-RU" sz="1400" dirty="0"/>
          </a:p>
        </p:txBody>
      </p:sp>
      <p:pic>
        <p:nvPicPr>
          <p:cNvPr id="3078" name="Picture 6" descr="https://fscl01.fonpit.de/userfiles/7611461/image/deals-cheap-sales/deal_10.jpg"/>
          <p:cNvPicPr>
            <a:picLocks noChangeAspect="1" noChangeArrowheads="1"/>
          </p:cNvPicPr>
          <p:nvPr/>
        </p:nvPicPr>
        <p:blipFill>
          <a:blip r:embed="rId2" cstate="print"/>
          <a:srcRect/>
          <a:stretch>
            <a:fillRect/>
          </a:stretch>
        </p:blipFill>
        <p:spPr bwMode="auto">
          <a:xfrm>
            <a:off x="1676400" y="3124200"/>
            <a:ext cx="6172200" cy="3400469"/>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05000"/>
            <a:ext cx="2667000" cy="369332"/>
          </a:xfrm>
          <a:prstGeom prst="rect">
            <a:avLst/>
          </a:prstGeom>
          <a:noFill/>
        </p:spPr>
        <p:txBody>
          <a:bodyPr wrap="square" rtlCol="0">
            <a:spAutoFit/>
          </a:bodyPr>
          <a:lstStyle/>
          <a:p>
            <a:pPr algn="ctr"/>
            <a:r>
              <a:rPr lang="ru-RU" dirty="0" smtClean="0">
                <a:cs typeface="Times New Roman" pitchFamily="18" charset="0"/>
              </a:rPr>
              <a:t>Доходная часть бюджета</a:t>
            </a:r>
            <a:endParaRPr lang="ru-RU" dirty="0">
              <a:cs typeface="Times New Roman" pitchFamily="18" charset="0"/>
            </a:endParaRPr>
          </a:p>
        </p:txBody>
      </p:sp>
      <p:sp>
        <p:nvSpPr>
          <p:cNvPr id="4" name="TextBox 3"/>
          <p:cNvSpPr txBox="1"/>
          <p:nvPr/>
        </p:nvSpPr>
        <p:spPr>
          <a:xfrm>
            <a:off x="152400" y="3429000"/>
            <a:ext cx="2743200" cy="369332"/>
          </a:xfrm>
          <a:prstGeom prst="rect">
            <a:avLst/>
          </a:prstGeom>
          <a:noFill/>
        </p:spPr>
        <p:txBody>
          <a:bodyPr wrap="square" rtlCol="0">
            <a:spAutoFit/>
          </a:bodyPr>
          <a:lstStyle/>
          <a:p>
            <a:pPr algn="ctr"/>
            <a:r>
              <a:rPr lang="ru-RU" dirty="0" smtClean="0">
                <a:cs typeface="Times New Roman" pitchFamily="18" charset="0"/>
              </a:rPr>
              <a:t>Расходная часть бюджета</a:t>
            </a:r>
            <a:endParaRPr lang="ru-RU" dirty="0">
              <a:cs typeface="Times New Roman" pitchFamily="18" charset="0"/>
            </a:endParaRPr>
          </a:p>
        </p:txBody>
      </p:sp>
      <p:sp>
        <p:nvSpPr>
          <p:cNvPr id="6" name="TextBox 5"/>
          <p:cNvSpPr txBox="1"/>
          <p:nvPr/>
        </p:nvSpPr>
        <p:spPr>
          <a:xfrm>
            <a:off x="152400" y="4876800"/>
            <a:ext cx="2971800" cy="646331"/>
          </a:xfrm>
          <a:prstGeom prst="rect">
            <a:avLst/>
          </a:prstGeom>
          <a:noFill/>
        </p:spPr>
        <p:txBody>
          <a:bodyPr wrap="square" rtlCol="0">
            <a:spAutoFit/>
          </a:bodyPr>
          <a:lstStyle/>
          <a:p>
            <a:pPr algn="ctr"/>
            <a:r>
              <a:rPr lang="ru-RU" dirty="0" smtClean="0">
                <a:cs typeface="Times New Roman" pitchFamily="18" charset="0"/>
              </a:rPr>
              <a:t>Источники финансирования дефицита бюджета</a:t>
            </a:r>
            <a:endParaRPr lang="ru-RU" dirty="0">
              <a:cs typeface="Times New Roman" pitchFamily="18" charset="0"/>
            </a:endParaRPr>
          </a:p>
        </p:txBody>
      </p:sp>
      <p:sp>
        <p:nvSpPr>
          <p:cNvPr id="7" name="TextBox 6"/>
          <p:cNvSpPr txBox="1"/>
          <p:nvPr/>
        </p:nvSpPr>
        <p:spPr>
          <a:xfrm>
            <a:off x="5410200" y="1828800"/>
            <a:ext cx="1295400" cy="646331"/>
          </a:xfrm>
          <a:prstGeom prst="rect">
            <a:avLst/>
          </a:prstGeom>
          <a:noFill/>
        </p:spPr>
        <p:txBody>
          <a:bodyPr wrap="square" rtlCol="0">
            <a:spAutoFit/>
          </a:bodyPr>
          <a:lstStyle/>
          <a:p>
            <a:pPr algn="ctr"/>
            <a:r>
              <a:rPr lang="ru-RU" b="1" dirty="0" smtClean="0"/>
              <a:t>+ 51 215,39 </a:t>
            </a:r>
            <a:r>
              <a:rPr lang="ru-RU" dirty="0" smtClean="0">
                <a:cs typeface="Times New Roman" pitchFamily="18" charset="0"/>
              </a:rPr>
              <a:t>тыс. руб.</a:t>
            </a:r>
          </a:p>
        </p:txBody>
      </p:sp>
      <p:sp>
        <p:nvSpPr>
          <p:cNvPr id="8" name="TextBox 7"/>
          <p:cNvSpPr txBox="1"/>
          <p:nvPr/>
        </p:nvSpPr>
        <p:spPr>
          <a:xfrm>
            <a:off x="5410200" y="3352800"/>
            <a:ext cx="1295400" cy="646331"/>
          </a:xfrm>
          <a:prstGeom prst="rect">
            <a:avLst/>
          </a:prstGeom>
          <a:noFill/>
        </p:spPr>
        <p:txBody>
          <a:bodyPr wrap="square" rtlCol="0">
            <a:spAutoFit/>
          </a:bodyPr>
          <a:lstStyle/>
          <a:p>
            <a:pPr algn="ctr"/>
            <a:r>
              <a:rPr lang="ru-RU" b="1" dirty="0" smtClean="0"/>
              <a:t>+ 53 914,19 </a:t>
            </a:r>
            <a:r>
              <a:rPr lang="ru-RU" dirty="0" smtClean="0">
                <a:cs typeface="Times New Roman" pitchFamily="18" charset="0"/>
              </a:rPr>
              <a:t>тыс. руб.</a:t>
            </a:r>
            <a:endParaRPr lang="ru-RU" dirty="0">
              <a:cs typeface="Times New Roman" pitchFamily="18" charset="0"/>
            </a:endParaRPr>
          </a:p>
        </p:txBody>
      </p:sp>
      <p:sp>
        <p:nvSpPr>
          <p:cNvPr id="9" name="TextBox 8"/>
          <p:cNvSpPr txBox="1"/>
          <p:nvPr/>
        </p:nvSpPr>
        <p:spPr>
          <a:xfrm>
            <a:off x="5410200" y="4876800"/>
            <a:ext cx="1371600" cy="646331"/>
          </a:xfrm>
          <a:prstGeom prst="rect">
            <a:avLst/>
          </a:prstGeom>
          <a:noFill/>
        </p:spPr>
        <p:txBody>
          <a:bodyPr wrap="square" rtlCol="0">
            <a:spAutoFit/>
          </a:bodyPr>
          <a:lstStyle/>
          <a:p>
            <a:pPr algn="ctr"/>
            <a:r>
              <a:rPr lang="ru-RU" b="1" dirty="0" smtClean="0">
                <a:cs typeface="Times New Roman" pitchFamily="18" charset="0"/>
              </a:rPr>
              <a:t>+ </a:t>
            </a:r>
            <a:r>
              <a:rPr lang="ru-RU" b="1" dirty="0" smtClean="0"/>
              <a:t>2 698,80 </a:t>
            </a:r>
            <a:endParaRPr lang="ru-RU" b="1" dirty="0" smtClean="0">
              <a:cs typeface="Times New Roman" pitchFamily="18" charset="0"/>
            </a:endParaRPr>
          </a:p>
          <a:p>
            <a:pPr algn="ctr"/>
            <a:r>
              <a:rPr lang="ru-RU" dirty="0" smtClean="0">
                <a:cs typeface="Times New Roman" pitchFamily="18" charset="0"/>
              </a:rPr>
              <a:t>тыс. руб.</a:t>
            </a:r>
            <a:endParaRPr lang="ru-RU" dirty="0">
              <a:cs typeface="Times New Roman" pitchFamily="18" charset="0"/>
            </a:endParaRPr>
          </a:p>
        </p:txBody>
      </p:sp>
      <p:sp>
        <p:nvSpPr>
          <p:cNvPr id="13" name="Стрелка вниз 12"/>
          <p:cNvSpPr/>
          <p:nvPr/>
        </p:nvSpPr>
        <p:spPr>
          <a:xfrm rot="10800000">
            <a:off x="4724400" y="46482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10800000">
            <a:off x="4724400" y="15240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10800000">
            <a:off x="4724400" y="31242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3048000" y="1828800"/>
            <a:ext cx="1447800" cy="646331"/>
          </a:xfrm>
          <a:prstGeom prst="rect">
            <a:avLst/>
          </a:prstGeom>
          <a:noFill/>
        </p:spPr>
        <p:txBody>
          <a:bodyPr wrap="square" rtlCol="0">
            <a:spAutoFit/>
          </a:bodyPr>
          <a:lstStyle/>
          <a:p>
            <a:pPr algn="ctr"/>
            <a:r>
              <a:rPr lang="ru-RU" b="1" dirty="0" smtClean="0">
                <a:cs typeface="Times New Roman" pitchFamily="18" charset="0"/>
              </a:rPr>
              <a:t>1 546 116,26</a:t>
            </a:r>
          </a:p>
          <a:p>
            <a:pPr algn="ctr"/>
            <a:r>
              <a:rPr lang="ru-RU" dirty="0" smtClean="0">
                <a:cs typeface="Times New Roman" pitchFamily="18" charset="0"/>
              </a:rPr>
              <a:t>тыс. руб.</a:t>
            </a:r>
          </a:p>
        </p:txBody>
      </p:sp>
      <p:sp>
        <p:nvSpPr>
          <p:cNvPr id="17" name="TextBox 16"/>
          <p:cNvSpPr txBox="1"/>
          <p:nvPr/>
        </p:nvSpPr>
        <p:spPr>
          <a:xfrm>
            <a:off x="7086600" y="1828800"/>
            <a:ext cx="1752600" cy="646331"/>
          </a:xfrm>
          <a:prstGeom prst="rect">
            <a:avLst/>
          </a:prstGeom>
          <a:noFill/>
        </p:spPr>
        <p:txBody>
          <a:bodyPr wrap="square" rtlCol="0">
            <a:spAutoFit/>
          </a:bodyPr>
          <a:lstStyle/>
          <a:p>
            <a:pPr algn="ctr"/>
            <a:r>
              <a:rPr lang="ru-RU" b="1" dirty="0" smtClean="0">
                <a:cs typeface="Times New Roman" pitchFamily="18" charset="0"/>
              </a:rPr>
              <a:t>1 597 331,65</a:t>
            </a:r>
          </a:p>
          <a:p>
            <a:pPr algn="ctr"/>
            <a:r>
              <a:rPr lang="ru-RU" dirty="0" smtClean="0">
                <a:cs typeface="Times New Roman" pitchFamily="18" charset="0"/>
              </a:rPr>
              <a:t>тыс. руб.</a:t>
            </a:r>
          </a:p>
        </p:txBody>
      </p:sp>
      <p:sp>
        <p:nvSpPr>
          <p:cNvPr id="18" name="TextBox 17"/>
          <p:cNvSpPr txBox="1"/>
          <p:nvPr/>
        </p:nvSpPr>
        <p:spPr>
          <a:xfrm>
            <a:off x="3048000" y="3316069"/>
            <a:ext cx="1447800" cy="646331"/>
          </a:xfrm>
          <a:prstGeom prst="rect">
            <a:avLst/>
          </a:prstGeom>
          <a:noFill/>
        </p:spPr>
        <p:txBody>
          <a:bodyPr wrap="square" rtlCol="0">
            <a:spAutoFit/>
          </a:bodyPr>
          <a:lstStyle/>
          <a:p>
            <a:pPr algn="ctr"/>
            <a:r>
              <a:rPr lang="ru-RU" b="1" dirty="0" smtClean="0">
                <a:cs typeface="Times New Roman" pitchFamily="18" charset="0"/>
              </a:rPr>
              <a:t>1 576 228,01</a:t>
            </a:r>
          </a:p>
          <a:p>
            <a:pPr algn="ctr"/>
            <a:r>
              <a:rPr lang="ru-RU" dirty="0" smtClean="0">
                <a:cs typeface="Times New Roman" pitchFamily="18" charset="0"/>
              </a:rPr>
              <a:t>тыс. руб.</a:t>
            </a:r>
          </a:p>
        </p:txBody>
      </p:sp>
      <p:sp>
        <p:nvSpPr>
          <p:cNvPr id="19" name="TextBox 18"/>
          <p:cNvSpPr txBox="1"/>
          <p:nvPr/>
        </p:nvSpPr>
        <p:spPr>
          <a:xfrm>
            <a:off x="7239000" y="3352800"/>
            <a:ext cx="1447800" cy="646331"/>
          </a:xfrm>
          <a:prstGeom prst="rect">
            <a:avLst/>
          </a:prstGeom>
          <a:noFill/>
        </p:spPr>
        <p:txBody>
          <a:bodyPr wrap="square" rtlCol="0">
            <a:spAutoFit/>
          </a:bodyPr>
          <a:lstStyle/>
          <a:p>
            <a:pPr algn="ctr"/>
            <a:r>
              <a:rPr lang="ru-RU" b="1" dirty="0" smtClean="0">
                <a:cs typeface="Times New Roman" pitchFamily="18" charset="0"/>
              </a:rPr>
              <a:t>1 630 142,20</a:t>
            </a:r>
          </a:p>
          <a:p>
            <a:pPr algn="ctr"/>
            <a:r>
              <a:rPr lang="ru-RU" dirty="0" smtClean="0">
                <a:cs typeface="Times New Roman" pitchFamily="18" charset="0"/>
              </a:rPr>
              <a:t>тыс. руб.</a:t>
            </a:r>
          </a:p>
        </p:txBody>
      </p:sp>
      <p:sp>
        <p:nvSpPr>
          <p:cNvPr id="20" name="TextBox 19"/>
          <p:cNvSpPr txBox="1"/>
          <p:nvPr/>
        </p:nvSpPr>
        <p:spPr>
          <a:xfrm>
            <a:off x="3048000" y="4876800"/>
            <a:ext cx="1447800" cy="646331"/>
          </a:xfrm>
          <a:prstGeom prst="rect">
            <a:avLst/>
          </a:prstGeom>
          <a:noFill/>
        </p:spPr>
        <p:txBody>
          <a:bodyPr wrap="square" rtlCol="0">
            <a:spAutoFit/>
          </a:bodyPr>
          <a:lstStyle/>
          <a:p>
            <a:pPr algn="ctr"/>
            <a:r>
              <a:rPr lang="ru-RU" b="1" dirty="0" smtClean="0">
                <a:ea typeface="Times New Roman" pitchFamily="18" charset="0"/>
                <a:cs typeface="Times New Roman" pitchFamily="18" charset="0"/>
              </a:rPr>
              <a:t>30 111,75 </a:t>
            </a:r>
            <a:r>
              <a:rPr lang="ru-RU" dirty="0" smtClean="0">
                <a:cs typeface="Times New Roman" pitchFamily="18" charset="0"/>
              </a:rPr>
              <a:t>тыс. руб.</a:t>
            </a:r>
          </a:p>
        </p:txBody>
      </p:sp>
      <p:sp>
        <p:nvSpPr>
          <p:cNvPr id="21" name="TextBox 20"/>
          <p:cNvSpPr txBox="1"/>
          <p:nvPr/>
        </p:nvSpPr>
        <p:spPr>
          <a:xfrm>
            <a:off x="7239000" y="4876800"/>
            <a:ext cx="1447800" cy="646331"/>
          </a:xfrm>
          <a:prstGeom prst="rect">
            <a:avLst/>
          </a:prstGeom>
          <a:noFill/>
        </p:spPr>
        <p:txBody>
          <a:bodyPr wrap="square" rtlCol="0">
            <a:spAutoFit/>
          </a:bodyPr>
          <a:lstStyle/>
          <a:p>
            <a:pPr algn="ctr"/>
            <a:r>
              <a:rPr lang="ru-RU" b="1" dirty="0" smtClean="0">
                <a:ea typeface="Times New Roman" pitchFamily="18" charset="0"/>
                <a:cs typeface="Times New Roman" pitchFamily="18" charset="0"/>
              </a:rPr>
              <a:t>32 810,55 </a:t>
            </a:r>
            <a:r>
              <a:rPr lang="ru-RU" dirty="0" smtClean="0">
                <a:cs typeface="Times New Roman" pitchFamily="18" charset="0"/>
              </a:rPr>
              <a:t>тыс. руб.</a:t>
            </a:r>
          </a:p>
        </p:txBody>
      </p:sp>
      <p:sp>
        <p:nvSpPr>
          <p:cNvPr id="26" name="TextBox 3"/>
          <p:cNvSpPr txBox="1"/>
          <p:nvPr/>
        </p:nvSpPr>
        <p:spPr>
          <a:xfrm>
            <a:off x="6781800" y="685800"/>
            <a:ext cx="2362200" cy="646331"/>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ru-RU" dirty="0" smtClean="0">
                <a:cs typeface="Times New Roman" pitchFamily="18" charset="0"/>
              </a:rPr>
              <a:t>с учетом </a:t>
            </a:r>
          </a:p>
          <a:p>
            <a:pPr algn="ctr"/>
            <a:r>
              <a:rPr lang="ru-RU" dirty="0" smtClean="0">
                <a:cs typeface="Times New Roman" pitchFamily="18" charset="0"/>
              </a:rPr>
              <a:t> принятых изменений</a:t>
            </a:r>
            <a:endParaRPr lang="ru-RU" dirty="0">
              <a:cs typeface="Times New Roman" pitchFamily="18" charset="0"/>
            </a:endParaRPr>
          </a:p>
        </p:txBody>
      </p:sp>
      <p:sp>
        <p:nvSpPr>
          <p:cNvPr id="27" name="TextBox 26"/>
          <p:cNvSpPr txBox="1"/>
          <p:nvPr/>
        </p:nvSpPr>
        <p:spPr>
          <a:xfrm>
            <a:off x="5257800" y="838200"/>
            <a:ext cx="1447800" cy="369332"/>
          </a:xfrm>
          <a:prstGeom prst="rect">
            <a:avLst/>
          </a:prstGeom>
          <a:noFill/>
        </p:spPr>
        <p:txBody>
          <a:bodyPr wrap="square" rtlCol="0">
            <a:spAutoFit/>
          </a:bodyPr>
          <a:lstStyle/>
          <a:p>
            <a:pPr algn="ctr"/>
            <a:r>
              <a:rPr lang="ru-RU" dirty="0" smtClean="0">
                <a:cs typeface="Times New Roman" pitchFamily="18" charset="0"/>
              </a:rPr>
              <a:t>отклонение</a:t>
            </a:r>
            <a:endParaRPr lang="ru-RU" dirty="0">
              <a:cs typeface="Times New Roman" pitchFamily="18" charset="0"/>
            </a:endParaRPr>
          </a:p>
        </p:txBody>
      </p:sp>
      <p:sp>
        <p:nvSpPr>
          <p:cNvPr id="28" name="TextBox 27"/>
          <p:cNvSpPr txBox="1"/>
          <p:nvPr/>
        </p:nvSpPr>
        <p:spPr>
          <a:xfrm>
            <a:off x="1905000" y="228600"/>
            <a:ext cx="4349076" cy="369332"/>
          </a:xfrm>
          <a:prstGeom prst="rect">
            <a:avLst/>
          </a:prstGeom>
          <a:noFill/>
        </p:spPr>
        <p:txBody>
          <a:bodyPr wrap="none" rtlCol="0">
            <a:spAutoFit/>
          </a:bodyPr>
          <a:lstStyle/>
          <a:p>
            <a:pPr algn="ctr"/>
            <a:r>
              <a:rPr lang="ru-RU" b="1" dirty="0" smtClean="0">
                <a:cs typeface="Times New Roman" pitchFamily="18" charset="0"/>
              </a:rPr>
              <a:t>ОСНОВНЫЕ ХАРАКТЕРИСТИКИ БЮДЖЕТА:</a:t>
            </a:r>
            <a:endParaRPr lang="ru-RU" b="1" dirty="0">
              <a:cs typeface="Times New Roman" pitchFamily="18" charset="0"/>
            </a:endParaRPr>
          </a:p>
        </p:txBody>
      </p:sp>
      <p:sp>
        <p:nvSpPr>
          <p:cNvPr id="22" name="TextBox 2"/>
          <p:cNvSpPr txBox="1"/>
          <p:nvPr/>
        </p:nvSpPr>
        <p:spPr>
          <a:xfrm>
            <a:off x="2514600" y="838200"/>
            <a:ext cx="2133600" cy="646331"/>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ru-RU" dirty="0" smtClean="0">
                <a:cs typeface="Times New Roman" pitchFamily="18" charset="0"/>
              </a:rPr>
              <a:t>утвержденный бюджет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52400" y="457200"/>
            <a:ext cx="8763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11.</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На основании распоряжения Правительства Ставропольского края от 28 августа 2020 г. № 453-рп «О внесении изменений в распределение объемов субсидий из бюджета Ставропольского края, выделяемых бюджетам муниципальных образований Ставропольского края на софинансирование расходов на организацию бесплатного горячего питания обучающихся, получающих начальное общее образование в муниципальных общеобразовательных организациях Ставропольского края на 2020, 2021 и 2022 годы», и уведомлений поступивших от министерства строительства и архитектуры Ставропольского края внесены следующие изменении на плановый период:</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в 2021 году </a:t>
            </a:r>
            <a:r>
              <a:rPr kumimoji="0" lang="ru-RU" sz="1400" b="0" i="0" u="sng" strike="noStrike" cap="none" normalizeH="0" baseline="0" dirty="0" smtClean="0">
                <a:ln>
                  <a:noFill/>
                </a:ln>
                <a:solidFill>
                  <a:schemeClr val="tx1"/>
                </a:solidFill>
                <a:effectLst/>
                <a:ea typeface="Times New Roman" pitchFamily="18" charset="0"/>
                <a:cs typeface="Times New Roman" pitchFamily="18" charset="0"/>
              </a:rPr>
              <a:t>увеличены бюджетные ассигнования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 9 271,73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smtClean="0">
                <a:ln>
                  <a:noFill/>
                </a:ln>
                <a:solidFill>
                  <a:schemeClr val="tx1"/>
                </a:solidFill>
                <a:effectLst/>
                <a:ea typeface="Times New Roman" pitchFamily="18" charset="0"/>
                <a:cs typeface="Times New Roman" pitchFamily="18" charset="0"/>
              </a:rPr>
              <a:t>уменьшены бюджетные ассигнования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 5 961,79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связи, с чем доходная и расходная части на 2021 год увеличены на 3 309,94 тыс. рублей.</a:t>
            </a:r>
            <a:endParaRPr kumimoji="0" lang="ru-RU" sz="1400" b="0" i="0" u="none" strike="noStrike" cap="none" normalizeH="0" baseline="0" smtClean="0">
              <a:ln>
                <a:noFill/>
              </a:ln>
              <a:solidFill>
                <a:schemeClr val="tx1"/>
              </a:solidFill>
              <a:effectLst/>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в 2022 году </a:t>
            </a:r>
            <a:r>
              <a:rPr kumimoji="0" lang="ru-RU" sz="1400" b="0" i="0" u="sng" strike="noStrike" cap="none" normalizeH="0" baseline="0" dirty="0" smtClean="0">
                <a:ln>
                  <a:noFill/>
                </a:ln>
                <a:solidFill>
                  <a:schemeClr val="tx1"/>
                </a:solidFill>
                <a:effectLst/>
                <a:ea typeface="Times New Roman" pitchFamily="18" charset="0"/>
                <a:cs typeface="Times New Roman" pitchFamily="18" charset="0"/>
              </a:rPr>
              <a:t>уменьшены бюджетные ассигнования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 5 961,79 тыс. рублей.</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В связи, с чем доходная и расходная части на 2022 год уменьшены на 5 961,79 тыс. рублей.</a:t>
            </a:r>
            <a:r>
              <a:rPr kumimoji="0" lang="ru-RU" sz="600" b="0" i="0" u="none" strike="noStrike" cap="none" normalizeH="0" baseline="0" dirty="0" smtClean="0">
                <a:ln>
                  <a:noFill/>
                </a:ln>
                <a:solidFill>
                  <a:schemeClr val="tx1"/>
                </a:solidFill>
                <a:effectLst/>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152400" y="152400"/>
            <a:ext cx="8686800" cy="3970318"/>
          </a:xfrm>
          <a:prstGeom prst="rect">
            <a:avLst/>
          </a:prstGeom>
        </p:spPr>
        <p:txBody>
          <a:bodyPr wrap="square">
            <a:spAutoFit/>
          </a:bodyPr>
          <a:lstStyle/>
          <a:p>
            <a:pPr marL="3175" indent="19050" algn="just"/>
            <a:r>
              <a:rPr lang="ru-RU" sz="1400" b="1" dirty="0" smtClean="0"/>
              <a:t>     1. </a:t>
            </a:r>
            <a:r>
              <a:rPr lang="ru-RU" sz="1400" dirty="0" smtClean="0"/>
              <a:t>На основании постановления Правительства Ставропольского края от 31 августа 2020 г. № 463-п «Об утверждении распределения средств дотации на поддержку мер по обеспечению сбалансированности местных бюджетов, выделяемых бюджетам муниципальных образований Ставропольского края в 2020 году из бюджета Ставропольского края», постановления Правительства Ставропольского края от 10 сентября 2020 г. № 494-п «Об утверждении распределения в 2020 году из бюджета Ставропольского края иных межбюджетных трансфертов бюджетам муниципальных образований Ставропольского края на обеспечение выплат ежемесячного денежного вознаграждения за классное руководство педагогическим работникам муниципальных образовательных организаций Ставропольского края, реализующих образовательные программы начального общего, основного общего и среднего общего образования, в том числе адаптированные основные общеобразовательные программы», распоряжения администрации Курского муниципального района Ставропольского края от 24 августа 2020 г. № 146-рк «О выделении денежных средств на выплату единовременного поощрения за безупречную и эффективную муниципальную службу </a:t>
            </a:r>
            <a:r>
              <a:rPr lang="ru-RU" sz="1400" dirty="0" err="1" smtClean="0"/>
              <a:t>Барышевой</a:t>
            </a:r>
            <a:r>
              <a:rPr lang="ru-RU" sz="1400" dirty="0" smtClean="0"/>
              <a:t> Е.В.», распоряжений администрации Курского муниципального района Ставропольского края от 10 сентября 2020 г. № 158-рк и от 15 июля 2020 г. № 123-рк «О выделении денежных средств на выплату материальной помощи Горбань Е.Г. и </a:t>
            </a:r>
            <a:r>
              <a:rPr lang="ru-RU" sz="1400" dirty="0" err="1" smtClean="0"/>
              <a:t>Штапурину</a:t>
            </a:r>
            <a:r>
              <a:rPr lang="ru-RU" sz="1400" dirty="0" smtClean="0"/>
              <a:t> Э.И.», и уведомлений, поступивших от министерства образования Ставропольского края, министерства культуры Ставропольского края, министерства труда и социальной защиты населения Ставропольского края, министерства строительства и архитектуры Ставропольского края</a:t>
            </a:r>
          </a:p>
          <a:p>
            <a:pPr marL="3175" indent="19050" algn="just"/>
            <a:endParaRPr lang="ru-RU" sz="1400" dirty="0"/>
          </a:p>
        </p:txBody>
      </p:sp>
      <p:sp>
        <p:nvSpPr>
          <p:cNvPr id="4" name="TextBox 3"/>
          <p:cNvSpPr txBox="1"/>
          <p:nvPr/>
        </p:nvSpPr>
        <p:spPr>
          <a:xfrm>
            <a:off x="304800" y="3962400"/>
            <a:ext cx="8610600" cy="369332"/>
          </a:xfrm>
          <a:prstGeom prst="rect">
            <a:avLst/>
          </a:prstGeom>
          <a:gradFill>
            <a:gsLst>
              <a:gs pos="0">
                <a:srgbClr val="FFFFFF"/>
              </a:gs>
              <a:gs pos="50000">
                <a:srgbClr val="92D050"/>
              </a:gs>
              <a:gs pos="100000">
                <a:srgbClr val="00B050"/>
              </a:gs>
            </a:gsLst>
            <a:path path="rect">
              <a:fillToRect l="100000" t="100000"/>
            </a:path>
          </a:gradFill>
        </p:spPr>
        <p:txBody>
          <a:bodyPr wrap="square" rtlCol="0">
            <a:spAutoFit/>
          </a:bodyPr>
          <a:lstStyle/>
          <a:p>
            <a:pPr algn="ctr"/>
            <a:r>
              <a:rPr lang="ru-RU" dirty="0" smtClean="0">
                <a:latin typeface="Calibri" pitchFamily="34" charset="0"/>
                <a:cs typeface="Calibri" pitchFamily="34" charset="0"/>
              </a:rPr>
              <a:t>увеличены бюджетные ассигнования на следующие мероприятия:</a:t>
            </a:r>
            <a:endParaRPr lang="ru-RU" dirty="0">
              <a:latin typeface="Calibri" pitchFamily="34" charset="0"/>
              <a:cs typeface="Calibri" pitchFamily="34" charset="0"/>
            </a:endParaRPr>
          </a:p>
        </p:txBody>
      </p:sp>
      <p:sp>
        <p:nvSpPr>
          <p:cNvPr id="5" name="Прямоугольник 4"/>
          <p:cNvSpPr/>
          <p:nvPr/>
        </p:nvSpPr>
        <p:spPr>
          <a:xfrm>
            <a:off x="152400" y="4419601"/>
            <a:ext cx="5791200" cy="2246769"/>
          </a:xfrm>
          <a:prstGeom prst="rect">
            <a:avLst/>
          </a:prstGeom>
        </p:spPr>
        <p:txBody>
          <a:bodyPr wrap="square">
            <a:spAutoFit/>
          </a:bodyPr>
          <a:lstStyle/>
          <a:p>
            <a:pPr algn="just"/>
            <a:r>
              <a:rPr lang="ru-RU" sz="1400" dirty="0" smtClean="0"/>
              <a:t>     -  предоставление государственной социальной помощи малоимущим семьям, малоимущим одиноко проживающим гражданам – 50,00 тыс. рублей;</a:t>
            </a:r>
          </a:p>
          <a:p>
            <a:pPr algn="just"/>
            <a:r>
              <a:rPr lang="ru-RU" sz="1400" dirty="0" smtClean="0"/>
              <a:t>     - 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 5 494,90 тыс. рублей;</a:t>
            </a:r>
          </a:p>
          <a:p>
            <a:pPr algn="just"/>
            <a:r>
              <a:rPr lang="ru-RU" sz="1400" dirty="0" smtClean="0"/>
              <a:t>      - осуществление ежемесячных выплат на детей в возрасте от трех до семи лет включительно – 46 183,82 тыс. рублей;    </a:t>
            </a:r>
          </a:p>
          <a:p>
            <a:pPr algn="just"/>
            <a:r>
              <a:rPr lang="ru-RU" sz="1400" dirty="0" smtClean="0"/>
              <a:t>       - проведение работ по капитальному ремонту кровель в муниципальных общеобразовательных организациях – 6,23 тыс. рублей;</a:t>
            </a:r>
            <a:endParaRPr lang="ru-RU" sz="1400" dirty="0"/>
          </a:p>
        </p:txBody>
      </p:sp>
      <p:pic>
        <p:nvPicPr>
          <p:cNvPr id="8" name="Picture 2" descr="https://sun9-33.userapi.com/c858332/v858332390/c9063/sGEDVmzf4Q8.jpg"/>
          <p:cNvPicPr>
            <a:picLocks noChangeAspect="1" noChangeArrowheads="1"/>
          </p:cNvPicPr>
          <p:nvPr/>
        </p:nvPicPr>
        <p:blipFill>
          <a:blip r:embed="rId2" cstate="print"/>
          <a:srcRect/>
          <a:stretch>
            <a:fillRect/>
          </a:stretch>
        </p:blipFill>
        <p:spPr bwMode="auto">
          <a:xfrm>
            <a:off x="6172200" y="4495800"/>
            <a:ext cx="2746061" cy="20574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152400" y="152400"/>
            <a:ext cx="533400" cy="307777"/>
          </a:xfrm>
          <a:prstGeom prst="rect">
            <a:avLst/>
          </a:prstGeom>
        </p:spPr>
        <p:txBody>
          <a:bodyPr wrap="square">
            <a:spAutoFit/>
          </a:bodyPr>
          <a:lstStyle/>
          <a:p>
            <a:pPr marL="342900" indent="-342900" algn="just"/>
            <a:r>
              <a:rPr lang="ru-RU" sz="1400" dirty="0" smtClean="0"/>
              <a:t>             </a:t>
            </a:r>
            <a:endParaRPr lang="ru-RU" sz="1400" dirty="0"/>
          </a:p>
        </p:txBody>
      </p:sp>
      <p:sp>
        <p:nvSpPr>
          <p:cNvPr id="8" name="TextBox 7"/>
          <p:cNvSpPr txBox="1"/>
          <p:nvPr/>
        </p:nvSpPr>
        <p:spPr>
          <a:xfrm>
            <a:off x="152400" y="0"/>
            <a:ext cx="5867400" cy="3539430"/>
          </a:xfrm>
          <a:prstGeom prst="rect">
            <a:avLst/>
          </a:prstGeom>
          <a:noFill/>
        </p:spPr>
        <p:txBody>
          <a:bodyPr wrap="square" rtlCol="0">
            <a:spAutoFit/>
          </a:bodyPr>
          <a:lstStyle/>
          <a:p>
            <a:pPr algn="just"/>
            <a:r>
              <a:rPr lang="ru-RU" sz="1400" dirty="0" smtClean="0"/>
              <a:t>       - выплату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 – 7 936,10 тыс. рублей;</a:t>
            </a:r>
          </a:p>
          <a:p>
            <a:pPr algn="just"/>
            <a:r>
              <a:rPr lang="ru-RU" sz="1400" dirty="0" smtClean="0"/>
              <a:t>     - осуществление ежемесячной выплаты в связи с рождением (усыновлением) первого ребенка – 750,00 тыс. рублей;</a:t>
            </a:r>
          </a:p>
          <a:p>
            <a:pPr algn="just">
              <a:buFontTx/>
              <a:buChar char="-"/>
            </a:pPr>
            <a:r>
              <a:rPr lang="ru-RU" sz="1400" dirty="0" smtClean="0"/>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1400" dirty="0" err="1" smtClean="0"/>
              <a:t>поселках</a:t>
            </a:r>
            <a:r>
              <a:rPr lang="ru-RU" sz="1400" dirty="0" smtClean="0"/>
              <a:t> городского типа) – 845,13 тыс. рублей;</a:t>
            </a:r>
          </a:p>
          <a:p>
            <a:pPr algn="just"/>
            <a:endParaRPr lang="ru-RU" sz="1400" dirty="0" smtClean="0"/>
          </a:p>
          <a:p>
            <a:pPr algn="just"/>
            <a:r>
              <a:rPr lang="ru-RU" sz="1400" dirty="0" smtClean="0"/>
              <a:t>     -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 10 540,99 тыс. рублей;</a:t>
            </a:r>
            <a:endParaRPr lang="ru-RU" sz="1400" dirty="0"/>
          </a:p>
        </p:txBody>
      </p:sp>
      <p:pic>
        <p:nvPicPr>
          <p:cNvPr id="10" name="Picture 2" descr="https://avatars.mds.yandex.net/get-ynews/2376029/fa34e4d52ac6b604738d64d8c111c6cd/orig"/>
          <p:cNvPicPr>
            <a:picLocks noChangeAspect="1" noChangeArrowheads="1"/>
          </p:cNvPicPr>
          <p:nvPr/>
        </p:nvPicPr>
        <p:blipFill>
          <a:blip r:embed="rId2" cstate="print"/>
          <a:srcRect/>
          <a:stretch>
            <a:fillRect/>
          </a:stretch>
        </p:blipFill>
        <p:spPr bwMode="auto">
          <a:xfrm>
            <a:off x="6589889" y="0"/>
            <a:ext cx="2401712" cy="1752600"/>
          </a:xfrm>
          <a:prstGeom prst="rect">
            <a:avLst/>
          </a:prstGeom>
          <a:ln>
            <a:noFill/>
          </a:ln>
          <a:effectLst>
            <a:softEdge rad="112500"/>
          </a:effectLst>
        </p:spPr>
      </p:pic>
      <p:pic>
        <p:nvPicPr>
          <p:cNvPr id="15364" name="Picture 4" descr="https://rstatic.oshkole.ru/editor_images/108339.jpg"/>
          <p:cNvPicPr>
            <a:picLocks noChangeAspect="1" noChangeArrowheads="1"/>
          </p:cNvPicPr>
          <p:nvPr/>
        </p:nvPicPr>
        <p:blipFill>
          <a:blip r:embed="rId3" cstate="print"/>
          <a:srcRect/>
          <a:stretch>
            <a:fillRect/>
          </a:stretch>
        </p:blipFill>
        <p:spPr bwMode="auto">
          <a:xfrm>
            <a:off x="6400800" y="1828800"/>
            <a:ext cx="2286001" cy="1758989"/>
          </a:xfrm>
          <a:prstGeom prst="rect">
            <a:avLst/>
          </a:prstGeom>
          <a:ln>
            <a:noFill/>
          </a:ln>
          <a:effectLst>
            <a:softEdge rad="112500"/>
          </a:effectLst>
        </p:spPr>
      </p:pic>
      <p:sp>
        <p:nvSpPr>
          <p:cNvPr id="12" name="TextBox 11"/>
          <p:cNvSpPr txBox="1"/>
          <p:nvPr/>
        </p:nvSpPr>
        <p:spPr>
          <a:xfrm>
            <a:off x="381000" y="3581400"/>
            <a:ext cx="8382000" cy="369332"/>
          </a:xfrm>
          <a:prstGeom prst="rect">
            <a:avLst/>
          </a:prstGeom>
          <a:gradFill>
            <a:gsLst>
              <a:gs pos="0">
                <a:srgbClr val="FFFFFF"/>
              </a:gs>
              <a:gs pos="50000">
                <a:srgbClr val="FF7C80"/>
              </a:gs>
              <a:gs pos="100000">
                <a:srgbClr val="FF0000"/>
              </a:gs>
            </a:gsLst>
            <a:path path="rect">
              <a:fillToRect l="100000" t="100000"/>
            </a:path>
          </a:gradFill>
        </p:spPr>
        <p:txBody>
          <a:bodyPr wrap="square" rtlCol="0">
            <a:spAutoFit/>
          </a:bodyPr>
          <a:lstStyle/>
          <a:p>
            <a:pPr algn="ctr"/>
            <a:r>
              <a:rPr lang="ru-RU" dirty="0" smtClean="0">
                <a:latin typeface="Calibri" pitchFamily="34" charset="0"/>
                <a:cs typeface="Calibri" pitchFamily="34" charset="0"/>
              </a:rPr>
              <a:t>уменьшены бюджетные ассигнования на следующие мероприятия:</a:t>
            </a:r>
            <a:endParaRPr lang="ru-RU" dirty="0">
              <a:latin typeface="Calibri" pitchFamily="34" charset="0"/>
              <a:cs typeface="Calibri" pitchFamily="34" charset="0"/>
            </a:endParaRPr>
          </a:p>
        </p:txBody>
      </p:sp>
      <p:sp>
        <p:nvSpPr>
          <p:cNvPr id="15365" name="Rectangle 5"/>
          <p:cNvSpPr>
            <a:spLocks noChangeArrowheads="1"/>
          </p:cNvSpPr>
          <p:nvPr/>
        </p:nvSpPr>
        <p:spPr bwMode="auto">
          <a:xfrm>
            <a:off x="152400" y="4114800"/>
            <a:ext cx="5867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 9 271,73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 1 470,48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обеспечение комплексного развития сельских территорий – 6 328,90 тыс. рублей.</a:t>
            </a:r>
            <a:endParaRPr kumimoji="0" lang="ru-RU" sz="1800" b="0" i="0" u="none" strike="noStrike" cap="none" normalizeH="0" baseline="0" dirty="0" smtClean="0">
              <a:ln>
                <a:noFill/>
              </a:ln>
              <a:solidFill>
                <a:schemeClr val="tx1"/>
              </a:solidFill>
              <a:effectLst/>
              <a:cs typeface="Arial" pitchFamily="34" charset="0"/>
            </a:endParaRPr>
          </a:p>
        </p:txBody>
      </p:sp>
      <p:pic>
        <p:nvPicPr>
          <p:cNvPr id="15367" name="Picture 7" descr="http://i.mycdn.me/i?r=AzEPZsRbOZEKgBhR0XGMT1RkZXx5-9YBfX-wF__p2d0BeqaKTM5SRkZCeTgDn6uOyic"/>
          <p:cNvPicPr>
            <a:picLocks noChangeAspect="1" noChangeArrowheads="1"/>
          </p:cNvPicPr>
          <p:nvPr/>
        </p:nvPicPr>
        <p:blipFill>
          <a:blip r:embed="rId4" cstate="print"/>
          <a:srcRect/>
          <a:stretch>
            <a:fillRect/>
          </a:stretch>
        </p:blipFill>
        <p:spPr bwMode="auto">
          <a:xfrm>
            <a:off x="7315200" y="5105400"/>
            <a:ext cx="1524000" cy="1524000"/>
          </a:xfrm>
          <a:prstGeom prst="rect">
            <a:avLst/>
          </a:prstGeom>
          <a:ln>
            <a:noFill/>
          </a:ln>
          <a:effectLst>
            <a:softEdge rad="112500"/>
          </a:effectLst>
        </p:spPr>
      </p:pic>
      <p:pic>
        <p:nvPicPr>
          <p:cNvPr id="15369" name="Picture 9" descr="https://www.gtrk-vyatka.ru/uploads/posts/2019-03/1552411640_1762.jpg"/>
          <p:cNvPicPr>
            <a:picLocks noChangeAspect="1" noChangeArrowheads="1"/>
          </p:cNvPicPr>
          <p:nvPr/>
        </p:nvPicPr>
        <p:blipFill>
          <a:blip r:embed="rId5" cstate="print"/>
          <a:srcRect/>
          <a:stretch>
            <a:fillRect/>
          </a:stretch>
        </p:blipFill>
        <p:spPr bwMode="auto">
          <a:xfrm>
            <a:off x="6477000" y="4038600"/>
            <a:ext cx="1752600" cy="1168971"/>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8763000" cy="6771084"/>
          </a:xfrm>
          <a:prstGeom prst="rect">
            <a:avLst/>
          </a:prstGeom>
          <a:noFill/>
        </p:spPr>
        <p:txBody>
          <a:bodyPr wrap="square" rtlCol="0">
            <a:spAutoFit/>
          </a:bodyPr>
          <a:lstStyle/>
          <a:p>
            <a:pPr algn="just"/>
            <a:r>
              <a:rPr lang="ru-RU" sz="1400" b="1" dirty="0" smtClean="0"/>
              <a:t>      2. </a:t>
            </a:r>
            <a:r>
              <a:rPr lang="ru-RU" sz="1400" dirty="0" smtClean="0"/>
              <a:t>На основании распоряжения администрации Курского муниципального района Ставропольского края № 210-р от 21 сентября 2020 г. «О внесении на рассмотрение представительного органа Курского муниципального округа Ставропольского края предложений о перераспределении утвержденных бюджетных ассигнований зарезервированных в бюджете Курского муниципального района Ставропольского края»:</a:t>
            </a:r>
          </a:p>
          <a:p>
            <a:pPr algn="just"/>
            <a:r>
              <a:rPr lang="ru-RU" sz="1400" dirty="0" smtClean="0"/>
              <a:t>     2.1. </a:t>
            </a:r>
            <a:r>
              <a:rPr lang="x-none" sz="1400" smtClean="0"/>
              <a:t>Уменьшить бюджетные ассигнования:</a:t>
            </a:r>
            <a:endParaRPr lang="ru-RU" sz="1400" dirty="0" smtClean="0"/>
          </a:p>
          <a:p>
            <a:pPr algn="just"/>
            <a:r>
              <a:rPr lang="x-none" sz="1400" smtClean="0"/>
              <a:t>Финансовому управлению администрации Курского муниципального района Ставропольского с подраздела 0113 «Другие общегосударственные вопросы» на 3802</a:t>
            </a:r>
            <a:r>
              <a:rPr lang="ru-RU" sz="1400" dirty="0" smtClean="0"/>
              <a:t>,</a:t>
            </a:r>
            <a:r>
              <a:rPr lang="x-none" sz="1400" smtClean="0"/>
              <a:t>83 </a:t>
            </a:r>
            <a:r>
              <a:rPr lang="ru-RU" sz="1400" dirty="0" smtClean="0"/>
              <a:t>тыс. рублей.</a:t>
            </a:r>
          </a:p>
          <a:p>
            <a:pPr algn="just"/>
            <a:r>
              <a:rPr lang="ru-RU" sz="1400" dirty="0" smtClean="0"/>
              <a:t>     2.2</a:t>
            </a:r>
            <a:r>
              <a:rPr lang="x-none" sz="1400" smtClean="0"/>
              <a:t>. Увеличить бюджетные ассигнования:</a:t>
            </a:r>
            <a:endParaRPr lang="ru-RU" sz="1400" dirty="0" smtClean="0"/>
          </a:p>
          <a:p>
            <a:pPr algn="just"/>
            <a:r>
              <a:rPr lang="ru-RU" sz="1400" dirty="0" smtClean="0"/>
              <a:t>     - отделу</a:t>
            </a:r>
            <a:r>
              <a:rPr lang="x-none" sz="1400" smtClean="0"/>
              <a:t> образования администрации Курского муниципального района Ставропольского края на подраздел 0701 «Дошкольное образование»</a:t>
            </a:r>
            <a:r>
              <a:rPr lang="ru-RU" sz="1400" dirty="0" smtClean="0"/>
              <a:t>            </a:t>
            </a:r>
            <a:r>
              <a:rPr lang="x-none" sz="1400" smtClean="0"/>
              <a:t> 2446</a:t>
            </a:r>
            <a:r>
              <a:rPr lang="ru-RU" sz="1400" dirty="0" smtClean="0"/>
              <a:t>,</a:t>
            </a:r>
            <a:r>
              <a:rPr lang="x-none" sz="1400" smtClean="0"/>
              <a:t>8</a:t>
            </a:r>
            <a:r>
              <a:rPr lang="ru-RU" sz="1400" dirty="0" smtClean="0"/>
              <a:t>3 тыс. рублей</a:t>
            </a:r>
            <a:r>
              <a:rPr lang="x-none" sz="1400" smtClean="0"/>
              <a:t> из них на:</a:t>
            </a:r>
            <a:endParaRPr lang="ru-RU" sz="1400" dirty="0" smtClean="0"/>
          </a:p>
          <a:p>
            <a:pPr algn="just"/>
            <a:r>
              <a:rPr lang="ru-RU" sz="1400" dirty="0" smtClean="0"/>
              <a:t>благоустройство территории Муниципального дошкольного образовательного учреждения детского сада комбинированного вида № 2 «Солнышко» Курского муниципального района Ставропольского края на - 470,99 тыс. рублей;</a:t>
            </a:r>
          </a:p>
          <a:p>
            <a:pPr algn="just"/>
            <a:r>
              <a:rPr lang="ru-RU" sz="1400" dirty="0" smtClean="0"/>
              <a:t>      благоустройство территории муниципального казенного дошкольного образовательного учреждения детского сада № 7 «Василёк» Курского муниципального района Ставропольского края на - 1391,12 тыс. рублей;</a:t>
            </a:r>
          </a:p>
          <a:p>
            <a:pPr algn="just"/>
            <a:r>
              <a:rPr lang="ru-RU" sz="1400" dirty="0" smtClean="0"/>
              <a:t>устройство системы водоотведения кровли здания Муниципального дошкольного образовательного учреждения детского сада № 8 «Теремок» Курского муниципального района Ставропольского края на - 154,43 тыс. рублей;</a:t>
            </a:r>
          </a:p>
          <a:p>
            <a:pPr algn="just"/>
            <a:r>
              <a:rPr lang="ru-RU" sz="1400" dirty="0" smtClean="0"/>
              <a:t>     устройство </a:t>
            </a:r>
            <a:r>
              <a:rPr lang="ru-RU" sz="1400" dirty="0" err="1" smtClean="0"/>
              <a:t>отмостки</a:t>
            </a:r>
            <a:r>
              <a:rPr lang="ru-RU" sz="1400" dirty="0" smtClean="0"/>
              <a:t> и тротуарных дорожек на территории муниципального казенного дошкольного образовательного учреждения детского сада № 9 «Ромашка» Курского муниципального района Ставропольского на - 269,17 тыс. рублей;</a:t>
            </a:r>
          </a:p>
          <a:p>
            <a:pPr algn="just"/>
            <a:r>
              <a:rPr lang="ru-RU" sz="1400" dirty="0" smtClean="0"/>
              <a:t>     </a:t>
            </a:r>
            <a:r>
              <a:rPr lang="x-none" sz="1400" smtClean="0"/>
              <a:t>ремонт цоколя здания муниципального казенного дошкольного образовательного учреждения детского сада № 9 «Ромашка» Курского муниципального района Ставропольского края </a:t>
            </a:r>
            <a:r>
              <a:rPr lang="ru-RU" sz="1400" dirty="0" smtClean="0"/>
              <a:t>на -</a:t>
            </a:r>
            <a:r>
              <a:rPr lang="x-none" sz="1400" smtClean="0"/>
              <a:t> 161</a:t>
            </a:r>
            <a:r>
              <a:rPr lang="ru-RU" sz="1400" dirty="0" smtClean="0"/>
              <a:t>,</a:t>
            </a:r>
            <a:r>
              <a:rPr lang="x-none" sz="1400" smtClean="0"/>
              <a:t>12 </a:t>
            </a:r>
            <a:r>
              <a:rPr lang="ru-RU" sz="1400" dirty="0" smtClean="0"/>
              <a:t>тыс. рублей;</a:t>
            </a:r>
          </a:p>
          <a:p>
            <a:pPr algn="just"/>
            <a:r>
              <a:rPr lang="ru-RU" sz="1400" dirty="0" smtClean="0"/>
              <a:t>    -  </a:t>
            </a:r>
            <a:r>
              <a:rPr lang="x-none" sz="1400" smtClean="0"/>
              <a:t>на подраздел 0702 «Общее образование» - </a:t>
            </a:r>
            <a:r>
              <a:rPr lang="ru-RU" sz="1400" dirty="0" smtClean="0"/>
              <a:t>1356,00 тыс. рублей</a:t>
            </a:r>
            <a:r>
              <a:rPr lang="x-none" sz="1400" smtClean="0"/>
              <a:t>, из них на:</a:t>
            </a:r>
            <a:endParaRPr lang="ru-RU" sz="1400" dirty="0" smtClean="0"/>
          </a:p>
          <a:p>
            <a:pPr algn="just"/>
            <a:r>
              <a:rPr lang="ru-RU" sz="1400" dirty="0" smtClean="0"/>
              <a:t>     ремонт системы освещения в здании муниципального казенного общеобразовательного учреждения средней общеобразовательной школы № 7 Курского муниципального района Ставропольского края на -  58,55 тыс. рублей;</a:t>
            </a:r>
          </a:p>
          <a:p>
            <a:pPr algn="just"/>
            <a:r>
              <a:rPr lang="ru-RU" sz="1400" dirty="0" smtClean="0"/>
              <a:t>     замена системы отопления в здании муниципального казенного общеобразовательного учреждения средней общеобразовательной школы № 12 Курского муниципального района Ставропольского края на -  521,38  тыс. рублей;</a:t>
            </a:r>
          </a:p>
          <a:p>
            <a:pPr algn="just"/>
            <a:endParaRPr lang="ru-RU"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86916"/>
            <a:ext cx="8839200" cy="6771084"/>
          </a:xfrm>
          <a:prstGeom prst="rect">
            <a:avLst/>
          </a:prstGeom>
        </p:spPr>
        <p:txBody>
          <a:bodyPr wrap="square">
            <a:spAutoFit/>
          </a:bodyPr>
          <a:lstStyle/>
          <a:p>
            <a:pPr algn="just"/>
            <a:r>
              <a:rPr lang="ru-RU" sz="1400" dirty="0" smtClean="0"/>
              <a:t>     ремонт части административного здания муниципального казенного общеобразовательного учреждения средней общеобразовательной школы    № 12 Курского муниципального района Ставропольского края на -  149,75 тыс. рублей;</a:t>
            </a:r>
          </a:p>
          <a:p>
            <a:pPr algn="just"/>
            <a:r>
              <a:rPr lang="ru-RU" sz="1400" dirty="0" smtClean="0"/>
              <a:t>     устройство выгребной ямы в муниципальном казенном общеобразовательном учреждении средней общеобразовательной школе № 12 Курского муниципального района Ставропольского края на -  173,27 тыс. рублей;</a:t>
            </a:r>
          </a:p>
          <a:p>
            <a:pPr algn="just"/>
            <a:r>
              <a:rPr lang="ru-RU" sz="1400" dirty="0" smtClean="0"/>
              <a:t>     ремонт </a:t>
            </a:r>
            <a:r>
              <a:rPr lang="ru-RU" sz="1400" dirty="0" err="1" smtClean="0"/>
              <a:t>отмостки</a:t>
            </a:r>
            <a:r>
              <a:rPr lang="ru-RU" sz="1400" dirty="0" smtClean="0"/>
              <a:t> и цоколя здания муниципального общеобразовательного учреждения средней общеобразовательной школы № 18 Курского муниципального района Ставропольского края на 342,49 тыс. рублей;</a:t>
            </a:r>
          </a:p>
          <a:p>
            <a:pPr algn="just"/>
            <a:r>
              <a:rPr lang="ru-RU" sz="1400" dirty="0" smtClean="0"/>
              <a:t>     замена канализации в здании муниципального казенного общеобразовательного учреждения средней общеобразовательной школы № 20 Курского муниципального района Ставропольского края на - 110,56 тыс. рублей.</a:t>
            </a:r>
          </a:p>
          <a:p>
            <a:endParaRPr lang="ru-RU" sz="1400" dirty="0" smtClean="0"/>
          </a:p>
          <a:p>
            <a:pPr algn="just"/>
            <a:r>
              <a:rPr lang="ru-RU" sz="1400" b="1" dirty="0" smtClean="0"/>
              <a:t>        3</a:t>
            </a:r>
            <a:r>
              <a:rPr lang="ru-RU" sz="1400" dirty="0" smtClean="0"/>
              <a:t>. На основании распоряжения администрации Курского муниципального района Ставропольского края № 218-р от 29 сентября 2020 г. «О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a:t>
            </a:r>
          </a:p>
          <a:p>
            <a:pPr algn="just"/>
            <a:r>
              <a:rPr lang="ru-RU" sz="1400" dirty="0" smtClean="0"/>
              <a:t>      3</a:t>
            </a:r>
            <a:r>
              <a:rPr lang="x-none" sz="1400" smtClean="0"/>
              <a:t>.1. Уменьшить бюджетные ассигнования, предоставленные администрации муниципального образования Курского сельсовета Курского района Ставропольского края в рамках соглашения о порядке и условиях предоставления в 2020 году иных межбюджетных трансфертов от 30 июля 2020 года № 12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 на 310</a:t>
            </a:r>
            <a:r>
              <a:rPr lang="ru-RU" sz="1400" dirty="0" smtClean="0"/>
              <a:t>,</a:t>
            </a:r>
            <a:r>
              <a:rPr lang="x-none" sz="1400" smtClean="0"/>
              <a:t>61</a:t>
            </a:r>
            <a:r>
              <a:rPr lang="ru-RU" sz="1400" dirty="0" smtClean="0"/>
              <a:t> тыс. рублей</a:t>
            </a:r>
            <a:r>
              <a:rPr lang="x-none" sz="1400" smtClean="0"/>
              <a:t>, в связи с экономией, сложившейся в результате проведения закупочных процедур.</a:t>
            </a:r>
            <a:endParaRPr lang="ru-RU" sz="1400" dirty="0" smtClean="0"/>
          </a:p>
          <a:p>
            <a:pPr algn="just"/>
            <a:r>
              <a:rPr lang="ru-RU" sz="1400" dirty="0" smtClean="0"/>
              <a:t>      3</a:t>
            </a:r>
            <a:r>
              <a:rPr lang="x-none" sz="1400" smtClean="0"/>
              <a:t>.2. Увеличить бюджетные ассигнования администрации муниципального образования Курского сельсовета Курского района Ставропольского края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 на 310</a:t>
            </a:r>
            <a:r>
              <a:rPr lang="ru-RU" sz="1400" dirty="0" smtClean="0"/>
              <a:t>,</a:t>
            </a:r>
            <a:r>
              <a:rPr lang="x-none" sz="1400" smtClean="0"/>
              <a:t>61</a:t>
            </a:r>
            <a:r>
              <a:rPr lang="ru-RU" sz="1400" dirty="0" smtClean="0"/>
              <a:t> тыс. рублей</a:t>
            </a:r>
            <a:r>
              <a:rPr lang="x-none" sz="1400" smtClean="0"/>
              <a:t>, из них на:</a:t>
            </a:r>
            <a:endParaRPr lang="ru-RU" sz="1400" dirty="0" smtClean="0"/>
          </a:p>
          <a:p>
            <a:pPr algn="just"/>
            <a:r>
              <a:rPr lang="ru-RU" sz="1400" dirty="0" smtClean="0"/>
              <a:t>      </a:t>
            </a:r>
            <a:r>
              <a:rPr lang="x-none" sz="1400" smtClean="0"/>
              <a:t>выполнение работ по укладке тротуарной плитки на территории Гусаковского парка в станице Курской Курского района Ставропольского края – 200</a:t>
            </a:r>
            <a:r>
              <a:rPr lang="ru-RU" sz="1400" dirty="0" smtClean="0"/>
              <a:t>,</a:t>
            </a:r>
            <a:r>
              <a:rPr lang="x-none" sz="1400" smtClean="0"/>
              <a:t>61</a:t>
            </a:r>
            <a:r>
              <a:rPr lang="ru-RU" sz="1400" dirty="0" smtClean="0"/>
              <a:t> тыс. рублей;</a:t>
            </a:r>
          </a:p>
          <a:p>
            <a:pPr algn="just"/>
            <a:r>
              <a:rPr lang="ru-RU" sz="1400" dirty="0" smtClean="0"/>
              <a:t>      </a:t>
            </a:r>
            <a:r>
              <a:rPr lang="en-US" sz="1400" dirty="0" err="1" smtClean="0"/>
              <a:t>выполнение</a:t>
            </a:r>
            <a:r>
              <a:rPr lang="en-US" sz="1400" dirty="0" smtClean="0"/>
              <a:t> </a:t>
            </a:r>
            <a:r>
              <a:rPr lang="en-US" sz="1400" dirty="0" err="1" smtClean="0"/>
              <a:t>экспертного</a:t>
            </a:r>
            <a:r>
              <a:rPr lang="en-US" sz="1400" dirty="0" smtClean="0"/>
              <a:t> </a:t>
            </a:r>
            <a:r>
              <a:rPr lang="en-US" sz="1400" dirty="0" err="1" smtClean="0"/>
              <a:t>исследования</a:t>
            </a:r>
            <a:r>
              <a:rPr lang="en-US" sz="1400" dirty="0" smtClean="0"/>
              <a:t> (</a:t>
            </a:r>
            <a:r>
              <a:rPr lang="en-US" sz="1400" dirty="0" err="1" smtClean="0"/>
              <a:t>научно-исследовательской</a:t>
            </a:r>
            <a:r>
              <a:rPr lang="en-US" sz="1400" dirty="0" smtClean="0"/>
              <a:t> </a:t>
            </a:r>
            <a:r>
              <a:rPr lang="en-US" sz="1400" dirty="0" err="1" smtClean="0"/>
              <a:t>работы</a:t>
            </a:r>
            <a:r>
              <a:rPr lang="en-US" sz="1400" dirty="0" smtClean="0"/>
              <a:t>) – 110</a:t>
            </a:r>
            <a:r>
              <a:rPr lang="ru-RU" sz="1400" dirty="0" smtClean="0"/>
              <a:t>,</a:t>
            </a:r>
            <a:r>
              <a:rPr lang="en-US" sz="1400" dirty="0" smtClean="0"/>
              <a:t>00</a:t>
            </a:r>
            <a:r>
              <a:rPr lang="ru-RU" sz="1400" dirty="0" smtClean="0"/>
              <a:t> тыс. рублей</a:t>
            </a:r>
            <a:r>
              <a:rPr lang="en-US" sz="1400" dirty="0" smtClean="0"/>
              <a:t>.</a:t>
            </a:r>
            <a:endParaRPr lang="ru-RU" sz="1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0"/>
            <a:ext cx="8686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4.</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На основании распоряжения администрации Курского муниципального района Ставропольского края № 219-р от 29 сентября  2020 г. «О внесении на рассмотрение Совета Курского муниципального округа Ставропольского края предложений о распределении свободных остатков бюджетных средств, образовавшихся по состоянию на 01 января 2020 г.»:</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4.1. Администрации муниципального образования Русского сельсовета Курского района Ставропольского края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- 672,44 тыс. рублей, из них на: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дополнительные работы на общественной территории (стадион) по ул. Лесная, 16а в с. Русское Курского района Ставропольского края –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196,84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выполнение работ по ремонту здания </a:t>
            </a:r>
            <a:r>
              <a:rPr kumimoji="0" lang="ru-RU" sz="1400" b="0" i="0" u="none" strike="noStrike" cap="none" normalizeH="0" baseline="0" dirty="0" err="1" smtClean="0">
                <a:ln>
                  <a:noFill/>
                </a:ln>
                <a:solidFill>
                  <a:srgbClr val="000000"/>
                </a:solidFill>
                <a:effectLst/>
                <a:ea typeface="Times New Roman" pitchFamily="18" charset="0"/>
                <a:cs typeface="Times New Roman" pitchFamily="18" charset="0"/>
              </a:rPr>
              <a:t>Уваровского</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 СДК по ул. Колхозная, 8 (второй этап) в селе </a:t>
            </a:r>
            <a:r>
              <a:rPr kumimoji="0" lang="ru-RU" sz="1400" b="0" i="0" u="none" strike="noStrike" cap="none" normalizeH="0" baseline="0" dirty="0" err="1" smtClean="0">
                <a:ln>
                  <a:noFill/>
                </a:ln>
                <a:solidFill>
                  <a:srgbClr val="000000"/>
                </a:solidFill>
                <a:effectLst/>
                <a:ea typeface="Times New Roman" pitchFamily="18" charset="0"/>
                <a:cs typeface="Times New Roman" pitchFamily="18" charset="0"/>
              </a:rPr>
              <a:t>Уваровское</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 Русского сельсовета Курского района Ставропольского края»</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- 321,45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составление сметной документации по объекту: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Ремонт фасада здания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Уваровского</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СДК по ул. Колхозная, 8 в селе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Уваровское</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Русского сельсовета Курского района Ставропольского края» - 10,76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составление сметной документации по объекту: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Благоустройство территории, прилегающей к зданию СДК «Ремонтник» в селе Русское Русского сельсовета Курского района Ставропольского края» - 23,39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выполнение работ по нанесению линий дорожной разметки на улично-дорожной сети муниципального образования Русского сельсовета Курского района Ставропольского края – 75,07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работы по дезинсекции противоклещевой –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44,93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4.2. Администрации муниципального образования Курского сельсовета Курского района Ставропольского края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- 7,31 тыс. рублей на выполнение работ по укладке тротуарной плитки на территории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Гусаковского</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парка в станице Курской Курского района Ставропольского края</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1"/>
            <a:ext cx="9144000" cy="7263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5.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 основании распоряжения администрации Курского муниципального района Ставропольского края № 228 от 02 октября  2020 г. «О внесении на рассмотрение Совета Курского муниципального округа Ставропольского края предложений о распределении свободных остатков бюджетных средств, образовавшихся по состоянию на 01 января 2020 г.»:</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5.1.Администрации муниципального образования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Серноводского</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сельсовета Курского района Ставропольского края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- 125,92 тыс. рублей, из них на: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выполнение работ по устройству резиновой плитки в сквере по ул. Восточной в х. Графский Курского района Ставропольского края – 30,20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благоустройство сквера по ул. Восточная в х. Графский Курского района Ставропольского края (Озеленение) – 95,72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тыс. рублей</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5.2.Администрации Курского муниципального района Ставропольского края на подраздел 0503 «Благоустройство» - 872,47 тыс. рублей.</a:t>
            </a:r>
          </a:p>
          <a:p>
            <a:pPr algn="just"/>
            <a:endParaRPr lang="ru-RU" sz="1400" dirty="0" smtClean="0"/>
          </a:p>
          <a:p>
            <a:pPr algn="just"/>
            <a:r>
              <a:rPr lang="ru-RU" sz="1400" dirty="0" smtClean="0"/>
              <a:t>         </a:t>
            </a:r>
            <a:r>
              <a:rPr lang="ru-RU" sz="1400" b="1" dirty="0" smtClean="0"/>
              <a:t>6.</a:t>
            </a:r>
            <a:r>
              <a:rPr lang="ru-RU" sz="1400" dirty="0" smtClean="0"/>
              <a:t> На основании распоряжения администрации Курского муниципального района Ставропольского края № 229-р от 02 октября 2020 г. «О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a:t>
            </a:r>
          </a:p>
          <a:p>
            <a:pPr algn="just"/>
            <a:r>
              <a:rPr lang="ru-RU" sz="1400" dirty="0" smtClean="0"/>
              <a:t>      6</a:t>
            </a:r>
            <a:r>
              <a:rPr lang="x-none" sz="1400" smtClean="0"/>
              <a:t>.1. Уменьшить бюджетные ассигнования:</a:t>
            </a:r>
            <a:endParaRPr lang="ru-RU" sz="1400" dirty="0" smtClean="0"/>
          </a:p>
          <a:p>
            <a:pPr algn="just"/>
            <a:r>
              <a:rPr lang="x-none" sz="1400" smtClean="0"/>
              <a:t>администрации муниципального образования Курского сельсовета Курского района Ставропольского края в рамках соглашения о порядке и условиях предоставления в 2020 году иных межбюджетных трансфертов от 30 июля 2020 г. № 12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на 3</a:t>
            </a:r>
            <a:r>
              <a:rPr lang="ru-RU" sz="1400" dirty="0" smtClean="0"/>
              <a:t>,24 тыс. рублей</a:t>
            </a:r>
            <a:r>
              <a:rPr lang="x-none" sz="1400" smtClean="0"/>
              <a:t>, в связи с экономией, сложившейся в результате проведения закупочных процедур;</a:t>
            </a:r>
            <a:endParaRPr lang="ru-RU" sz="1400" dirty="0" smtClean="0"/>
          </a:p>
          <a:p>
            <a:pPr algn="just"/>
            <a:r>
              <a:rPr lang="x-none" sz="1400" smtClean="0"/>
              <a:t>администрации муниципального образования Серноводского сельсовета Курского района Ставропольского края в рамках соглашения о порядке и условиях предоставления в 2020 году иных межбюджетных трансфертов от 30 июля 2020 г. № 10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на 94</a:t>
            </a:r>
            <a:r>
              <a:rPr lang="ru-RU" sz="1400" dirty="0" smtClean="0"/>
              <a:t>,</a:t>
            </a:r>
            <a:r>
              <a:rPr lang="x-none" sz="1400" smtClean="0"/>
              <a:t>1</a:t>
            </a:r>
            <a:r>
              <a:rPr lang="ru-RU" sz="1400" dirty="0" smtClean="0"/>
              <a:t>5 тыс. рублей</a:t>
            </a:r>
            <a:r>
              <a:rPr lang="x-none" sz="1400" smtClean="0"/>
              <a:t>, в связи с экономией, сложившейся в результате проведения закупочных процедур;</a:t>
            </a:r>
            <a:endParaRPr lang="ru-RU" sz="1400" dirty="0" smtClean="0"/>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52400" y="0"/>
            <a:ext cx="8839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администрации муниципального образования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Серноводского</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сельсовета Курского района Ставропольского края в рамках соглашения о порядке и условиях предоставления в 2020 году иных межбюджетных трансфертов от 05 марта 2020 г. № 6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на 69,48 тыс. рублей, в связи с экономией, сложившейся в результате проведения закупочных процедур;</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муниципальному казённому учреждению «Комитет по физической культуре и спорту» Курского муниципального района Ставропольского края с подраздела 1101 «Физическая культура» на  196,90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6.2. Увеличить бюджетные ассигнования:</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администрации муниципального образования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Серноводского</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сельсовета Курского района Ставропольского края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 на 163,63 тыс. рублей, из них на: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выполнение работ по устройству резиновой плитки в сквере по ул. Восточной в х. Графский Курского района Ставропольского – 94,16 тыс.;</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благоустройство сквера по ул. Восточная в х. Графский Курского района Ставропольского края (Озеленение) –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69,47 тыс. рублей;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отделу образования администрации Курского муниципального района Ставропольского края на подраздел 0701 «Дошкольное образование» на 96,90 тыс. рублей на оплату ремонта наружных сетей водоснабжения и канализации в муниципальном казенном дошкольном образовательном учреждении детский сад № 7 «Василёк» Курского муниципального района Ставропольского края;</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муниципальному казенному учреждению Курского муниципального района Ставропольского края «Управление культуры» на подраздел 0801 «Культура» - 100,00 тыс. рублей на приобретение елки и новогодних игрушек.</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52400" y="0"/>
            <a:ext cx="8839200"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ea typeface="Times New Roman" pitchFamily="18" charset="0"/>
                <a:cs typeface="Times New Roman" pitchFamily="18" charset="0"/>
              </a:rPr>
              <a:t>7. </a:t>
            </a: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В связи с поступлением средств от предпринимательской деятельности по МКОУ СОШ №11 ст. </a:t>
            </a:r>
            <a:r>
              <a:rPr kumimoji="0" lang="ru-RU" sz="1300" b="0" i="0" u="none" strike="noStrike" cap="none" normalizeH="0" baseline="0" dirty="0" err="1" smtClean="0">
                <a:ln>
                  <a:noFill/>
                </a:ln>
                <a:solidFill>
                  <a:srgbClr val="000000"/>
                </a:solidFill>
                <a:effectLst/>
                <a:ea typeface="Times New Roman" pitchFamily="18" charset="0"/>
                <a:cs typeface="Times New Roman" pitchFamily="18" charset="0"/>
              </a:rPr>
              <a:t>Галюгаевской</a:t>
            </a: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 в сумме 3 540,76 тыс. рублей отделу образования администрации Курского муниципального района Ставропольского края увеличены  доходы от оказания платных услуг.</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ea typeface="Times New Roman" pitchFamily="18" charset="0"/>
                <a:cs typeface="Times New Roman" pitchFamily="18" charset="0"/>
              </a:rPr>
              <a:t>8. </a:t>
            </a: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В связи с распространением новой коронавирусной инфекции (</a:t>
            </a:r>
            <a:r>
              <a:rPr kumimoji="0" lang="en-US" sz="1300" b="0" i="0" u="none" strike="noStrike" cap="none" normalizeH="0" baseline="0" dirty="0" smtClean="0">
                <a:ln>
                  <a:noFill/>
                </a:ln>
                <a:solidFill>
                  <a:srgbClr val="000000"/>
                </a:solidFill>
                <a:effectLst/>
                <a:ea typeface="Times New Roman" pitchFamily="18" charset="0"/>
                <a:cs typeface="Times New Roman" pitchFamily="18" charset="0"/>
              </a:rPr>
              <a:t>COVID</a:t>
            </a: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 19) на территории Курского района Ставропольского края были введены ограничения в работе муниципальных образовательных организациях, что привело к невыполнению плановых назначений по доходам от оказания платных услуг на 6 037,53 тыс. рублей в том числе:</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отделу образования администрации Курского муниципального района Ставропольского края на 5 972,53 тыс. рублей;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муниципальному казенному учреждению Курского муниципального района Ставропольского края «Управление культуры» на 65,00 тыс. рублей.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ea typeface="Times New Roman" pitchFamily="18" charset="0"/>
                <a:cs typeface="Times New Roman" pitchFamily="18" charset="0"/>
              </a:rPr>
              <a:t>9. </a:t>
            </a:r>
            <a:r>
              <a:rPr kumimoji="0" lang="ru-RU" sz="1300" b="0" i="0" u="none" strike="noStrike" cap="none" normalizeH="0" baseline="0" dirty="0" smtClean="0">
                <a:ln>
                  <a:noFill/>
                </a:ln>
                <a:solidFill>
                  <a:schemeClr val="tx1"/>
                </a:solidFill>
                <a:effectLst/>
                <a:ea typeface="Times New Roman" pitchFamily="18" charset="0"/>
                <a:cs typeface="Times New Roman" pitchFamily="18" charset="0"/>
              </a:rPr>
              <a:t>В связи с ухудшением макроэкономических показателей развития экономики и наличием рисков снижения в текущем финансовом году поступления от налоговых и неналоговых доходов, из бюджета Ставропольского края в бюджет Курского муниципального района Ставропольского края поступили дотации на поддержку мер по обеспечению сбалансированности бюджета в сумме 6 515,00 тыс. рублей, в соответствии с Порядком распределения и предоставления муниципальным образованиям Ставропольского края дотаций на поддержку мер по обеспечению сбалансированности местных бюджетов из бюджета Ставропольского края, утвержденным постановлением Правительства Ставропольского края от 16 июня 2010 г. № 189-п.</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ea typeface="Times New Roman" pitchFamily="18" charset="0"/>
                <a:cs typeface="Times New Roman" pitchFamily="18" charset="0"/>
              </a:rPr>
              <a:t> На основании этого, в плановые назначения по налоговым и неналоговым доходам </a:t>
            </a: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внесены следующие изменения:</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ea typeface="Times New Roman" pitchFamily="18" charset="0"/>
                <a:cs typeface="Times New Roman" pitchFamily="18" charset="0"/>
              </a:rPr>
              <a:t>в сторону уменьшения:</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единому налогу на вмененный доход для отдельных видов деятельности – 800,00 тыс. рублей;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доходам, поступающим от уплаты акцизов на нефтепродукты – 553,53 тыс. рублей;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доходам, получаемым в виде арендной платы за земельные участки,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 а также средств от продажи права на заключение договоров аренды указанных земельных участков – 6 000,00 тыс. рублей;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доходам, получаемым в виде арендной платы, а также средства от продажи права на заключение договоров аренды за земли, находящиеся в собственности муниципального района (за исключением земельных участков муниципальных бюджетных и автономных учреждений) – 53,37 тыс. рублей;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ea typeface="Times New Roman" pitchFamily="18" charset="0"/>
                <a:cs typeface="Times New Roman" pitchFamily="18" charset="0"/>
              </a:rPr>
              <a:t>в сторону увеличения</a:t>
            </a: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 (за счет перевыполнения плановых назначений):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единому сельскохозяйственному налогу – 838,07 тыс. рублей;</a:t>
            </a:r>
            <a:endParaRPr kumimoji="0" lang="ru-RU" sz="13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ea typeface="Times New Roman" pitchFamily="18" charset="0"/>
                <a:cs typeface="Times New Roman" pitchFamily="18" charset="0"/>
              </a:rPr>
              <a:t>по налогу, взимаемому в связи с применением патентной системы налогообложения, зачисляемому в бюджеты муниципальных районов – 53,83 тыс. рублей.</a:t>
            </a:r>
            <a:endParaRPr kumimoji="0" lang="ru-RU" sz="13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9442</TotalTime>
  <Words>2320</Words>
  <PresentationFormat>Экран (4:3)</PresentationFormat>
  <Paragraphs>129</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СУФД</dc:creator>
  <cp:lastModifiedBy>Пользователь Windows</cp:lastModifiedBy>
  <cp:revision>576</cp:revision>
  <dcterms:created xsi:type="dcterms:W3CDTF">2017-08-15T11:56:06Z</dcterms:created>
  <dcterms:modified xsi:type="dcterms:W3CDTF">2020-10-27T08:49:10Z</dcterms:modified>
</cp:coreProperties>
</file>