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300" r:id="rId3"/>
    <p:sldId id="301" r:id="rId4"/>
    <p:sldId id="308" r:id="rId5"/>
    <p:sldId id="309" r:id="rId6"/>
    <p:sldId id="310" r:id="rId7"/>
    <p:sldId id="311" r:id="rId8"/>
    <p:sldId id="312" r:id="rId9"/>
    <p:sldId id="313" r:id="rId10"/>
    <p:sldId id="317" r:id="rId11"/>
    <p:sldId id="307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7C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Курского муниципального округа Ставропольского края №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мая 2021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Курского муниципального округа Ставропольского края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10 декабря 2020 г. № 77 «О бюджете Курского муниципального округа Ставропольского края на 2021 год и плановый период 2022 и 2023 годов»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14" t="22349" r="26807" b="37058"/>
          <a:stretch>
            <a:fillRect/>
          </a:stretch>
        </p:blipFill>
        <p:spPr bwMode="auto">
          <a:xfrm>
            <a:off x="8153400" y="0"/>
            <a:ext cx="990600" cy="116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www.sigmapro.co.uk/images/researchin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            </a:t>
            </a:r>
            <a:r>
              <a:rPr lang="x-none" sz="1400" smtClean="0"/>
              <a:t>Русскому </a:t>
            </a:r>
            <a:r>
              <a:rPr lang="x-none" sz="1400" smtClean="0"/>
              <a:t>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75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 </a:t>
            </a:r>
            <a:r>
              <a:rPr lang="x-none" sz="1400" smtClean="0"/>
              <a:t>(Семьдесят пять тысяч) рублей 00 копеек; </a:t>
            </a:r>
            <a:endParaRPr lang="ru-RU" sz="1400" dirty="0" smtClean="0"/>
          </a:p>
          <a:p>
            <a:pPr algn="just"/>
            <a:r>
              <a:rPr lang="x-none" sz="1400" smtClean="0"/>
              <a:t>	Серноводскому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	Стодеревскому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48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	</a:t>
            </a:r>
            <a:endParaRPr lang="ru-RU" sz="1400" dirty="0" smtClean="0"/>
          </a:p>
          <a:p>
            <a:pPr algn="just"/>
            <a:r>
              <a:rPr lang="x-none" sz="1400" smtClean="0"/>
              <a:t>	Эдиссийскому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7</a:t>
            </a:r>
            <a:r>
              <a:rPr lang="ru-RU" sz="1400" dirty="0" smtClean="0"/>
              <a:t>,</a:t>
            </a:r>
            <a:r>
              <a:rPr lang="x-none" sz="1400" smtClean="0"/>
              <a:t>50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          </a:t>
            </a:r>
            <a:r>
              <a:rPr lang="x-none" sz="1400" smtClean="0"/>
              <a:t>1.2</a:t>
            </a:r>
            <a:r>
              <a:rPr lang="x-none" sz="1400" smtClean="0"/>
              <a:t>. ликвидационной комиссии по ликвидации администрации Ростовановского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</a:t>
            </a:r>
            <a:r>
              <a:rPr lang="ru-RU" sz="1400" dirty="0" smtClean="0"/>
              <a:t>,</a:t>
            </a:r>
            <a:r>
              <a:rPr lang="x-none" sz="1400" smtClean="0"/>
              <a:t>61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          </a:t>
            </a:r>
            <a:r>
              <a:rPr lang="x-none" sz="1400" smtClean="0"/>
              <a:t>2</a:t>
            </a:r>
            <a:r>
              <a:rPr lang="x-none" sz="1400" smtClean="0"/>
              <a:t>. Перераспределить утвержденные бюджетные ассигнования, зарезервированные в бюджете Курского муниципального округа Ставропольского края, в сумме 265</a:t>
            </a:r>
            <a:r>
              <a:rPr lang="ru-RU" sz="1400" dirty="0" smtClean="0"/>
              <a:t>,</a:t>
            </a:r>
            <a:r>
              <a:rPr lang="x-none" sz="1400" smtClean="0"/>
              <a:t>11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Курского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</a:t>
            </a:r>
            <a:r>
              <a:rPr lang="ru-RU" sz="1400" dirty="0" smtClean="0"/>
              <a:t>,</a:t>
            </a:r>
            <a:r>
              <a:rPr lang="x-none" sz="1400" smtClean="0"/>
              <a:t>28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Полтавского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5</a:t>
            </a:r>
            <a:r>
              <a:rPr lang="ru-RU" sz="1400" dirty="0" smtClean="0"/>
              <a:t>,</a:t>
            </a:r>
            <a:r>
              <a:rPr lang="x-none" sz="1400" smtClean="0"/>
              <a:t>02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Русскому </a:t>
            </a:r>
            <a:r>
              <a:rPr lang="x-none" sz="1400" smtClean="0"/>
              <a:t>территориальному отделу администрации Курского муниципального округа Ставропольского края на разработку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25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Серноводскому </a:t>
            </a:r>
            <a:r>
              <a:rPr lang="x-none" sz="1400" smtClean="0"/>
              <a:t>территориальному отделу администрации Курского муниципального округа Ставропольского края на софинансирование в рамках краевой программы основанной на местных инициативах, детской площадки по ул.Школьной в х.Графском </a:t>
            </a:r>
            <a:r>
              <a:rPr lang="ru-RU" sz="1400" dirty="0" smtClean="0"/>
              <a:t>-</a:t>
            </a:r>
            <a:r>
              <a:rPr lang="x-none" sz="1400" smtClean="0"/>
              <a:t> 174</a:t>
            </a:r>
            <a:r>
              <a:rPr lang="ru-RU" sz="1400" dirty="0" smtClean="0"/>
              <a:t>,</a:t>
            </a:r>
            <a:r>
              <a:rPr lang="x-none" sz="1400" smtClean="0"/>
              <a:t>8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Ростовановскому </a:t>
            </a:r>
            <a:r>
              <a:rPr lang="x-none" sz="1400" smtClean="0"/>
              <a:t>территориальному отделу администрации Курского муниципального округа Ставропольского края 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49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Кановскому территориальному отделу администрации Курского муниципального округа Ставропольского края 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10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endParaRPr lang="ru-RU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b="1" dirty="0" smtClean="0"/>
              <a:t> </a:t>
            </a:r>
            <a:r>
              <a:rPr lang="ru-RU" sz="1400" dirty="0" smtClean="0"/>
              <a:t>3. Распределить зарезервированные средства с Финансового управления администрации Курского муниципального округа Ставропольского края ликвидационной комиссии по ликвидации администрации муниципального образования Полтавского сельсовета Курского района Ставропольского края в сумме 12,91 тыс. рублей.</a:t>
            </a:r>
          </a:p>
          <a:p>
            <a:pPr algn="just"/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b="1" dirty="0" smtClean="0"/>
              <a:t>        7</a:t>
            </a:r>
            <a:r>
              <a:rPr lang="ru-RU" sz="1400" b="1" dirty="0" smtClean="0"/>
              <a:t>. </a:t>
            </a:r>
            <a:r>
              <a:rPr lang="ru-RU" sz="1400" dirty="0" smtClean="0"/>
              <a:t>Учтены передвижки бюджетных средств, согласно поданным письмам главных распорядителей средств бюджета.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/>
              <a:t>       8</a:t>
            </a:r>
            <a:r>
              <a:rPr lang="ru-RU" sz="1400" b="1" dirty="0" smtClean="0"/>
              <a:t>. </a:t>
            </a:r>
            <a:r>
              <a:rPr lang="ru-RU" sz="1400" dirty="0" smtClean="0"/>
              <a:t>С внесением изменений в статью 37 Федерального закона «Об образовании в Российской Федерации» от 29.12.2012 </a:t>
            </a:r>
            <a:r>
              <a:rPr lang="en-US" sz="1400" dirty="0" smtClean="0"/>
              <a:t>N</a:t>
            </a:r>
            <a:r>
              <a:rPr lang="ru-RU" sz="1400" dirty="0" smtClean="0"/>
              <a:t> 273-ФЗ по обеспечению бесплатным горячим питанием учащихся 1-4 классов в общеобразовательных учреждениях  количество детей питающихся на платной основе уменьшилось, что привело к невыполнению плановых назначений по доходам от оказания платных услуг (работ) получателями средств бюджетов муниципальных округов (по средствам от предпринимательской деятельности). В связи  с чем доходную и расходную части бюджета уменьшить на 1 907,09 тыс. </a:t>
            </a:r>
            <a:r>
              <a:rPr lang="ru-RU" sz="1400" dirty="0" smtClean="0"/>
              <a:t>рублей.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          </a:t>
            </a:r>
            <a:r>
              <a:rPr lang="ru-RU" sz="1400" b="1" dirty="0" smtClean="0"/>
              <a:t>9. </a:t>
            </a:r>
            <a:r>
              <a:rPr lang="ru-RU" sz="1400" dirty="0" smtClean="0"/>
              <a:t>Учтены возвраты субсидий прошлых лет, в связи, с чем:</a:t>
            </a:r>
          </a:p>
          <a:p>
            <a:pPr algn="just"/>
            <a:r>
              <a:rPr lang="ru-RU" sz="1400" dirty="0" smtClean="0"/>
              <a:t>          доходная часть бюджета уменьшилась на 1 747,63 тыс. рублей; </a:t>
            </a:r>
          </a:p>
          <a:p>
            <a:pPr algn="just"/>
            <a:r>
              <a:rPr lang="ru-RU" sz="1400" dirty="0" smtClean="0"/>
              <a:t>          расходная часть бюджета увеличилась на 41525,71 тыс. рублей; </a:t>
            </a:r>
          </a:p>
          <a:p>
            <a:pPr algn="just"/>
            <a:r>
              <a:rPr lang="ru-RU" sz="1400" dirty="0" smtClean="0"/>
              <a:t>          источники финансирования дефицита бюджета увеличились на 43273,34 тыс. рублей за счет: </a:t>
            </a:r>
          </a:p>
          <a:p>
            <a:pPr algn="just"/>
            <a:r>
              <a:rPr lang="ru-RU" sz="1400" dirty="0" smtClean="0"/>
              <a:t>направления свободных остатков местного бюджета – 42687,46 тыс. рублей;</a:t>
            </a:r>
          </a:p>
          <a:p>
            <a:pPr algn="just"/>
            <a:r>
              <a:rPr lang="ru-RU" sz="1400" dirty="0" smtClean="0"/>
              <a:t>          возврата прочих остатков субсидий, субвенций и иных межбюджетных трансфертов, имеющих целевое назначение, прошлых лет из бюджетов муниципальных округов - 585,88 тыс. рублей (администрация Курского муниципального округа Ставропольского края, управление труда и социальной защиты населения администрации Курского муниципального округа Ставропольского края).</a:t>
            </a:r>
            <a:endParaRPr lang="ru-RU" sz="1400" dirty="0"/>
          </a:p>
        </p:txBody>
      </p:sp>
      <p:pic>
        <p:nvPicPr>
          <p:cNvPr id="3" name="Picture 2" descr="https://nevelysk.sakhalin.gov.ru/dokumenty/2020/1_January/30/protivodeystvie/hjyj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249227"/>
            <a:ext cx="2286000" cy="160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Доходная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Расходная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</a:t>
            </a:r>
            <a:r>
              <a:rPr lang="ru-RU" b="1" dirty="0" smtClean="0"/>
              <a:t> 1747,63 </a:t>
            </a:r>
            <a:r>
              <a:rPr lang="ru-RU" dirty="0" smtClean="0">
                <a:cs typeface="Times New Roman" pitchFamily="18" charset="0"/>
              </a:rPr>
              <a:t>тыс</a:t>
            </a:r>
            <a:r>
              <a:rPr lang="ru-RU" dirty="0" smtClean="0">
                <a:cs typeface="Times New Roman" pitchFamily="18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</a:t>
            </a:r>
            <a:r>
              <a:rPr lang="ru-RU" b="1" dirty="0" smtClean="0"/>
              <a:t>41525,71 </a:t>
            </a:r>
            <a:r>
              <a:rPr lang="ru-RU" dirty="0" smtClean="0">
                <a:cs typeface="Times New Roman" pitchFamily="18" charset="0"/>
              </a:rPr>
              <a:t>тыс</a:t>
            </a:r>
            <a:r>
              <a:rPr lang="ru-RU" dirty="0" smtClean="0">
                <a:cs typeface="Times New Roman" pitchFamily="18" charset="0"/>
              </a:rPr>
              <a:t>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 </a:t>
            </a:r>
            <a:r>
              <a:rPr lang="ru-RU" b="1" dirty="0" smtClean="0"/>
              <a:t>43273,34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724400" y="4648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724400" y="1524000"/>
            <a:ext cx="609600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724400" y="3124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2 066 350,37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</a:t>
            </a:r>
            <a:r>
              <a:rPr lang="ru-RU" dirty="0" smtClean="0">
                <a:cs typeface="Times New Roman" pitchFamily="18" charset="0"/>
              </a:rPr>
              <a:t>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2064602,74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2 285 259,33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</a:t>
            </a:r>
            <a:r>
              <a:rPr lang="ru-RU" dirty="0" smtClean="0">
                <a:cs typeface="Times New Roman" pitchFamily="18" charset="0"/>
              </a:rPr>
              <a:t>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2326785,04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218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908,96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262182,30</a:t>
            </a:r>
            <a:endParaRPr lang="ru-RU" b="1" dirty="0" smtClean="0"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7818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принятых изменений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отклонение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228600"/>
            <a:ext cx="434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2514600" y="685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первоначально утвержденный бюджет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8763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9050" algn="just"/>
            <a:r>
              <a:rPr lang="ru-RU" sz="1400" b="1" dirty="0" smtClean="0"/>
              <a:t>     </a:t>
            </a:r>
            <a:r>
              <a:rPr lang="ru-RU" sz="1400" b="1" dirty="0" smtClean="0"/>
              <a:t> 1. </a:t>
            </a:r>
            <a:r>
              <a:rPr lang="ru-RU" sz="1400" dirty="0" smtClean="0"/>
              <a:t>На </a:t>
            </a:r>
            <a:r>
              <a:rPr lang="ru-RU" sz="1400" dirty="0" smtClean="0"/>
              <a:t>основании постановления Правительства Ставропольского края от 05 мая 2021 г. № 196-п «О внесении изменений в постановление Правительства Ставропольского края от 23 марта 2021 г. №116-п «О распределении субсидий из бюджета Ставропольского края, выделяемых бюджетам муниципальных образований Ставропольского края в 2021 году на государственную поддержку отрасли культуры в рамках реализации подпрограммы «Государственная поддержка отрасли культуры» государственной программы Ставропольского края «Сохранение и развитие культуры» (государственную поддержку муниципальных учреждений культуры, находящихся в сельской местности, и их лучших работников)»» и уведомлений, поступивших от министерства образования Ставропольского </a:t>
            </a:r>
            <a:r>
              <a:rPr lang="ru-RU" sz="1400" dirty="0" smtClean="0"/>
              <a:t>края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u="sng" dirty="0" smtClean="0"/>
              <a:t> </a:t>
            </a:r>
            <a:r>
              <a:rPr lang="ru-RU" sz="1400" u="sng" dirty="0" smtClean="0"/>
              <a:t>     увеличены </a:t>
            </a:r>
            <a:r>
              <a:rPr lang="ru-RU" sz="1400" u="sng" dirty="0" smtClean="0"/>
              <a:t>бюджетные ассигнования на следующие мероприятия: </a:t>
            </a:r>
          </a:p>
          <a:p>
            <a:r>
              <a:rPr lang="ru-RU" sz="1400" dirty="0" smtClean="0"/>
              <a:t>  </a:t>
            </a:r>
          </a:p>
          <a:p>
            <a:r>
              <a:rPr lang="ru-RU" sz="1400" dirty="0" smtClean="0"/>
              <a:t>       поддержку </a:t>
            </a:r>
            <a:r>
              <a:rPr lang="ru-RU" sz="1400" dirty="0" smtClean="0"/>
              <a:t>отрасли культуры – 101,01 тыс. рублей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выполнение </a:t>
            </a:r>
            <a:r>
              <a:rPr lang="ru-RU" sz="1400" dirty="0" smtClean="0"/>
              <a:t>передаваемых полномочий субъектов Российской Федерации (предоставление мер социальной поддержки по оплате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</a:t>
            </a:r>
            <a:r>
              <a:rPr lang="ru-RU" sz="1400" dirty="0" err="1" smtClean="0"/>
              <a:t>поселках</a:t>
            </a:r>
            <a:r>
              <a:rPr lang="ru-RU" sz="1400" dirty="0" smtClean="0"/>
              <a:t> городского типа) – 644,33 тыс. рублей. </a:t>
            </a:r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/>
          </a:p>
        </p:txBody>
      </p:sp>
      <p:pic>
        <p:nvPicPr>
          <p:cNvPr id="17412" name="Picture 4" descr="https://static.tildacdn.com/tild3231-6433-4136-a130-333037333933/f5b229c18f5ed01679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285184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s://st4.depositphotos.com/1642684/30907/v/1600/depositphotos_309077798-stock-illustration-little-students-studying-reading.jpg"/>
          <p:cNvPicPr>
            <a:picLocks noChangeAspect="1" noChangeArrowheads="1"/>
          </p:cNvPicPr>
          <p:nvPr/>
        </p:nvPicPr>
        <p:blipFill>
          <a:blip r:embed="rId3"/>
          <a:srcRect b="16927"/>
          <a:stretch>
            <a:fillRect/>
          </a:stretch>
        </p:blipFill>
        <p:spPr bwMode="auto">
          <a:xfrm>
            <a:off x="4191000" y="4343400"/>
            <a:ext cx="456775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"/>
            <a:ext cx="8610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 2.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213-р от 21 апреля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</a:t>
            </a:r>
            <a:r>
              <a:rPr lang="ru-RU" sz="1400" dirty="0" smtClean="0"/>
              <a:t>края» </a:t>
            </a:r>
            <a:r>
              <a:rPr lang="x-none" sz="1400" smtClean="0"/>
              <a:t>ликвидационным </a:t>
            </a:r>
            <a:r>
              <a:rPr lang="x-none" sz="1400" smtClean="0"/>
              <a:t>комиссиям для оплаты налогов в сумме 293</a:t>
            </a:r>
            <a:r>
              <a:rPr lang="ru-RU" sz="1400" dirty="0" smtClean="0"/>
              <a:t>,</a:t>
            </a:r>
            <a:r>
              <a:rPr lang="x-none" sz="1400" smtClean="0"/>
              <a:t>55 </a:t>
            </a:r>
            <a:r>
              <a:rPr lang="ru-RU" sz="1400" dirty="0" smtClean="0"/>
              <a:t>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Балтийского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,</a:t>
            </a:r>
            <a:r>
              <a:rPr lang="x-none" sz="1400" smtClean="0"/>
              <a:t>15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казённого учреждения культуры «Балтийский культурно-досуговый центр» муниципального образования Балтийского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,</a:t>
            </a:r>
            <a:r>
              <a:rPr lang="x-none" sz="1400" smtClean="0"/>
              <a:t>62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Галюгаевского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10</a:t>
            </a:r>
            <a:r>
              <a:rPr lang="ru-RU" sz="1400" dirty="0" smtClean="0"/>
              <a:t>,</a:t>
            </a:r>
            <a:r>
              <a:rPr lang="x-none" sz="1400" smtClean="0"/>
              <a:t>03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казенного учреждения культуры «Галюгаевский культурно-досуговый центр» - 5</a:t>
            </a:r>
            <a:r>
              <a:rPr lang="ru-RU" sz="1400" dirty="0" smtClean="0"/>
              <a:t>,</a:t>
            </a:r>
            <a:r>
              <a:rPr lang="x-none" sz="1400" smtClean="0"/>
              <a:t>88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Кановского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8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3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учреждения культуры «Кановский культурно-досуговый центр» - 1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Курского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76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казённого учреждения культуры «Курский культурно-досуговый центр» - 32</a:t>
            </a:r>
            <a:r>
              <a:rPr lang="ru-RU" sz="1400" dirty="0" smtClean="0"/>
              <a:t>,</a:t>
            </a:r>
            <a:r>
              <a:rPr lang="x-none" sz="1400" smtClean="0"/>
              <a:t>1</a:t>
            </a:r>
            <a:r>
              <a:rPr lang="ru-RU" sz="1400" dirty="0" smtClean="0"/>
              <a:t>5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Мирненского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</a:t>
            </a:r>
            <a:r>
              <a:rPr lang="ru-RU" sz="1400" dirty="0" smtClean="0"/>
              <a:t>,</a:t>
            </a:r>
            <a:r>
              <a:rPr lang="x-none" sz="1400" smtClean="0"/>
              <a:t>03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казенного учреждения культуры «Мирненский центр культуры, досуга и спорта» муниципального образования Мирненского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</a:t>
            </a:r>
            <a:r>
              <a:rPr lang="ru-RU" sz="1400" dirty="0" smtClean="0"/>
              <a:t>,</a:t>
            </a:r>
            <a:r>
              <a:rPr lang="x-none" sz="1400" smtClean="0"/>
              <a:t>63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Полтавского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9</a:t>
            </a:r>
            <a:r>
              <a:rPr lang="ru-RU" sz="1400" dirty="0" smtClean="0"/>
              <a:t>,</a:t>
            </a:r>
            <a:r>
              <a:rPr lang="x-none" sz="1400" smtClean="0"/>
              <a:t>01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52400"/>
            <a:ext cx="88392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ликвидационной комиссии по ликвидации муниципального учреждения культуры «Полтавский культурно-досуговый центр» - 6</a:t>
            </a:r>
            <a:r>
              <a:rPr lang="ru-RU" sz="1400" dirty="0" smtClean="0"/>
              <a:t>,</a:t>
            </a:r>
            <a:r>
              <a:rPr lang="x-none" sz="1400" smtClean="0"/>
              <a:t>36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Ростовановского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43</a:t>
            </a:r>
            <a:r>
              <a:rPr lang="ru-RU" sz="1400" dirty="0" smtClean="0"/>
              <a:t>,</a:t>
            </a:r>
            <a:r>
              <a:rPr lang="x-none" sz="1400" smtClean="0"/>
              <a:t>24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учреждения культуры «Ростовановский центр культуры, досуга и спорта» - 2</a:t>
            </a:r>
            <a:r>
              <a:rPr lang="ru-RU" sz="1400" dirty="0" smtClean="0"/>
              <a:t>,</a:t>
            </a:r>
            <a:r>
              <a:rPr lang="x-none" sz="1400" smtClean="0"/>
              <a:t>1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Рощинского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</a:t>
            </a:r>
            <a:r>
              <a:rPr lang="ru-RU" sz="1400" dirty="0" smtClean="0"/>
              <a:t>,</a:t>
            </a:r>
            <a:r>
              <a:rPr lang="x-none" sz="1400" smtClean="0"/>
              <a:t>20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казенного учреждения культуры «Рощинский культурно-досуговый центр» муниципального образования Рощинского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5</a:t>
            </a:r>
            <a:r>
              <a:rPr lang="ru-RU" sz="1400" dirty="0" smtClean="0"/>
              <a:t>,</a:t>
            </a:r>
            <a:r>
              <a:rPr lang="x-none" sz="1400" smtClean="0"/>
              <a:t>81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Русского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12</a:t>
            </a:r>
            <a:r>
              <a:rPr lang="ru-RU" sz="1400" dirty="0" smtClean="0"/>
              <a:t>,</a:t>
            </a:r>
            <a:r>
              <a:rPr lang="x-none" sz="1400" smtClean="0"/>
              <a:t>12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казённого учреждения культуры «Русский культурно-досуговый центр» муниципального образования Русского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6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Серноводского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,</a:t>
            </a:r>
            <a:r>
              <a:rPr lang="x-none" sz="1400" smtClean="0"/>
              <a:t>54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казённого учреждения культуры «Серноводский культурно-досуговый центр» муниципального образования Серноводского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станицы Стодеревской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21</a:t>
            </a:r>
            <a:r>
              <a:rPr lang="ru-RU" sz="1400" dirty="0" smtClean="0"/>
              <a:t>,</a:t>
            </a:r>
            <a:r>
              <a:rPr lang="x-none" sz="1400" smtClean="0"/>
              <a:t>54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муниципального казённого учреждения культуры «Стодеревский культурно-досуговый центр» муниципального образования станицы Стодеревской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21</a:t>
            </a:r>
            <a:r>
              <a:rPr lang="ru-RU" sz="1400" dirty="0" smtClean="0"/>
              <a:t>,</a:t>
            </a:r>
            <a:r>
              <a:rPr lang="x-none" sz="1400" smtClean="0"/>
              <a:t>67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ликвидационной </a:t>
            </a:r>
            <a:r>
              <a:rPr lang="x-none" sz="1400" smtClean="0"/>
              <a:t>комиссии по ликвидации администрации муниципального образования села Эдиссия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12</a:t>
            </a:r>
            <a:r>
              <a:rPr lang="ru-RU" sz="1400" dirty="0" smtClean="0"/>
              <a:t>,</a:t>
            </a:r>
            <a:r>
              <a:rPr lang="x-none" sz="1400" smtClean="0"/>
              <a:t>18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endParaRPr lang="ru-RU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</a:t>
            </a:r>
            <a:r>
              <a:rPr lang="ru-RU" sz="1400" b="1" dirty="0" smtClean="0"/>
              <a:t> 3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224-р от 27 апреля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 для проведения мероприятий по празднованию годовщины Победы в Великой Отечественной войне 1941 - 1945 годов</a:t>
            </a:r>
          </a:p>
          <a:p>
            <a:pPr algn="just"/>
            <a:r>
              <a:rPr lang="ru-RU" sz="1400" dirty="0" smtClean="0"/>
              <a:t>                      </a:t>
            </a:r>
            <a:r>
              <a:rPr lang="ru-RU" sz="1400" dirty="0" err="1" smtClean="0"/>
              <a:t>Галюгаевскому</a:t>
            </a:r>
            <a:r>
              <a:rPr lang="ru-RU" sz="1400" dirty="0" smtClean="0"/>
              <a:t> </a:t>
            </a:r>
            <a:r>
              <a:rPr lang="ru-RU" sz="1400" dirty="0" smtClean="0"/>
              <a:t>территориальному отделу администрации Курского муниципального округа Ставропольского края - 50,00 тыс. рублей;</a:t>
            </a:r>
          </a:p>
          <a:p>
            <a:pPr algn="just"/>
            <a:r>
              <a:rPr lang="ru-RU" sz="1400" dirty="0" smtClean="0"/>
              <a:t>                       </a:t>
            </a:r>
            <a:r>
              <a:rPr lang="ru-RU" sz="1400" dirty="0" err="1" smtClean="0"/>
              <a:t>Кановскому</a:t>
            </a:r>
            <a:r>
              <a:rPr lang="ru-RU" sz="1400" dirty="0" smtClean="0"/>
              <a:t> </a:t>
            </a:r>
            <a:r>
              <a:rPr lang="ru-RU" sz="1400" dirty="0" smtClean="0"/>
              <a:t>территориальному отделу администрации Курского муниципального округа Ставропольского края - 4,00 тыс. рублей; 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dirty="0" err="1" smtClean="0"/>
              <a:t>Мирненскому</a:t>
            </a:r>
            <a:r>
              <a:rPr lang="ru-RU" sz="1400" dirty="0" smtClean="0"/>
              <a:t> территориальному отделу администрации Курского муниципального округа Ставропольского края - 3,00 тыс. рублей;</a:t>
            </a:r>
          </a:p>
          <a:p>
            <a:pPr algn="just"/>
            <a:r>
              <a:rPr lang="ru-RU" sz="1400" dirty="0" smtClean="0"/>
              <a:t>	Полтавскому территориальному отделу администрации Курского муниципального округа Ставропольского края - 23,00 тыс. рублей;</a:t>
            </a:r>
          </a:p>
          <a:p>
            <a:pPr algn="just"/>
            <a:r>
              <a:rPr lang="ru-RU" sz="1400" dirty="0" smtClean="0"/>
              <a:t>	Рощинскому территориальному отделу администрации Курского муниципального округа Ставропольского края - 3,00 тыс. рублей;</a:t>
            </a:r>
          </a:p>
          <a:p>
            <a:pPr algn="just"/>
            <a:r>
              <a:rPr lang="ru-RU" sz="1400" dirty="0" smtClean="0"/>
              <a:t>	Русскому территориальному отделу администрации Курского муниципального округа Ставропольского края - 75,00 тыс. рублей;</a:t>
            </a:r>
          </a:p>
          <a:p>
            <a:pPr algn="just"/>
            <a:r>
              <a:rPr lang="ru-RU" sz="1400" dirty="0" err="1" smtClean="0"/>
              <a:t>Серноводскому</a:t>
            </a:r>
            <a:r>
              <a:rPr lang="ru-RU" sz="1400" dirty="0" smtClean="0"/>
              <a:t> территориальному отделу администрации Курского муниципального округа Ставропольского края - 50,00 тыс. рублей;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dirty="0" err="1" smtClean="0"/>
              <a:t>Стодеревскому</a:t>
            </a:r>
            <a:r>
              <a:rPr lang="ru-RU" sz="1400" dirty="0" smtClean="0"/>
              <a:t> территориальному отделу администрации Курского муниципального округа Ставропольского края - 48,00 тыс. рублей;	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dirty="0" err="1" smtClean="0"/>
              <a:t>Эдиссийскому</a:t>
            </a:r>
            <a:r>
              <a:rPr lang="ru-RU" sz="1400" dirty="0" smtClean="0"/>
              <a:t> территориальному отделу администрации Курского муниципального округа Ставропольского края - 7,50 тыс. рублей.	</a:t>
            </a:r>
            <a:endParaRPr lang="ru-RU" sz="1400" dirty="0"/>
          </a:p>
        </p:txBody>
      </p:sp>
      <p:pic>
        <p:nvPicPr>
          <p:cNvPr id="13316" name="Picture 4" descr="https://catherineasquithgallery.com/uploads/posts/2021-02/1613669746_99-p-fon-s-georgievskoi-lentoi-dlya-prezentatsi-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3326"/>
            <a:ext cx="9144000" cy="164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endParaRPr lang="ru-RU" sz="1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основании распоряжения администрации Курского муниципального округа Ставропольского края № 228-р от 30 апреля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 между главными распорядителями бюджетных средств бюджета Курского муниципального округа Ставропольского края»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4.1. Уменьшить бюджетные ассигнования Балтийскому территориальному отделу администрации Курского муниципального округа Ставропольского края в сумме 642,37 тыс. рублей.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4.2. Увеличить бюджетные ассигнования администрации Курского муниципального округа Ставропольского края в сумме 642,37 тыс. рублей на ремонтные работы кабинетов в здании Балтийского территориального отдела администрации Курского муниципального округа Ставропольского края. </a:t>
            </a:r>
          </a:p>
          <a:p>
            <a:endParaRPr lang="ru-RU" sz="1400" dirty="0" smtClean="0"/>
          </a:p>
          <a:p>
            <a:pPr algn="just"/>
            <a:r>
              <a:rPr lang="ru-RU" sz="1400" b="1" dirty="0" smtClean="0"/>
              <a:t>            5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229-р от 30 апреля 2021 г. «О внесении на рассмотрение Совета Курского муниципального округа Ставропольского края предложений о распределении свободных остатков бюджетных средств, образовавшихся по состоянию на 01 января 2021 года» распределить: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           5.1</a:t>
            </a:r>
            <a:r>
              <a:rPr lang="ru-RU" sz="1400" dirty="0" smtClean="0"/>
              <a:t>. администрации Курского муниципального округа Ставропольского края - 33582,71 тыс. рублей, из них:</a:t>
            </a:r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закупку оборудования, материалов и выполнение работ системы видеонаблюдения на территории</a:t>
            </a:r>
            <a:r>
              <a:rPr lang="ru-RU" sz="1400" dirty="0" smtClean="0"/>
              <a:t>,</a:t>
            </a:r>
            <a:r>
              <a:rPr lang="x-none" sz="1400" smtClean="0"/>
              <a:t> прилегающей к памятнику «Советским воинам, погибшим в годы Гражданской и Великой Отечественной Войны» - 446</a:t>
            </a:r>
            <a:r>
              <a:rPr lang="ru-RU" sz="1400" dirty="0" smtClean="0"/>
              <a:t>,</a:t>
            </a:r>
            <a:r>
              <a:rPr lang="x-none" sz="1400" smtClean="0"/>
              <a:t>49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</a:t>
            </a:r>
            <a:r>
              <a:rPr lang="x-none" sz="1400" smtClean="0"/>
              <a:t>на </a:t>
            </a:r>
            <a:r>
              <a:rPr lang="x-none" sz="1400" smtClean="0"/>
              <a:t>приобретение металлических стеллажей и сплит-систем для архива – 452</a:t>
            </a:r>
            <a:r>
              <a:rPr lang="ru-RU" sz="1400" dirty="0" smtClean="0"/>
              <a:t>,</a:t>
            </a:r>
            <a:r>
              <a:rPr lang="x-none" sz="1400" smtClean="0"/>
              <a:t>50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</a:t>
            </a:r>
            <a:r>
              <a:rPr lang="x-none" sz="1400" smtClean="0"/>
              <a:t>на </a:t>
            </a:r>
            <a:r>
              <a:rPr lang="x-none" sz="1400" smtClean="0"/>
              <a:t>оплату топографической съемки территорий </a:t>
            </a:r>
            <a:r>
              <a:rPr lang="ru-RU" sz="1400" dirty="0" smtClean="0"/>
              <a:t>-</a:t>
            </a:r>
            <a:r>
              <a:rPr lang="x-none" sz="1400" smtClean="0"/>
              <a:t> 55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на </a:t>
            </a:r>
            <a:r>
              <a:rPr lang="x-none" sz="1400" smtClean="0"/>
              <a:t>уличное освещение </a:t>
            </a:r>
            <a:r>
              <a:rPr lang="ru-RU" sz="1400" dirty="0" smtClean="0"/>
              <a:t>-</a:t>
            </a:r>
            <a:r>
              <a:rPr lang="x-none" sz="1400" smtClean="0"/>
              <a:t> 2000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рублей;</a:t>
            </a:r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разработку проектно - сметной документации и выполнение работ по замене теплоэнергетического оборудования на объекте «Котельная здания администрации Курского муниципального округа Ставропольского края» - 1856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           </a:t>
            </a:r>
            <a:r>
              <a:rPr lang="x-none" sz="1400" smtClean="0"/>
              <a:t>на </a:t>
            </a:r>
            <a:r>
              <a:rPr lang="x-none" sz="1400" smtClean="0"/>
              <a:t>разработку проектно - сметной документации и рабочей документации по объекту «Разводящий газопровод низкого давления в х.Моздокский</a:t>
            </a:r>
            <a:r>
              <a:rPr lang="ru-RU" sz="1400" dirty="0" smtClean="0"/>
              <a:t>,</a:t>
            </a:r>
            <a:r>
              <a:rPr lang="x-none" sz="1400" smtClean="0"/>
              <a:t> ул.Интернациональная, ул.Грейдерная;  х.Н</a:t>
            </a:r>
            <a:r>
              <a:rPr lang="ru-RU" sz="1400" dirty="0" smtClean="0"/>
              <a:t>о</a:t>
            </a:r>
            <a:r>
              <a:rPr lang="x-none" sz="1400" smtClean="0"/>
              <a:t>вая Деревня</a:t>
            </a:r>
            <a:r>
              <a:rPr lang="ru-RU" sz="1400" dirty="0" smtClean="0"/>
              <a:t>,</a:t>
            </a:r>
            <a:r>
              <a:rPr lang="x-none" sz="1400" smtClean="0"/>
              <a:t> ул. Зелен</a:t>
            </a:r>
            <a:r>
              <a:rPr lang="ru-RU" sz="1400" dirty="0" err="1" smtClean="0"/>
              <a:t>ая</a:t>
            </a:r>
            <a:r>
              <a:rPr lang="x-none" sz="1400" smtClean="0"/>
              <a:t>» - 758</a:t>
            </a:r>
            <a:r>
              <a:rPr lang="ru-RU" sz="1400" dirty="0" smtClean="0"/>
              <a:t>,</a:t>
            </a:r>
            <a:r>
              <a:rPr lang="x-none" sz="1400" smtClean="0"/>
              <a:t>33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</a:t>
            </a:r>
            <a:r>
              <a:rPr lang="x-none" sz="1400" smtClean="0"/>
              <a:t>на </a:t>
            </a:r>
            <a:r>
              <a:rPr lang="x-none" sz="1400" smtClean="0"/>
              <a:t>устройство площадок для мусорных контейнеров </a:t>
            </a:r>
            <a:r>
              <a:rPr lang="ru-RU" sz="1400" dirty="0" smtClean="0"/>
              <a:t>-</a:t>
            </a:r>
            <a:r>
              <a:rPr lang="x-none" sz="1400" smtClean="0"/>
              <a:t> 350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763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dirty="0" smtClean="0"/>
              <a:t>        </a:t>
            </a:r>
            <a:r>
              <a:rPr lang="x-none" sz="1400" smtClean="0"/>
              <a:t>на подраздел 0409 «Дорожное хозяйство (дорожные фонды)» - </a:t>
            </a:r>
            <a:r>
              <a:rPr lang="ru-RU" sz="1400" dirty="0" smtClean="0"/>
              <a:t>8875,64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на </a:t>
            </a:r>
            <a:r>
              <a:rPr lang="x-none" sz="1400" smtClean="0"/>
              <a:t>благоустройство парковой зоны в поселке Рощино </a:t>
            </a:r>
            <a:r>
              <a:rPr lang="ru-RU" sz="1400" dirty="0" smtClean="0"/>
              <a:t>-</a:t>
            </a:r>
            <a:r>
              <a:rPr lang="x-none" sz="1400" smtClean="0"/>
              <a:t> 4157</a:t>
            </a:r>
            <a:r>
              <a:rPr lang="ru-RU" sz="1400" dirty="0" smtClean="0"/>
              <a:t>,</a:t>
            </a:r>
            <a:r>
              <a:rPr lang="x-none" sz="1400" smtClean="0"/>
              <a:t>53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</a:t>
            </a:r>
            <a:r>
              <a:rPr lang="x-none" sz="1400" smtClean="0"/>
              <a:t>на </a:t>
            </a:r>
            <a:r>
              <a:rPr lang="x-none" sz="1400" smtClean="0"/>
              <a:t>разработку проектно - сметной документации по реконструкции здания Эдиссийского сельского Дома культуры </a:t>
            </a:r>
            <a:r>
              <a:rPr lang="ru-RU" sz="1400" dirty="0" smtClean="0"/>
              <a:t>- 51</a:t>
            </a:r>
            <a:r>
              <a:rPr lang="x-none" sz="1400" smtClean="0"/>
              <a:t>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устройство пешеходных дорожек </a:t>
            </a:r>
            <a:r>
              <a:rPr lang="ru-RU" sz="1400" dirty="0" smtClean="0"/>
              <a:t>-</a:t>
            </a:r>
            <a:r>
              <a:rPr lang="x-none" sz="1400" smtClean="0"/>
              <a:t> 1658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3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</a:t>
            </a:r>
            <a:r>
              <a:rPr lang="x-none" sz="1400" smtClean="0"/>
              <a:t>на </a:t>
            </a:r>
            <a:r>
              <a:rPr lang="x-none" sz="1400" smtClean="0"/>
              <a:t>приобретение автомобиля для муниципального казенного учреждения Курского муниципального округа Ставропольского края «Многофункциональный центр предоставления государственных и муниципальных услуг» </a:t>
            </a:r>
            <a:r>
              <a:rPr lang="ru-RU" sz="1400" dirty="0" smtClean="0"/>
              <a:t>-</a:t>
            </a:r>
            <a:r>
              <a:rPr lang="x-none" sz="1400" smtClean="0"/>
              <a:t> 630</a:t>
            </a:r>
            <a:r>
              <a:rPr lang="ru-RU" sz="1400" dirty="0" smtClean="0"/>
              <a:t>,</a:t>
            </a:r>
            <a:r>
              <a:rPr lang="x-none" sz="1400" smtClean="0"/>
              <a:t>50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проведение капитального ремонта здания Бугуловской библиотеки муниципального казенного учреждения культуры «Централизованная библиотечная система» - 4294</a:t>
            </a:r>
            <a:r>
              <a:rPr lang="ru-RU" sz="1400" dirty="0" smtClean="0"/>
              <a:t>,</a:t>
            </a:r>
            <a:r>
              <a:rPr lang="x-none" sz="1400" smtClean="0"/>
              <a:t>85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ремонтные работы </a:t>
            </a:r>
            <a:r>
              <a:rPr lang="ru-RU" sz="1400" dirty="0" smtClean="0"/>
              <a:t>кабинетов в здании </a:t>
            </a:r>
            <a:r>
              <a:rPr lang="x-none" sz="1400" smtClean="0"/>
              <a:t>Балтийско</a:t>
            </a:r>
            <a:r>
              <a:rPr lang="ru-RU" sz="1400" dirty="0" smtClean="0"/>
              <a:t>го</a:t>
            </a:r>
            <a:r>
              <a:rPr lang="x-none" sz="1400" smtClean="0"/>
              <a:t> территориально</a:t>
            </a:r>
            <a:r>
              <a:rPr lang="ru-RU" sz="1400" dirty="0" smtClean="0"/>
              <a:t>го</a:t>
            </a:r>
            <a:r>
              <a:rPr lang="x-none" sz="1400" smtClean="0"/>
              <a:t> отдел</a:t>
            </a:r>
            <a:r>
              <a:rPr lang="ru-RU" sz="1400" dirty="0" smtClean="0"/>
              <a:t>а</a:t>
            </a:r>
            <a:r>
              <a:rPr lang="x-none" sz="1400" smtClean="0"/>
              <a:t>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671</a:t>
            </a:r>
            <a:r>
              <a:rPr lang="ru-RU" sz="1400" dirty="0" smtClean="0"/>
              <a:t>,</a:t>
            </a:r>
            <a:r>
              <a:rPr lang="x-none" sz="1400" smtClean="0"/>
              <a:t>8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ремонт тротуарной дорожки в ст. Стодеревской по ул. Щербакова, прилегающ</a:t>
            </a:r>
            <a:r>
              <a:rPr lang="ru-RU" sz="1400" dirty="0" smtClean="0"/>
              <a:t>ей</a:t>
            </a:r>
            <a:r>
              <a:rPr lang="x-none" sz="1400" smtClean="0"/>
              <a:t> к школьной территории </a:t>
            </a:r>
            <a:r>
              <a:rPr lang="ru-RU" sz="1400" dirty="0" smtClean="0"/>
              <a:t>-</a:t>
            </a:r>
            <a:r>
              <a:rPr lang="x-none" sz="1400" smtClean="0"/>
              <a:t> 934</a:t>
            </a:r>
            <a:r>
              <a:rPr lang="ru-RU" sz="1400" dirty="0" smtClean="0"/>
              <a:t>,</a:t>
            </a:r>
            <a:r>
              <a:rPr lang="x-none" sz="1400" smtClean="0"/>
              <a:t>16</a:t>
            </a:r>
            <a:r>
              <a:rPr lang="ru-RU" sz="1400" dirty="0" smtClean="0"/>
              <a:t> тыс. рублей;</a:t>
            </a:r>
          </a:p>
          <a:p>
            <a:pPr algn="just"/>
            <a:r>
              <a:rPr lang="ru-RU" sz="1400" dirty="0" smtClean="0"/>
              <a:t>            на </a:t>
            </a:r>
            <a:r>
              <a:rPr lang="x-none" sz="1400" smtClean="0"/>
              <a:t>ремонт кровли здания муниципального казенного общеобразовательного учреждения «Средняя общеобразовательная школа № 18» - 1</a:t>
            </a:r>
            <a:r>
              <a:rPr lang="ru-RU" sz="1400" dirty="0" smtClean="0"/>
              <a:t>341,87 тыс. рублей.</a:t>
            </a:r>
          </a:p>
          <a:p>
            <a:pPr algn="just"/>
            <a:r>
              <a:rPr lang="ru-RU" sz="1400" dirty="0" smtClean="0"/>
              <a:t>           5</a:t>
            </a:r>
            <a:r>
              <a:rPr lang="x-none" sz="1400" smtClean="0"/>
              <a:t>.2. Муниципальному бюджетному учреждению «Управление по благоустройству» - 954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1 тыс. рублей</a:t>
            </a:r>
            <a:r>
              <a:rPr lang="x-none" sz="1400" smtClean="0"/>
              <a:t> на оплату работ по вывозу ТКО, подвоз рабочих, оплат</a:t>
            </a:r>
            <a:r>
              <a:rPr lang="ru-RU" sz="1400" dirty="0" smtClean="0"/>
              <a:t>у</a:t>
            </a:r>
            <a:r>
              <a:rPr lang="x-none" sz="1400" smtClean="0"/>
              <a:t> за потребление воды.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5</a:t>
            </a:r>
            <a:r>
              <a:rPr lang="x-none" sz="1400" smtClean="0"/>
              <a:t>.3. Отделу образования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94</a:t>
            </a:r>
            <a:r>
              <a:rPr lang="x-none" sz="1400" smtClean="0"/>
              <a:t>0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1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</a:t>
            </a:r>
            <a:r>
              <a:rPr lang="x-none" sz="1400" smtClean="0"/>
              <a:t>на </a:t>
            </a:r>
            <a:r>
              <a:rPr lang="x-none" sz="1400" smtClean="0"/>
              <a:t>ремонтные работы муниципальны</a:t>
            </a:r>
            <a:r>
              <a:rPr lang="ru-RU" sz="1400" dirty="0" err="1" smtClean="0"/>
              <a:t>х</a:t>
            </a:r>
            <a:r>
              <a:rPr lang="x-none" sz="1400" smtClean="0"/>
              <a:t> казенны</a:t>
            </a:r>
            <a:r>
              <a:rPr lang="ru-RU" sz="1400" dirty="0" err="1" smtClean="0"/>
              <a:t>х</a:t>
            </a:r>
            <a:r>
              <a:rPr lang="x-none" sz="1400" smtClean="0"/>
              <a:t> дошкольны</a:t>
            </a:r>
            <a:r>
              <a:rPr lang="ru-RU" sz="1400" dirty="0" err="1" smtClean="0"/>
              <a:t>х</a:t>
            </a:r>
            <a:r>
              <a:rPr lang="x-none" sz="1400" smtClean="0"/>
              <a:t> образовательны</a:t>
            </a:r>
            <a:r>
              <a:rPr lang="ru-RU" sz="1400" dirty="0" err="1" smtClean="0"/>
              <a:t>х</a:t>
            </a:r>
            <a:r>
              <a:rPr lang="x-none" sz="1400" smtClean="0"/>
              <a:t> учреждени</a:t>
            </a:r>
            <a:r>
              <a:rPr lang="ru-RU" sz="1400" dirty="0" err="1" smtClean="0"/>
              <a:t>й</a:t>
            </a:r>
            <a:r>
              <a:rPr lang="ru-RU" sz="1400" dirty="0" smtClean="0"/>
              <a:t> -</a:t>
            </a:r>
            <a:r>
              <a:rPr lang="x-none" sz="1400" smtClean="0"/>
              <a:t> 1960</a:t>
            </a:r>
            <a:r>
              <a:rPr lang="ru-RU" sz="1400" dirty="0" smtClean="0"/>
              <a:t>,</a:t>
            </a:r>
            <a:r>
              <a:rPr lang="x-none" sz="1400" smtClean="0"/>
              <a:t>6</a:t>
            </a:r>
            <a:r>
              <a:rPr lang="ru-RU" sz="1400" dirty="0" smtClean="0"/>
              <a:t>3 тыс. рублей</a:t>
            </a:r>
            <a:r>
              <a:rPr lang="x-none" sz="1400" smtClean="0"/>
              <a:t>;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ремонтные работы муниципальны</a:t>
            </a:r>
            <a:r>
              <a:rPr lang="ru-RU" sz="1400" dirty="0" err="1" smtClean="0"/>
              <a:t>х</a:t>
            </a:r>
            <a:r>
              <a:rPr lang="x-none" sz="1400" smtClean="0"/>
              <a:t> казенны</a:t>
            </a:r>
            <a:r>
              <a:rPr lang="ru-RU" sz="1400" dirty="0" err="1" smtClean="0"/>
              <a:t>х</a:t>
            </a:r>
            <a:r>
              <a:rPr lang="x-none" sz="1400" smtClean="0"/>
              <a:t> общеобразовательны</a:t>
            </a:r>
            <a:r>
              <a:rPr lang="ru-RU" sz="1400" dirty="0" err="1" smtClean="0"/>
              <a:t>х</a:t>
            </a:r>
            <a:r>
              <a:rPr lang="x-none" sz="1400" smtClean="0"/>
              <a:t> учреждени</a:t>
            </a:r>
            <a:r>
              <a:rPr lang="ru-RU" sz="1400" dirty="0" err="1" smtClean="0"/>
              <a:t>й</a:t>
            </a:r>
            <a:r>
              <a:rPr lang="ru-RU" sz="1400" dirty="0" smtClean="0"/>
              <a:t> -</a:t>
            </a:r>
            <a:r>
              <a:rPr lang="x-none" sz="1400" smtClean="0"/>
              <a:t> 1975</a:t>
            </a:r>
            <a:r>
              <a:rPr lang="ru-RU" sz="1400" dirty="0" smtClean="0"/>
              <a:t>,50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предоставление мер социальной поддержки</a:t>
            </a:r>
            <a:r>
              <a:rPr lang="ru-RU" sz="1400" dirty="0" smtClean="0"/>
              <a:t> работникам</a:t>
            </a:r>
            <a:r>
              <a:rPr lang="x-none" sz="1400" smtClean="0"/>
              <a:t> муниципальны</a:t>
            </a:r>
            <a:r>
              <a:rPr lang="ru-RU" sz="1400" dirty="0" err="1" smtClean="0"/>
              <a:t>х</a:t>
            </a:r>
            <a:r>
              <a:rPr lang="x-none" sz="1400" smtClean="0"/>
              <a:t> казенны</a:t>
            </a:r>
            <a:r>
              <a:rPr lang="ru-RU" sz="1400" dirty="0" err="1" smtClean="0"/>
              <a:t>х</a:t>
            </a:r>
            <a:r>
              <a:rPr lang="x-none" sz="1400" smtClean="0"/>
              <a:t> общеобразовательны</a:t>
            </a:r>
            <a:r>
              <a:rPr lang="ru-RU" sz="1400" dirty="0" err="1" smtClean="0"/>
              <a:t>х</a:t>
            </a:r>
            <a:r>
              <a:rPr lang="x-none" sz="1400" smtClean="0"/>
              <a:t> учреждени</a:t>
            </a:r>
            <a:r>
              <a:rPr lang="ru-RU" sz="1400" dirty="0" err="1" smtClean="0"/>
              <a:t>й</a:t>
            </a:r>
            <a:r>
              <a:rPr lang="ru-RU" sz="1400" dirty="0" smtClean="0"/>
              <a:t> -</a:t>
            </a:r>
            <a:r>
              <a:rPr lang="x-none" sz="1400" smtClean="0"/>
              <a:t> 4</a:t>
            </a:r>
            <a:r>
              <a:rPr lang="ru-RU" sz="1400" dirty="0" smtClean="0"/>
              <a:t>,</a:t>
            </a:r>
            <a:r>
              <a:rPr lang="x-none" sz="1400" smtClean="0"/>
              <a:t>28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5</a:t>
            </a:r>
            <a:r>
              <a:rPr lang="x-none" sz="1400" smtClean="0"/>
              <a:t>.4. Муниципальному бюджетному учреждению культуры «Кинотеатр «Восток» - 500</a:t>
            </a:r>
            <a:r>
              <a:rPr lang="ru-RU" sz="1400" dirty="0" smtClean="0"/>
              <a:t>,</a:t>
            </a:r>
            <a:r>
              <a:rPr lang="x-none" sz="1400" smtClean="0"/>
              <a:t>37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</a:t>
            </a:r>
            <a:r>
              <a:rPr lang="x-none" sz="1400" smtClean="0"/>
              <a:t>на </a:t>
            </a:r>
            <a:r>
              <a:rPr lang="x-none" sz="1400" smtClean="0"/>
              <a:t>предоставление мер социальной поддержки – </a:t>
            </a:r>
            <a:r>
              <a:rPr lang="ru-RU" sz="1400" dirty="0" smtClean="0"/>
              <a:t>0,</a:t>
            </a:r>
            <a:r>
              <a:rPr lang="x-none" sz="1400" smtClean="0"/>
              <a:t>37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изготовление светодиодных адресных лент для фонтана – 500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endParaRPr lang="ru-RU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      5</a:t>
            </a:r>
            <a:r>
              <a:rPr lang="x-none" sz="1400" smtClean="0"/>
              <a:t>.5. Муниципальному бюджетному учреждению культуры «Централизованная клубная система» на предоставление мер социальной поддержки – 8</a:t>
            </a:r>
            <a:r>
              <a:rPr lang="ru-RU" sz="1400" dirty="0" smtClean="0"/>
              <a:t>,</a:t>
            </a:r>
            <a:r>
              <a:rPr lang="x-none" sz="1400" smtClean="0"/>
              <a:t>37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5</a:t>
            </a:r>
            <a:r>
              <a:rPr lang="x-none" sz="1400" smtClean="0"/>
              <a:t>.6. Муниципальному казенному учреждению культуры «Централизованная библиотечная система» на предоставление мер социальной поддержки </a:t>
            </a:r>
            <a:r>
              <a:rPr lang="ru-RU" sz="1400" dirty="0" smtClean="0"/>
              <a:t>-</a:t>
            </a:r>
            <a:r>
              <a:rPr lang="x-none" sz="1400" smtClean="0"/>
              <a:t> 18</a:t>
            </a:r>
            <a:r>
              <a:rPr lang="ru-RU" sz="1400" dirty="0" smtClean="0"/>
              <a:t>,</a:t>
            </a:r>
            <a:r>
              <a:rPr lang="x-none" sz="1400" smtClean="0"/>
              <a:t>60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5</a:t>
            </a:r>
            <a:r>
              <a:rPr lang="x-none" sz="1400" smtClean="0"/>
              <a:t>.7. Балтийскому территориальному отделу администрации Курского муниципального округа Ставропольского края 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25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5</a:t>
            </a:r>
            <a:r>
              <a:rPr lang="x-none" sz="1400" smtClean="0"/>
              <a:t>.8. Мирненскому территориальному отделу администрации Курского муниципального округа Ставропольского края на изготовление проектно - сметной документации и проведение государственной экспертизы </a:t>
            </a:r>
            <a:r>
              <a:rPr lang="ru-RU" sz="1400" dirty="0" smtClean="0"/>
              <a:t>-</a:t>
            </a:r>
            <a:r>
              <a:rPr lang="x-none" sz="1400" smtClean="0"/>
              <a:t> 127</a:t>
            </a:r>
            <a:r>
              <a:rPr lang="ru-RU" sz="1400" dirty="0" smtClean="0"/>
              <a:t>,</a:t>
            </a:r>
            <a:r>
              <a:rPr lang="x-none" sz="1400" smtClean="0"/>
              <a:t>20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5</a:t>
            </a:r>
            <a:r>
              <a:rPr lang="x-none" sz="1400" smtClean="0"/>
              <a:t>.9. Рощинскому территориальному отделу администрации Курского муниципального округа Ставропольского края 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5</a:t>
            </a:r>
            <a:r>
              <a:rPr lang="x-none" sz="1400" smtClean="0"/>
              <a:t>.10. Ростовановскому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212</a:t>
            </a:r>
            <a:r>
              <a:rPr lang="ru-RU" sz="1400" dirty="0" smtClean="0"/>
              <a:t>,</a:t>
            </a:r>
            <a:r>
              <a:rPr lang="x-none" sz="1400" smtClean="0"/>
              <a:t>10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их них:</a:t>
            </a:r>
            <a:endParaRPr lang="ru-RU" sz="1400" dirty="0" smtClean="0"/>
          </a:p>
          <a:p>
            <a:pPr algn="just"/>
            <a:r>
              <a:rPr lang="x-none" sz="1400" smtClean="0"/>
              <a:t>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2</a:t>
            </a:r>
            <a:r>
              <a:rPr lang="ru-RU" sz="1400" dirty="0" smtClean="0"/>
              <a:t>,</a:t>
            </a:r>
            <a:r>
              <a:rPr lang="x-none" sz="1400" smtClean="0"/>
              <a:t>10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выполнение работ по перемещению бытовых отходов и мусора на несанкционированной свалке</a:t>
            </a:r>
            <a:r>
              <a:rPr lang="ru-RU" sz="1400" dirty="0" smtClean="0"/>
              <a:t> в</a:t>
            </a:r>
            <a:r>
              <a:rPr lang="x-none" sz="1400" smtClean="0"/>
              <a:t> х.Пролетарск</a:t>
            </a:r>
            <a:r>
              <a:rPr lang="ru-RU" sz="1400" dirty="0" err="1" smtClean="0"/>
              <a:t>ом</a:t>
            </a:r>
            <a:r>
              <a:rPr lang="ru-RU" sz="1400" dirty="0" smtClean="0"/>
              <a:t> -</a:t>
            </a:r>
            <a:r>
              <a:rPr lang="x-none" sz="1400" smtClean="0"/>
              <a:t> 210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рублей. </a:t>
            </a:r>
          </a:p>
          <a:p>
            <a:pPr algn="just"/>
            <a:r>
              <a:rPr lang="ru-RU" sz="1400" dirty="0" smtClean="0"/>
              <a:t>       5</a:t>
            </a:r>
            <a:r>
              <a:rPr lang="x-none" sz="1400" smtClean="0"/>
              <a:t>.11. Серноводскому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950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их них:</a:t>
            </a:r>
            <a:endParaRPr lang="ru-RU" sz="1400" dirty="0" smtClean="0"/>
          </a:p>
          <a:p>
            <a:pPr algn="just"/>
            <a:r>
              <a:rPr lang="x-none" sz="1400" smtClean="0"/>
              <a:t>на ремонт ограды участка аллеи в хуторе Графском </a:t>
            </a:r>
            <a:r>
              <a:rPr lang="ru-RU" sz="1400" dirty="0" smtClean="0"/>
              <a:t>-</a:t>
            </a:r>
            <a:r>
              <a:rPr lang="x-none" sz="1400" smtClean="0"/>
              <a:t> 250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ремонт тротуара к фельдшерско-акушерскому пункту хутора Графский </a:t>
            </a:r>
            <a:r>
              <a:rPr lang="ru-RU" sz="1400" dirty="0" smtClean="0"/>
              <a:t>-</a:t>
            </a:r>
            <a:r>
              <a:rPr lang="x-none" sz="1400" smtClean="0"/>
              <a:t> 200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x-none" sz="1400" smtClean="0"/>
              <a:t>проведение работ по благоустройству парка, выпиливание сухостоя и обрез</a:t>
            </a:r>
            <a:r>
              <a:rPr lang="ru-RU" sz="1400" dirty="0" err="1" smtClean="0"/>
              <a:t>ку</a:t>
            </a:r>
            <a:r>
              <a:rPr lang="x-none" sz="1400" smtClean="0"/>
              <a:t> засохших веток </a:t>
            </a:r>
            <a:r>
              <a:rPr lang="ru-RU" sz="1400" dirty="0" smtClean="0"/>
              <a:t>-</a:t>
            </a:r>
            <a:r>
              <a:rPr lang="x-none" sz="1400" smtClean="0"/>
              <a:t> 500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5</a:t>
            </a:r>
            <a:r>
              <a:rPr lang="x-none" sz="1400" smtClean="0"/>
              <a:t>.12. Русскому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533</a:t>
            </a:r>
            <a:r>
              <a:rPr lang="ru-RU" sz="1400" dirty="0" smtClean="0"/>
              <a:t>,</a:t>
            </a:r>
            <a:r>
              <a:rPr lang="x-none" sz="1400" smtClean="0"/>
              <a:t>81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их них:</a:t>
            </a:r>
            <a:endParaRPr lang="ru-RU" sz="1400" dirty="0" smtClean="0"/>
          </a:p>
          <a:p>
            <a:pPr algn="just"/>
            <a:r>
              <a:rPr lang="x-none" sz="1400" smtClean="0"/>
              <a:t>для подготовки дизайн - проекта и проектной - сметной документации по проекту «Благоустройство территории СДК Уваровского по ул. Колхозная д.8 с.Уваровское» - 50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экспертизу для участия в программе «Комплексное развитие сельских территорий» - 30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 </a:t>
            </a:r>
            <a:endParaRPr lang="ru-RU" sz="1400" dirty="0" smtClean="0"/>
          </a:p>
          <a:p>
            <a:pPr algn="just"/>
            <a:r>
              <a:rPr lang="x-none" sz="1400" smtClean="0"/>
              <a:t>на изготовление проектно - сметной документации </a:t>
            </a:r>
            <a:r>
              <a:rPr lang="ru-RU" sz="1400" dirty="0" smtClean="0"/>
              <a:t>-</a:t>
            </a:r>
            <a:r>
              <a:rPr lang="x-none" sz="1400" smtClean="0"/>
              <a:t> 453</a:t>
            </a:r>
            <a:r>
              <a:rPr lang="ru-RU" sz="1400" dirty="0" smtClean="0"/>
              <a:t>,</a:t>
            </a:r>
            <a:r>
              <a:rPr lang="x-none" sz="1400" smtClean="0"/>
              <a:t>81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5</a:t>
            </a:r>
            <a:r>
              <a:rPr lang="x-none" sz="1400" smtClean="0"/>
              <a:t>.13. Эдиссийскому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1398</a:t>
            </a:r>
            <a:r>
              <a:rPr lang="ru-RU" sz="1400" dirty="0" smtClean="0"/>
              <a:t>,</a:t>
            </a:r>
            <a:r>
              <a:rPr lang="x-none" sz="1400" smtClean="0"/>
              <a:t>60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составление проектно - сметной документации по объекту «Устройство тротуаров в селе Эдиссия Курского муниципального округа Ставропольского края» - 22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5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составление проектно - сметной документации по объекту «Ремонт кровли на здании Эдиссийского территориального отдела администрации Курского муниципального округа Ставропольского края» - 18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профилирование дороги по ул.Ленина от ул.Миронова до ул.Ватутина в с.Эдиссия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1358</a:t>
            </a:r>
            <a:r>
              <a:rPr lang="ru-RU" sz="1400" dirty="0" smtClean="0"/>
              <a:t>,</a:t>
            </a:r>
            <a:r>
              <a:rPr lang="x-none" sz="1400" smtClean="0"/>
              <a:t>15</a:t>
            </a:r>
            <a:r>
              <a:rPr lang="ru-RU" sz="1400" dirty="0" smtClean="0"/>
              <a:t>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r>
              <a:rPr lang="ru-RU" sz="1400" dirty="0" smtClean="0"/>
              <a:t>       5</a:t>
            </a:r>
            <a:r>
              <a:rPr lang="x-none" sz="1400" smtClean="0"/>
              <a:t>.14. Полтавскому территориальному отделу администрации Курского муниципального округа Ставропольского края для ремонта уличного освещения в п. Ага - Батыр </a:t>
            </a:r>
            <a:r>
              <a:rPr lang="ru-RU" sz="1400" dirty="0" smtClean="0"/>
              <a:t>-</a:t>
            </a:r>
            <a:r>
              <a:rPr lang="x-none" sz="1400" smtClean="0"/>
              <a:t> 296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8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r>
              <a:rPr lang="ru-RU" sz="1400" dirty="0" smtClean="0"/>
              <a:t>      5.15</a:t>
            </a:r>
            <a:r>
              <a:rPr lang="ru-RU" sz="1400" dirty="0" smtClean="0"/>
              <a:t>. Ликвидационной комиссии администрации муниципального образования Полтавского сельсовета Курского района Ставропольского края на судебную </a:t>
            </a:r>
            <a:r>
              <a:rPr lang="ru-RU" sz="1400" dirty="0" err="1" smtClean="0"/>
              <a:t>строительно</a:t>
            </a:r>
            <a:r>
              <a:rPr lang="ru-RU" sz="1400" dirty="0" smtClean="0"/>
              <a:t> - техническую экспертизу по исполнительному листу - 90,00 тыс. рублей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      6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230-р от 30 апреля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</a:t>
            </a:r>
          </a:p>
          <a:p>
            <a:r>
              <a:rPr lang="ru-RU" sz="1400" dirty="0" smtClean="0"/>
              <a:t>       </a:t>
            </a:r>
            <a:r>
              <a:rPr lang="x-none" sz="1400" smtClean="0"/>
              <a:t>1</a:t>
            </a:r>
            <a:r>
              <a:rPr lang="x-none" sz="1400" smtClean="0"/>
              <a:t>. Уменьшить бюджетные ассигнования:</a:t>
            </a:r>
            <a:endParaRPr lang="ru-RU" sz="1400" dirty="0" smtClean="0"/>
          </a:p>
          <a:p>
            <a:r>
              <a:rPr lang="ru-RU" sz="1400" dirty="0" smtClean="0"/>
              <a:t>        </a:t>
            </a:r>
            <a:r>
              <a:rPr lang="x-none" sz="1400" smtClean="0"/>
              <a:t>1.1</a:t>
            </a:r>
            <a:r>
              <a:rPr lang="x-none" sz="1400" smtClean="0"/>
              <a:t>. территориальным отделам администрации Курского муниципального округа Ставропольского края ранее распределенные с зарезервированных средств в сумме 263</a:t>
            </a:r>
            <a:r>
              <a:rPr lang="ru-RU" sz="1400" dirty="0" smtClean="0"/>
              <a:t>,</a:t>
            </a:r>
            <a:r>
              <a:rPr lang="x-none" sz="1400" smtClean="0"/>
              <a:t>50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r>
              <a:rPr lang="ru-RU" sz="1400" dirty="0" smtClean="0"/>
              <a:t>                       </a:t>
            </a:r>
            <a:r>
              <a:rPr lang="x-none" sz="1400" smtClean="0"/>
              <a:t>Галюгаевскому </a:t>
            </a:r>
            <a:r>
              <a:rPr lang="x-none" sz="1400" smtClean="0"/>
              <a:t>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50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x-none" sz="1400" smtClean="0"/>
              <a:t>	Кановскому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 </a:t>
            </a:r>
            <a:endParaRPr lang="ru-RU" sz="1400" dirty="0" smtClean="0"/>
          </a:p>
          <a:p>
            <a:r>
              <a:rPr lang="x-none" sz="1400" smtClean="0"/>
              <a:t>	Мирненскому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x-none" sz="1400" smtClean="0"/>
              <a:t>	Полтавскому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23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x-none" sz="1400" smtClean="0"/>
              <a:t>	Рощинскому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x-none" sz="140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9915</TotalTime>
  <Words>2462</Words>
  <PresentationFormat>Экран (4:3)</PresentationFormat>
  <Paragraphs>157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634</cp:revision>
  <dcterms:created xsi:type="dcterms:W3CDTF">2017-08-15T11:56:06Z</dcterms:created>
  <dcterms:modified xsi:type="dcterms:W3CDTF">2021-06-07T12:50:18Z</dcterms:modified>
</cp:coreProperties>
</file>