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314" r:id="rId3"/>
    <p:sldId id="300" r:id="rId4"/>
    <p:sldId id="308" r:id="rId5"/>
    <p:sldId id="309" r:id="rId6"/>
    <p:sldId id="310" r:id="rId7"/>
    <p:sldId id="298" r:id="rId8"/>
    <p:sldId id="315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  <a:srgbClr val="FF7C8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29.03.2022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430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Совета Курского муниципального округа Ставропольского края №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363 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24 марта 2022 г.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округа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09 декабря 2021 г. № 306 «О бюджете Курского муниципального округа Ставропольского края на 2022 год и плановый период 2023 и 2024 годов»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114" t="22349" r="26807" b="37058"/>
          <a:stretch>
            <a:fillRect/>
          </a:stretch>
        </p:blipFill>
        <p:spPr bwMode="auto">
          <a:xfrm>
            <a:off x="8153400" y="0"/>
            <a:ext cx="990600" cy="11610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5" name="Picture 3" descr="https://cdn3.vectorstock.com/i/1000x1000/17/07/graph-finance-vector-171707.jpg"/>
          <p:cNvPicPr>
            <a:picLocks noChangeAspect="1" noChangeArrowheads="1"/>
          </p:cNvPicPr>
          <p:nvPr/>
        </p:nvPicPr>
        <p:blipFill>
          <a:blip r:embed="rId3"/>
          <a:srcRect b="12500"/>
          <a:stretch>
            <a:fillRect/>
          </a:stretch>
        </p:blipFill>
        <p:spPr bwMode="auto">
          <a:xfrm>
            <a:off x="990600" y="3962400"/>
            <a:ext cx="71628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</a:t>
            </a:r>
          </a:p>
          <a:p>
            <a:pPr algn="just"/>
            <a:r>
              <a:rPr lang="ru-RU" sz="1400" b="1" dirty="0" smtClean="0"/>
              <a:t>	1. </a:t>
            </a:r>
            <a:r>
              <a:rPr lang="ru-RU" sz="1400" dirty="0" smtClean="0"/>
              <a:t>На основании Закона Ставропольского края  от 01 марта 2022 г. № 12-кз «О внесении изменений в Закон Ставропольского края «О бюджете Ставропольского края на 2022 год и плановый период 2023 и 2024 годов», постановления Правительства Ставропольского края от 13 января 2022 г.      № 18-п «О распределении субсидий из бюджета  Ставропольского края, выделяемых бюджетам муниципальных образований Ставропольского края в 2022 году на государственную поддержку отрасли культуры в рамках реализации подпрограммы «Государственная поддержка отрасли культуры» государственной программы Ставропольского края «Сохранение и развитие культуры» (государственную поддержку муниципальных учреждений культуры, находящихся в сельской местности, и их лучших работников)» и уведомлений, поступивших от министерства финансов Ставропольского края и министерства труда и социальной защиты населения Ставропольского края 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4384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19050" algn="ctr"/>
            <a:r>
              <a:rPr lang="ru-RU" sz="1400" b="1" dirty="0" smtClean="0"/>
              <a:t>      </a:t>
            </a:r>
            <a:r>
              <a:rPr lang="ru-RU" sz="1400" u="sng" dirty="0" smtClean="0"/>
              <a:t>      </a:t>
            </a:r>
            <a:r>
              <a:rPr lang="ru-RU" sz="1400" b="1" u="sng" dirty="0" smtClean="0"/>
              <a:t>увеличены бюджетные ассигнования на следующие мероприятия</a:t>
            </a:r>
            <a:r>
              <a:rPr lang="ru-RU" sz="1400" u="sng" dirty="0" smtClean="0"/>
              <a:t>: </a:t>
            </a:r>
            <a:r>
              <a:rPr lang="ru-RU" sz="1400" dirty="0" smtClean="0"/>
              <a:t>  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2819400"/>
            <a:ext cx="88392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создание  дополнительных мест для детей в возрасте от 1,5 до 3 лет в образовательных организациях, осуществляющих образовательную деятельность по образовательным программам дошкольного образования  – 104 505,90 тыс. рублей;</a:t>
            </a:r>
          </a:p>
          <a:p>
            <a:pPr algn="just"/>
            <a:r>
              <a:rPr lang="ru-RU" sz="1400" dirty="0" smtClean="0"/>
              <a:t>	поддержку отрасли культуры (государственная поддержка лучших работников муниципальных учреждений культуры, находящихся в сельской местности) – 50,51 тыс. рублей;</a:t>
            </a:r>
          </a:p>
          <a:p>
            <a:pPr algn="just"/>
            <a:r>
              <a:rPr lang="ru-RU" sz="1400" dirty="0" smtClean="0"/>
              <a:t>реализация инициативных проектов («Устройство пешеходной дорожки по ул. Солнечной от д. 2 до д. 44, ул. Заречной от д. 1 до д. 19 и ул. Школьной от д. 141 до д. 159 в с. Русском Курского муниципального округа Ставропольского края») – 2 000,00 тыс. рублей;</a:t>
            </a:r>
          </a:p>
          <a:p>
            <a:pPr algn="just"/>
            <a:r>
              <a:rPr lang="ru-RU" sz="1400" dirty="0" smtClean="0"/>
              <a:t>	обеспечение развития и укрепления материально-технической базы домов культуры в населенных пунктах с числом жителей до 50 тысяч человек – 1 307,48 тыс. рублей;</a:t>
            </a:r>
          </a:p>
          <a:p>
            <a:pPr algn="just"/>
            <a:r>
              <a:rPr lang="ru-RU" sz="1400" dirty="0" smtClean="0"/>
              <a:t>осуществление отдельных государственных полномочий в области труда и социальной защиты отдельных категорий граждан – 32,84 тыс. рублей;</a:t>
            </a:r>
          </a:p>
          <a:p>
            <a:pPr algn="just"/>
            <a:r>
              <a:rPr lang="ru-RU" sz="1400" dirty="0" smtClean="0"/>
              <a:t>	обеспечение 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обеспечение получения дошкольного образования в частных дошкольных и частных общеобразовательных организациях – 1 444,43 тыс. рублей;</a:t>
            </a:r>
          </a:p>
          <a:p>
            <a:pPr algn="just"/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14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52400"/>
            <a:ext cx="88392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обеспечение государственных гарантий реализации прав на получение общедоступного и бесплатного начального общего, основного общего, среднего общего образования в муниципальных общеобразовательных организациях, а также обеспечение дополнительного образования детей в муниципальных общеобразовательных организациях и на финансовое обеспечение получения начального общего, основного общего, среднего общего образования в частных общеобразовательных организациях – 8 509,74 тыс. рублей;</a:t>
            </a:r>
          </a:p>
          <a:p>
            <a:pPr algn="just"/>
            <a:r>
              <a:rPr lang="ru-RU" sz="1400" dirty="0" smtClean="0"/>
              <a:t>	ежегодная денежная выплата гражданам Российской Федерации, не достигшим совершеннолетия на 3 сентября 1945 года и постоянно проживающим на территории Ставропольского края – 164,40 тыс. рублей;</a:t>
            </a:r>
          </a:p>
          <a:p>
            <a:pPr algn="just"/>
            <a:r>
              <a:rPr lang="ru-RU" sz="1400" dirty="0" smtClean="0"/>
              <a:t>обеспечение деятельности депутатов Думы Ставропольского края и их помощников в избирательном округе – 378,15 тыс. рублей;</a:t>
            </a:r>
          </a:p>
          <a:p>
            <a:pPr algn="just"/>
            <a:r>
              <a:rPr lang="ru-RU" sz="1400" dirty="0" smtClean="0"/>
              <a:t>	обеспечение выплаты лицам, не замещающим муниципальные должности муниципальной службы и исполняющим обязанности по техническому обеспечению деятельности органов местного самоуправления муниципальных образований, работникам органов местного самоуправления муниципальных образований, осуществляющим профессиональную деятельность по профессиям рабочих, и работникам муниципальных учреждений заработной платы не ниже установленного с 1 января 2022 года федеральным законом минимального размера оплаты труда, а также на обеспечение выплаты работникам муниципальных учреждений с 1 января 2022 года коэффициента к заработной плате за работу в пустынных и безводных местностях – 6 793,95 тыс. рублей;</a:t>
            </a:r>
          </a:p>
          <a:p>
            <a:pPr algn="just"/>
            <a:r>
              <a:rPr lang="ru-RU" sz="1400" dirty="0" smtClean="0"/>
              <a:t>	повышение оплаты труда отдельных категорий работников муниципальных учреждений в рамках реализации указов Президента Российской Федерации от 7 мая 2012 года № 597 «О мероприятиях по реализации государственной социальной политики», от 1 июня 2012 года № 761 «О Национальной стратегии действий в интересах детей на 2012-2017 годы» и от 28 декабря 2012 года № 1688 «О некоторых мерах по реализации государственной политики в сфере защиты детей-сирот и детей, оставшихся без попечения родителей» - 1 790,16 тыс. рублей;</a:t>
            </a:r>
          </a:p>
          <a:p>
            <a:pPr lvl="0" algn="just"/>
            <a:endParaRPr lang="ru-RU" sz="1400" b="1" u="sng" dirty="0" smtClean="0"/>
          </a:p>
          <a:p>
            <a:pPr lvl="0" algn="just"/>
            <a:r>
              <a:rPr lang="ru-RU" sz="1400" b="1" dirty="0" smtClean="0"/>
              <a:t>                                              </a:t>
            </a:r>
            <a:r>
              <a:rPr lang="ru-RU" sz="1400" b="1" u="sng" dirty="0" smtClean="0"/>
              <a:t> уменьшены бюджетные ассигнования на следующие мероприятия: </a:t>
            </a:r>
            <a:r>
              <a:rPr lang="ru-RU" sz="1400" b="1" dirty="0" smtClean="0"/>
              <a:t>  </a:t>
            </a:r>
          </a:p>
          <a:p>
            <a:endParaRPr lang="ru-RU" sz="1400" dirty="0" smtClean="0"/>
          </a:p>
          <a:p>
            <a:r>
              <a:rPr lang="ru-RU" sz="1400" dirty="0" smtClean="0"/>
              <a:t>	реализацию мероприятий по обеспечению жильем молодых семей – 183,20 тыс. рублей; </a:t>
            </a:r>
          </a:p>
          <a:p>
            <a:r>
              <a:rPr lang="ru-RU" sz="1400" dirty="0" smtClean="0"/>
              <a:t>	предоставление молодым семьям социальных выплат на приобретение (строительство) жилья – 244,27 тыс. рублей.</a:t>
            </a:r>
          </a:p>
          <a:p>
            <a:pPr lvl="0" algn="just"/>
            <a:endParaRPr lang="ru-RU" sz="1400" b="1" dirty="0" smtClean="0"/>
          </a:p>
          <a:p>
            <a:pPr algn="just"/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" y="0"/>
            <a:ext cx="88392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     	 </a:t>
            </a:r>
            <a:r>
              <a:rPr lang="ru-RU" sz="1400" b="1" dirty="0" smtClean="0"/>
              <a:t>2. </a:t>
            </a:r>
            <a:r>
              <a:rPr lang="ru-RU" sz="1400" dirty="0" smtClean="0"/>
              <a:t>На основании распоряжения администрации Курского муниципального округа Ставропольского края № 89-р от 11 марта 2022 г. «О внесении на рассмотрение Совета Курского муниципального округа Ставропольского края предложений о распределении свободных остатков бюджетных средств, образовавшихся по состоянию на 01 января 2022 г.» распределить:</a:t>
            </a:r>
          </a:p>
          <a:p>
            <a:pPr algn="just"/>
            <a:r>
              <a:rPr lang="ru-RU" sz="1400" dirty="0" smtClean="0"/>
              <a:t>	2</a:t>
            </a:r>
            <a:r>
              <a:rPr lang="x-none" sz="1400" smtClean="0"/>
              <a:t>.1. Администрации Курского муниципального округа Ставропольского края – 24</a:t>
            </a:r>
            <a:r>
              <a:rPr lang="ru-RU" sz="1400" dirty="0" smtClean="0"/>
              <a:t> </a:t>
            </a:r>
            <a:r>
              <a:rPr lang="x-none" sz="1400" smtClean="0"/>
              <a:t>970</a:t>
            </a:r>
            <a:r>
              <a:rPr lang="ru-RU" sz="1400" dirty="0" smtClean="0"/>
              <a:t>,</a:t>
            </a:r>
            <a:r>
              <a:rPr lang="x-none" sz="1400" smtClean="0"/>
              <a:t>8</a:t>
            </a:r>
            <a:r>
              <a:rPr lang="ru-RU" sz="1400" dirty="0" smtClean="0"/>
              <a:t>6  тыс. рублей</a:t>
            </a:r>
            <a:r>
              <a:rPr lang="x-none" sz="1400" smtClean="0"/>
              <a:t>, из них: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на подраздел 0801 «Культура» в сумме 5</a:t>
            </a:r>
            <a:r>
              <a:rPr lang="ru-RU" sz="1400" dirty="0" smtClean="0"/>
              <a:t> </a:t>
            </a:r>
            <a:r>
              <a:rPr lang="x-none" sz="1400" smtClean="0"/>
              <a:t>380</a:t>
            </a:r>
            <a:r>
              <a:rPr lang="ru-RU" sz="1400" dirty="0" smtClean="0"/>
              <a:t>,</a:t>
            </a:r>
            <a:r>
              <a:rPr lang="x-none" sz="1400" smtClean="0"/>
              <a:t>35 </a:t>
            </a:r>
            <a:r>
              <a:rPr lang="ru-RU" sz="1400" dirty="0" smtClean="0"/>
              <a:t>тыс. рублей</a:t>
            </a:r>
            <a:r>
              <a:rPr lang="x-none" sz="1400" smtClean="0"/>
              <a:t> на: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разработку проектно-сметной документации по реконструкции здания Эдиссийского сельского Дома культуры – 4</a:t>
            </a:r>
            <a:r>
              <a:rPr lang="ru-RU" sz="1400" dirty="0" smtClean="0"/>
              <a:t> </a:t>
            </a:r>
            <a:r>
              <a:rPr lang="x-none" sz="1400" smtClean="0"/>
              <a:t>000</a:t>
            </a:r>
            <a:r>
              <a:rPr lang="ru-RU" sz="1400" dirty="0" smtClean="0"/>
              <a:t>,</a:t>
            </a:r>
            <a:r>
              <a:rPr lang="x-none" sz="1400" smtClean="0"/>
              <a:t>00 </a:t>
            </a:r>
            <a:r>
              <a:rPr lang="ru-RU" sz="1400" dirty="0" smtClean="0"/>
              <a:t>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проведение капитального ремонта здания библиотеки х. Бугулов – 1</a:t>
            </a:r>
            <a:r>
              <a:rPr lang="ru-RU" sz="1400" dirty="0" smtClean="0"/>
              <a:t> </a:t>
            </a:r>
            <a:r>
              <a:rPr lang="x-none" sz="1400" smtClean="0"/>
              <a:t>380</a:t>
            </a:r>
            <a:r>
              <a:rPr lang="ru-RU" sz="1400" dirty="0" smtClean="0"/>
              <a:t>,</a:t>
            </a:r>
            <a:r>
              <a:rPr lang="x-none" sz="1400" smtClean="0"/>
              <a:t>35 </a:t>
            </a:r>
            <a:r>
              <a:rPr lang="ru-RU" sz="1400" dirty="0" smtClean="0"/>
              <a:t>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на подраздел 0409 «Дорожное хозяйство (дорожные фонды)» - 6</a:t>
            </a:r>
            <a:r>
              <a:rPr lang="ru-RU" sz="1400" dirty="0" smtClean="0"/>
              <a:t> </a:t>
            </a:r>
            <a:r>
              <a:rPr lang="x-none" sz="1400" smtClean="0"/>
              <a:t>532</a:t>
            </a:r>
            <a:r>
              <a:rPr lang="ru-RU" sz="1400" dirty="0" smtClean="0"/>
              <a:t>,</a:t>
            </a:r>
            <a:r>
              <a:rPr lang="x-none" sz="1400" smtClean="0"/>
              <a:t>3</a:t>
            </a:r>
            <a:r>
              <a:rPr lang="ru-RU" sz="1400" dirty="0" smtClean="0"/>
              <a:t>6 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на подраздел 0702 «Общее образование» в сумме 8</a:t>
            </a:r>
            <a:r>
              <a:rPr lang="ru-RU" sz="1400" dirty="0" smtClean="0"/>
              <a:t> </a:t>
            </a:r>
            <a:r>
              <a:rPr lang="x-none" sz="1400" smtClean="0"/>
              <a:t>764</a:t>
            </a:r>
            <a:r>
              <a:rPr lang="ru-RU" sz="1400" dirty="0" smtClean="0"/>
              <a:t>,</a:t>
            </a:r>
            <a:r>
              <a:rPr lang="x-none" sz="1400" smtClean="0"/>
              <a:t>67 </a:t>
            </a:r>
            <a:r>
              <a:rPr lang="ru-RU" sz="1400" dirty="0" smtClean="0"/>
              <a:t>тыс. рублей</a:t>
            </a:r>
            <a:r>
              <a:rPr lang="x-none" sz="1400" smtClean="0"/>
              <a:t> на: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изготовление и монтаж блочно-модульного здания пункта раздачи питания в муниципальном казенном общеобразовательном учреждении «Средняя общеобразовательная школа № 3» по адресу: Ставропольский края, Курский район, с. Каново, ул. Школьная, д. 32 – 2</a:t>
            </a:r>
            <a:r>
              <a:rPr lang="ru-RU" sz="1400" dirty="0" smtClean="0"/>
              <a:t> </a:t>
            </a:r>
            <a:r>
              <a:rPr lang="x-none" sz="1400" smtClean="0"/>
              <a:t>990</a:t>
            </a:r>
            <a:r>
              <a:rPr lang="ru-RU" sz="1400" dirty="0" smtClean="0"/>
              <a:t>,</a:t>
            </a:r>
            <a:r>
              <a:rPr lang="x-none" sz="1400" smtClean="0"/>
              <a:t>00 </a:t>
            </a:r>
            <a:r>
              <a:rPr lang="ru-RU" sz="1400" dirty="0" smtClean="0"/>
              <a:t>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завершение капитального ремонта в здании муниципального казенного общеобразовательного учреждения «Средняя общеобразовательная школа № 11», проводимого в рамках регионального проекта Ставропольского края «Модернизация школьной системы образования» - 2</a:t>
            </a:r>
            <a:r>
              <a:rPr lang="ru-RU" sz="1400" dirty="0" smtClean="0"/>
              <a:t> </a:t>
            </a:r>
            <a:r>
              <a:rPr lang="x-none" sz="1400" smtClean="0"/>
              <a:t>896</a:t>
            </a:r>
            <a:r>
              <a:rPr lang="ru-RU" sz="1400" dirty="0" smtClean="0"/>
              <a:t>,</a:t>
            </a:r>
            <a:r>
              <a:rPr lang="x-none" sz="1400" smtClean="0"/>
              <a:t>42 </a:t>
            </a:r>
            <a:r>
              <a:rPr lang="ru-RU" sz="1400" dirty="0" smtClean="0"/>
              <a:t>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ремонт пищеблока в муниципальном казенном общеобразовательном учреждении «Средняя общеобразовательная школа № 6» в сумме 1</a:t>
            </a:r>
            <a:r>
              <a:rPr lang="ru-RU" sz="1400" dirty="0" smtClean="0"/>
              <a:t> </a:t>
            </a:r>
            <a:r>
              <a:rPr lang="x-none" sz="1400" smtClean="0"/>
              <a:t>025</a:t>
            </a:r>
            <a:r>
              <a:rPr lang="ru-RU" sz="1400" dirty="0" smtClean="0"/>
              <a:t>,</a:t>
            </a:r>
            <a:r>
              <a:rPr lang="x-none" sz="1400" smtClean="0"/>
              <a:t>9</a:t>
            </a:r>
            <a:r>
              <a:rPr lang="ru-RU" sz="1400" dirty="0" smtClean="0"/>
              <a:t>5 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ремонт пищеблока в муниципальном казенном общеобразовательном учреждении «Средняя общеобразовательная школа № 7» в сумме 1</a:t>
            </a:r>
            <a:r>
              <a:rPr lang="ru-RU" sz="1400" dirty="0" smtClean="0"/>
              <a:t> </a:t>
            </a:r>
            <a:r>
              <a:rPr lang="x-none" sz="1400" smtClean="0"/>
              <a:t>852</a:t>
            </a:r>
            <a:r>
              <a:rPr lang="ru-RU" sz="1400" dirty="0" smtClean="0"/>
              <a:t>,30 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на подраздел 0503 «Благоустройство» на ремонт тротуара по улице Щербакова (от ул. Гагарина до ул. Каюшникова) в станице Стодеревская Курского муниципального округа Ставропольского края – 1</a:t>
            </a:r>
            <a:r>
              <a:rPr lang="ru-RU" sz="1400" dirty="0" smtClean="0"/>
              <a:t> </a:t>
            </a:r>
            <a:r>
              <a:rPr lang="x-none" sz="1400" smtClean="0"/>
              <a:t>921</a:t>
            </a:r>
            <a:r>
              <a:rPr lang="ru-RU" sz="1400" dirty="0" smtClean="0"/>
              <a:t>,</a:t>
            </a:r>
            <a:r>
              <a:rPr lang="x-none" sz="1400" smtClean="0"/>
              <a:t>62 </a:t>
            </a:r>
            <a:r>
              <a:rPr lang="ru-RU" sz="1400" dirty="0" smtClean="0"/>
              <a:t>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на подраздел 0113 «Другие общегосударственные вопросы» в сумме 2</a:t>
            </a:r>
            <a:r>
              <a:rPr lang="ru-RU" sz="1400" dirty="0" smtClean="0"/>
              <a:t> </a:t>
            </a:r>
            <a:r>
              <a:rPr lang="x-none" sz="1400" smtClean="0"/>
              <a:t>371</a:t>
            </a:r>
            <a:r>
              <a:rPr lang="ru-RU" sz="1400" dirty="0" smtClean="0"/>
              <a:t>,</a:t>
            </a:r>
            <a:r>
              <a:rPr lang="x-none" sz="1400" smtClean="0"/>
              <a:t>8</a:t>
            </a:r>
            <a:r>
              <a:rPr lang="ru-RU" sz="1400" dirty="0" smtClean="0"/>
              <a:t>6 тыс. рублей </a:t>
            </a:r>
            <a:r>
              <a:rPr lang="x-none" sz="1400" smtClean="0"/>
              <a:t>из них на:</a:t>
            </a:r>
            <a:endParaRPr lang="ru-RU" sz="1400" dirty="0" smtClean="0"/>
          </a:p>
          <a:p>
            <a:pPr algn="just"/>
            <a:r>
              <a:rPr lang="x-none" sz="1400" smtClean="0"/>
              <a:t>ремонт кровли на здании Эдиссийского территориального отдела администрации Курского муниципального округа Ставропольского края – 2</a:t>
            </a:r>
            <a:r>
              <a:rPr lang="ru-RU" sz="1400" dirty="0" smtClean="0"/>
              <a:t> </a:t>
            </a:r>
            <a:r>
              <a:rPr lang="x-none" sz="1400" smtClean="0"/>
              <a:t>322</a:t>
            </a:r>
            <a:r>
              <a:rPr lang="ru-RU" sz="1400" dirty="0" smtClean="0"/>
              <a:t>,20 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услуги строительного контроля по объекту «Ремонт кровли на здании Эдиссийского территориального отдела администрации Курского муниципального округа Ставропольского края» - 49 6</a:t>
            </a:r>
            <a:r>
              <a:rPr lang="ru-RU" sz="1400" dirty="0" smtClean="0"/>
              <a:t>6 тыс. рублей</a:t>
            </a:r>
            <a:r>
              <a:rPr lang="x-none" sz="1400" smtClean="0"/>
              <a:t>.</a:t>
            </a:r>
            <a:endParaRPr lang="ru-RU" sz="1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8392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2</a:t>
            </a:r>
            <a:r>
              <a:rPr lang="x-none" sz="1400" smtClean="0"/>
              <a:t>.2. Финансовому управлению администрации Курского муниципального округа Ставропольского края на подраздел 0113 «Другие общегосударственные вопросы» на резервирование средств по исполнению расходных обязательств – 10</a:t>
            </a:r>
            <a:r>
              <a:rPr lang="ru-RU" sz="1400" dirty="0" smtClean="0"/>
              <a:t> </a:t>
            </a:r>
            <a:r>
              <a:rPr lang="x-none" sz="1400" smtClean="0"/>
              <a:t>100</a:t>
            </a:r>
            <a:r>
              <a:rPr lang="ru-RU" sz="1400" dirty="0" smtClean="0"/>
              <a:t>,</a:t>
            </a:r>
            <a:r>
              <a:rPr lang="x-none" sz="1400" smtClean="0"/>
              <a:t>00 </a:t>
            </a:r>
            <a:r>
              <a:rPr lang="ru-RU" sz="1400" dirty="0" smtClean="0"/>
              <a:t>тыс. рублей</a:t>
            </a:r>
            <a:r>
              <a:rPr lang="x-none" sz="1400" smtClean="0"/>
              <a:t>.</a:t>
            </a:r>
            <a:endParaRPr lang="ru-RU" sz="1400" dirty="0" smtClean="0"/>
          </a:p>
          <a:p>
            <a:pPr algn="just"/>
            <a:r>
              <a:rPr lang="ru-RU" sz="1400" dirty="0" smtClean="0"/>
              <a:t>	2</a:t>
            </a:r>
            <a:r>
              <a:rPr lang="x-none" sz="1400" smtClean="0"/>
              <a:t>.3. Отделу образования администрации Курского муниципального округа Ставропольского края на подраздел 0709 «Другие вопросы в области образования» на ремонт транспортных средств, в сумме 298</a:t>
            </a:r>
            <a:r>
              <a:rPr lang="ru-RU" sz="1400" dirty="0" smtClean="0"/>
              <a:t>,</a:t>
            </a:r>
            <a:r>
              <a:rPr lang="x-none" sz="1400" smtClean="0"/>
              <a:t>34 </a:t>
            </a:r>
            <a:r>
              <a:rPr lang="ru-RU" sz="1400" dirty="0" smtClean="0"/>
              <a:t>тыс. рублей</a:t>
            </a:r>
            <a:r>
              <a:rPr lang="x-none" sz="1400" smtClean="0"/>
              <a:t>.</a:t>
            </a:r>
            <a:endParaRPr lang="ru-RU" sz="1400" dirty="0" smtClean="0"/>
          </a:p>
          <a:p>
            <a:pPr algn="just"/>
            <a:r>
              <a:rPr lang="ru-RU" sz="1400" dirty="0" smtClean="0"/>
              <a:t>	2</a:t>
            </a:r>
            <a:r>
              <a:rPr lang="x-none" sz="1400" smtClean="0"/>
              <a:t>.4. Полтавскому территориальному отделу администрации Курского муниципального округа Ставропольского края на подраздел 0801 «Культура» для изготовления проектной документации на ремонтно-реставрационные работы объекта культурного наследия регионального значения «Братская могила 8500 воинов, погибших в 1942-1943 гг. при обороне Северного Кавказа», Ставропольский край, Курский район, х. Дыдымкин в сумме 520</a:t>
            </a:r>
            <a:r>
              <a:rPr lang="ru-RU" sz="1400" dirty="0" smtClean="0"/>
              <a:t>,</a:t>
            </a:r>
            <a:r>
              <a:rPr lang="x-none" sz="1400" smtClean="0"/>
              <a:t>28 </a:t>
            </a:r>
            <a:r>
              <a:rPr lang="ru-RU" sz="1400" dirty="0" smtClean="0"/>
              <a:t>тыс. рублей</a:t>
            </a:r>
            <a:r>
              <a:rPr lang="x-none" sz="1400" smtClean="0"/>
              <a:t>.</a:t>
            </a:r>
            <a:endParaRPr lang="ru-RU" sz="1400" dirty="0" smtClean="0"/>
          </a:p>
          <a:p>
            <a:pPr algn="just"/>
            <a:r>
              <a:rPr lang="ru-RU" sz="1400" dirty="0" smtClean="0"/>
              <a:t>	2</a:t>
            </a:r>
            <a:r>
              <a:rPr lang="x-none" sz="1400" smtClean="0"/>
              <a:t>.5. Русскому территориальному отделу администрации Курского муниципального округа Ставропольского края на подраздел 0503 «Благоустройство» в сумме 2</a:t>
            </a:r>
            <a:r>
              <a:rPr lang="ru-RU" sz="1400" dirty="0" smtClean="0"/>
              <a:t> </a:t>
            </a:r>
            <a:r>
              <a:rPr lang="x-none" sz="1400" smtClean="0"/>
              <a:t>542</a:t>
            </a:r>
            <a:r>
              <a:rPr lang="ru-RU" sz="1400" dirty="0" smtClean="0"/>
              <a:t>,</a:t>
            </a:r>
            <a:r>
              <a:rPr lang="x-none" sz="1400" smtClean="0"/>
              <a:t>8</a:t>
            </a:r>
            <a:r>
              <a:rPr lang="ru-RU" sz="1400" dirty="0" smtClean="0"/>
              <a:t>3 тыс. рублей </a:t>
            </a:r>
            <a:r>
              <a:rPr lang="x-none" sz="1400" smtClean="0"/>
              <a:t>на: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выполнение работ по устройству освещения стадиона – 599</a:t>
            </a:r>
            <a:r>
              <a:rPr lang="ru-RU" sz="1400" dirty="0" smtClean="0"/>
              <a:t>,</a:t>
            </a:r>
            <a:r>
              <a:rPr lang="x-none" sz="1400" smtClean="0"/>
              <a:t>5</a:t>
            </a:r>
            <a:r>
              <a:rPr lang="ru-RU" sz="1400" dirty="0" smtClean="0"/>
              <a:t>9 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приобретение материалов для освещения – 367</a:t>
            </a:r>
            <a:r>
              <a:rPr lang="ru-RU" sz="1400" dirty="0" smtClean="0"/>
              <a:t>,</a:t>
            </a:r>
            <a:r>
              <a:rPr lang="x-none" sz="1400" smtClean="0"/>
              <a:t>91 </a:t>
            </a:r>
            <a:r>
              <a:rPr lang="ru-RU" sz="1400" dirty="0" smtClean="0"/>
              <a:t>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софинансирование проекта «Устройство пешеходной дорожки по ул. Солнечной от д. 2 до д. 44, ул. Заречной от д. 1 до д. 19 и ул. Школьной от д. 141 до д. 159 в с. Русском Курского муниципального округа Ставропольского края» - 1</a:t>
            </a:r>
            <a:r>
              <a:rPr lang="ru-RU" sz="1400" dirty="0" smtClean="0"/>
              <a:t> </a:t>
            </a:r>
            <a:r>
              <a:rPr lang="x-none" sz="1400" smtClean="0"/>
              <a:t>575</a:t>
            </a:r>
            <a:r>
              <a:rPr lang="ru-RU" sz="1400" dirty="0" smtClean="0"/>
              <a:t>,</a:t>
            </a:r>
            <a:r>
              <a:rPr lang="x-none" sz="1400" smtClean="0"/>
              <a:t>33 </a:t>
            </a:r>
            <a:r>
              <a:rPr lang="ru-RU" sz="1400" dirty="0" smtClean="0"/>
              <a:t>тыс. рублей</a:t>
            </a:r>
            <a:r>
              <a:rPr lang="x-none" sz="1400" smtClean="0"/>
              <a:t>.</a:t>
            </a:r>
            <a:endParaRPr lang="ru-RU" sz="1400" dirty="0" smtClean="0"/>
          </a:p>
          <a:p>
            <a:pPr algn="just"/>
            <a:r>
              <a:rPr lang="ru-RU" sz="1400" dirty="0" smtClean="0"/>
              <a:t>	2</a:t>
            </a:r>
            <a:r>
              <a:rPr lang="x-none" sz="1400" smtClean="0"/>
              <a:t>.6. Стодеревскому территориальному отделу администрации Курского муниципального округа Ставропольского края на подраздел 0503 «Благоустройство» в сумме 2</a:t>
            </a:r>
            <a:r>
              <a:rPr lang="ru-RU" sz="1400" dirty="0" smtClean="0"/>
              <a:t> </a:t>
            </a:r>
            <a:r>
              <a:rPr lang="x-none" sz="1400" smtClean="0"/>
              <a:t>599</a:t>
            </a:r>
            <a:r>
              <a:rPr lang="ru-RU" sz="1400" dirty="0" smtClean="0"/>
              <a:t>,</a:t>
            </a:r>
            <a:r>
              <a:rPr lang="x-none" sz="1400" smtClean="0"/>
              <a:t>4</a:t>
            </a:r>
            <a:r>
              <a:rPr lang="ru-RU" sz="1400" dirty="0" smtClean="0"/>
              <a:t>2 тыс. рублей </a:t>
            </a:r>
            <a:r>
              <a:rPr lang="x-none" sz="1400" smtClean="0"/>
              <a:t>на: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строительство уличного освещения в ст. Стодеревской, по ул. Щербакова от ТП-3299/322 (низовка) – 475</a:t>
            </a:r>
            <a:r>
              <a:rPr lang="ru-RU" sz="1400" dirty="0" smtClean="0"/>
              <a:t>,</a:t>
            </a:r>
            <a:r>
              <a:rPr lang="x-none" sz="1400" smtClean="0"/>
              <a:t>34 </a:t>
            </a:r>
            <a:r>
              <a:rPr lang="ru-RU" sz="1400" dirty="0" smtClean="0"/>
              <a:t>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инициативный проект благоустройство парка в станице Стодеревской Курского муниципального округа Ставропольского края – 2</a:t>
            </a:r>
            <a:r>
              <a:rPr lang="ru-RU" sz="1400" dirty="0" smtClean="0"/>
              <a:t> </a:t>
            </a:r>
            <a:r>
              <a:rPr lang="x-none" sz="1400" smtClean="0"/>
              <a:t>124</a:t>
            </a:r>
            <a:r>
              <a:rPr lang="ru-RU" sz="1400" dirty="0" smtClean="0"/>
              <a:t>,</a:t>
            </a:r>
            <a:r>
              <a:rPr lang="x-none" sz="1400" smtClean="0"/>
              <a:t>07 </a:t>
            </a:r>
            <a:r>
              <a:rPr lang="ru-RU" sz="1400" dirty="0" smtClean="0"/>
              <a:t>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2</a:t>
            </a:r>
            <a:r>
              <a:rPr lang="x-none" sz="1400" smtClean="0"/>
              <a:t>.7. Эдиссийском территориальному отделу администрации Курского муниципального округа Ставропольского края на подраздел 0503 «Благоустройство» в сумме 3</a:t>
            </a:r>
            <a:r>
              <a:rPr lang="ru-RU" sz="1400" dirty="0" smtClean="0"/>
              <a:t> </a:t>
            </a:r>
            <a:r>
              <a:rPr lang="x-none" sz="1400" smtClean="0"/>
              <a:t>417</a:t>
            </a:r>
            <a:r>
              <a:rPr lang="ru-RU" sz="1400" dirty="0" smtClean="0"/>
              <a:t>,</a:t>
            </a:r>
            <a:r>
              <a:rPr lang="x-none" sz="1400" smtClean="0"/>
              <a:t>7</a:t>
            </a:r>
            <a:r>
              <a:rPr lang="ru-RU" sz="1400" dirty="0" smtClean="0"/>
              <a:t>0 тыс. рублей</a:t>
            </a:r>
            <a:r>
              <a:rPr lang="x-none" sz="1400" smtClean="0"/>
              <a:t> из них на: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установка уличного освещения по ул. Ленина и ул. Р.Атанасова в с. Эдиссии  Курского муниципального округа Ставропольского края – 1</a:t>
            </a:r>
            <a:r>
              <a:rPr lang="ru-RU" sz="1400" dirty="0" smtClean="0"/>
              <a:t> </a:t>
            </a:r>
            <a:r>
              <a:rPr lang="x-none" sz="1400" smtClean="0"/>
              <a:t>645</a:t>
            </a:r>
            <a:r>
              <a:rPr lang="ru-RU" sz="1400" dirty="0" smtClean="0"/>
              <a:t>,</a:t>
            </a:r>
            <a:r>
              <a:rPr lang="x-none" sz="1400" smtClean="0"/>
              <a:t>42 </a:t>
            </a:r>
            <a:r>
              <a:rPr lang="ru-RU" sz="1400" dirty="0" smtClean="0"/>
              <a:t>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x-none" sz="1400" smtClean="0"/>
              <a:t>услуги строительного контроля по объекту «Установка уличного освещения по ул. Ленина и ул. Р.Атанасова в с. Эдиссии  Курского муниципального округа Ставропольского края» - 35</a:t>
            </a:r>
            <a:r>
              <a:rPr lang="ru-RU" sz="1400" dirty="0" smtClean="0"/>
              <a:t>,</a:t>
            </a:r>
            <a:r>
              <a:rPr lang="x-none" sz="1400" smtClean="0"/>
              <a:t>21</a:t>
            </a:r>
            <a:r>
              <a:rPr lang="ru-RU" sz="1400" dirty="0" smtClean="0"/>
              <a:t> тыс. рублей</a:t>
            </a:r>
            <a:r>
              <a:rPr lang="x-none" sz="1400" smtClean="0"/>
              <a:t>;</a:t>
            </a:r>
            <a:endParaRPr lang="ru-RU" sz="1400" dirty="0" smtClean="0"/>
          </a:p>
          <a:p>
            <a:pPr algn="just"/>
            <a:r>
              <a:rPr lang="ru-RU" sz="1400" dirty="0" smtClean="0"/>
              <a:t>	</a:t>
            </a:r>
            <a:r>
              <a:rPr lang="en-US" sz="1400" dirty="0" err="1" smtClean="0"/>
              <a:t>устройство</a:t>
            </a:r>
            <a:r>
              <a:rPr lang="en-US" sz="1400" dirty="0" smtClean="0"/>
              <a:t> </a:t>
            </a:r>
            <a:r>
              <a:rPr lang="en-US" sz="1400" dirty="0" err="1" smtClean="0"/>
              <a:t>тротуаров</a:t>
            </a:r>
            <a:r>
              <a:rPr lang="en-US" sz="1400" dirty="0" smtClean="0"/>
              <a:t> </a:t>
            </a:r>
            <a:r>
              <a:rPr lang="en-US" sz="1400" dirty="0" err="1" smtClean="0"/>
              <a:t>по</a:t>
            </a:r>
            <a:r>
              <a:rPr lang="en-US" sz="1400" dirty="0" smtClean="0"/>
              <a:t> </a:t>
            </a:r>
            <a:r>
              <a:rPr lang="en-US" sz="1400" dirty="0" err="1" smtClean="0"/>
              <a:t>ул</a:t>
            </a:r>
            <a:r>
              <a:rPr lang="en-US" sz="1400" dirty="0" smtClean="0"/>
              <a:t>. </a:t>
            </a:r>
            <a:r>
              <a:rPr lang="en-US" sz="1400" dirty="0" err="1" smtClean="0"/>
              <a:t>Пушкина</a:t>
            </a:r>
            <a:r>
              <a:rPr lang="en-US" sz="1400" dirty="0" smtClean="0"/>
              <a:t>, </a:t>
            </a:r>
            <a:r>
              <a:rPr lang="en-US" sz="1400" dirty="0" err="1" smtClean="0"/>
              <a:t>ул</a:t>
            </a:r>
            <a:r>
              <a:rPr lang="en-US" sz="1400" dirty="0" smtClean="0"/>
              <a:t>. </a:t>
            </a:r>
            <a:r>
              <a:rPr lang="en-US" sz="1400" dirty="0" err="1" smtClean="0"/>
              <a:t>Миронова</a:t>
            </a:r>
            <a:r>
              <a:rPr lang="en-US" sz="1400" dirty="0" smtClean="0"/>
              <a:t>, </a:t>
            </a:r>
            <a:r>
              <a:rPr lang="en-US" sz="1400" dirty="0" err="1" smtClean="0"/>
              <a:t>ул</a:t>
            </a:r>
            <a:r>
              <a:rPr lang="en-US" sz="1400" dirty="0" smtClean="0"/>
              <a:t>. </a:t>
            </a:r>
            <a:r>
              <a:rPr lang="en-US" sz="1400" dirty="0" err="1" smtClean="0"/>
              <a:t>Свердлова</a:t>
            </a:r>
            <a:r>
              <a:rPr lang="en-US" sz="1400" dirty="0" smtClean="0"/>
              <a:t> и </a:t>
            </a:r>
            <a:r>
              <a:rPr lang="en-US" sz="1400" dirty="0" err="1" smtClean="0"/>
              <a:t>ул</a:t>
            </a:r>
            <a:r>
              <a:rPr lang="en-US" sz="1400" dirty="0" smtClean="0"/>
              <a:t>. </a:t>
            </a:r>
            <a:r>
              <a:rPr lang="en-US" sz="1400" dirty="0" err="1" smtClean="0"/>
              <a:t>Ленина</a:t>
            </a:r>
            <a:r>
              <a:rPr lang="en-US" sz="1400" dirty="0" smtClean="0"/>
              <a:t> в </a:t>
            </a:r>
            <a:r>
              <a:rPr lang="en-US" sz="1400" dirty="0" err="1" smtClean="0"/>
              <a:t>селе</a:t>
            </a:r>
            <a:r>
              <a:rPr lang="en-US" sz="1400" dirty="0" smtClean="0"/>
              <a:t> </a:t>
            </a:r>
            <a:r>
              <a:rPr lang="en-US" sz="1400" dirty="0" err="1" smtClean="0"/>
              <a:t>Эдиссия</a:t>
            </a:r>
            <a:r>
              <a:rPr lang="en-US" sz="1400" dirty="0" smtClean="0"/>
              <a:t> </a:t>
            </a:r>
            <a:r>
              <a:rPr lang="en-US" sz="1400" dirty="0" err="1" smtClean="0"/>
              <a:t>Курского</a:t>
            </a:r>
            <a:r>
              <a:rPr lang="en-US" sz="1400" dirty="0" smtClean="0"/>
              <a:t> </a:t>
            </a:r>
            <a:r>
              <a:rPr lang="en-US" sz="1400" dirty="0" err="1" smtClean="0"/>
              <a:t>муниципального</a:t>
            </a:r>
            <a:r>
              <a:rPr lang="en-US" sz="1400" dirty="0" smtClean="0"/>
              <a:t> </a:t>
            </a:r>
            <a:r>
              <a:rPr lang="en-US" sz="1400" dirty="0" err="1" smtClean="0"/>
              <a:t>округа</a:t>
            </a:r>
            <a:r>
              <a:rPr lang="en-US" sz="1400" dirty="0" smtClean="0"/>
              <a:t> </a:t>
            </a:r>
            <a:r>
              <a:rPr lang="en-US" sz="1400" dirty="0" err="1" smtClean="0"/>
              <a:t>Ставропольского</a:t>
            </a:r>
            <a:r>
              <a:rPr lang="en-US" sz="1400" dirty="0" smtClean="0"/>
              <a:t> </a:t>
            </a:r>
            <a:r>
              <a:rPr lang="en-US" sz="1400" dirty="0" err="1" smtClean="0"/>
              <a:t>края</a:t>
            </a:r>
            <a:r>
              <a:rPr lang="en-US" sz="1400" dirty="0" smtClean="0"/>
              <a:t> – 1</a:t>
            </a:r>
            <a:r>
              <a:rPr lang="ru-RU" sz="1400" dirty="0" smtClean="0"/>
              <a:t> </a:t>
            </a:r>
            <a:r>
              <a:rPr lang="en-US" sz="1400" dirty="0" smtClean="0"/>
              <a:t>737</a:t>
            </a:r>
            <a:r>
              <a:rPr lang="ru-RU" sz="1400" dirty="0" smtClean="0"/>
              <a:t>,</a:t>
            </a:r>
            <a:r>
              <a:rPr lang="en-US" sz="1400" dirty="0" smtClean="0"/>
              <a:t>07 </a:t>
            </a:r>
            <a:r>
              <a:rPr lang="ru-RU" sz="1400" dirty="0" smtClean="0"/>
              <a:t>тыс. рублей</a:t>
            </a:r>
            <a:r>
              <a:rPr lang="en-US" sz="1400" dirty="0" smtClean="0"/>
              <a:t>.</a:t>
            </a:r>
            <a:endParaRPr lang="ru-RU" sz="1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883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    </a:t>
            </a:r>
            <a:endParaRPr lang="ru-RU" sz="1400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2400" y="0"/>
            <a:ext cx="8839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/>
              <a:t>    	</a:t>
            </a:r>
            <a:r>
              <a:rPr lang="ru-RU" sz="1400" b="1" dirty="0" smtClean="0"/>
              <a:t>3. </a:t>
            </a:r>
            <a:r>
              <a:rPr lang="ru-RU" sz="1400" dirty="0" smtClean="0"/>
              <a:t>В связи реализацией инициативного проекта «Устройство пешеходной дорожки по ул. Солнечной от д. 2 до д. 44, ул. Заречной от д. 1 до д. 19 и ул. Школьной от д. 141 до д. 159 в с. Русском Курского муниципального округа Ставропольского края»   Русскому территориальному отделу администрации Курского муниципального округа Ставропольского края увеличены бюджетные ассигнования в сумме 210,00 тыс. рублей, из них: поступления средств от физических лиц - 100,00 тыс. рублей; поступления средств от индивидуальных предпринимателей - 110,00 тыс. рублей.</a:t>
            </a:r>
          </a:p>
          <a:p>
            <a:pPr algn="just"/>
            <a:r>
              <a:rPr lang="ru-RU" sz="1400" dirty="0" smtClean="0"/>
              <a:t>	</a:t>
            </a:r>
            <a:r>
              <a:rPr lang="ru-RU" sz="1400" b="1" dirty="0" smtClean="0"/>
              <a:t>4. </a:t>
            </a:r>
            <a:r>
              <a:rPr lang="ru-RU" sz="1400" dirty="0" smtClean="0"/>
              <a:t>В связи реализацией инициативного проекта «Благоустройство парка в станице </a:t>
            </a:r>
            <a:r>
              <a:rPr lang="ru-RU" sz="1400" dirty="0" err="1" smtClean="0"/>
              <a:t>Стодеревской</a:t>
            </a:r>
            <a:r>
              <a:rPr lang="ru-RU" sz="1400" dirty="0" smtClean="0"/>
              <a:t> Курского муниципального округа Ставропольского края» </a:t>
            </a:r>
            <a:r>
              <a:rPr lang="ru-RU" sz="1400" dirty="0" err="1" smtClean="0"/>
              <a:t>Содеревскому</a:t>
            </a:r>
            <a:r>
              <a:rPr lang="ru-RU" sz="1400" dirty="0" smtClean="0"/>
              <a:t> территориальному отделу администрации Курского муниципального округа Ставропольского края увеличены бюджетные ассигнования в сумме 357,46 тыс. рублей, из них: поступления средств от физических лиц - 30,00 тыс. рублей; поступления средств от индивидуальных предпринимателей – 7,46 тыс. рублей, поступления средств от организаций – 320,00 тыс. рублей. </a:t>
            </a:r>
          </a:p>
          <a:p>
            <a:pPr algn="just"/>
            <a:r>
              <a:rPr lang="ru-RU" sz="1400" dirty="0" smtClean="0"/>
              <a:t>	</a:t>
            </a:r>
            <a:r>
              <a:rPr lang="ru-RU" sz="1400" b="1" dirty="0" smtClean="0"/>
              <a:t>5. </a:t>
            </a:r>
            <a:r>
              <a:rPr lang="ru-RU" sz="1400" dirty="0" smtClean="0"/>
              <a:t>В связи реализацией инициативного проекта «Устройство тротуаров по ул. Пушкина, ул. Миронова, ул. Свердлова и ул. Ленина в селе </a:t>
            </a:r>
            <a:r>
              <a:rPr lang="ru-RU" sz="1400" dirty="0" err="1" smtClean="0"/>
              <a:t>Эдиссия</a:t>
            </a:r>
            <a:r>
              <a:rPr lang="ru-RU" sz="1400" dirty="0" smtClean="0"/>
              <a:t> Курского муниципального округа Ставропольского края» </a:t>
            </a:r>
            <a:r>
              <a:rPr lang="ru-RU" sz="1400" dirty="0" err="1" smtClean="0"/>
              <a:t>Эдиссийскому</a:t>
            </a:r>
            <a:r>
              <a:rPr lang="ru-RU" sz="1400" dirty="0" smtClean="0"/>
              <a:t> территориальному отделу администрации Курского муниципального округа Ставропольского края увеличены бюджетные ассигнования в сумме 240,00 тыс. рублей, из них: поступления средств от физических лиц – 70,00 тыс. рублей; поступления средств от индивидуальных предпринимателей – 65,00 тыс. рублей, поступления средств от организаций – 105,00 тыс. рублей.</a:t>
            </a:r>
          </a:p>
          <a:p>
            <a:r>
              <a:rPr lang="ru-RU" sz="1400" dirty="0" smtClean="0"/>
              <a:t>	</a:t>
            </a:r>
            <a:r>
              <a:rPr lang="ru-RU" sz="1400" b="1" dirty="0" smtClean="0"/>
              <a:t>6. </a:t>
            </a:r>
            <a:r>
              <a:rPr lang="ru-RU" sz="1400" dirty="0" smtClean="0"/>
              <a:t>В связи с поступлением средств на компенсацию затрат от муниципального унитарного предприятия Курского муниципального района Ставропольского края «ЖКХ Курского района» за поставку тепловой энергии увеличить доходную и расходную части бюджета отделу образования администрации Курского муниципального округа Ставропольского края на 128,93 тыс. рублей.</a:t>
            </a:r>
          </a:p>
          <a:p>
            <a:r>
              <a:rPr lang="ru-RU" sz="1400" b="1" dirty="0" smtClean="0"/>
              <a:t>	7. </a:t>
            </a:r>
            <a:r>
              <a:rPr lang="ru-RU" sz="1400" dirty="0" smtClean="0"/>
              <a:t>Учтены передвижки бюджетных средств, согласно поданным письмам главных распорядителей средств бюджета.</a:t>
            </a:r>
          </a:p>
          <a:p>
            <a:pPr algn="just"/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105400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Доходная часть бюджета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638800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Расходная часть бюджета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1722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Источники финансирования дефицита бюджета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5105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+ 1109,14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5638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+ 173360,92</a:t>
            </a:r>
            <a:endParaRPr lang="ru-RU" sz="1400" b="1" dirty="0" smtClean="0">
              <a:cs typeface="Times New Roman" pitchFamily="18" charset="0"/>
            </a:endParaRPr>
          </a:p>
          <a:p>
            <a:pPr algn="ctr"/>
            <a:r>
              <a:rPr lang="ru-RU" sz="1400" dirty="0" smtClean="0">
                <a:cs typeface="Times New Roman" pitchFamily="18" charset="0"/>
              </a:rPr>
              <a:t> тыс. руб.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6172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cs typeface="Times New Roman" pitchFamily="18" charset="0"/>
              </a:rPr>
              <a:t>+ </a:t>
            </a:r>
            <a:r>
              <a:rPr lang="ru-RU" sz="1400" b="1" dirty="0" smtClean="0"/>
              <a:t>172251,77</a:t>
            </a:r>
            <a:endParaRPr lang="ru-RU" sz="1400" b="1" dirty="0" smtClean="0">
              <a:cs typeface="Times New Roman" pitchFamily="18" charset="0"/>
            </a:endParaRP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800600" y="6248400"/>
            <a:ext cx="457200" cy="4572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971800" y="5105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cs typeface="Times New Roman" pitchFamily="18" charset="0"/>
              </a:rPr>
              <a:t>2353137,54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62800" y="51054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cs typeface="Times New Roman" pitchFamily="18" charset="0"/>
              </a:rPr>
              <a:t>2354246,68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71800" y="5638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2353137,54</a:t>
            </a:r>
            <a:endParaRPr lang="ru-RU" sz="1400" b="1" dirty="0" smtClean="0">
              <a:cs typeface="Times New Roman" pitchFamily="18" charset="0"/>
            </a:endParaRP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5200" y="5638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2526498,45</a:t>
            </a:r>
            <a:endParaRPr lang="ru-RU" sz="1400" b="1" dirty="0" smtClean="0">
              <a:cs typeface="Times New Roman" pitchFamily="18" charset="0"/>
            </a:endParaRP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95600" y="6172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ea typeface="Times New Roman" pitchFamily="18" charset="0"/>
                <a:cs typeface="Times New Roman" pitchFamily="18" charset="0"/>
              </a:rPr>
              <a:t>0,00</a:t>
            </a:r>
          </a:p>
          <a:p>
            <a:pPr algn="ctr"/>
            <a:r>
              <a:rPr lang="ru-RU" sz="1400" b="1" dirty="0" smtClean="0"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15200" y="6172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ea typeface="Times New Roman" pitchFamily="18" charset="0"/>
                <a:cs typeface="Times New Roman" pitchFamily="18" charset="0"/>
              </a:rPr>
              <a:t>172251,77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7010400" y="45720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 принятых изменений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62600" y="4648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отклонение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43200" y="40386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22" name="TextBox 2"/>
          <p:cNvSpPr txBox="1"/>
          <p:nvPr/>
        </p:nvSpPr>
        <p:spPr>
          <a:xfrm>
            <a:off x="2590800" y="45720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cs typeface="Times New Roman" pitchFamily="18" charset="0"/>
              </a:rPr>
              <a:t>первоначальный</a:t>
            </a:r>
          </a:p>
          <a:p>
            <a:pPr algn="ctr"/>
            <a:r>
              <a:rPr lang="ru-RU" sz="1400" dirty="0" smtClean="0">
                <a:cs typeface="Times New Roman" pitchFamily="18" charset="0"/>
              </a:rPr>
              <a:t>бюджет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52400" y="0"/>
            <a:ext cx="88392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</a:t>
            </a:r>
            <a:r>
              <a:rPr lang="ru-RU" sz="1400" b="1" dirty="0" smtClean="0"/>
              <a:t>8. </a:t>
            </a:r>
            <a:r>
              <a:rPr lang="ru-RU" sz="1400" dirty="0" smtClean="0"/>
              <a:t>Учтены возвраты субсидий прошлых лет, в связи, с чем: </a:t>
            </a:r>
          </a:p>
          <a:p>
            <a:pPr algn="just"/>
            <a:r>
              <a:rPr lang="ru-RU" sz="1400" dirty="0" smtClean="0"/>
              <a:t>	доходная часть бюджета увеличилась на 1 109,14 тыс. рублей; </a:t>
            </a:r>
          </a:p>
          <a:p>
            <a:pPr algn="just"/>
            <a:r>
              <a:rPr lang="ru-RU" sz="1400" dirty="0" smtClean="0"/>
              <a:t>	расходная часть бюджета увеличилась - на 173 360,91 тыс. рублей; </a:t>
            </a:r>
          </a:p>
          <a:p>
            <a:pPr algn="just"/>
            <a:r>
              <a:rPr lang="ru-RU" sz="1400" dirty="0" smtClean="0"/>
              <a:t>	источники финансирования дефицита бюджета увеличились на 172 251,77 тыс. рублей за счет: </a:t>
            </a:r>
          </a:p>
          <a:p>
            <a:pPr lvl="0" algn="just"/>
            <a:r>
              <a:rPr lang="ru-RU" sz="1400" dirty="0" smtClean="0"/>
              <a:t>	направления свободных остатков местного бюджета – 44 449,43 тыс. рублей;</a:t>
            </a:r>
          </a:p>
          <a:p>
            <a:pPr lvl="0" algn="just"/>
            <a:r>
              <a:rPr lang="ru-RU" sz="1400" dirty="0" smtClean="0"/>
              <a:t>	возврата остатков субсидий, субвенций и иных межбюджетных трансфертов, имеющих целевое назначение, прошлых лет – 126 377,34 тыс. рублей (администрация Курского муниципального округа Ставропольского края, Финансовое управление администрации Курского муниципального округа Ставропольского края, отдел образования администрации Курского муниципального округа Ставропольского края, управление труда и социальной защиты населения администрации Курского муниципального округа Ставропольского края, отдел сельского хозяйства и охраны окружающей среды администрации Курского муниципального округа Ставропольского края);</a:t>
            </a:r>
          </a:p>
          <a:p>
            <a:pPr lvl="0" algn="just"/>
            <a:r>
              <a:rPr lang="ru-RU" sz="1400" dirty="0" smtClean="0"/>
              <a:t>направления неиспользованных в 2021 году остатков:</a:t>
            </a:r>
          </a:p>
          <a:p>
            <a:pPr algn="just"/>
            <a:r>
              <a:rPr lang="ru-RU" sz="1400" dirty="0" smtClean="0"/>
              <a:t>	субсидии на выполнение инженерных изысканий, подготовку проектной документации, проведение государственной экспертизы проектной документации, результатов инженерных изысканий и достоверности определения сметной стоимости для строительства, реконструкции, модернизации и капитального ремонта объектов социальной и инженерной инфраструктуры собственности муниципальных образований Ставропольского края, расположенных в сельской местности (Реконструкция здания под детский сад в хуторе Привольном) – 1 425,00 тыс. рублей.</a:t>
            </a:r>
          </a:p>
        </p:txBody>
      </p:sp>
      <p:sp>
        <p:nvSpPr>
          <p:cNvPr id="25" name="Стрелка вниз 24"/>
          <p:cNvSpPr/>
          <p:nvPr/>
        </p:nvSpPr>
        <p:spPr>
          <a:xfrm rot="10800000">
            <a:off x="4800600" y="5638800"/>
            <a:ext cx="457200" cy="4572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 rot="10800000">
            <a:off x="4800600" y="5029200"/>
            <a:ext cx="457200" cy="4572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152400"/>
            <a:ext cx="86868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основании поступивших уведомлений министерства труда и социальной защиты населения Ставропольского края внесены следующие изменении на плановый период: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2023 году внесены следующие изменения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уменьшены бюджетные ассигнования на: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на выполнение передаваемых полномочий субъектов Российской Федерации (выплата ежегодной денежной компенсации многодетным семьям на каждого из детей не старше 18 лет, обучающихся в общеобразовательных организациях, на приобретение комплекта школьной одежды, спортивной одежды и обуви и школьных письменных принадлежностей) – 0,01 тыс. рублей;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ежегодная денежная выплата гражданам Российской Федерации, не достигшим совершеннолетия на 3 сентября 1945 года и постоянно проживающим на территории Ставропольского края – 0,01 тыс. рублей;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осуществление ежемесячной выплаты в связи с рождением (усыновлением) первого ребенка – 0,01 тыс. рублей.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связи с чем, доходная и расходная части бюджета на 2023 год уменьшены на 0,03 тыс. рублей.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2024 году внесены следующие изменения</a:t>
            </a:r>
            <a:endParaRPr kumimoji="0" lang="ru-RU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увеличены бюджетные ассигнования на: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выплату ежемесячной денежной компенсации на каждого ребенка в возрасте до 18 лет многодетным семьям – 0,01 тыс. рублей;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уменьшены бюджетные ассигнования на: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оказание государственной социальной помощи на основании социального контракта отдельным категориям граждан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- 0,01 тыс. рублей.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 связи с чем, доходная и расходная части бюджета на 2024 год не изменились.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10115</TotalTime>
  <Words>357</Words>
  <PresentationFormat>Экран (4:3)</PresentationFormat>
  <Paragraphs>112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683</cp:revision>
  <dcterms:created xsi:type="dcterms:W3CDTF">2017-08-15T11:56:06Z</dcterms:created>
  <dcterms:modified xsi:type="dcterms:W3CDTF">2022-03-29T05:38:01Z</dcterms:modified>
</cp:coreProperties>
</file>