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314" r:id="rId3"/>
    <p:sldId id="317" r:id="rId4"/>
    <p:sldId id="308" r:id="rId5"/>
    <p:sldId id="309" r:id="rId6"/>
    <p:sldId id="298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FF7C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587793051292349"/>
          <c:y val="2.7500000000000035E-2"/>
          <c:w val="0.83032263445882915"/>
          <c:h val="0.7083729712357383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50141242937853059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6045197740112975"/>
                  <c:y val="-2.145922746781124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180478.03</c:v>
                </c:pt>
                <c:pt idx="1">
                  <c:v>2754522.7</c:v>
                </c:pt>
                <c:pt idx="2">
                  <c:v>2574044.67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1"/>
              <c:layout>
                <c:manualLayout>
                  <c:x val="-0.48775896762904647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0.43888899825021888"/>
                  <c:y val="-4.2918742300069633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176550.85</c:v>
                </c:pt>
                <c:pt idx="1">
                  <c:v>2615089.7599999998</c:v>
                </c:pt>
                <c:pt idx="2">
                  <c:v>2438538.91</c:v>
                </c:pt>
              </c:numCache>
            </c:numRef>
          </c:val>
        </c:ser>
        <c:axId val="148111744"/>
        <c:axId val="148113280"/>
      </c:barChart>
      <c:catAx>
        <c:axId val="148111744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48113280"/>
        <c:crosses val="autoZero"/>
        <c:auto val="1"/>
        <c:lblAlgn val="ctr"/>
        <c:lblOffset val="100"/>
      </c:catAx>
      <c:valAx>
        <c:axId val="14811328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48111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5321967169358056E-2"/>
          <c:y val="0.87917644223043578"/>
          <c:w val="0.96479102718092535"/>
          <c:h val="0.11292784830467618"/>
        </c:manualLayout>
      </c:layout>
      <c:txPr>
        <a:bodyPr/>
        <a:lstStyle/>
        <a:p>
          <a:pPr>
            <a:defRPr sz="11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муниципального округа Ставропольского края №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421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18 августа 2022 г.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09 декабря 2021 г. № 306 «О бюджете Курского муниципального округа Ставропольского края на 2022 год и плановый период 2023 и 2024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3"/>
          <a:srcRect b="12500"/>
          <a:stretch>
            <a:fillRect/>
          </a:stretch>
        </p:blipFill>
        <p:spPr bwMode="auto">
          <a:xfrm>
            <a:off x="990600" y="3962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	</a:t>
            </a:r>
            <a:r>
              <a:rPr lang="ru-RU" sz="1200" b="1" dirty="0" smtClean="0"/>
              <a:t>1. </a:t>
            </a:r>
            <a:r>
              <a:rPr lang="ru-RU" sz="1200" dirty="0" smtClean="0"/>
              <a:t>На основании Закона Ставропольского края от 20 июля 2022 г.   № 74-кз «О внесении изменений в Закон Ставропольского края «О бюджете Ставропольского края на 2022 год и плановый период 2023 и 2024 годов» и уведомлений, поступивших от министерств Ставропольского края. </a:t>
            </a:r>
          </a:p>
          <a:p>
            <a:pPr algn="just"/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858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ctr"/>
            <a:r>
              <a:rPr lang="ru-RU" sz="1400" b="1" dirty="0" smtClean="0"/>
              <a:t>      </a:t>
            </a:r>
            <a:r>
              <a:rPr lang="ru-RU" sz="1400" u="sng" dirty="0" smtClean="0"/>
              <a:t>      </a:t>
            </a:r>
            <a:r>
              <a:rPr lang="ru-RU" sz="1400" b="1" u="sng" dirty="0" smtClean="0"/>
              <a:t>увеличены бюджетные ассигнования на следующие мероприятия</a:t>
            </a:r>
            <a:r>
              <a:rPr lang="ru-RU" sz="1400" u="sng" dirty="0" smtClean="0"/>
              <a:t>: </a:t>
            </a:r>
            <a:r>
              <a:rPr lang="ru-RU" sz="1400" dirty="0" smtClean="0"/>
              <a:t>  </a:t>
            </a:r>
            <a:endParaRPr lang="ru-RU" sz="14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2400" y="1066800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капитальный ремонт и ремонт автомобильных дорог общего пользования местного значения муниципальных округов – 50 282,67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создание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 (обеспечение ввода объектов в эксплуатацию) – 23 085,78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обеспечение функционирования центров образования цифрового и гуманитарного профилей «Точка роста», а также центров образования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и технологической направленностей в общеобразовательных организациях, расположенных в сельской местности и малых городах – 666,49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проведение работ по благоустройству территорий муниципальных общеобразовательных организаций, участвующих в региональном проекте «Модернизация школьных систем образования») – 3 630,00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организацию и осуществление деятельности по опеке и попечительству в области здравоохранения – 18,01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организацию и осуществление деятельности по опеке и попечительству в области образования – 74,99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администрирование переданных  отдельных государственных полномочий в области сельского хозяйства – 88,64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предоставление государственной социальной помощи малоимущим семьям, малоимущим одиноко проживающим гражданам – 100,49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выплату ежегодного социального пособия на проезд студентам – 2,21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осуществление отдельных государственных полномочий Ставропольского края по формированию, содержанию и использованию Архивного фонда Ставропольского края – 27,54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осуществление отдельных государственных полномочий в области труда и социальной защиты отдельных категорий граждан – 913,99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– 3 516,81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обеспечение государственных гарантий реализации прав на получение общедоступного и бесплатного начального общего, основного общего, среднего общего образования в муниципальных общеобразовательных организациях,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общего, основного общего, среднего общего образования в частных общеобразовательных организациях – 7 465,55 тыс. рублей;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5720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ctr"/>
            <a:r>
              <a:rPr lang="ru-RU" sz="1400" b="1" dirty="0" smtClean="0"/>
              <a:t>      </a:t>
            </a:r>
            <a:r>
              <a:rPr lang="ru-RU" sz="1400" u="sng" dirty="0" smtClean="0"/>
              <a:t>      </a:t>
            </a:r>
            <a:r>
              <a:rPr lang="ru-RU" sz="1400" b="1" u="sng" dirty="0" smtClean="0"/>
              <a:t>уменьшены бюджетные ассигнования на следующие мероприятия</a:t>
            </a:r>
            <a:r>
              <a:rPr lang="ru-RU" sz="1400" u="sng" dirty="0" smtClean="0"/>
              <a:t>: </a:t>
            </a:r>
            <a:r>
              <a:rPr lang="ru-RU" sz="1400" dirty="0" smtClean="0"/>
              <a:t>  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5105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            реализация инициативного проекта «Устройство детской площадки в парковой зоне пос. Рощино Курского муниципального округа Ставропольского края») – 0,43 тыс. рублей;</a:t>
            </a:r>
          </a:p>
          <a:p>
            <a:r>
              <a:rPr lang="ru-RU" sz="1200" dirty="0" smtClean="0"/>
              <a:t>             предоставление молодым семьям социальных выплат на приобретение (строительство) жилья – 610,66 тыс. рублей;</a:t>
            </a:r>
          </a:p>
          <a:p>
            <a:r>
              <a:rPr lang="ru-RU" sz="1200" dirty="0" smtClean="0"/>
              <a:t>оплату жилищно-коммунальных услуг отдельным категориям граждан – 2 500,00 тыс. рублей;</a:t>
            </a:r>
          </a:p>
          <a:p>
            <a:r>
              <a:rPr lang="ru-RU" sz="1200" dirty="0" smtClean="0"/>
              <a:t>             осуществление отдельных государственных полномочий по социальной защите отдельных категорий граждан – 2 797,58 тыс. рублей;</a:t>
            </a:r>
          </a:p>
          <a:p>
            <a:r>
              <a:rPr lang="ru-RU" sz="1200" dirty="0" smtClean="0"/>
              <a:t>             обеспечение деятельности депутатов Думы Ставропольского края и их помощников в избирательном округе – 50,00 тыс. рублей.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304800"/>
            <a:ext cx="8763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выплату ежегодной денежной компенсации многодетным семьям на каждого из детей не старше 18 лет, обучающихся в общеобразовательных организациях, на приобретение комплекта школьной одежды, спортивной одежды и обуви и школьных письменных принадлежностей – 738,66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осуществление выплаты социального пособия на погребение – 115,00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осуществление ежемесячной денежной выплаты, назначаемой в случае рождения третьего ребенка или последующих детей до достижения ребенком возраста трех лет – 3 651,00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осуществление ежемесячных выплат на детей в возрасте от трех до семи лет включительно – 20 000,00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 – 8 310,33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оказание государственной социальной помощи на основании социального контракта отдельным категориям граждан – 750,00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обеспечение выплаты лицам, не замещающим муниципальные должности муниципальной службы и исполняющим обязанности по техническому обеспечению деятельности органов местного самоуправления муниципальных образований, работникам органов местного самоуправления муниципальных образований, осуществляющим профессиональную деятельность по профессиям рабочих, и работникам муниципальных учреждений заработной платы не ниже установленного федеральным законодательством минимального размера оплаты труда, а также на обеспечение выплаты работникам муниципальных учреждений коэффициента к заработной плате за работу в пустынных и безводных местностях – 10 951,08 тыс. рублей;</a:t>
            </a:r>
            <a:endParaRPr lang="ru-RU" sz="1200" dirty="0" smtClean="0"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повышение оплаты труда отдельных категорий работников муниципальных учреждений в рамках реализации указов Президента Российской Федерации от 7 мая 2012 года № 597 «О мероприятиях по реализации государственной социальной политики», от 1 июня 2012 года № 761 «О Национальной стратегии действий в интересах детей на 2012-2017 годы» и от 28 декабря 2012 года № 1688 «О некоторых мерах по реализации государственной политики в сфере защиты детей-сирот и детей, оставшихся без попечения родителей» – 5 027,88 тыс. рублей.</a:t>
            </a: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0"/>
            <a:ext cx="88392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            </a:t>
            </a:r>
            <a:r>
              <a:rPr lang="ru-RU" sz="1200" b="1" dirty="0" smtClean="0"/>
              <a:t> 2</a:t>
            </a:r>
            <a:r>
              <a:rPr lang="ru-RU" sz="1200" dirty="0" smtClean="0"/>
              <a:t>. На основании распоряжения администрации Курского муниципального округа Ставропольского края от 09 июня 2022 г. № 108-рк «О выделении денежных средств на выплату единовременной материальной помощи».</a:t>
            </a:r>
          </a:p>
          <a:p>
            <a:r>
              <a:rPr lang="ru-RU" sz="1200" dirty="0" smtClean="0"/>
              <a:t>Выделить управлению труда и социальной защиты населения администрации Курского муниципального округа Ставропольского края денежные средства в сумме 15,65 тыс. рублей для выплаты </a:t>
            </a:r>
            <a:r>
              <a:rPr lang="ru-RU" sz="1200" dirty="0" err="1" smtClean="0"/>
              <a:t>Концуровой</a:t>
            </a:r>
            <a:r>
              <a:rPr lang="ru-RU" sz="1200" dirty="0" smtClean="0"/>
              <a:t> Л.Ю. в связи со смертью отца.</a:t>
            </a:r>
          </a:p>
          <a:p>
            <a:r>
              <a:rPr lang="ru-RU" sz="1200" dirty="0" smtClean="0"/>
              <a:t>              </a:t>
            </a:r>
            <a:r>
              <a:rPr lang="ru-RU" sz="1200" b="1" dirty="0" smtClean="0"/>
              <a:t>3.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07 июля 2022 г. № 124-рк «О выделении денежных средств на выплату единовременной материальной помощи».</a:t>
            </a:r>
          </a:p>
          <a:p>
            <a:r>
              <a:rPr lang="ru-RU" sz="1200" dirty="0" smtClean="0"/>
              <a:t>Выделить администрации Курского муниципального округа Ставропольского края денежные средства в сумме 23,00 тыс. рублей для выплаты Сидоренко О.Н. в связи со смертью отца.</a:t>
            </a:r>
          </a:p>
          <a:p>
            <a:r>
              <a:rPr lang="ru-RU" sz="1200" dirty="0" smtClean="0"/>
              <a:t>              </a:t>
            </a:r>
            <a:r>
              <a:rPr lang="ru-RU" sz="1200" b="1" dirty="0" smtClean="0"/>
              <a:t>4.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13 июля 2022 г. № 245-р «О 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r>
              <a:rPr lang="ru-RU" sz="1200" dirty="0" smtClean="0"/>
              <a:t>              Перераспределить утвержденные бюджетные ассигнования, зарезервированные в бюджете Курского муниципального округа Ставропольского края, в сумме 986,90 тыс. рублей, из них:</a:t>
            </a:r>
          </a:p>
          <a:p>
            <a:r>
              <a:rPr lang="ru-RU" sz="1200" dirty="0" smtClean="0"/>
              <a:t>              </a:t>
            </a:r>
            <a:r>
              <a:rPr lang="x-none" sz="1200" smtClean="0"/>
              <a:t>администрации Курского муниципального округа Ставропольского края на ремонт пищеблока муниципального казенного общеобразовательного учреждения «Средняя общеобразовательная школа № 6» - 686</a:t>
            </a:r>
            <a:r>
              <a:rPr lang="ru-RU" sz="1200" dirty="0" smtClean="0"/>
              <a:t>,90 тыс.рублей</a:t>
            </a:r>
            <a:r>
              <a:rPr lang="x-none" sz="1200" smtClean="0"/>
              <a:t>;</a:t>
            </a:r>
            <a:endParaRPr lang="ru-RU" sz="1200" dirty="0" smtClean="0"/>
          </a:p>
          <a:p>
            <a:r>
              <a:rPr lang="ru-RU" sz="1200" dirty="0" smtClean="0"/>
              <a:t>              </a:t>
            </a:r>
            <a:r>
              <a:rPr lang="x-none" sz="1200" smtClean="0"/>
              <a:t>муниципальному казенному общеобразовательному учреждению «Средняя общеобразовательная школа № 3» - 300</a:t>
            </a:r>
            <a:r>
              <a:rPr lang="ru-RU" sz="1200" dirty="0" smtClean="0"/>
              <a:t>,</a:t>
            </a:r>
            <a:r>
              <a:rPr lang="x-none" sz="1200" smtClean="0"/>
              <a:t>00</a:t>
            </a:r>
            <a:r>
              <a:rPr lang="ru-RU" sz="1200" dirty="0" smtClean="0"/>
              <a:t> тыс. рублей </a:t>
            </a:r>
            <a:r>
              <a:rPr lang="x-none" sz="1200" smtClean="0"/>
              <a:t>на приобретение столов и стульев для учащихся.</a:t>
            </a:r>
            <a:endParaRPr lang="ru-RU" sz="1200" dirty="0" smtClean="0"/>
          </a:p>
          <a:p>
            <a:r>
              <a:rPr lang="ru-RU" sz="1200" dirty="0" smtClean="0"/>
              <a:t>             </a:t>
            </a:r>
            <a:r>
              <a:rPr lang="ru-RU" sz="1200" b="1" dirty="0" smtClean="0"/>
              <a:t> 5</a:t>
            </a:r>
            <a:r>
              <a:rPr lang="ru-RU" sz="1200" dirty="0" smtClean="0"/>
              <a:t>. На основании распоряжения администрации Курского муниципального округа Ставропольского края от 25 июля 2022 г. № 255-р «О 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r>
              <a:rPr lang="ru-RU" sz="1200" dirty="0" smtClean="0"/>
              <a:t>              Перераспределить утвержденные бюджетные ассигнования, зарезервированные в бюджете Курского муниципального округа Ставропольского края, </a:t>
            </a:r>
            <a:r>
              <a:rPr lang="x-none" sz="1200" smtClean="0"/>
              <a:t>в сумме 4744</a:t>
            </a:r>
            <a:r>
              <a:rPr lang="ru-RU" sz="1200" dirty="0" smtClean="0"/>
              <a:t>,</a:t>
            </a:r>
            <a:r>
              <a:rPr lang="x-none" sz="1200" smtClean="0"/>
              <a:t>7</a:t>
            </a:r>
            <a:r>
              <a:rPr lang="ru-RU" sz="1200" dirty="0" smtClean="0"/>
              <a:t>2 тыс. рублей</a:t>
            </a:r>
            <a:r>
              <a:rPr lang="x-none" sz="1200" smtClean="0"/>
              <a:t>, из них:</a:t>
            </a:r>
            <a:endParaRPr lang="ru-RU" sz="1200" dirty="0" smtClean="0"/>
          </a:p>
          <a:p>
            <a:r>
              <a:rPr lang="ru-RU" sz="1200" dirty="0" smtClean="0"/>
              <a:t>              </a:t>
            </a:r>
            <a:r>
              <a:rPr lang="x-none" sz="1200" smtClean="0"/>
              <a:t>администрации Курского муниципального округа Ставропольского края на подраздел 0503 «Благоустройство» в сумме 609</a:t>
            </a:r>
            <a:r>
              <a:rPr lang="ru-RU" sz="1200" dirty="0" smtClean="0"/>
              <a:t>,02 тыс. рублей </a:t>
            </a:r>
            <a:r>
              <a:rPr lang="x-none" sz="1200" smtClean="0"/>
              <a:t>на реализацию инициативного проекта «Благоустройство территории, прилегающей к зданию Новодеревенского сельского дома культуры МБУК «Централизованная клубная система» в хуторе Новая Деревня Курского муниципального округа Ставропольского края (первый этап)», в связи с удорожанием работ и материалов;</a:t>
            </a:r>
            <a:endParaRPr lang="ru-RU" sz="1200" dirty="0" smtClean="0"/>
          </a:p>
          <a:p>
            <a:r>
              <a:rPr lang="ru-RU" sz="1200" dirty="0" smtClean="0"/>
              <a:t>              </a:t>
            </a:r>
            <a:r>
              <a:rPr lang="en-US" sz="1200" dirty="0" err="1" smtClean="0"/>
              <a:t>Мирненскому</a:t>
            </a:r>
            <a:r>
              <a:rPr lang="en-US" sz="1200" dirty="0" smtClean="0"/>
              <a:t> </a:t>
            </a:r>
            <a:r>
              <a:rPr lang="en-US" sz="1200" dirty="0" err="1" smtClean="0"/>
              <a:t>территориальному</a:t>
            </a:r>
            <a:r>
              <a:rPr lang="en-US" sz="1200" dirty="0" smtClean="0"/>
              <a:t> </a:t>
            </a:r>
            <a:r>
              <a:rPr lang="en-US" sz="1200" dirty="0" err="1" smtClean="0"/>
              <a:t>отделу</a:t>
            </a:r>
            <a:r>
              <a:rPr lang="en-US" sz="1200" dirty="0" smtClean="0"/>
              <a:t> </a:t>
            </a:r>
            <a:r>
              <a:rPr lang="en-US" sz="1200" dirty="0" err="1" smtClean="0"/>
              <a:t>администрации</a:t>
            </a:r>
            <a:r>
              <a:rPr lang="en-US" sz="1200" dirty="0" smtClean="0"/>
              <a:t> </a:t>
            </a:r>
            <a:r>
              <a:rPr lang="en-US" sz="1200" dirty="0" err="1" smtClean="0"/>
              <a:t>Курского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муниципального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округа</a:t>
            </a:r>
            <a:r>
              <a:rPr lang="en-US" sz="1200" dirty="0" smtClean="0"/>
              <a:t> </a:t>
            </a:r>
            <a:r>
              <a:rPr lang="en-US" sz="1200" dirty="0" err="1" smtClean="0"/>
              <a:t>Ставропольского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края</a:t>
            </a:r>
            <a:r>
              <a:rPr lang="en-US" sz="1200" dirty="0" smtClean="0"/>
              <a:t> в </a:t>
            </a:r>
            <a:r>
              <a:rPr lang="en-US" sz="1200" dirty="0" err="1" smtClean="0"/>
              <a:t>сумме</a:t>
            </a:r>
            <a:r>
              <a:rPr lang="en-US" sz="1200" dirty="0" smtClean="0"/>
              <a:t> 4135</a:t>
            </a:r>
            <a:r>
              <a:rPr lang="ru-RU" sz="1200" dirty="0" smtClean="0"/>
              <a:t>,</a:t>
            </a:r>
            <a:r>
              <a:rPr lang="en-US" sz="1200" dirty="0" smtClean="0"/>
              <a:t>7</a:t>
            </a:r>
            <a:r>
              <a:rPr lang="ru-RU" sz="1200" dirty="0" smtClean="0"/>
              <a:t>0 тыс. рублей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реализацию</a:t>
            </a:r>
            <a:r>
              <a:rPr lang="en-US" sz="1200" dirty="0" smtClean="0"/>
              <a:t> </a:t>
            </a:r>
            <a:r>
              <a:rPr lang="en-US" sz="1200" dirty="0" err="1" smtClean="0"/>
              <a:t>инициативного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проекта</a:t>
            </a:r>
            <a:r>
              <a:rPr lang="en-US" sz="1200" dirty="0" smtClean="0"/>
              <a:t> «</a:t>
            </a:r>
            <a:r>
              <a:rPr lang="en-US" sz="1200" dirty="0" err="1" smtClean="0"/>
              <a:t>Ремонт</a:t>
            </a:r>
            <a:r>
              <a:rPr lang="en-US" sz="1200" dirty="0" smtClean="0"/>
              <a:t> </a:t>
            </a:r>
            <a:r>
              <a:rPr lang="en-US" sz="1200" dirty="0" err="1" smtClean="0"/>
              <a:t>здания</a:t>
            </a:r>
            <a:r>
              <a:rPr lang="en-US" sz="1200" dirty="0" smtClean="0"/>
              <a:t> </a:t>
            </a:r>
            <a:r>
              <a:rPr lang="en-US" sz="1200" dirty="0" err="1" smtClean="0"/>
              <a:t>спортивного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комплекса</a:t>
            </a:r>
            <a:r>
              <a:rPr lang="en-US" sz="1200" dirty="0" smtClean="0"/>
              <a:t> </a:t>
            </a:r>
            <a:r>
              <a:rPr lang="en-US" sz="1200" dirty="0" err="1" smtClean="0"/>
              <a:t>под</a:t>
            </a:r>
            <a:r>
              <a:rPr lang="en-US" sz="1200" dirty="0" smtClean="0"/>
              <a:t> </a:t>
            </a:r>
            <a:r>
              <a:rPr lang="en-US" sz="1200" dirty="0" err="1" smtClean="0"/>
              <a:t>борцовский</a:t>
            </a:r>
            <a:r>
              <a:rPr lang="en-US" sz="1200" dirty="0" smtClean="0"/>
              <a:t> и</a:t>
            </a:r>
            <a:r>
              <a:rPr lang="ru-RU" sz="1200" dirty="0" smtClean="0"/>
              <a:t> </a:t>
            </a:r>
            <a:r>
              <a:rPr lang="en-US" sz="1200" dirty="0" err="1" smtClean="0"/>
              <a:t>тренажерный</a:t>
            </a:r>
            <a:r>
              <a:rPr lang="en-US" sz="1200" dirty="0" smtClean="0"/>
              <a:t> </a:t>
            </a:r>
            <a:r>
              <a:rPr lang="en-US" sz="1200" dirty="0" err="1" smtClean="0"/>
              <a:t>залы</a:t>
            </a:r>
            <a:r>
              <a:rPr lang="en-US" sz="1200" dirty="0" smtClean="0"/>
              <a:t> п. </a:t>
            </a:r>
            <a:r>
              <a:rPr lang="en-US" sz="1200" dirty="0" err="1" smtClean="0"/>
              <a:t>Мирный</a:t>
            </a:r>
            <a:r>
              <a:rPr lang="en-US" sz="1200" dirty="0" smtClean="0"/>
              <a:t> </a:t>
            </a:r>
            <a:r>
              <a:rPr lang="en-US" sz="1200" dirty="0" err="1" smtClean="0"/>
              <a:t>Курского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муниципального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округа</a:t>
            </a:r>
            <a:r>
              <a:rPr lang="en-US" sz="1200" dirty="0" smtClean="0"/>
              <a:t> </a:t>
            </a:r>
            <a:r>
              <a:rPr lang="en-US" sz="1200" dirty="0" err="1" smtClean="0"/>
              <a:t>Ставропольского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края</a:t>
            </a:r>
            <a:r>
              <a:rPr lang="en-US" sz="1200" dirty="0" smtClean="0"/>
              <a:t>».</a:t>
            </a:r>
            <a:endParaRPr lang="ru-RU" sz="1200" dirty="0" smtClean="0"/>
          </a:p>
          <a:p>
            <a:r>
              <a:rPr lang="ru-RU" sz="1200" dirty="0" smtClean="0"/>
              <a:t>              </a:t>
            </a:r>
            <a:r>
              <a:rPr lang="ru-RU" sz="1200" b="1" dirty="0" smtClean="0"/>
              <a:t>5</a:t>
            </a:r>
            <a:r>
              <a:rPr lang="ru-RU" sz="1200" dirty="0" smtClean="0"/>
              <a:t>. На основании распоряжения администрации Курского муниципального округа Ставропольского края от 26 июля 2022 г. № 258-р «О  перераспределении утвержденных бюджетных ассигнований, зарезервированных в бюджете Курского муниципального округа Ставропольского края».</a:t>
            </a:r>
          </a:p>
          <a:p>
            <a:r>
              <a:rPr lang="ru-RU" sz="1200" dirty="0" smtClean="0"/>
              <a:t>               Перераспределить утвержденные бюджетные ассигнования, зарезервированные в бюджете Курского муниципального округа Ставропольского края, администрации Курского муниципального округа Ставропольского края в</a:t>
            </a:r>
            <a:r>
              <a:rPr lang="x-none" sz="1200" smtClean="0"/>
              <a:t> связи с корректировкой сметной документации на работы по капитальному ремонту кровли здания Дыдымкинского сельского Дома культуры муниципального бюджетного учреждения культуры «Централизованная клубная система»  </a:t>
            </a:r>
            <a:r>
              <a:rPr lang="ru-RU" sz="1200" dirty="0" smtClean="0"/>
              <a:t>- 116,25 тыс. рублей.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/>
              <a:t>          </a:t>
            </a:r>
            <a:r>
              <a:rPr lang="ru-RU" sz="1200" b="1" dirty="0" smtClean="0"/>
              <a:t>7. </a:t>
            </a:r>
            <a:r>
              <a:rPr lang="ru-RU" sz="1200" dirty="0" smtClean="0"/>
              <a:t>На основании распоряжения администрации Курского муниципального округа Ставропольского края от 02 августа 2022 г. № 274-р «О внесении на рассмотрение Совета Курского муниципального округа Ставропольского края предложений о распределении свободных остатков бюджетных средств, образовавшихся по состоянию на 01 января 2022 г.» распределить:</a:t>
            </a:r>
          </a:p>
          <a:p>
            <a:pPr algn="just"/>
            <a:r>
              <a:rPr lang="ru-RU" sz="1200" dirty="0" smtClean="0"/>
              <a:t>           7.1. </a:t>
            </a:r>
            <a:r>
              <a:rPr lang="x-none" sz="1200" smtClean="0"/>
              <a:t>Администрации Курского муниципального округа Ставропольского края - 505</a:t>
            </a:r>
            <a:r>
              <a:rPr lang="ru-RU" sz="1200" dirty="0" smtClean="0"/>
              <a:t>,</a:t>
            </a:r>
            <a:r>
              <a:rPr lang="x-none" sz="1200" smtClean="0"/>
              <a:t>8</a:t>
            </a:r>
            <a:r>
              <a:rPr lang="ru-RU" sz="1200" dirty="0" smtClean="0"/>
              <a:t>6 тыс. рублей</a:t>
            </a:r>
            <a:r>
              <a:rPr lang="x-none" sz="1200" smtClean="0"/>
              <a:t>, из них:</a:t>
            </a:r>
            <a:endParaRPr lang="ru-RU" sz="1200" dirty="0" smtClean="0"/>
          </a:p>
          <a:p>
            <a:pPr algn="just"/>
            <a:r>
              <a:rPr lang="x-none" sz="1200" smtClean="0"/>
              <a:t>на подраздел 0701 «Дошкольное образование» - 205</a:t>
            </a:r>
            <a:r>
              <a:rPr lang="ru-RU" sz="1200" dirty="0" smtClean="0"/>
              <a:t>,</a:t>
            </a:r>
            <a:r>
              <a:rPr lang="x-none" sz="1200" smtClean="0"/>
              <a:t>8</a:t>
            </a:r>
            <a:r>
              <a:rPr lang="ru-RU" sz="1200" dirty="0" smtClean="0"/>
              <a:t>6 тыс. рублей </a:t>
            </a:r>
            <a:r>
              <a:rPr lang="x-none" sz="1200" smtClean="0"/>
              <a:t>для осуществления авторского надзора в дошкольном образовательном учреждении на 160 мест в с. Ростовановском;</a:t>
            </a:r>
            <a:endParaRPr lang="ru-RU" sz="1200" dirty="0" smtClean="0"/>
          </a:p>
          <a:p>
            <a:pPr algn="just"/>
            <a:r>
              <a:rPr lang="x-none" sz="1200" smtClean="0"/>
              <a:t>на подраздел 0503 «Благоустройство» - 300</a:t>
            </a:r>
            <a:r>
              <a:rPr lang="ru-RU" sz="1200" dirty="0" smtClean="0"/>
              <a:t>,</a:t>
            </a:r>
            <a:r>
              <a:rPr lang="x-none" sz="1200" smtClean="0"/>
              <a:t>00</a:t>
            </a:r>
            <a:r>
              <a:rPr lang="ru-RU" sz="1200" dirty="0" smtClean="0"/>
              <a:t> тыс. рублей</a:t>
            </a:r>
            <a:r>
              <a:rPr lang="x-none" sz="1200" smtClean="0"/>
              <a:t> на разработку сметной документации по объекту «Дизайн - проект благоустройства территории на пересечении улиц Солнечная и Веселая станицы Курская Курского муниципального округа Ставропольского края.</a:t>
            </a:r>
            <a:endParaRPr lang="ru-RU" sz="1200" dirty="0" smtClean="0"/>
          </a:p>
          <a:p>
            <a:pPr algn="just"/>
            <a:r>
              <a:rPr lang="ru-RU" sz="1200" dirty="0" smtClean="0"/>
              <a:t>          7</a:t>
            </a:r>
            <a:r>
              <a:rPr lang="x-none" sz="1200" smtClean="0"/>
              <a:t>.2. Муниципальному казенному учреждению «Центр по обслуживанию образовательных учреждений» на подраздел 0709 «Другие вопросы в области образования» - 2000</a:t>
            </a:r>
            <a:r>
              <a:rPr lang="ru-RU" sz="1200" dirty="0" smtClean="0"/>
              <a:t>,</a:t>
            </a:r>
            <a:r>
              <a:rPr lang="x-none" sz="1200" smtClean="0"/>
              <a:t>00</a:t>
            </a:r>
            <a:r>
              <a:rPr lang="ru-RU" sz="1200" dirty="0" smtClean="0"/>
              <a:t> тыс. рублей </a:t>
            </a:r>
            <a:r>
              <a:rPr lang="x-none" sz="1200" smtClean="0"/>
              <a:t>на подвоз детей (в связи с увеличением рейсов подвоза в образовательных учреждениях).</a:t>
            </a:r>
            <a:endParaRPr lang="ru-RU" sz="1200" dirty="0" smtClean="0"/>
          </a:p>
          <a:p>
            <a:pPr algn="just"/>
            <a:r>
              <a:rPr lang="ru-RU" sz="1200" dirty="0" smtClean="0"/>
              <a:t>           7</a:t>
            </a:r>
            <a:r>
              <a:rPr lang="x-none" sz="1200" smtClean="0"/>
              <a:t>.3. Балтийскому территориальному отделу администрации Курского муниципального округа Ставропольского края на подраздел 0113 «Другие общегосударственные вопросы» – 100</a:t>
            </a:r>
            <a:r>
              <a:rPr lang="ru-RU" sz="1200" dirty="0" smtClean="0"/>
              <a:t>,</a:t>
            </a:r>
            <a:r>
              <a:rPr lang="x-none" sz="1200" smtClean="0"/>
              <a:t>00</a:t>
            </a:r>
            <a:r>
              <a:rPr lang="ru-RU" sz="1200" dirty="0" smtClean="0"/>
              <a:t> тыс. рублей </a:t>
            </a:r>
            <a:r>
              <a:rPr lang="x-none" sz="1200" smtClean="0"/>
              <a:t>для приобретения и установку узла учета газа в здании Балтийского территориального отдела.</a:t>
            </a:r>
            <a:endParaRPr lang="ru-RU" sz="1200" dirty="0" smtClean="0"/>
          </a:p>
          <a:p>
            <a:pPr algn="just"/>
            <a:r>
              <a:rPr lang="ru-RU" sz="1200" dirty="0" smtClean="0"/>
              <a:t>          7</a:t>
            </a:r>
            <a:r>
              <a:rPr lang="x-none" sz="1200" smtClean="0"/>
              <a:t>.4. Ростовановскому территориальному отделу администрации Курского муниципального округа Ставропольского края на подраздел 0503 «Благоустройство» - 1014</a:t>
            </a:r>
            <a:r>
              <a:rPr lang="ru-RU" sz="1200" dirty="0" smtClean="0"/>
              <a:t>,</a:t>
            </a:r>
            <a:r>
              <a:rPr lang="x-none" sz="1200" smtClean="0"/>
              <a:t>26</a:t>
            </a:r>
            <a:r>
              <a:rPr lang="ru-RU" sz="1200" dirty="0" smtClean="0"/>
              <a:t> тыс. рублей </a:t>
            </a:r>
            <a:r>
              <a:rPr lang="x-none" sz="1200" smtClean="0"/>
              <a:t>на реализацию инициативного проекта «Обустройство крытой сцены и зрительских мест в парковой зоне села Ростовановское Курского муниципального округа Ставропольского края».</a:t>
            </a:r>
            <a:endParaRPr lang="ru-RU" sz="1200" dirty="0" smtClean="0"/>
          </a:p>
          <a:p>
            <a:pPr algn="just"/>
            <a:r>
              <a:rPr lang="ru-RU" sz="1200" dirty="0" smtClean="0"/>
              <a:t>          7</a:t>
            </a:r>
            <a:r>
              <a:rPr lang="x-none" sz="1200" smtClean="0"/>
              <a:t>.5 Русскому территориальному отделу администрации Курского муниципального округа Ставропольского края на подраздел 0503 «Благоустройство» - 306</a:t>
            </a:r>
            <a:r>
              <a:rPr lang="ru-RU" sz="1200" dirty="0" smtClean="0"/>
              <a:t>,</a:t>
            </a:r>
            <a:r>
              <a:rPr lang="x-none" sz="1200" smtClean="0"/>
              <a:t>56</a:t>
            </a:r>
            <a:r>
              <a:rPr lang="ru-RU" sz="1200" dirty="0" smtClean="0"/>
              <a:t> тыс. рублей </a:t>
            </a:r>
            <a:r>
              <a:rPr lang="x-none" sz="1200" smtClean="0"/>
              <a:t>на оплату устройства ограждения детской игровой площадки в с. Уваровское, ул. Колхозная, 8, построеной в рамках инициативного проекта.</a:t>
            </a:r>
            <a:endParaRPr lang="ru-RU" sz="1200" dirty="0" smtClean="0"/>
          </a:p>
          <a:p>
            <a:pPr algn="just"/>
            <a:r>
              <a:rPr lang="ru-RU" sz="1200" dirty="0" smtClean="0"/>
              <a:t>           </a:t>
            </a:r>
            <a:r>
              <a:rPr lang="ru-RU" sz="1200" b="1" dirty="0" smtClean="0"/>
              <a:t>8</a:t>
            </a:r>
            <a:r>
              <a:rPr lang="ru-RU" sz="1200" dirty="0" smtClean="0"/>
              <a:t>. За счет поступления доходов от оказания платных услуг (по средствам от предпринимательской деятельности) согласно государственному контракту № 012100003721000023 от 14 февраля 2022 г., заключенного между министерством труда и социальной защиты населения Ставропольского края и МКУ ДО «Детский оздоровительно-образовательный центр «Звездный» на оказание услуг по отдыху и оздоровлению детей, находящихся в трудной жизненной ситуации, частичной и полной оплаты родителями (законными представителями) стоимости путевок в МКУ ДО «Детский оздоровительно-образовательный центр «Звездный», отделу образования администрации Курского муниципального округа Ставропольского края увеличить доходную и расходную части на сумму 1 655,90 тыс. рублей.</a:t>
            </a:r>
          </a:p>
          <a:p>
            <a:pPr algn="just"/>
            <a:r>
              <a:rPr lang="ru-RU" sz="1200" dirty="0" smtClean="0"/>
              <a:t>           </a:t>
            </a:r>
            <a:r>
              <a:rPr lang="ru-RU" sz="1200" b="1" dirty="0" smtClean="0"/>
              <a:t>9</a:t>
            </a:r>
            <a:r>
              <a:rPr lang="ru-RU" sz="1200" dirty="0" smtClean="0"/>
              <a:t>. В связи с поступлением средств на компенсацию затрат от муниципального унитарного предприятия Курского муниципального района Ставропольского края «ЖКХ Курского района» за поставку тепловой энергии увеличить доходную и расходную части бюджета отделу образования администрации Курского муниципального округа Ставропольского края на 445,91 тыс. рублей.</a:t>
            </a:r>
          </a:p>
          <a:p>
            <a:pPr algn="just"/>
            <a:r>
              <a:rPr lang="ru-RU" sz="1200" dirty="0" smtClean="0"/>
              <a:t>           </a:t>
            </a:r>
            <a:r>
              <a:rPr lang="ru-RU" sz="1200" b="1" dirty="0" smtClean="0"/>
              <a:t>10</a:t>
            </a:r>
            <a:r>
              <a:rPr lang="ru-RU" sz="1200" dirty="0" smtClean="0"/>
              <a:t>. Увеличить годовые назначения по единому сельскохозяйственному налогу в связи с перевыполнением на 3 500,00 тыс. рублей (за счет поступления уточненных платежей за 2019, 2022 и 2021 гг. от СПК «Колхоз «</a:t>
            </a:r>
            <a:r>
              <a:rPr lang="ru-RU" sz="1200" dirty="0" err="1" smtClean="0"/>
              <a:t>Ростовановский</a:t>
            </a:r>
            <a:r>
              <a:rPr lang="ru-RU" sz="1200" dirty="0" smtClean="0"/>
              <a:t>» в сумме 1 706,48 тыс. рублей, за 2021 г. от </a:t>
            </a:r>
            <a:r>
              <a:rPr lang="ru-RU" sz="1200" dirty="0" err="1" smtClean="0"/>
              <a:t>СПК-колхоз</a:t>
            </a:r>
            <a:r>
              <a:rPr lang="ru-RU" sz="1200" dirty="0" smtClean="0"/>
              <a:t> «</a:t>
            </a:r>
            <a:r>
              <a:rPr lang="ru-RU" sz="1200" dirty="0" err="1" smtClean="0"/>
              <a:t>Кановский</a:t>
            </a:r>
            <a:r>
              <a:rPr lang="ru-RU" sz="1200" dirty="0" smtClean="0"/>
              <a:t>» в сумме 600,00 тыс. рублей, а также авансовых платежей).</a:t>
            </a:r>
          </a:p>
          <a:p>
            <a:pPr algn="just"/>
            <a:endParaRPr lang="ru-RU" sz="1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3124200"/>
          <a:ext cx="9144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33600" y="27432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2743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3276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+ 135 505,76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48600" y="4191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+ 139 432,94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6200" y="5334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+ 3 927,18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2400" y="1"/>
            <a:ext cx="8839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200" dirty="0" smtClean="0"/>
              <a:t>              </a:t>
            </a:r>
            <a:r>
              <a:rPr lang="ru-RU" sz="1200" b="1" dirty="0" smtClean="0"/>
              <a:t>11. </a:t>
            </a:r>
            <a:r>
              <a:rPr lang="ru-RU" sz="1200" dirty="0" smtClean="0"/>
              <a:t>Уменьшить годовые назначения по налогу на доходы физических лиц, в связи с невыполнением на 3 500,00 тыс. рублей.</a:t>
            </a:r>
          </a:p>
          <a:p>
            <a:pPr algn="just"/>
            <a:r>
              <a:rPr lang="ru-RU" sz="1200" dirty="0" smtClean="0"/>
              <a:t>             </a:t>
            </a:r>
            <a:r>
              <a:rPr lang="ru-RU" sz="1200" b="1" dirty="0" smtClean="0"/>
              <a:t> 12</a:t>
            </a:r>
            <a:r>
              <a:rPr lang="ru-RU" sz="1200" dirty="0" smtClean="0"/>
              <a:t>. В связи с уменьшением начальной (максимальной) цены контракта по итогам электронного аукциона, уменьшить бюджетные ассигнования в сумме 54,00 тыс. рублей (поступления средств от организаций) </a:t>
            </a:r>
            <a:r>
              <a:rPr lang="ru-RU" sz="1200" dirty="0" err="1" smtClean="0"/>
              <a:t>Эдиссийскому</a:t>
            </a:r>
            <a:r>
              <a:rPr lang="ru-RU" sz="1200" dirty="0" smtClean="0"/>
              <a:t> территориальному отделу администрации Курского муниципального округа Ставропольского края на реализацию инициативного проекта «Устройство тротуаров по ул. Пушкина, ул. Миронова, ул. Свердлова и ул. Ленина в селе </a:t>
            </a:r>
            <a:r>
              <a:rPr lang="ru-RU" sz="1200" dirty="0" err="1" smtClean="0"/>
              <a:t>Эдиссия</a:t>
            </a:r>
            <a:r>
              <a:rPr lang="ru-RU" sz="1200" dirty="0" smtClean="0"/>
              <a:t> Курского муниципального округа Ставропольского края».</a:t>
            </a:r>
          </a:p>
          <a:p>
            <a:pPr algn="just"/>
            <a:r>
              <a:rPr lang="ru-RU" sz="1200" dirty="0" smtClean="0"/>
              <a:t>             </a:t>
            </a:r>
            <a:r>
              <a:rPr lang="ru-RU" sz="1200" b="1" dirty="0" smtClean="0"/>
              <a:t> 13</a:t>
            </a:r>
            <a:r>
              <a:rPr lang="ru-RU" sz="1200" dirty="0" smtClean="0"/>
              <a:t>. Учтены передвижки бюджетных средств согласно поданным письмам главных распорядителей средств бюджета.</a:t>
            </a:r>
          </a:p>
          <a:p>
            <a:pPr algn="just"/>
            <a:r>
              <a:rPr lang="ru-RU" sz="1200" dirty="0" smtClean="0"/>
              <a:t>              </a:t>
            </a:r>
            <a:r>
              <a:rPr lang="ru-RU" sz="1200" b="1" dirty="0" smtClean="0"/>
              <a:t>14</a:t>
            </a:r>
            <a:r>
              <a:rPr lang="ru-RU" sz="1200" dirty="0" smtClean="0"/>
              <a:t>. Учтены возвраты остатков субсидий, субвенций и иных межбюджетных трансфертов, имеющих целевое назначение, прошлых лет (в краевой бюджет) – 0,50 тыс. рублей (управление труда и социальной защиты населения администрации Курского муниципального округа Ставропольского края).</a:t>
            </a:r>
          </a:p>
          <a:p>
            <a:pPr algn="just"/>
            <a:r>
              <a:rPr lang="ru-RU" sz="1200" dirty="0" smtClean="0"/>
              <a:t>	В связи с чем:</a:t>
            </a:r>
          </a:p>
          <a:p>
            <a:pPr algn="just"/>
            <a:r>
              <a:rPr lang="ru-RU" sz="1200" dirty="0" smtClean="0"/>
              <a:t>	доходная часть бюджета увеличилась на 135 505,76 тыс. рублей; </a:t>
            </a:r>
          </a:p>
          <a:p>
            <a:pPr algn="just"/>
            <a:r>
              <a:rPr lang="ru-RU" sz="1200" dirty="0" smtClean="0"/>
              <a:t>	расходная часть бюджета увеличилась - на 139 432,94 тыс. рублей; </a:t>
            </a:r>
          </a:p>
          <a:p>
            <a:pPr algn="just"/>
            <a:r>
              <a:rPr lang="ru-RU" sz="1200" dirty="0" smtClean="0"/>
              <a:t>	источники финансирования дефицита бюджета увеличились на 3 927,18 тыс.</a:t>
            </a:r>
          </a:p>
          <a:p>
            <a:pPr algn="just"/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10605</TotalTime>
  <Words>1314</Words>
  <PresentationFormat>Экран (4:3)</PresentationFormat>
  <Paragraphs>79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722</cp:revision>
  <dcterms:created xsi:type="dcterms:W3CDTF">2017-08-15T11:56:06Z</dcterms:created>
  <dcterms:modified xsi:type="dcterms:W3CDTF">2022-08-23T12:02:18Z</dcterms:modified>
</cp:coreProperties>
</file>