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5" r:id="rId2"/>
    <p:sldId id="314" r:id="rId3"/>
    <p:sldId id="317" r:id="rId4"/>
    <p:sldId id="298" r:id="rId5"/>
    <p:sldId id="318" r:id="rId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CCFF"/>
    <a:srgbClr val="FF0000"/>
    <a:srgbClr val="33CC33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2244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 sz="1600" b="0"/>
          </a:pPr>
          <a:endParaRPr lang="ru-RU"/>
        </a:p>
      </c:txPr>
    </c:title>
    <c:plotArea>
      <c:layout>
        <c:manualLayout>
          <c:layoutTarget val="inner"/>
          <c:xMode val="edge"/>
          <c:yMode val="edge"/>
          <c:x val="0.21200828412073519"/>
          <c:y val="0.13415592937246484"/>
          <c:w val="0.6216633858267715"/>
          <c:h val="0.6417170434340880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63500"/>
            </a:sp3d>
          </c:spPr>
          <c:dPt>
            <c:idx val="1"/>
            <c:spPr>
              <a:solidFill>
                <a:srgbClr val="C0504D">
                  <a:lumMod val="75000"/>
                </a:srgbClr>
              </a:solidFill>
              <a:scene3d>
                <a:camera prst="orthographicFront"/>
                <a:lightRig rig="threePt" dir="t"/>
              </a:scene3d>
              <a:sp3d>
                <a:bevelT w="63500"/>
              </a:sp3d>
            </c:spPr>
          </c:dPt>
          <c:dPt>
            <c:idx val="2"/>
            <c:spPr>
              <a:solidFill>
                <a:schemeClr val="accent3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63500"/>
              </a:sp3d>
            </c:spPr>
          </c:dPt>
          <c:dPt>
            <c:idx val="3"/>
            <c:spPr>
              <a:solidFill>
                <a:schemeClr val="accent4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63500"/>
              </a:sp3d>
            </c:spPr>
          </c:dPt>
          <c:dPt>
            <c:idx val="4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 w="63500"/>
              </a:sp3d>
            </c:spPr>
          </c:dPt>
          <c:cat>
            <c:strRef>
              <c:f>Лист1!$A$2:$A$6</c:f>
              <c:strCache>
                <c:ptCount val="5"/>
                <c:pt idx="0">
                  <c:v>дотации</c:v>
                </c:pt>
                <c:pt idx="1">
                  <c:v>межбюджетные МБТ</c:v>
                </c:pt>
                <c:pt idx="2">
                  <c:v>субсидии</c:v>
                </c:pt>
                <c:pt idx="3">
                  <c:v>субвенции</c:v>
                </c:pt>
                <c:pt idx="4">
                  <c:v>налоговые и неналоговые доходы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462516</c:v>
                </c:pt>
                <c:pt idx="1">
                  <c:v>31375.62</c:v>
                </c:pt>
                <c:pt idx="2">
                  <c:v>604458.66999999934</c:v>
                </c:pt>
                <c:pt idx="3">
                  <c:v>1155363.3400000001</c:v>
                </c:pt>
                <c:pt idx="4">
                  <c:v>351549.42000000022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"/>
          <c:y val="0.87632407791131361"/>
          <c:w val="1"/>
          <c:h val="0.12367592208868655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 sz="1600" b="0"/>
          </a:pPr>
          <a:endParaRPr lang="ru-RU"/>
        </a:p>
      </c:txPr>
    </c:title>
    <c:plotArea>
      <c:layout>
        <c:manualLayout>
          <c:layoutTarget val="inner"/>
          <c:xMode val="edge"/>
          <c:yMode val="edge"/>
          <c:x val="0.16513319230618564"/>
          <c:y val="0.13415592937246484"/>
          <c:w val="0.7123655913978495"/>
          <c:h val="0.6901041666666665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63500"/>
            </a:sp3d>
          </c:spPr>
          <c:dPt>
            <c:idx val="0"/>
            <c:spPr>
              <a:solidFill>
                <a:schemeClr val="accent5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63500"/>
              </a:sp3d>
            </c:spPr>
          </c:dPt>
          <c:dPt>
            <c:idx val="1"/>
            <c:spPr>
              <a:solidFill>
                <a:srgbClr val="FF7C80"/>
              </a:solidFill>
              <a:scene3d>
                <a:camera prst="orthographicFront"/>
                <a:lightRig rig="threePt" dir="t"/>
              </a:scene3d>
              <a:sp3d>
                <a:bevelT w="63500"/>
              </a:sp3d>
            </c:spPr>
          </c:dPt>
          <c:cat>
            <c:strRef>
              <c:f>Лист1!$A$2:$A$3</c:f>
              <c:strCache>
                <c:ptCount val="2"/>
                <c:pt idx="0">
                  <c:v>собственные средства</c:v>
                </c:pt>
                <c:pt idx="1">
                  <c:v>целевые МБТ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799635.39</c:v>
                </c:pt>
                <c:pt idx="1">
                  <c:v>1807052.6600000001</c:v>
                </c:pt>
              </c:numCache>
            </c:numRef>
          </c:val>
        </c:ser>
        <c:firstSliceAng val="156"/>
      </c:pieChart>
    </c:plotArea>
    <c:legend>
      <c:legendPos val="r"/>
      <c:layout>
        <c:manualLayout>
          <c:xMode val="edge"/>
          <c:yMode val="edge"/>
          <c:x val="0.55938298337707759"/>
          <c:y val="0.8250421328912837"/>
          <c:w val="0.4372119891263595"/>
          <c:h val="0.11647839693115283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50048443944506937"/>
          <c:y val="3.2855324902569039E-2"/>
        </c:manualLayout>
      </c:layout>
      <c:txPr>
        <a:bodyPr/>
        <a:lstStyle/>
        <a:p>
          <a:pPr>
            <a:defRPr sz="1600" b="0"/>
          </a:pPr>
          <a:endParaRPr lang="ru-RU"/>
        </a:p>
      </c:txPr>
    </c:title>
    <c:plotArea>
      <c:layout>
        <c:manualLayout>
          <c:layoutTarget val="inner"/>
          <c:xMode val="edge"/>
          <c:yMode val="edge"/>
          <c:x val="0.32966066741657324"/>
          <c:y val="0.15876344086021543"/>
          <c:w val="0.32254761904761947"/>
          <c:h val="0.7283333333333336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ИСТОЧНИКИ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h="63500"/>
            </a:sp3d>
          </c:spPr>
          <c:dPt>
            <c:idx val="0"/>
            <c:spPr>
              <a:solidFill>
                <a:schemeClr val="bg1">
                  <a:lumMod val="50000"/>
                </a:schemeClr>
              </a:solidFill>
              <a:scene3d>
                <a:camera prst="orthographicFront"/>
                <a:lightRig rig="threePt" dir="t"/>
              </a:scene3d>
              <a:sp3d>
                <a:bevelT h="63500"/>
              </a:sp3d>
            </c:spPr>
          </c:dPt>
          <c:dPt>
            <c:idx val="1"/>
            <c:spPr>
              <a:solidFill>
                <a:schemeClr val="accent6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h="63500"/>
              </a:sp3d>
            </c:spPr>
          </c:dPt>
          <c:cat>
            <c:strRef>
              <c:f>Лист1!$A$2:$A$3</c:f>
              <c:strCache>
                <c:ptCount val="2"/>
                <c:pt idx="0">
                  <c:v>остатки собственных средств</c:v>
                </c:pt>
                <c:pt idx="1">
                  <c:v>возвраты МБТ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52558.86</c:v>
                </c:pt>
                <c:pt idx="1">
                  <c:v>127919.17000000007</c:v>
                </c:pt>
              </c:numCache>
            </c:numRef>
          </c:val>
        </c:ser>
        <c:firstSliceAng val="30"/>
      </c:pieChart>
    </c:plotArea>
    <c:legend>
      <c:legendPos val="r"/>
      <c:layout>
        <c:manualLayout>
          <c:xMode val="edge"/>
          <c:yMode val="edge"/>
          <c:x val="0"/>
          <c:y val="0.88725089919315625"/>
          <c:w val="0.98519796254281777"/>
          <c:h val="0.11125303781471753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3448906386701681"/>
          <c:y val="2.8924955809095002E-4"/>
          <c:w val="0.83032263445883048"/>
          <c:h val="0.77833187518226887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уточненный
бюджет
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dLbls>
            <c:dLbl>
              <c:idx val="1"/>
              <c:layout>
                <c:manualLayout>
                  <c:x val="-0.50141242937853059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-0.46045197740112975"/>
                  <c:y val="-2.1459227467811324E-3"/>
                </c:manualLayout>
              </c:layout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источники финансирования дефицита бюджета</c:v>
                </c:pt>
                <c:pt idx="1">
                  <c:v>расходная часть бюджета</c:v>
                </c:pt>
                <c:pt idx="2">
                  <c:v>доходная часть бюджета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180478.03</c:v>
                </c:pt>
                <c:pt idx="1">
                  <c:v>2754522.7</c:v>
                </c:pt>
                <c:pt idx="2">
                  <c:v>2574044.67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 учетом 
 принятых   изменений
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dLbls>
            <c:dLbl>
              <c:idx val="1"/>
              <c:layout>
                <c:manualLayout>
                  <c:x val="-0.48775896762904758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-0.43888899825022026"/>
                  <c:y val="-4.2918742300069625E-3"/>
                </c:manualLayout>
              </c:layout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источники финансирования дефицита бюджета</c:v>
                </c:pt>
                <c:pt idx="1">
                  <c:v>расходная часть бюджета</c:v>
                </c:pt>
                <c:pt idx="2">
                  <c:v>доходная часть бюджета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181172.53</c:v>
                </c:pt>
                <c:pt idx="1">
                  <c:v>2794697.58</c:v>
                </c:pt>
                <c:pt idx="2">
                  <c:v>2613525.0499999998</c:v>
                </c:pt>
              </c:numCache>
            </c:numRef>
          </c:val>
        </c:ser>
        <c:axId val="166982784"/>
        <c:axId val="167133952"/>
      </c:barChart>
      <c:catAx>
        <c:axId val="166982784"/>
        <c:scaling>
          <c:orientation val="minMax"/>
        </c:scaling>
        <c:axPos val="l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167133952"/>
        <c:crosses val="autoZero"/>
        <c:auto val="1"/>
        <c:lblAlgn val="ctr"/>
        <c:lblOffset val="100"/>
      </c:catAx>
      <c:valAx>
        <c:axId val="167133952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1669827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3655293088364013E-2"/>
          <c:y val="0.84008181847639496"/>
          <c:w val="0.96479102718092646"/>
          <c:h val="0.1129278483046761"/>
        </c:manualLayout>
      </c:layout>
      <c:txPr>
        <a:bodyPr/>
        <a:lstStyle/>
        <a:p>
          <a:pPr>
            <a:defRPr sz="1600">
              <a:latin typeface="+mn-lt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34974747474747481"/>
          <c:y val="5.3571428571428555E-2"/>
        </c:manualLayout>
      </c:layout>
      <c:txPr>
        <a:bodyPr/>
        <a:lstStyle/>
        <a:p>
          <a:pPr>
            <a:defRPr sz="1600" b="0"/>
          </a:pPr>
          <a:endParaRPr lang="ru-RU"/>
        </a:p>
      </c:txPr>
    </c:title>
    <c:plotArea>
      <c:layout>
        <c:manualLayout>
          <c:layoutTarget val="inner"/>
          <c:xMode val="edge"/>
          <c:yMode val="edge"/>
          <c:x val="0.2120082841207353"/>
          <c:y val="0.13415592937246484"/>
          <c:w val="0.6216633858267715"/>
          <c:h val="0.6417170434340885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63500"/>
            </a:sp3d>
          </c:spPr>
          <c:dPt>
            <c:idx val="1"/>
            <c:explosion val="14"/>
            <c:spPr>
              <a:solidFill>
                <a:srgbClr val="C0504D">
                  <a:lumMod val="75000"/>
                </a:srgbClr>
              </a:solidFill>
              <a:scene3d>
                <a:camera prst="orthographicFront"/>
                <a:lightRig rig="threePt" dir="t"/>
              </a:scene3d>
              <a:sp3d>
                <a:bevelT w="63500"/>
              </a:sp3d>
            </c:spPr>
          </c:dPt>
          <c:dPt>
            <c:idx val="2"/>
            <c:spPr>
              <a:solidFill>
                <a:schemeClr val="accent3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63500"/>
              </a:sp3d>
            </c:spPr>
          </c:dPt>
          <c:dPt>
            <c:idx val="3"/>
            <c:spPr>
              <a:solidFill>
                <a:schemeClr val="accent4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63500"/>
              </a:sp3d>
            </c:spPr>
          </c:dPt>
          <c:dPt>
            <c:idx val="4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 w="63500"/>
              </a:sp3d>
            </c:spPr>
          </c:dPt>
          <c:cat>
            <c:strRef>
              <c:f>Лист1!$A$2:$A$6</c:f>
              <c:strCache>
                <c:ptCount val="5"/>
                <c:pt idx="0">
                  <c:v>дотации</c:v>
                </c:pt>
                <c:pt idx="1">
                  <c:v>межбюджетные МБТ</c:v>
                </c:pt>
                <c:pt idx="2">
                  <c:v>субсидии</c:v>
                </c:pt>
                <c:pt idx="3">
                  <c:v>субвенции</c:v>
                </c:pt>
                <c:pt idx="4">
                  <c:v>налоговые и неналоговые доходы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439810</c:v>
                </c:pt>
                <c:pt idx="1">
                  <c:v>10078.120000000004</c:v>
                </c:pt>
                <c:pt idx="2">
                  <c:v>140407.04999999999</c:v>
                </c:pt>
                <c:pt idx="3">
                  <c:v>1154716.24</c:v>
                </c:pt>
                <c:pt idx="4">
                  <c:v>351644.36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"/>
          <c:y val="0.62632405324334528"/>
          <c:w val="0.51262626262626254"/>
          <c:h val="0.24569975628046509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36755555555555558"/>
          <c:y val="3.8461538461538464E-2"/>
        </c:manualLayout>
      </c:layout>
      <c:txPr>
        <a:bodyPr/>
        <a:lstStyle/>
        <a:p>
          <a:pPr>
            <a:defRPr sz="1600" b="0"/>
          </a:pPr>
          <a:endParaRPr lang="ru-RU"/>
        </a:p>
      </c:txPr>
    </c:title>
    <c:plotArea>
      <c:layout>
        <c:manualLayout>
          <c:layoutTarget val="inner"/>
          <c:xMode val="edge"/>
          <c:yMode val="edge"/>
          <c:x val="0.16513319230618564"/>
          <c:y val="0.13415592937246484"/>
          <c:w val="0.7123655913978495"/>
          <c:h val="0.6901041666666665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63500"/>
            </a:sp3d>
          </c:spPr>
          <c:dPt>
            <c:idx val="0"/>
            <c:spPr>
              <a:solidFill>
                <a:schemeClr val="accent5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63500"/>
              </a:sp3d>
            </c:spPr>
          </c:dPt>
          <c:dPt>
            <c:idx val="1"/>
            <c:spPr>
              <a:solidFill>
                <a:srgbClr val="FF7C80"/>
              </a:solidFill>
              <a:scene3d>
                <a:camera prst="orthographicFront"/>
                <a:lightRig rig="threePt" dir="t"/>
              </a:scene3d>
              <a:sp3d>
                <a:bevelT w="63500"/>
              </a:sp3d>
            </c:spPr>
          </c:dPt>
          <c:cat>
            <c:strRef>
              <c:f>Лист1!$A$2:$A$3</c:f>
              <c:strCache>
                <c:ptCount val="2"/>
                <c:pt idx="0">
                  <c:v>собственные средства</c:v>
                </c:pt>
                <c:pt idx="1">
                  <c:v>целевые МБТ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791454.36000000045</c:v>
                </c:pt>
                <c:pt idx="1">
                  <c:v>1296201.4100000001</c:v>
                </c:pt>
              </c:numCache>
            </c:numRef>
          </c:val>
        </c:ser>
        <c:firstSliceAng val="156"/>
      </c:pieChart>
    </c:plotArea>
    <c:legend>
      <c:legendPos val="r"/>
      <c:layout>
        <c:manualLayout>
          <c:xMode val="edge"/>
          <c:yMode val="edge"/>
          <c:x val="0.55938298337707759"/>
          <c:y val="0.8250421328912837"/>
          <c:w val="0.43721198912635961"/>
          <c:h val="0.11647839693115283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7804276027996516"/>
          <c:y val="2.8924955809095002E-4"/>
          <c:w val="0.78441557305336829"/>
          <c:h val="0.77833187518226887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уточненный
бюджет
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dLbls>
            <c:dLbl>
              <c:idx val="0"/>
              <c:layout>
                <c:manualLayout>
                  <c:x val="-0.1"/>
                  <c:y val="-8.3333333333332656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dirty="0" smtClean="0"/>
                      <a:t>2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087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655,77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9.9049978127734098E-2"/>
                  <c:y val="-2.500000000000000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087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655,77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-0.46045197740112975"/>
                  <c:y val="-2.1459227467811354E-3"/>
                </c:manualLayout>
              </c:layout>
              <c:showVal val="1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расходная часть бюджета</c:v>
                </c:pt>
                <c:pt idx="1">
                  <c:v>доходная часть бюджета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2087655.77</c:v>
                </c:pt>
                <c:pt idx="1">
                  <c:v>2087655.77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 учетом 
 принятых   изменений
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dLbls>
            <c:dLbl>
              <c:idx val="0"/>
              <c:layout>
                <c:manualLayout>
                  <c:x val="-0.1000001093613297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092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655,77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0.10025896762904625"/>
                  <c:y val="-1.666666666666668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dirty="0" smtClean="0"/>
                      <a:t>2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092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655,77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-0.4388889982502206"/>
                  <c:y val="-4.2918742300069625E-3"/>
                </c:manualLayout>
              </c:layout>
              <c:showVal val="1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расходная часть бюджета</c:v>
                </c:pt>
                <c:pt idx="1">
                  <c:v>доходная часть бюджета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2092655.77</c:v>
                </c:pt>
                <c:pt idx="1">
                  <c:v>2092655.77</c:v>
                </c:pt>
              </c:numCache>
            </c:numRef>
          </c:val>
        </c:ser>
        <c:axId val="167204352"/>
        <c:axId val="167205888"/>
      </c:barChart>
      <c:catAx>
        <c:axId val="167204352"/>
        <c:scaling>
          <c:orientation val="minMax"/>
        </c:scaling>
        <c:axPos val="l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167205888"/>
        <c:crosses val="autoZero"/>
        <c:auto val="1"/>
        <c:lblAlgn val="ctr"/>
        <c:lblOffset val="100"/>
      </c:catAx>
      <c:valAx>
        <c:axId val="167205888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1672043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3655293088364027E-2"/>
          <c:y val="0.8400818184763954"/>
          <c:w val="0.9647910271809268"/>
          <c:h val="0.11292784830467607"/>
        </c:manualLayout>
      </c:layout>
      <c:txPr>
        <a:bodyPr/>
        <a:lstStyle/>
        <a:p>
          <a:pPr>
            <a:defRPr sz="1100">
              <a:latin typeface="+mn-lt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</cdr:x>
      <cdr:y>0.51613</cdr:y>
    </cdr:from>
    <cdr:to>
      <cdr:x>0.94286</cdr:x>
      <cdr:y>0.74194</cdr:y>
    </cdr:to>
    <cdr:sp macro="" textlink="">
      <cdr:nvSpPr>
        <cdr:cNvPr id="2" name="Овальная выноска 1"/>
        <cdr:cNvSpPr/>
      </cdr:nvSpPr>
      <cdr:spPr>
        <a:xfrm xmlns:a="http://schemas.openxmlformats.org/drawingml/2006/main">
          <a:off x="3733800" y="1219200"/>
          <a:ext cx="1295400" cy="533400"/>
        </a:xfrm>
        <a:prstGeom xmlns:a="http://schemas.openxmlformats.org/drawingml/2006/main" prst="wedgeEllipseCallout">
          <a:avLst>
            <a:gd name="adj1" fmla="val -66202"/>
            <a:gd name="adj2" fmla="val -27034"/>
          </a:avLst>
        </a:prstGeom>
        <a:solidFill xmlns:a="http://schemas.openxmlformats.org/drawingml/2006/main">
          <a:schemeClr val="bg1">
            <a:lumMod val="50000"/>
          </a:schemeClr>
        </a:solidFill>
        <a:ln xmlns:a="http://schemas.openxmlformats.org/drawingml/2006/main" w="25400" cap="rnd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 w="63500"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1pPr>
          <a:lvl2pPr marL="45720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2pPr>
          <a:lvl3pPr marL="91440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3pPr>
          <a:lvl4pPr marL="137160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4pPr>
          <a:lvl5pPr marL="182880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5pPr>
          <a:lvl6pPr marL="228600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6pPr>
          <a:lvl7pPr marL="274320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7pPr>
          <a:lvl8pPr marL="320040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8pPr>
          <a:lvl9pPr marL="365760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1400" dirty="0" smtClean="0"/>
            <a:t>+ 694,50</a:t>
          </a:r>
          <a:endParaRPr lang="ru-RU" sz="14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799BB-8852-4B4A-8776-6E7E48B99DC0}" type="datetimeFigureOut">
              <a:rPr lang="ru-RU" smtClean="0"/>
              <a:pPr/>
              <a:t>18.11.2022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E1F58-664D-484F-B1E3-1000CA54183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E1F58-664D-484F-B1E3-1000CA54183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E1F58-664D-484F-B1E3-1000CA54183F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50000">
              <a:schemeClr val="accent4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143000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ешение 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Совета </a:t>
            </a:r>
          </a:p>
          <a:p>
            <a:pPr algn="ctr"/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Курского муниципального округа Ставропольского 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края</a:t>
            </a:r>
          </a:p>
          <a:p>
            <a:pPr algn="ctr"/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от 15.11.2022 № 439</a:t>
            </a:r>
            <a:endParaRPr lang="ru-RU" sz="2400" b="1" i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«О внесении изменений в решение Совета Курского муниципального округа Ставропольского края </a:t>
            </a:r>
          </a:p>
          <a:p>
            <a:pPr algn="ctr"/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09 декабря 2021 г. № 306 «О бюджете Курского муниципального округа Ставропольского края на 2022 год и плановый период 2023 и 2024 годов»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3114" t="22349" r="26807" b="37058"/>
          <a:stretch>
            <a:fillRect/>
          </a:stretch>
        </p:blipFill>
        <p:spPr bwMode="auto">
          <a:xfrm>
            <a:off x="8153400" y="0"/>
            <a:ext cx="990600" cy="116102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315" name="Picture 3" descr="https://cdn3.vectorstock.com/i/1000x1000/17/07/graph-finance-vector-171707.jpg"/>
          <p:cNvPicPr>
            <a:picLocks noChangeAspect="1" noChangeArrowheads="1"/>
          </p:cNvPicPr>
          <p:nvPr/>
        </p:nvPicPr>
        <p:blipFill>
          <a:blip r:embed="rId3" cstate="print"/>
          <a:srcRect b="12500"/>
          <a:stretch>
            <a:fillRect/>
          </a:stretch>
        </p:blipFill>
        <p:spPr bwMode="auto">
          <a:xfrm>
            <a:off x="990600" y="3962400"/>
            <a:ext cx="7162800" cy="2895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0"/>
            <a:ext cx="8839200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b="1" dirty="0" smtClean="0"/>
              <a:t>	</a:t>
            </a:r>
            <a:r>
              <a:rPr lang="ru-RU" sz="1300" dirty="0" smtClean="0"/>
              <a:t> На основании Закона Ставропольского края от 01 сентября 2022 г.  № 79-кз «О внесении изменений в Закон Ставропольского края «О бюджете Ставропольского края на 2022 год и плановый период 2023 и 2024 годов», Закона Ставропольского края от 05 октября 2022 г. № 86-кз «О внесении изменений в Закон Ставропольского края «О бюджете Ставропольского края на 2022 год и плановый период 2023 и 2024 годов», постановления Правительства Ставропольского края от 20 сентября 2022 г. № 539-п «О внесении изменений в постановление Правительства Ставропольского края от 31 мая 2022 г. № 299-п «О выделении средств из резервного фонда Правительства Ставропольского края и распределении в 2022 году иных межбюджетных трансфертов из бюджета Ставропольского края бюджетам муниципальных и городских округов Ставропольского края на реализацию мероприятий по временному социально-бытовому обустройству и питанию граждан Российской Федерации, Украины, Донецкой Народной Республики, Луганской Народной Республики и лиц без гражданства, постоянно проживающих на территориях Украины, Донецкой Народной Республики, Луганской Народной Республики, вынуждено покинувших территорию Украины, Донецкой Народной Республики и Луганской Народной Республики, прибывших на территорию Российской Федерации в экстренном массовом порядке и находящихся в пунктах временного размещения на территории Ставропольского края», постановления Правительства Ставропольского края от 19 октября 2022 г. № 610-п «Об утверждении распределения из бюджета Ставропольского края иных межбюджетных трансфертов бюджетам муниципальных образований Ставропольского края в 2022 году на приобретение новогодних подарков детям, обучающимся по образовательным программа начального общего образования в муниципальных и частных образовательных организациях Ставропольского края», распоряжения Правительства Ставропольского края от 23 августа 2022 г. № 608-рп «О внесении изменений в распределение объемов субвенций, выделяемых местным бюджетам на осуществление первичного воинского учета органами местного самоуправления муниципальных и городских округов Ставропольского края на 2022 год», распоряжений администрации Курского муниципального округа Ставропольского края от 06 сентября 2022 г. № 160-рк «О выделении денежных средств на выплату единовременной материальной помощи», от 06 сентября 2022 г. № 161-рк «О выделении денежных средств на выплату единовременной материальной помощи», </a:t>
            </a:r>
            <a:r>
              <a:rPr lang="en-US" sz="1300" dirty="0" err="1" smtClean="0"/>
              <a:t>от</a:t>
            </a:r>
            <a:r>
              <a:rPr lang="en-US" sz="1300" dirty="0" smtClean="0"/>
              <a:t> 10 </a:t>
            </a:r>
            <a:r>
              <a:rPr lang="en-US" sz="1300" dirty="0" err="1" smtClean="0"/>
              <a:t>октября</a:t>
            </a:r>
            <a:r>
              <a:rPr lang="en-US" sz="1300" dirty="0" smtClean="0"/>
              <a:t> 2022 г. № 339-р «О </a:t>
            </a:r>
            <a:r>
              <a:rPr lang="en-US" sz="1300" dirty="0" err="1" smtClean="0"/>
              <a:t>перераспределении</a:t>
            </a:r>
            <a:r>
              <a:rPr lang="en-US" sz="1300" dirty="0" smtClean="0"/>
              <a:t> </a:t>
            </a:r>
            <a:r>
              <a:rPr lang="en-US" sz="1300" dirty="0" err="1" smtClean="0"/>
              <a:t>утвержденных</a:t>
            </a:r>
            <a:r>
              <a:rPr lang="en-US" sz="1300" dirty="0" smtClean="0"/>
              <a:t> </a:t>
            </a:r>
            <a:r>
              <a:rPr lang="en-US" sz="1300" dirty="0" err="1" smtClean="0"/>
              <a:t>бюджетных</a:t>
            </a:r>
            <a:r>
              <a:rPr lang="en-US" sz="1300" dirty="0" smtClean="0"/>
              <a:t> </a:t>
            </a:r>
            <a:r>
              <a:rPr lang="en-US" sz="1300" dirty="0" err="1" smtClean="0"/>
              <a:t>ассигнований</a:t>
            </a:r>
            <a:r>
              <a:rPr lang="en-US" sz="1300" dirty="0" smtClean="0"/>
              <a:t> </a:t>
            </a:r>
            <a:r>
              <a:rPr lang="en-US" sz="1300" dirty="0" err="1" smtClean="0"/>
              <a:t>резервного</a:t>
            </a:r>
            <a:r>
              <a:rPr lang="en-US" sz="1300" dirty="0" smtClean="0"/>
              <a:t> </a:t>
            </a:r>
            <a:r>
              <a:rPr lang="en-US" sz="1300" dirty="0" err="1" smtClean="0"/>
              <a:t>фонда</a:t>
            </a:r>
            <a:r>
              <a:rPr lang="en-US" sz="1300" dirty="0" smtClean="0"/>
              <a:t> </a:t>
            </a:r>
            <a:r>
              <a:rPr lang="en-US" sz="1300" dirty="0" err="1" smtClean="0"/>
              <a:t>администрации</a:t>
            </a:r>
            <a:r>
              <a:rPr lang="en-US" sz="1300" dirty="0" smtClean="0"/>
              <a:t> </a:t>
            </a:r>
            <a:r>
              <a:rPr lang="en-US" sz="1300" dirty="0" err="1" smtClean="0"/>
              <a:t>Курского</a:t>
            </a:r>
            <a:r>
              <a:rPr lang="en-US" sz="1300" dirty="0" smtClean="0"/>
              <a:t> </a:t>
            </a:r>
            <a:r>
              <a:rPr lang="en-US" sz="1300" dirty="0" err="1" smtClean="0"/>
              <a:t>муниципального</a:t>
            </a:r>
            <a:r>
              <a:rPr lang="en-US" sz="1300" dirty="0" smtClean="0"/>
              <a:t> </a:t>
            </a:r>
            <a:r>
              <a:rPr lang="en-US" sz="1300" dirty="0" err="1" smtClean="0"/>
              <a:t>округа</a:t>
            </a:r>
            <a:r>
              <a:rPr lang="en-US" sz="1300" dirty="0" smtClean="0"/>
              <a:t> </a:t>
            </a:r>
            <a:r>
              <a:rPr lang="en-US" sz="1300" dirty="0" err="1" smtClean="0"/>
              <a:t>Ставропольского</a:t>
            </a:r>
            <a:r>
              <a:rPr lang="en-US" sz="1300" dirty="0" smtClean="0"/>
              <a:t> </a:t>
            </a:r>
            <a:r>
              <a:rPr lang="en-US" sz="1300" dirty="0" err="1" smtClean="0"/>
              <a:t>края</a:t>
            </a:r>
            <a:r>
              <a:rPr lang="en-US" sz="1300" dirty="0" smtClean="0"/>
              <a:t>»</a:t>
            </a:r>
            <a:r>
              <a:rPr lang="ru-RU" sz="1300" dirty="0" smtClean="0"/>
              <a:t>, от 17 октября 2022 г. № 342-р «</a:t>
            </a:r>
            <a:r>
              <a:rPr lang="en-US" sz="1300" dirty="0" smtClean="0"/>
              <a:t>О </a:t>
            </a:r>
            <a:r>
              <a:rPr lang="en-US" sz="1300" dirty="0" err="1" smtClean="0"/>
              <a:t>перераспределении</a:t>
            </a:r>
            <a:r>
              <a:rPr lang="en-US" sz="1300" dirty="0" smtClean="0"/>
              <a:t> </a:t>
            </a:r>
            <a:r>
              <a:rPr lang="en-US" sz="1300" dirty="0" err="1" smtClean="0"/>
              <a:t>бюджетных</a:t>
            </a:r>
            <a:r>
              <a:rPr lang="en-US" sz="1300" dirty="0" smtClean="0"/>
              <a:t> </a:t>
            </a:r>
            <a:r>
              <a:rPr lang="en-US" sz="1300" dirty="0" err="1" smtClean="0"/>
              <a:t>ассигнований</a:t>
            </a:r>
            <a:r>
              <a:rPr lang="en-US" sz="1300" dirty="0" smtClean="0"/>
              <a:t> </a:t>
            </a:r>
            <a:r>
              <a:rPr lang="en-US" sz="1300" dirty="0" err="1" smtClean="0"/>
              <a:t>резервного</a:t>
            </a:r>
            <a:r>
              <a:rPr lang="en-US" sz="1300" dirty="0" smtClean="0"/>
              <a:t> </a:t>
            </a:r>
            <a:r>
              <a:rPr lang="en-US" sz="1300" dirty="0" err="1" smtClean="0"/>
              <a:t>фонда</a:t>
            </a:r>
            <a:r>
              <a:rPr lang="en-US" sz="1300" dirty="0" smtClean="0"/>
              <a:t> </a:t>
            </a:r>
            <a:r>
              <a:rPr lang="en-US" sz="1300" dirty="0" err="1" smtClean="0"/>
              <a:t>администрации</a:t>
            </a:r>
            <a:r>
              <a:rPr lang="en-US" sz="1300" dirty="0" smtClean="0"/>
              <a:t> </a:t>
            </a:r>
            <a:r>
              <a:rPr lang="en-US" sz="1300" dirty="0" err="1" smtClean="0"/>
              <a:t>Курского</a:t>
            </a:r>
            <a:r>
              <a:rPr lang="en-US" sz="1300" dirty="0" smtClean="0"/>
              <a:t> </a:t>
            </a:r>
            <a:r>
              <a:rPr lang="en-US" sz="1300" dirty="0" err="1" smtClean="0"/>
              <a:t>муниципального</a:t>
            </a:r>
            <a:r>
              <a:rPr lang="en-US" sz="1300" dirty="0" smtClean="0"/>
              <a:t> </a:t>
            </a:r>
            <a:r>
              <a:rPr lang="en-US" sz="1300" dirty="0" err="1" smtClean="0"/>
              <a:t>округа</a:t>
            </a:r>
            <a:r>
              <a:rPr lang="en-US" sz="1300" dirty="0" smtClean="0"/>
              <a:t> </a:t>
            </a:r>
            <a:r>
              <a:rPr lang="en-US" sz="1300" dirty="0" err="1" smtClean="0"/>
              <a:t>Ставропольского</a:t>
            </a:r>
            <a:r>
              <a:rPr lang="en-US" sz="1300" dirty="0" smtClean="0"/>
              <a:t> </a:t>
            </a:r>
            <a:r>
              <a:rPr lang="en-US" sz="1300" dirty="0" err="1" smtClean="0"/>
              <a:t>края</a:t>
            </a:r>
            <a:r>
              <a:rPr lang="ru-RU" sz="1300" dirty="0" smtClean="0"/>
              <a:t>», от 18 октября 2022 г. № 343-р «</a:t>
            </a:r>
            <a:r>
              <a:rPr lang="en-US" sz="1300" dirty="0" smtClean="0"/>
              <a:t>О </a:t>
            </a:r>
            <a:r>
              <a:rPr lang="en-US" sz="1300" dirty="0" err="1" smtClean="0"/>
              <a:t>внесении</a:t>
            </a:r>
            <a:r>
              <a:rPr lang="en-US" sz="1300" dirty="0" smtClean="0"/>
              <a:t> </a:t>
            </a:r>
            <a:r>
              <a:rPr lang="en-US" sz="1300" dirty="0" err="1" smtClean="0"/>
              <a:t>на</a:t>
            </a:r>
            <a:r>
              <a:rPr lang="en-US" sz="1300" dirty="0" smtClean="0"/>
              <a:t> </a:t>
            </a:r>
            <a:r>
              <a:rPr lang="en-US" sz="1300" dirty="0" err="1" smtClean="0"/>
              <a:t>рассмотрение</a:t>
            </a:r>
            <a:r>
              <a:rPr lang="en-US" sz="1300" dirty="0" smtClean="0"/>
              <a:t> </a:t>
            </a:r>
            <a:r>
              <a:rPr lang="en-US" sz="1300" dirty="0" err="1" smtClean="0"/>
              <a:t>Совета</a:t>
            </a:r>
            <a:r>
              <a:rPr lang="en-US" sz="1300" dirty="0" smtClean="0"/>
              <a:t> </a:t>
            </a:r>
            <a:r>
              <a:rPr lang="en-US" sz="1300" dirty="0" err="1" smtClean="0"/>
              <a:t>Курского</a:t>
            </a:r>
            <a:r>
              <a:rPr lang="en-US" sz="1300" dirty="0" smtClean="0"/>
              <a:t> </a:t>
            </a:r>
            <a:r>
              <a:rPr lang="en-US" sz="1300" dirty="0" err="1" smtClean="0"/>
              <a:t>муниципального</a:t>
            </a:r>
            <a:r>
              <a:rPr lang="en-US" sz="1300" dirty="0" smtClean="0"/>
              <a:t> </a:t>
            </a:r>
            <a:r>
              <a:rPr lang="en-US" sz="1300" dirty="0" err="1" smtClean="0"/>
              <a:t>округа</a:t>
            </a:r>
            <a:r>
              <a:rPr lang="en-US" sz="1300" dirty="0" smtClean="0"/>
              <a:t> </a:t>
            </a:r>
            <a:r>
              <a:rPr lang="en-US" sz="1300" dirty="0" err="1" smtClean="0"/>
              <a:t>Ставропольского</a:t>
            </a:r>
            <a:r>
              <a:rPr lang="en-US" sz="1300" dirty="0" smtClean="0"/>
              <a:t> </a:t>
            </a:r>
            <a:r>
              <a:rPr lang="en-US" sz="1300" dirty="0" err="1" smtClean="0"/>
              <a:t>края</a:t>
            </a:r>
            <a:r>
              <a:rPr lang="en-US" sz="1300" dirty="0" smtClean="0"/>
              <a:t> </a:t>
            </a:r>
            <a:r>
              <a:rPr lang="en-US" sz="1300" dirty="0" err="1" smtClean="0"/>
              <a:t>предложений</a:t>
            </a:r>
            <a:r>
              <a:rPr lang="en-US" sz="1300" dirty="0" smtClean="0"/>
              <a:t> о </a:t>
            </a:r>
            <a:r>
              <a:rPr lang="en-US" sz="1300" dirty="0" err="1" smtClean="0"/>
              <a:t>перераспределении</a:t>
            </a:r>
            <a:r>
              <a:rPr lang="en-US" sz="1300" dirty="0" smtClean="0"/>
              <a:t> </a:t>
            </a:r>
            <a:r>
              <a:rPr lang="en-US" sz="1300" dirty="0" err="1" smtClean="0"/>
              <a:t>утвержденных</a:t>
            </a:r>
            <a:r>
              <a:rPr lang="en-US" sz="1300" dirty="0" smtClean="0"/>
              <a:t> </a:t>
            </a:r>
            <a:r>
              <a:rPr lang="en-US" sz="1300" dirty="0" err="1" smtClean="0"/>
              <a:t>бюджетных</a:t>
            </a:r>
            <a:r>
              <a:rPr lang="en-US" sz="1300" dirty="0" smtClean="0"/>
              <a:t> </a:t>
            </a:r>
            <a:r>
              <a:rPr lang="en-US" sz="1300" dirty="0" err="1" smtClean="0"/>
              <a:t>ассигнований</a:t>
            </a:r>
            <a:r>
              <a:rPr lang="en-US" sz="1300" dirty="0" smtClean="0"/>
              <a:t> </a:t>
            </a:r>
            <a:r>
              <a:rPr lang="en-US" sz="1300" dirty="0" err="1" smtClean="0"/>
              <a:t>между</a:t>
            </a:r>
            <a:r>
              <a:rPr lang="en-US" sz="1300" dirty="0" smtClean="0"/>
              <a:t> </a:t>
            </a:r>
            <a:r>
              <a:rPr lang="en-US" sz="1300" dirty="0" err="1" smtClean="0"/>
              <a:t>главными</a:t>
            </a:r>
            <a:r>
              <a:rPr lang="en-US" sz="1300" dirty="0" smtClean="0"/>
              <a:t> </a:t>
            </a:r>
            <a:r>
              <a:rPr lang="en-US" sz="1300" dirty="0" err="1" smtClean="0"/>
              <a:t>распорядителями</a:t>
            </a:r>
            <a:r>
              <a:rPr lang="en-US" sz="1300" dirty="0" smtClean="0"/>
              <a:t> </a:t>
            </a:r>
            <a:r>
              <a:rPr lang="en-US" sz="1300" dirty="0" err="1" smtClean="0"/>
              <a:t>бюджетных</a:t>
            </a:r>
            <a:r>
              <a:rPr lang="en-US" sz="1300" dirty="0" smtClean="0"/>
              <a:t> </a:t>
            </a:r>
            <a:r>
              <a:rPr lang="en-US" sz="1300" dirty="0" err="1" smtClean="0"/>
              <a:t>средств</a:t>
            </a:r>
            <a:r>
              <a:rPr lang="en-US" sz="1300" dirty="0" smtClean="0"/>
              <a:t> </a:t>
            </a:r>
            <a:r>
              <a:rPr lang="en-US" sz="1300" dirty="0" err="1" smtClean="0"/>
              <a:t>бюджета</a:t>
            </a:r>
            <a:r>
              <a:rPr lang="en-US" sz="1300" dirty="0" smtClean="0"/>
              <a:t> </a:t>
            </a:r>
            <a:r>
              <a:rPr lang="en-US" sz="1300" dirty="0" err="1" smtClean="0"/>
              <a:t>Курского</a:t>
            </a:r>
            <a:r>
              <a:rPr lang="en-US" sz="1300" dirty="0" smtClean="0"/>
              <a:t> </a:t>
            </a:r>
            <a:r>
              <a:rPr lang="en-US" sz="1300" dirty="0" err="1" smtClean="0"/>
              <a:t>муниципального</a:t>
            </a:r>
            <a:r>
              <a:rPr lang="en-US" sz="1300" dirty="0" smtClean="0"/>
              <a:t> </a:t>
            </a:r>
            <a:r>
              <a:rPr lang="en-US" sz="1300" dirty="0" err="1" smtClean="0"/>
              <a:t>округа</a:t>
            </a:r>
            <a:r>
              <a:rPr lang="en-US" sz="1300" dirty="0" smtClean="0"/>
              <a:t> </a:t>
            </a:r>
            <a:r>
              <a:rPr lang="en-US" sz="1300" dirty="0" err="1" smtClean="0"/>
              <a:t>Ставропольского</a:t>
            </a:r>
            <a:r>
              <a:rPr lang="en-US" sz="1300" dirty="0" smtClean="0"/>
              <a:t> </a:t>
            </a:r>
            <a:r>
              <a:rPr lang="en-US" sz="1300" dirty="0" err="1" smtClean="0"/>
              <a:t>края</a:t>
            </a:r>
            <a:r>
              <a:rPr lang="ru-RU" sz="1300" dirty="0" smtClean="0"/>
              <a:t>», от 18 октября 2022 г. № 344-р «</a:t>
            </a:r>
            <a:r>
              <a:rPr lang="en-US" sz="1300" dirty="0" smtClean="0"/>
              <a:t>О </a:t>
            </a:r>
            <a:r>
              <a:rPr lang="en-US" sz="1300" dirty="0" err="1" smtClean="0"/>
              <a:t>внесении</a:t>
            </a:r>
            <a:r>
              <a:rPr lang="en-US" sz="1300" dirty="0" smtClean="0"/>
              <a:t> </a:t>
            </a:r>
            <a:r>
              <a:rPr lang="en-US" sz="1300" dirty="0" err="1" smtClean="0"/>
              <a:t>на</a:t>
            </a:r>
            <a:r>
              <a:rPr lang="en-US" sz="1300" dirty="0" smtClean="0"/>
              <a:t> </a:t>
            </a:r>
            <a:r>
              <a:rPr lang="en-US" sz="1300" dirty="0" err="1" smtClean="0"/>
              <a:t>рассмотрение</a:t>
            </a:r>
            <a:r>
              <a:rPr lang="en-US" sz="1300" dirty="0" smtClean="0"/>
              <a:t> </a:t>
            </a:r>
            <a:r>
              <a:rPr lang="en-US" sz="1300" dirty="0" err="1" smtClean="0"/>
              <a:t>Совета</a:t>
            </a:r>
            <a:r>
              <a:rPr lang="en-US" sz="1300" dirty="0" smtClean="0"/>
              <a:t> </a:t>
            </a:r>
            <a:r>
              <a:rPr lang="en-US" sz="1300" dirty="0" err="1" smtClean="0"/>
              <a:t>Курского</a:t>
            </a:r>
            <a:r>
              <a:rPr lang="en-US" sz="1300" dirty="0" smtClean="0"/>
              <a:t> </a:t>
            </a:r>
            <a:r>
              <a:rPr lang="en-US" sz="1300" dirty="0" err="1" smtClean="0"/>
              <a:t>муниципального</a:t>
            </a:r>
            <a:r>
              <a:rPr lang="en-US" sz="1300" dirty="0" smtClean="0"/>
              <a:t> </a:t>
            </a:r>
            <a:r>
              <a:rPr lang="en-US" sz="1300" dirty="0" err="1" smtClean="0"/>
              <a:t>округа</a:t>
            </a:r>
            <a:r>
              <a:rPr lang="en-US" sz="1300" dirty="0" smtClean="0"/>
              <a:t> </a:t>
            </a:r>
            <a:r>
              <a:rPr lang="en-US" sz="1300" dirty="0" err="1" smtClean="0"/>
              <a:t>Ставропольского</a:t>
            </a:r>
            <a:r>
              <a:rPr lang="en-US" sz="1300" dirty="0" smtClean="0"/>
              <a:t> </a:t>
            </a:r>
            <a:r>
              <a:rPr lang="en-US" sz="1300" dirty="0" err="1" smtClean="0"/>
              <a:t>края</a:t>
            </a:r>
            <a:r>
              <a:rPr lang="en-US" sz="1300" dirty="0" smtClean="0"/>
              <a:t> </a:t>
            </a:r>
            <a:r>
              <a:rPr lang="en-US" sz="1300" dirty="0" err="1" smtClean="0"/>
              <a:t>предложений</a:t>
            </a:r>
            <a:r>
              <a:rPr lang="en-US" sz="1300" dirty="0" smtClean="0"/>
              <a:t> о </a:t>
            </a:r>
            <a:r>
              <a:rPr lang="en-US" sz="1300" dirty="0" err="1" smtClean="0"/>
              <a:t>распределении</a:t>
            </a:r>
            <a:r>
              <a:rPr lang="en-US" sz="1300" dirty="0" smtClean="0"/>
              <a:t> </a:t>
            </a:r>
            <a:r>
              <a:rPr lang="en-US" sz="1300" dirty="0" err="1" smtClean="0"/>
              <a:t>свободных</a:t>
            </a:r>
            <a:r>
              <a:rPr lang="en-US" sz="1300" dirty="0" smtClean="0"/>
              <a:t> </a:t>
            </a:r>
            <a:r>
              <a:rPr lang="en-US" sz="1300" dirty="0" err="1" smtClean="0"/>
              <a:t>остатков</a:t>
            </a:r>
            <a:r>
              <a:rPr lang="en-US" sz="1300" dirty="0" smtClean="0"/>
              <a:t> </a:t>
            </a:r>
            <a:r>
              <a:rPr lang="en-US" sz="1300" dirty="0" err="1" smtClean="0"/>
              <a:t>бюджетных</a:t>
            </a:r>
            <a:r>
              <a:rPr lang="en-US" sz="1300" dirty="0" smtClean="0"/>
              <a:t> </a:t>
            </a:r>
            <a:r>
              <a:rPr lang="en-US" sz="1300" dirty="0" err="1" smtClean="0"/>
              <a:t>средств</a:t>
            </a:r>
            <a:r>
              <a:rPr lang="en-US" sz="1300" dirty="0" smtClean="0"/>
              <a:t>, </a:t>
            </a:r>
            <a:r>
              <a:rPr lang="en-US" sz="1300" dirty="0" err="1" smtClean="0"/>
              <a:t>образовавшихся</a:t>
            </a:r>
            <a:r>
              <a:rPr lang="en-US" sz="1300" dirty="0" smtClean="0"/>
              <a:t> </a:t>
            </a:r>
            <a:r>
              <a:rPr lang="en-US" sz="1300" dirty="0" err="1" smtClean="0"/>
              <a:t>по</a:t>
            </a:r>
            <a:r>
              <a:rPr lang="en-US" sz="1300" dirty="0" smtClean="0"/>
              <a:t> </a:t>
            </a:r>
            <a:r>
              <a:rPr lang="en-US" sz="1300" dirty="0" err="1" smtClean="0"/>
              <a:t>состоянию</a:t>
            </a:r>
            <a:r>
              <a:rPr lang="en-US" sz="1300" dirty="0" smtClean="0"/>
              <a:t> </a:t>
            </a:r>
            <a:r>
              <a:rPr lang="en-US" sz="1300" dirty="0" err="1" smtClean="0"/>
              <a:t>на</a:t>
            </a:r>
            <a:r>
              <a:rPr lang="en-US" sz="1300" dirty="0" smtClean="0"/>
              <a:t> 01 </a:t>
            </a:r>
            <a:r>
              <a:rPr lang="en-US" sz="1300" dirty="0" err="1" smtClean="0"/>
              <a:t>января</a:t>
            </a:r>
            <a:r>
              <a:rPr lang="en-US" sz="1300" dirty="0" smtClean="0"/>
              <a:t> 2022 </a:t>
            </a:r>
            <a:r>
              <a:rPr lang="en-US" sz="1300" dirty="0" err="1" smtClean="0"/>
              <a:t>года</a:t>
            </a:r>
            <a:r>
              <a:rPr lang="ru-RU" sz="1300" dirty="0" smtClean="0"/>
              <a:t>», от 26 октября 2022 г. № 351-р «О перераспределении утвержденных бюджетных ассигнований, зарезервированных в бюджете Курского муниципального округа Ставропольского края» и уведомлений, поступивших от министерств Ставропольского края:</a:t>
            </a:r>
            <a:endParaRPr lang="ru-RU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/>
        </p:nvGraphicFramePr>
        <p:xfrm>
          <a:off x="0" y="457200"/>
          <a:ext cx="4876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4572000" y="533400"/>
          <a:ext cx="45720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Овальная выноска 8"/>
          <p:cNvSpPr/>
          <p:nvPr/>
        </p:nvSpPr>
        <p:spPr>
          <a:xfrm>
            <a:off x="0" y="762000"/>
            <a:ext cx="1219200" cy="609600"/>
          </a:xfrm>
          <a:prstGeom prst="wedgeEllipseCallout">
            <a:avLst>
              <a:gd name="adj1" fmla="val 89969"/>
              <a:gd name="adj2" fmla="val 39825"/>
            </a:avLst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+836,47</a:t>
            </a:r>
            <a:endParaRPr lang="ru-RU" sz="1400" dirty="0"/>
          </a:p>
        </p:txBody>
      </p:sp>
      <p:sp>
        <p:nvSpPr>
          <p:cNvPr id="10" name="Овальная выноска 9"/>
          <p:cNvSpPr/>
          <p:nvPr/>
        </p:nvSpPr>
        <p:spPr>
          <a:xfrm>
            <a:off x="0" y="3657600"/>
            <a:ext cx="1447800" cy="609600"/>
          </a:xfrm>
          <a:prstGeom prst="wedgeEllipseCallout">
            <a:avLst>
              <a:gd name="adj1" fmla="val 37047"/>
              <a:gd name="adj2" fmla="val -101454"/>
            </a:avLst>
          </a:prstGeom>
          <a:solidFill>
            <a:schemeClr val="accent4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+31 536,72</a:t>
            </a:r>
            <a:endParaRPr lang="ru-RU" sz="1400" dirty="0"/>
          </a:p>
        </p:txBody>
      </p:sp>
      <p:sp>
        <p:nvSpPr>
          <p:cNvPr id="11" name="Овальная выноска 10"/>
          <p:cNvSpPr/>
          <p:nvPr/>
        </p:nvSpPr>
        <p:spPr>
          <a:xfrm>
            <a:off x="4267200" y="1676400"/>
            <a:ext cx="1219200" cy="609600"/>
          </a:xfrm>
          <a:prstGeom prst="wedgeEllipseCallout">
            <a:avLst>
              <a:gd name="adj1" fmla="val -67880"/>
              <a:gd name="adj2" fmla="val 123546"/>
            </a:avLst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+509,48</a:t>
            </a:r>
            <a:endParaRPr lang="ru-RU" sz="1400" dirty="0"/>
          </a:p>
        </p:txBody>
      </p:sp>
      <p:sp>
        <p:nvSpPr>
          <p:cNvPr id="12" name="Овальная выноска 11"/>
          <p:cNvSpPr/>
          <p:nvPr/>
        </p:nvSpPr>
        <p:spPr>
          <a:xfrm>
            <a:off x="3657600" y="762000"/>
            <a:ext cx="1371600" cy="609600"/>
          </a:xfrm>
          <a:prstGeom prst="wedgeEllipseCallout">
            <a:avLst>
              <a:gd name="adj1" fmla="val -30670"/>
              <a:gd name="adj2" fmla="val 135755"/>
            </a:avLst>
          </a:prstGeom>
          <a:solidFill>
            <a:schemeClr val="accent2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+6 634,62</a:t>
            </a:r>
            <a:endParaRPr lang="ru-RU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2209800" y="0"/>
            <a:ext cx="5192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ИЗМЕНЕНИЯ ВНОСИМЫЕ В СТРУКТУРУ БЮДЖЕТА:</a:t>
            </a:r>
            <a:endParaRPr lang="ru-RU" b="1" dirty="0">
              <a:cs typeface="Times New Roman" pitchFamily="18" charset="0"/>
            </a:endParaRPr>
          </a:p>
        </p:txBody>
      </p:sp>
      <p:sp>
        <p:nvSpPr>
          <p:cNvPr id="15" name="Овальная выноска 14"/>
          <p:cNvSpPr/>
          <p:nvPr/>
        </p:nvSpPr>
        <p:spPr>
          <a:xfrm>
            <a:off x="4038600" y="3124200"/>
            <a:ext cx="1371600" cy="609600"/>
          </a:xfrm>
          <a:prstGeom prst="wedgeEllipseCallout">
            <a:avLst>
              <a:gd name="adj1" fmla="val 72477"/>
              <a:gd name="adj2" fmla="val 24129"/>
            </a:avLst>
          </a:prstGeom>
          <a:solidFill>
            <a:schemeClr val="accent5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+ 9 314,22</a:t>
            </a:r>
            <a:endParaRPr lang="ru-RU" sz="1400" dirty="0"/>
          </a:p>
        </p:txBody>
      </p:sp>
      <p:sp>
        <p:nvSpPr>
          <p:cNvPr id="16" name="Овальная выноска 15"/>
          <p:cNvSpPr/>
          <p:nvPr/>
        </p:nvSpPr>
        <p:spPr>
          <a:xfrm>
            <a:off x="7620000" y="762000"/>
            <a:ext cx="1524000" cy="609600"/>
          </a:xfrm>
          <a:prstGeom prst="wedgeEllipseCallout">
            <a:avLst>
              <a:gd name="adj1" fmla="val -9624"/>
              <a:gd name="adj2" fmla="val 111337"/>
            </a:avLst>
          </a:prstGeom>
          <a:solidFill>
            <a:srgbClr val="FF7C80"/>
          </a:solidFill>
          <a:ln>
            <a:noFill/>
          </a:ln>
          <a:scene3d>
            <a:camera prst="orthographicFront"/>
            <a:lightRig rig="threePt" dir="t"/>
          </a:scene3d>
          <a:sp3d>
            <a:bevelT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+38 680,82</a:t>
            </a:r>
            <a:endParaRPr lang="ru-RU" sz="1400" dirty="0"/>
          </a:p>
        </p:txBody>
      </p:sp>
      <p:graphicFrame>
        <p:nvGraphicFramePr>
          <p:cNvPr id="14" name="Диаграмма 13"/>
          <p:cNvGraphicFramePr/>
          <p:nvPr/>
        </p:nvGraphicFramePr>
        <p:xfrm>
          <a:off x="2057400" y="4343400"/>
          <a:ext cx="53340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8104805" y="304800"/>
            <a:ext cx="103919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 smtClean="0"/>
              <a:t> тыс. рублей</a:t>
            </a:r>
            <a:endParaRPr lang="ru-RU" sz="1200" i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447800" y="2743200"/>
            <a:ext cx="90281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 smtClean="0"/>
              <a:t> субвенции</a:t>
            </a:r>
            <a:endParaRPr lang="ru-RU" sz="1200" i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905000" y="1371600"/>
            <a:ext cx="4427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 smtClean="0"/>
              <a:t> </a:t>
            </a:r>
            <a:r>
              <a:rPr lang="ru-RU" sz="1200" i="1" dirty="0" err="1" smtClean="0"/>
              <a:t>н</a:t>
            </a:r>
            <a:r>
              <a:rPr lang="ru-RU" sz="1200" i="1" dirty="0" smtClean="0"/>
              <a:t>/</a:t>
            </a:r>
            <a:r>
              <a:rPr lang="ru-RU" sz="1200" i="1" dirty="0" err="1" smtClean="0"/>
              <a:t>н</a:t>
            </a:r>
            <a:endParaRPr lang="ru-RU" sz="1200" i="1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590800" y="1524000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 smtClean="0"/>
              <a:t> дотации</a:t>
            </a:r>
            <a:endParaRPr lang="ru-RU" sz="1200" i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2971800" y="2514600"/>
            <a:ext cx="81464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 smtClean="0"/>
              <a:t> субсидии</a:t>
            </a:r>
            <a:endParaRPr lang="ru-RU" sz="1200" i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6477000" y="1752600"/>
            <a:ext cx="109683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 smtClean="0"/>
              <a:t> целевые МБТ</a:t>
            </a:r>
            <a:endParaRPr lang="ru-RU" sz="1200" i="1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638800" y="2971800"/>
            <a:ext cx="149432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 smtClean="0"/>
              <a:t> собственные </a:t>
            </a:r>
            <a:r>
              <a:rPr lang="ru-RU" sz="1200" i="1" dirty="0" err="1" smtClean="0"/>
              <a:t>ср-ва</a:t>
            </a:r>
            <a:endParaRPr lang="ru-RU" sz="1200" i="1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3810000" y="5867400"/>
            <a:ext cx="12156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 smtClean="0"/>
              <a:t> возвраты МБТ</a:t>
            </a:r>
            <a:endParaRPr lang="ru-RU" sz="1200" i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724400" y="5486400"/>
            <a:ext cx="8354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 smtClean="0"/>
              <a:t> остатки</a:t>
            </a:r>
            <a:endParaRPr lang="ru-RU" sz="1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0" y="685800"/>
          <a:ext cx="9144000" cy="617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514600" y="152400"/>
            <a:ext cx="4349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ОСНОВНЫЕ ХАРАКТЕРИСТИКИ БЮДЖЕТА</a:t>
            </a:r>
            <a:endParaRPr lang="ru-RU" b="1" dirty="0"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67600" y="6858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cs typeface="Times New Roman" pitchFamily="18" charset="0"/>
              </a:rPr>
              <a:t>отклонение</a:t>
            </a:r>
            <a:endParaRPr lang="ru-RU" sz="1400" dirty="0"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53200" y="9906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+ 39 480,38</a:t>
            </a:r>
          </a:p>
          <a:p>
            <a:pPr algn="ctr"/>
            <a:r>
              <a:rPr lang="ru-RU" sz="1400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10400" y="25908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+ 40 174,88</a:t>
            </a:r>
          </a:p>
          <a:p>
            <a:pPr algn="ctr"/>
            <a:r>
              <a:rPr lang="ru-RU" sz="1400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43800" y="44196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+ 694,50</a:t>
            </a:r>
          </a:p>
          <a:p>
            <a:pPr algn="ctr"/>
            <a:r>
              <a:rPr lang="ru-RU" sz="1400" dirty="0" smtClean="0">
                <a:cs typeface="Times New Roman" pitchFamily="18" charset="0"/>
              </a:rPr>
              <a:t>тыс.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0"/>
            <a:ext cx="8763000" cy="176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dirty="0" smtClean="0"/>
              <a:t>	</a:t>
            </a:r>
            <a:r>
              <a:rPr lang="ru-RU" sz="1400" dirty="0" smtClean="0"/>
              <a:t> </a:t>
            </a:r>
            <a:r>
              <a:rPr lang="ru-RU" sz="1400" b="1" dirty="0" smtClean="0"/>
              <a:t>В 2023 году внесены следующие изменения:</a:t>
            </a:r>
          </a:p>
          <a:p>
            <a:pPr algn="just"/>
            <a:r>
              <a:rPr lang="ru-RU" sz="1300" dirty="0" smtClean="0"/>
              <a:t>	 В соответствии с решением от 05 сентября 2022 г. № 10 «Об объявлении победителей конкурсного отбора  субъектов Российской Федерации на предоставление в 2023 году иных межбюджетных трансфертов из федерального бюджета бюджетам Российской федерации на создание модельных муниципальных библиотек в целях реализации национального проекта «Культура», утвержденным Статс-секретарем-заместителем Министра культуры Российской Федерации А.Ю.Маниловой, районная детская библиотека муниципального казенного учреждения культуры «Централизованная библиотечная система» (станица Курская, улица Советская, 17) признана победителем конкурсного отбора на 2023 год. </a:t>
            </a:r>
            <a:endParaRPr lang="ru-RU" sz="1300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0" y="1371600"/>
          <a:ext cx="50292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/>
        </p:nvGraphicFramePr>
        <p:xfrm>
          <a:off x="4419600" y="1447800"/>
          <a:ext cx="45720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Овальная выноска 4"/>
          <p:cNvSpPr/>
          <p:nvPr/>
        </p:nvSpPr>
        <p:spPr>
          <a:xfrm>
            <a:off x="3886200" y="1752600"/>
            <a:ext cx="1371600" cy="609600"/>
          </a:xfrm>
          <a:prstGeom prst="wedgeEllipseCallout">
            <a:avLst>
              <a:gd name="adj1" fmla="val -30670"/>
              <a:gd name="adj2" fmla="val 135755"/>
            </a:avLst>
          </a:prstGeom>
          <a:solidFill>
            <a:schemeClr val="accent2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+5 000,00</a:t>
            </a:r>
            <a:endParaRPr lang="ru-RU" sz="1400" dirty="0"/>
          </a:p>
        </p:txBody>
      </p:sp>
      <p:sp>
        <p:nvSpPr>
          <p:cNvPr id="6" name="Овальная выноска 5"/>
          <p:cNvSpPr/>
          <p:nvPr/>
        </p:nvSpPr>
        <p:spPr>
          <a:xfrm>
            <a:off x="7620000" y="1676400"/>
            <a:ext cx="1371600" cy="609600"/>
          </a:xfrm>
          <a:prstGeom prst="wedgeEllipseCallout">
            <a:avLst>
              <a:gd name="adj1" fmla="val -23887"/>
              <a:gd name="adj2" fmla="val 90408"/>
            </a:avLst>
          </a:prstGeom>
          <a:solidFill>
            <a:srgbClr val="FF7C80"/>
          </a:solidFill>
          <a:ln>
            <a:noFill/>
          </a:ln>
          <a:scene3d>
            <a:camera prst="orthographicFront"/>
            <a:lightRig rig="threePt" dir="t"/>
          </a:scene3d>
          <a:sp3d>
            <a:bevelT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+5 000,00</a:t>
            </a:r>
            <a:endParaRPr lang="ru-RU" sz="1400" dirty="0"/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0" y="5334000"/>
          <a:ext cx="9144000" cy="152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410200" y="5638800"/>
            <a:ext cx="1295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/>
              <a:t>+ 5 000,00</a:t>
            </a:r>
          </a:p>
          <a:p>
            <a:pPr algn="ctr"/>
            <a:r>
              <a:rPr lang="ru-RU" sz="1100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0" y="1752600"/>
            <a:ext cx="103919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 smtClean="0"/>
              <a:t> тыс. рублей</a:t>
            </a:r>
            <a:endParaRPr lang="ru-RU" sz="1200" i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781800" y="2743200"/>
            <a:ext cx="109683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 smtClean="0"/>
              <a:t> целевые МБТ</a:t>
            </a:r>
            <a:endParaRPr lang="ru-RU" sz="1200" i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486400" y="3733800"/>
            <a:ext cx="149432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 smtClean="0"/>
              <a:t> собственные </a:t>
            </a:r>
            <a:r>
              <a:rPr lang="ru-RU" sz="1200" i="1" dirty="0" err="1" smtClean="0"/>
              <a:t>ср-ва</a:t>
            </a:r>
            <a:endParaRPr lang="ru-RU" sz="1200" i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828800" y="3733800"/>
            <a:ext cx="90281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 smtClean="0"/>
              <a:t> субвенции</a:t>
            </a:r>
            <a:endParaRPr lang="ru-RU" sz="1200" i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905000" y="2362200"/>
            <a:ext cx="4074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 err="1" smtClean="0"/>
              <a:t>н</a:t>
            </a:r>
            <a:r>
              <a:rPr lang="ru-RU" sz="1200" i="1" dirty="0" smtClean="0"/>
              <a:t>/</a:t>
            </a:r>
            <a:r>
              <a:rPr lang="ru-RU" sz="1200" i="1" dirty="0" err="1" smtClean="0"/>
              <a:t>н</a:t>
            </a:r>
            <a:endParaRPr lang="ru-RU" sz="1200" i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743200" y="2438400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 smtClean="0"/>
              <a:t> дотации</a:t>
            </a:r>
            <a:endParaRPr lang="ru-RU" sz="1200" i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200400" y="3200400"/>
            <a:ext cx="81464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 smtClean="0"/>
              <a:t> субсидии</a:t>
            </a:r>
            <a:endParaRPr lang="ru-RU" sz="1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10998</TotalTime>
  <Words>177</Words>
  <Application>Microsoft Office PowerPoint</Application>
  <PresentationFormat>Экран (4:3)</PresentationFormat>
  <Paragraphs>59</Paragraphs>
  <Slides>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Office Theme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СУФД</dc:creator>
  <cp:lastModifiedBy>Пользователь Windows</cp:lastModifiedBy>
  <cp:revision>759</cp:revision>
  <dcterms:created xsi:type="dcterms:W3CDTF">2017-08-15T11:56:06Z</dcterms:created>
  <dcterms:modified xsi:type="dcterms:W3CDTF">2022-11-18T11:10:53Z</dcterms:modified>
</cp:coreProperties>
</file>