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314" r:id="rId3"/>
    <p:sldId id="317" r:id="rId4"/>
    <p:sldId id="298" r:id="rId5"/>
    <p:sldId id="31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33CC33"/>
    <a:srgbClr val="FF7C80"/>
    <a:srgbClr val="FFCCFF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1200828412073541"/>
          <c:y val="0.13415592937246484"/>
          <c:w val="0.6216633858267715"/>
          <c:h val="0.6417170434340888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1"/>
            <c:spPr>
              <a:solidFill>
                <a:srgbClr val="C0504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4"/>
            <c:spPr>
              <a:solidFill>
                <a:srgbClr val="33CC33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Лист1!$A$2:$A$7</c:f>
              <c:strCache>
                <c:ptCount val="6"/>
                <c:pt idx="0">
                  <c:v>дотации</c:v>
                </c:pt>
                <c:pt idx="1">
                  <c:v>межбюджетные МБТ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возвраты МБТ</c:v>
                </c:pt>
                <c:pt idx="5">
                  <c:v>налоговые и 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462516</c:v>
                </c:pt>
                <c:pt idx="1">
                  <c:v>40359.9</c:v>
                </c:pt>
                <c:pt idx="2">
                  <c:v>806887.61</c:v>
                </c:pt>
                <c:pt idx="3">
                  <c:v>1274883.27</c:v>
                </c:pt>
                <c:pt idx="4">
                  <c:v>-126554.38</c:v>
                </c:pt>
                <c:pt idx="5">
                  <c:v>352602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87632407791131361"/>
          <c:w val="1"/>
          <c:h val="0.1236759220886866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513319230618564"/>
          <c:y val="0.13415592937246484"/>
          <c:w val="0.7123655913978495"/>
          <c:h val="0.690104166666666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1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целевые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800627.76</c:v>
                </c:pt>
                <c:pt idx="1">
                  <c:v>2137985.8099999991</c:v>
                </c:pt>
              </c:numCache>
            </c:numRef>
          </c:val>
        </c:ser>
        <c:firstSliceAng val="156"/>
      </c:pieChart>
    </c:plotArea>
    <c:legend>
      <c:legendPos val="r"/>
      <c:layout>
        <c:manualLayout>
          <c:xMode val="edge"/>
          <c:yMode val="edge"/>
          <c:x val="0.55938298337707759"/>
          <c:y val="0.8250421328912837"/>
          <c:w val="0.43721198912635972"/>
          <c:h val="0.1164783969311528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50048443944506937"/>
          <c:y val="3.2855324902569052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45022183870851745"/>
          <c:y val="0.19102150537634408"/>
          <c:w val="0.32254761904761986"/>
          <c:h val="0.728333333333333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3500"/>
            </a:sp3d>
          </c:spPr>
          <c:dPt>
            <c:idx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остатки собственных средств</c:v>
                </c:pt>
                <c:pt idx="1">
                  <c:v>возвраты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54618.15</c:v>
                </c:pt>
                <c:pt idx="1">
                  <c:v>126554.38</c:v>
                </c:pt>
              </c:numCache>
            </c:numRef>
          </c:val>
        </c:ser>
        <c:firstSliceAng val="30"/>
      </c:pieChart>
    </c:plotArea>
    <c:legend>
      <c:legendPos val="r"/>
      <c:layout>
        <c:manualLayout>
          <c:xMode val="edge"/>
          <c:yMode val="edge"/>
          <c:x val="5.2511415525114152E-2"/>
          <c:y val="0.61305731944797259"/>
          <c:w val="0.34136231258763911"/>
          <c:h val="0.3209304885276440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448906386701695"/>
          <c:y val="2.8924955809095002E-4"/>
          <c:w val="0.83032263445883103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50141242937853059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6045197740112975"/>
                  <c:y val="-2.145922746781138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181172.53</c:v>
                </c:pt>
                <c:pt idx="1">
                  <c:v>2794697.58</c:v>
                </c:pt>
                <c:pt idx="2">
                  <c:v>2613525.0499999998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48775896762904808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3888899825022093"/>
                  <c:y val="-4.291874230006962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181172.53</c:v>
                </c:pt>
                <c:pt idx="1">
                  <c:v>2991866.9299999997</c:v>
                </c:pt>
                <c:pt idx="2">
                  <c:v>2810694.4</c:v>
                </c:pt>
              </c:numCache>
            </c:numRef>
          </c:val>
        </c:ser>
        <c:axId val="164824192"/>
        <c:axId val="164910208"/>
      </c:barChart>
      <c:catAx>
        <c:axId val="164824192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64910208"/>
        <c:crosses val="autoZero"/>
        <c:auto val="1"/>
        <c:lblAlgn val="ctr"/>
        <c:lblOffset val="100"/>
      </c:catAx>
      <c:valAx>
        <c:axId val="16491020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482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293088364048E-2"/>
          <c:y val="0.84008181847639574"/>
          <c:w val="0.96479102718092702"/>
          <c:h val="0.11292784830467605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448906386701701"/>
          <c:y val="2.8924955809095002E-4"/>
          <c:w val="0.83032263445883125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50141242937853059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6045197740112975"/>
                  <c:y val="-2.14592274678114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2092655.77</c:v>
                </c:pt>
                <c:pt idx="2">
                  <c:v>2092655.77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48775896762904836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3888899825022126"/>
                  <c:y val="-4.291874230006962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2175894.2799999998</c:v>
                </c:pt>
                <c:pt idx="2">
                  <c:v>2175984.2799999998</c:v>
                </c:pt>
              </c:numCache>
            </c:numRef>
          </c:val>
        </c:ser>
        <c:axId val="29536256"/>
        <c:axId val="29538560"/>
      </c:barChart>
      <c:catAx>
        <c:axId val="29536256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29538560"/>
        <c:crosses val="autoZero"/>
        <c:auto val="1"/>
        <c:lblAlgn val="ctr"/>
        <c:lblOffset val="100"/>
      </c:catAx>
      <c:valAx>
        <c:axId val="2953856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9536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300502691401E-2"/>
          <c:y val="0.88652983950776643"/>
          <c:w val="0.96479102718092724"/>
          <c:h val="0.11292784830467605"/>
        </c:manualLayout>
      </c:layout>
      <c:txPr>
        <a:bodyPr/>
        <a:lstStyle/>
        <a:p>
          <a:pPr>
            <a:defRPr sz="12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0.16438</cdr:x>
      <cdr:y>0.32258</cdr:y>
    </cdr:from>
    <cdr:to>
      <cdr:x>0.41096</cdr:x>
      <cdr:y>0.51613</cdr:y>
    </cdr:to>
    <cdr:sp macro="" textlink="">
      <cdr:nvSpPr>
        <cdr:cNvPr id="2" name="Овальная выноска 1"/>
        <cdr:cNvSpPr/>
      </cdr:nvSpPr>
      <cdr:spPr>
        <a:xfrm xmlns:a="http://schemas.openxmlformats.org/drawingml/2006/main">
          <a:off x="914400" y="762000"/>
          <a:ext cx="1371600" cy="457200"/>
        </a:xfrm>
        <a:prstGeom xmlns:a="http://schemas.openxmlformats.org/drawingml/2006/main" prst="wedgeEllipseCallout">
          <a:avLst>
            <a:gd name="adj1" fmla="val 61074"/>
            <a:gd name="adj2" fmla="val 73661"/>
          </a:avLst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635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dirty="0" smtClean="0"/>
            <a:t>+23,30</a:t>
          </a:r>
          <a:endParaRPr lang="ru-RU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ешение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Совета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Курского муниципального округа Ставропольского края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23 декабря 2022 г. № 465 «О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09 декабря 2021 г. № 306 «О бюджете Курского муниципального округа Ставропольского края на 2022 год и плановый период 2023 и 2024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3" cstate="print"/>
          <a:srcRect b="12500"/>
          <a:stretch>
            <a:fillRect/>
          </a:stretch>
        </p:blipFill>
        <p:spPr bwMode="auto">
          <a:xfrm>
            <a:off x="990600" y="3962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	</a:t>
            </a:r>
            <a:r>
              <a:rPr lang="ru-RU" sz="1300" dirty="0" smtClean="0"/>
              <a:t> </a:t>
            </a:r>
            <a:r>
              <a:rPr lang="ru-RU" sz="1400" dirty="0" smtClean="0"/>
              <a:t>На основании Закона Ставропольского края от 06 декабря 2022 г.   </a:t>
            </a:r>
            <a:r>
              <a:rPr lang="ru-RU" sz="1400" dirty="0" smtClean="0"/>
              <a:t>№ </a:t>
            </a:r>
            <a:r>
              <a:rPr lang="ru-RU" sz="1400" dirty="0" smtClean="0"/>
              <a:t>101-кз «О внесении изменений в Закон  Ставропольского края «О бюджете Ставропольского края на 2022 год и плановый период 2024 и 2025 годов», постановления Правительства Ставропольского края от 11 ноября 2022 г. № 666-п «О внесении изменений в постановление Правительства Ставропольского края от 31 мая 2022 г. № 299-п «О выделении средств из резервного фонда Правительства Ставропольского края и распределении в 2022 году иных межбюджетных трансфертов из бюджета Ставропольского края бюджетам муниципальных и городских округов Ставропольского края на реализацию мероприятий по временному социально-бытовому обустройству и питанию граждан Российской Федерации, Украины, Донецкой Народной Республики, Луганской Народной Республики и лиц без гражданства, постоянно проживающих на территориях Украины, Донецкой Народной Республики, Луганской Народной Республики, вынуждено покинувших территорию Украины, Донецкой Народной Республики и Луганской Народной Республики, прибывших на территорию Российской Федерации в экстренном массовом порядке и находящихся в пунктах временного размещения на территории Ставропольского края»,  и уведомлений, поступивших от министерств Ставропольского края:</a:t>
            </a:r>
            <a:endParaRPr lang="ru-RU" sz="1400" dirty="0"/>
          </a:p>
        </p:txBody>
      </p:sp>
      <p:pic>
        <p:nvPicPr>
          <p:cNvPr id="6148" name="Picture 4" descr="https://api.amic.ru/uploads/news/images/11D524F23AD14198823D67C828CB09C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962400"/>
            <a:ext cx="3581400" cy="2017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54" name="Picture 10" descr="https://catherineasquithgallery.com/uploads/posts/2021-02/1613567137_148-p-fon-dlya-prezentatsii-professii-16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962400"/>
            <a:ext cx="3400661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0" y="457200"/>
          <a:ext cx="487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72000" y="53340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Овальная выноска 8"/>
          <p:cNvSpPr/>
          <p:nvPr/>
        </p:nvSpPr>
        <p:spPr>
          <a:xfrm>
            <a:off x="381000" y="533400"/>
            <a:ext cx="1143000" cy="381000"/>
          </a:xfrm>
          <a:prstGeom prst="wedgeEllipseCallout">
            <a:avLst>
              <a:gd name="adj1" fmla="val 83400"/>
              <a:gd name="adj2" fmla="val 107150"/>
            </a:avLst>
          </a:prstGeom>
          <a:solidFill>
            <a:srgbClr val="FF9933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+216,11</a:t>
            </a:r>
            <a:endParaRPr lang="ru-RU" sz="1200" dirty="0"/>
          </a:p>
        </p:txBody>
      </p:sp>
      <p:sp>
        <p:nvSpPr>
          <p:cNvPr id="10" name="Овальная выноска 9"/>
          <p:cNvSpPr/>
          <p:nvPr/>
        </p:nvSpPr>
        <p:spPr>
          <a:xfrm>
            <a:off x="0" y="3657600"/>
            <a:ext cx="1447800" cy="609600"/>
          </a:xfrm>
          <a:prstGeom prst="wedgeEllipseCallout">
            <a:avLst>
              <a:gd name="adj1" fmla="val 37047"/>
              <a:gd name="adj2" fmla="val -101454"/>
            </a:avLst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+87 983,21</a:t>
            </a:r>
            <a:endParaRPr lang="ru-RU" sz="1200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4114800" y="1676400"/>
            <a:ext cx="1371600" cy="609600"/>
          </a:xfrm>
          <a:prstGeom prst="wedgeEllipseCallout">
            <a:avLst>
              <a:gd name="adj1" fmla="val -53151"/>
              <a:gd name="adj2" fmla="val 107848"/>
            </a:avLst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+201 919,46</a:t>
            </a:r>
            <a:endParaRPr lang="ru-RU" sz="1200" dirty="0"/>
          </a:p>
        </p:txBody>
      </p:sp>
      <p:sp>
        <p:nvSpPr>
          <p:cNvPr id="12" name="Овальная выноска 11"/>
          <p:cNvSpPr/>
          <p:nvPr/>
        </p:nvSpPr>
        <p:spPr>
          <a:xfrm>
            <a:off x="3733800" y="762000"/>
            <a:ext cx="1295400" cy="609600"/>
          </a:xfrm>
          <a:prstGeom prst="wedgeEllipseCallout">
            <a:avLst>
              <a:gd name="adj1" fmla="val -42161"/>
              <a:gd name="adj2" fmla="val 100871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+2 349,66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0"/>
            <a:ext cx="519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ИЗМЕНЕНИЯ ВНОСИМЫЕ В СТРУКТУРУ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4038600" y="3124200"/>
            <a:ext cx="1371600" cy="609600"/>
          </a:xfrm>
          <a:prstGeom prst="wedgeEllipseCallout">
            <a:avLst>
              <a:gd name="adj1" fmla="val 72477"/>
              <a:gd name="adj2" fmla="val 24129"/>
            </a:avLst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+ 192,81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7620000" y="914400"/>
            <a:ext cx="1524000" cy="457200"/>
          </a:xfrm>
          <a:prstGeom prst="wedgeEllipseCallout">
            <a:avLst>
              <a:gd name="adj1" fmla="val -9624"/>
              <a:gd name="adj2" fmla="val 111337"/>
            </a:avLst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+299 252,33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667000" y="4495800"/>
          <a:ext cx="55626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104805" y="304800"/>
            <a:ext cx="1039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тыс. рублей</a:t>
            </a:r>
            <a:endParaRPr lang="ru-RU" sz="12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47800" y="27432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субвенции</a:t>
            </a:r>
            <a:endParaRPr lang="ru-RU" sz="12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05000" y="1371600"/>
            <a:ext cx="4427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</a:t>
            </a:r>
            <a:r>
              <a:rPr lang="ru-RU" sz="1200" i="1" dirty="0" err="1" smtClean="0"/>
              <a:t>н</a:t>
            </a:r>
            <a:r>
              <a:rPr lang="ru-RU" sz="1200" i="1" dirty="0" smtClean="0"/>
              <a:t>/</a:t>
            </a:r>
            <a:r>
              <a:rPr lang="ru-RU" sz="1200" i="1" dirty="0" err="1" smtClean="0"/>
              <a:t>н</a:t>
            </a:r>
            <a:endParaRPr lang="ru-RU" sz="1200" i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дотации</a:t>
            </a:r>
            <a:endParaRPr lang="ru-RU" sz="1200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71800" y="2514600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субсидии</a:t>
            </a:r>
            <a:endParaRPr lang="ru-RU" sz="1200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477000" y="1752600"/>
            <a:ext cx="1096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целевые МБТ</a:t>
            </a:r>
            <a:endParaRPr lang="ru-RU" sz="1200" i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943600" y="3124200"/>
            <a:ext cx="115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i="1" dirty="0" smtClean="0"/>
              <a:t> собственные </a:t>
            </a:r>
          </a:p>
          <a:p>
            <a:pPr algn="ctr"/>
            <a:r>
              <a:rPr lang="ru-RU" sz="1200" i="1" dirty="0" err="1" smtClean="0"/>
              <a:t>ср-ва</a:t>
            </a:r>
            <a:endParaRPr lang="ru-RU" sz="1200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105400" y="5867400"/>
            <a:ext cx="1215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возвраты МБТ</a:t>
            </a:r>
            <a:endParaRPr lang="ru-RU" sz="1200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096000" y="55626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остатки</a:t>
            </a:r>
            <a:endParaRPr lang="ru-RU" sz="1200" i="1" dirty="0"/>
          </a:p>
        </p:txBody>
      </p:sp>
      <p:sp>
        <p:nvSpPr>
          <p:cNvPr id="27" name="Овальная выноска 26"/>
          <p:cNvSpPr/>
          <p:nvPr/>
        </p:nvSpPr>
        <p:spPr>
          <a:xfrm>
            <a:off x="0" y="1066800"/>
            <a:ext cx="1371600" cy="457200"/>
          </a:xfrm>
          <a:prstGeom prst="wedgeEllipseCallout">
            <a:avLst>
              <a:gd name="adj1" fmla="val 57079"/>
              <a:gd name="adj2" fmla="val 56104"/>
            </a:avLst>
          </a:prstGeom>
          <a:solidFill>
            <a:srgbClr val="33CC33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+ «-95299,09»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152400"/>
            <a:ext cx="548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</a:t>
            </a:r>
            <a:r>
              <a:rPr lang="ru-RU" b="1" dirty="0" smtClean="0">
                <a:cs typeface="Times New Roman" pitchFamily="18" charset="0"/>
              </a:rPr>
              <a:t>БЮДЖЕТА на 2022 год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68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1066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+ 197 169,35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760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+ 197 169,35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	</a:t>
            </a:r>
            <a:r>
              <a:rPr lang="ru-RU" sz="1300" dirty="0" smtClean="0"/>
              <a:t> </a:t>
            </a:r>
            <a:r>
              <a:rPr lang="ru-RU" sz="1400" dirty="0" smtClean="0"/>
              <a:t> </a:t>
            </a:r>
            <a:r>
              <a:rPr lang="ru-RU" sz="1400" dirty="0" smtClean="0"/>
              <a:t>На основании  Закона Ставропольского края от 06 декабря 2022 г. </a:t>
            </a:r>
            <a:r>
              <a:rPr lang="ru-RU" sz="1400" dirty="0" smtClean="0"/>
              <a:t> № </a:t>
            </a:r>
            <a:r>
              <a:rPr lang="ru-RU" sz="1400" dirty="0" smtClean="0"/>
              <a:t>101-кз «О внесении изменений в Закон  Ставропольского края «О бюджете Ставропольского края на 2022 год и плановый период 2024 и 2025 годов»,    </a:t>
            </a:r>
          </a:p>
          <a:p>
            <a:pPr algn="just"/>
            <a:r>
              <a:rPr lang="ru-RU" sz="1400" dirty="0" smtClean="0"/>
              <a:t>                         В </a:t>
            </a:r>
            <a:r>
              <a:rPr lang="ru-RU" sz="1400" dirty="0" smtClean="0"/>
              <a:t>2023 году внесены следующие изменения</a:t>
            </a:r>
          </a:p>
          <a:p>
            <a:pPr algn="just"/>
            <a:r>
              <a:rPr lang="ru-RU" sz="1400" dirty="0" smtClean="0"/>
              <a:t>увеличены бюджетные ассигнования на создание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 – 83 238,51 тыс. рублей.</a:t>
            </a:r>
          </a:p>
          <a:p>
            <a:pPr algn="just"/>
            <a:endParaRPr lang="ru-RU" sz="1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2133600"/>
          <a:ext cx="9144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15240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</a:t>
            </a:r>
            <a:r>
              <a:rPr lang="ru-RU" b="1" dirty="0" smtClean="0">
                <a:cs typeface="Times New Roman" pitchFamily="18" charset="0"/>
              </a:rPr>
              <a:t>БЮДЖЕТА 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на плановый период 2023 года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2743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83 238,51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43800" y="3962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83 238,51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11088</TotalTime>
  <Words>162</Words>
  <Application>Microsoft Office PowerPoint</Application>
  <PresentationFormat>Экран (4:3)</PresentationFormat>
  <Paragraphs>53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774</cp:revision>
  <dcterms:created xsi:type="dcterms:W3CDTF">2017-08-15T11:56:06Z</dcterms:created>
  <dcterms:modified xsi:type="dcterms:W3CDTF">2023-01-11T13:12:29Z</dcterms:modified>
</cp:coreProperties>
</file>