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443" r:id="rId3"/>
    <p:sldId id="444" r:id="rId4"/>
    <p:sldId id="441" r:id="rId5"/>
    <p:sldId id="451" r:id="rId6"/>
    <p:sldId id="439" r:id="rId7"/>
    <p:sldId id="440" r:id="rId8"/>
    <p:sldId id="446" r:id="rId9"/>
    <p:sldId id="436" r:id="rId10"/>
    <p:sldId id="445" r:id="rId11"/>
    <p:sldId id="427" r:id="rId12"/>
    <p:sldId id="432" r:id="rId13"/>
    <p:sldId id="447" r:id="rId14"/>
    <p:sldId id="417" r:id="rId15"/>
    <p:sldId id="448" r:id="rId16"/>
    <p:sldId id="428" r:id="rId17"/>
    <p:sldId id="433" r:id="rId18"/>
    <p:sldId id="307" r:id="rId19"/>
    <p:sldId id="350" r:id="rId20"/>
    <p:sldId id="456" r:id="rId21"/>
    <p:sldId id="420" r:id="rId22"/>
    <p:sldId id="422" r:id="rId23"/>
    <p:sldId id="421" r:id="rId24"/>
    <p:sldId id="425" r:id="rId25"/>
    <p:sldId id="424" r:id="rId26"/>
    <p:sldId id="429" r:id="rId27"/>
    <p:sldId id="430" r:id="rId28"/>
    <p:sldId id="452" r:id="rId29"/>
    <p:sldId id="453" r:id="rId30"/>
    <p:sldId id="454" r:id="rId31"/>
    <p:sldId id="458" r:id="rId32"/>
    <p:sldId id="459" r:id="rId33"/>
    <p:sldId id="460" r:id="rId34"/>
    <p:sldId id="461" r:id="rId35"/>
    <p:sldId id="462" r:id="rId36"/>
    <p:sldId id="463" r:id="rId37"/>
    <p:sldId id="464" r:id="rId38"/>
    <p:sldId id="465" r:id="rId39"/>
    <p:sldId id="466" r:id="rId40"/>
    <p:sldId id="467" r:id="rId41"/>
    <p:sldId id="468" r:id="rId42"/>
    <p:sldId id="450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CCFF"/>
    <a:srgbClr val="FFCCCC"/>
    <a:srgbClr val="99FFCC"/>
    <a:srgbClr val="CC99FF"/>
    <a:srgbClr val="CC00FF"/>
    <a:srgbClr val="FFFFCC"/>
    <a:srgbClr val="9999FF"/>
    <a:srgbClr val="00CC99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6" autoAdjust="0"/>
    <p:restoredTop sz="99263" autoAdjust="0"/>
  </p:normalViewPr>
  <p:slideViewPr>
    <p:cSldViewPr>
      <p:cViewPr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428571428571433E-2"/>
          <c:y val="2.0642201834862386E-2"/>
          <c:w val="0.72714285714285765"/>
          <c:h val="0.77981651376146499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CCFFCC"/>
            </a:solidFill>
            <a:ln w="1905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950495.6</c:v>
                </c:pt>
                <c:pt idx="1">
                  <c:v>1009112.57</c:v>
                </c:pt>
                <c:pt idx="2">
                  <c:v>961845.52</c:v>
                </c:pt>
                <c:pt idx="3">
                  <c:v>1008935.8300000004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rgbClr val="CCCCFF"/>
            </a:solidFill>
            <a:ln w="16915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156191.12</c:v>
                </c:pt>
                <c:pt idx="1">
                  <c:v>161510.19</c:v>
                </c:pt>
                <c:pt idx="2">
                  <c:v>166852.14000000001</c:v>
                </c:pt>
                <c:pt idx="3">
                  <c:v>172935.8899999992</c:v>
                </c:pt>
              </c:numCache>
            </c:numRef>
          </c:val>
        </c:ser>
        <c:gapWidth val="57"/>
        <c:gapDepth val="0"/>
        <c:shape val="box"/>
        <c:axId val="56991744"/>
        <c:axId val="56993280"/>
        <c:axId val="0"/>
      </c:bar3DChart>
      <c:catAx>
        <c:axId val="56991744"/>
        <c:scaling>
          <c:orientation val="minMax"/>
        </c:scaling>
        <c:axPos val="b"/>
        <c:numFmt formatCode="General" sourceLinked="1"/>
        <c:tickLblPos val="low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56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993280"/>
        <c:crosses val="autoZero"/>
        <c:auto val="1"/>
        <c:lblAlgn val="ctr"/>
        <c:lblOffset val="100"/>
        <c:tickLblSkip val="1"/>
        <c:tickMarkSkip val="1"/>
      </c:catAx>
      <c:valAx>
        <c:axId val="56993280"/>
        <c:scaling>
          <c:orientation val="minMax"/>
          <c:min val="600000"/>
        </c:scaling>
        <c:axPos val="l"/>
        <c:majorGridlines>
          <c:spPr>
            <a:ln w="42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9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991744"/>
        <c:crosses val="autoZero"/>
        <c:crossBetween val="between"/>
        <c:majorUnit val="100000"/>
        <c:minorUnit val="100000"/>
      </c:valAx>
      <c:spPr>
        <a:noFill/>
        <a:ln w="33831">
          <a:noFill/>
        </a:ln>
      </c:spPr>
    </c:plotArea>
    <c:legend>
      <c:legendPos val="r"/>
      <c:layout>
        <c:manualLayout>
          <c:xMode val="edge"/>
          <c:yMode val="edge"/>
          <c:x val="0.11428571428571514"/>
          <c:y val="0.89220183486238902"/>
          <c:w val="0.79571428571428549"/>
          <c:h val="8.4862385321101047E-2"/>
        </c:manualLayout>
      </c:layout>
      <c:spPr>
        <a:noFill/>
        <a:ln w="33831">
          <a:noFill/>
        </a:ln>
      </c:spPr>
      <c:txPr>
        <a:bodyPr/>
        <a:lstStyle/>
        <a:p>
          <a:pPr>
            <a:defRPr sz="2204" b="0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6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261631094938528E-2"/>
          <c:y val="3.8166961006404231E-2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Численность экономически активного населения</c:v>
                </c:pt>
              </c:strCache>
            </c:strRef>
          </c:tx>
          <c:spPr>
            <a:solidFill>
              <a:srgbClr val="92D05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31.6</c:v>
                </c:pt>
                <c:pt idx="1">
                  <c:v>31.5</c:v>
                </c:pt>
                <c:pt idx="2">
                  <c:v>31.4</c:v>
                </c:pt>
                <c:pt idx="3">
                  <c:v>31.4</c:v>
                </c:pt>
                <c:pt idx="4">
                  <c:v>31.69</c:v>
                </c:pt>
                <c:pt idx="5">
                  <c:v>31.8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Среднегодовая численность занятых в экономике</c:v>
                </c:pt>
              </c:strCache>
            </c:strRef>
          </c:tx>
          <c:spPr>
            <a:solidFill>
              <a:srgbClr val="FFCCCC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19.600000000000001</c:v>
                </c:pt>
                <c:pt idx="1">
                  <c:v>19.7</c:v>
                </c:pt>
                <c:pt idx="2">
                  <c:v>19.7</c:v>
                </c:pt>
                <c:pt idx="3">
                  <c:v>19.7</c:v>
                </c:pt>
                <c:pt idx="4">
                  <c:v>19.8</c:v>
                </c:pt>
                <c:pt idx="5">
                  <c:v>19.899999999999999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Численность безработных, зарегистрированных в госучреждениях службы занятости населения</c:v>
                </c:pt>
              </c:strCache>
            </c:strRef>
          </c:tx>
          <c:spPr>
            <a:solidFill>
              <a:srgbClr val="FF000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0.70000000000000062</c:v>
                </c:pt>
                <c:pt idx="2">
                  <c:v>0.68</c:v>
                </c:pt>
                <c:pt idx="3">
                  <c:v>0.70000000000000062</c:v>
                </c:pt>
                <c:pt idx="4">
                  <c:v>0.68</c:v>
                </c:pt>
                <c:pt idx="5">
                  <c:v>0.67000000000000104</c:v>
                </c:pt>
              </c:numCache>
            </c:numRef>
          </c:val>
        </c:ser>
        <c:gapDepth val="0"/>
        <c:shape val="box"/>
        <c:axId val="115415680"/>
        <c:axId val="115429760"/>
        <c:axId val="0"/>
      </c:bar3DChart>
      <c:catAx>
        <c:axId val="115415680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429760"/>
        <c:crosses val="autoZero"/>
        <c:auto val="1"/>
        <c:lblAlgn val="ctr"/>
        <c:lblOffset val="100"/>
        <c:tickLblSkip val="1"/>
        <c:tickMarkSkip val="1"/>
      </c:catAx>
      <c:valAx>
        <c:axId val="115429760"/>
        <c:scaling>
          <c:orientation val="minMax"/>
          <c:max val="34"/>
          <c:min val="0.5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415680"/>
        <c:crosses val="autoZero"/>
        <c:crossBetween val="between"/>
        <c:majorUnit val="4"/>
        <c:minorUnit val="0.5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4.3202261378114948E-2"/>
          <c:y val="0.73947398560729938"/>
          <c:w val="0.92306137928375986"/>
          <c:h val="0.23760617957152771"/>
        </c:manualLayout>
      </c:layout>
      <c:spPr>
        <a:noFill/>
        <a:ln w="3182">
          <a:noFill/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0"/>
      <c:rotY val="7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Среднедушевые денежные доходы (в месяц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6726.35</c:v>
                </c:pt>
                <c:pt idx="1">
                  <c:v>7050.76</c:v>
                </c:pt>
                <c:pt idx="2">
                  <c:v>7455.63</c:v>
                </c:pt>
                <c:pt idx="3">
                  <c:v>7875.89</c:v>
                </c:pt>
                <c:pt idx="4">
                  <c:v>8152.48</c:v>
                </c:pt>
                <c:pt idx="5">
                  <c:v>8451.7300000000068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размер назначенных пенсий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9726.2000000000007</c:v>
                </c:pt>
                <c:pt idx="1">
                  <c:v>10802.7</c:v>
                </c:pt>
                <c:pt idx="2">
                  <c:v>11668</c:v>
                </c:pt>
                <c:pt idx="3">
                  <c:v>11900</c:v>
                </c:pt>
                <c:pt idx="4">
                  <c:v>12196</c:v>
                </c:pt>
                <c:pt idx="5">
                  <c:v>12805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Величина прожиточного минимума (в среднем на душу населения)</c:v>
                </c:pt>
              </c:strCache>
            </c:strRef>
          </c:tx>
          <c:spPr>
            <a:solidFill>
              <a:srgbClr val="CC00FF"/>
            </a:solidFill>
          </c:spP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7154</c:v>
                </c:pt>
                <c:pt idx="1">
                  <c:v>8027</c:v>
                </c:pt>
                <c:pt idx="2">
                  <c:v>8161</c:v>
                </c:pt>
                <c:pt idx="3">
                  <c:v>8732.27</c:v>
                </c:pt>
                <c:pt idx="4">
                  <c:v>8994.2400000000089</c:v>
                </c:pt>
                <c:pt idx="5">
                  <c:v>9264.07</c:v>
                </c:pt>
              </c:numCache>
            </c:numRef>
          </c:val>
        </c:ser>
        <c:shape val="box"/>
        <c:axId val="115305088"/>
        <c:axId val="115315072"/>
        <c:axId val="0"/>
      </c:bar3DChart>
      <c:dateAx>
        <c:axId val="115305088"/>
        <c:scaling>
          <c:orientation val="minMax"/>
        </c:scaling>
        <c:axPos val="b"/>
        <c:numFmt formatCode="General" sourceLinked="1"/>
        <c:tickLblPos val="nextTo"/>
        <c:crossAx val="115315072"/>
        <c:crosses val="autoZero"/>
        <c:lblOffset val="100"/>
        <c:baseTimeUnit val="days"/>
      </c:dateAx>
      <c:valAx>
        <c:axId val="115315072"/>
        <c:scaling>
          <c:orientation val="minMax"/>
        </c:scaling>
        <c:axPos val="l"/>
        <c:majorGridlines/>
        <c:numFmt formatCode="General" sourceLinked="1"/>
        <c:tickLblPos val="nextTo"/>
        <c:crossAx val="115305088"/>
        <c:crossesAt val="1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261631094938445E-2"/>
          <c:y val="0.13236017204926029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Численность детей в дошкольных образовательных учреждениях</c:v>
                </c:pt>
              </c:strCache>
            </c:strRef>
          </c:tx>
          <c:spPr>
            <a:solidFill>
              <a:schemeClr val="accent1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2.08</c:v>
                </c:pt>
                <c:pt idx="1">
                  <c:v>2.2000000000000002</c:v>
                </c:pt>
                <c:pt idx="2">
                  <c:v>2.36</c:v>
                </c:pt>
                <c:pt idx="3">
                  <c:v>2.44</c:v>
                </c:pt>
                <c:pt idx="4">
                  <c:v>2.5099999999999998</c:v>
                </c:pt>
                <c:pt idx="5">
                  <c:v>2.58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Численность обучающихся в общеобразовательных учреждениях</c:v>
                </c:pt>
              </c:strCache>
            </c:strRef>
          </c:tx>
          <c:spPr>
            <a:solidFill>
              <a:srgbClr val="00808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5.98</c:v>
                </c:pt>
                <c:pt idx="1">
                  <c:v>5.99</c:v>
                </c:pt>
                <c:pt idx="2">
                  <c:v>6.14</c:v>
                </c:pt>
                <c:pt idx="3">
                  <c:v>6.14</c:v>
                </c:pt>
                <c:pt idx="4">
                  <c:v>6.1599999999999975</c:v>
                </c:pt>
                <c:pt idx="5">
                  <c:v>6.2</c:v>
                </c:pt>
              </c:numCache>
            </c:numRef>
          </c:val>
        </c:ser>
        <c:gapDepth val="0"/>
        <c:shape val="box"/>
        <c:axId val="115684480"/>
        <c:axId val="115686016"/>
        <c:axId val="0"/>
      </c:bar3DChart>
      <c:catAx>
        <c:axId val="115684480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686016"/>
        <c:crosses val="autoZero"/>
        <c:auto val="1"/>
        <c:lblAlgn val="ctr"/>
        <c:lblOffset val="100"/>
        <c:tickLblSkip val="1"/>
        <c:tickMarkSkip val="1"/>
      </c:catAx>
      <c:valAx>
        <c:axId val="115686016"/>
        <c:scaling>
          <c:orientation val="minMax"/>
          <c:max val="7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684480"/>
        <c:crosses val="autoZero"/>
        <c:crossBetween val="between"/>
        <c:majorUnit val="1"/>
        <c:minorUnit val="1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9.1730314960630027E-2"/>
          <c:y val="0.82190536599591657"/>
          <c:w val="0.86596949382761423"/>
          <c:h val="0.12968299795858779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798055549281226E-2"/>
          <c:y val="0.13021948142257037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Продукция растениеводства</c:v>
                </c:pt>
              </c:strCache>
            </c:strRef>
          </c:tx>
          <c:spPr>
            <a:solidFill>
              <a:srgbClr val="00CC99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1885.1</c:v>
                </c:pt>
                <c:pt idx="1">
                  <c:v>2061.84</c:v>
                </c:pt>
                <c:pt idx="2">
                  <c:v>2426.08</c:v>
                </c:pt>
                <c:pt idx="3">
                  <c:v>2474.6</c:v>
                </c:pt>
                <c:pt idx="4">
                  <c:v>2524.1</c:v>
                </c:pt>
                <c:pt idx="5">
                  <c:v>2574.58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Продукция животноводства</c:v>
                </c:pt>
              </c:strCache>
            </c:strRef>
          </c:tx>
          <c:spPr>
            <a:solidFill>
              <a:srgbClr val="9999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1360.2</c:v>
                </c:pt>
                <c:pt idx="1">
                  <c:v>1497.62</c:v>
                </c:pt>
                <c:pt idx="2">
                  <c:v>1764.55</c:v>
                </c:pt>
                <c:pt idx="3">
                  <c:v>1799.84</c:v>
                </c:pt>
                <c:pt idx="4">
                  <c:v>1835.9</c:v>
                </c:pt>
                <c:pt idx="5">
                  <c:v>1872.62</c:v>
                </c:pt>
              </c:numCache>
            </c:numRef>
          </c:val>
        </c:ser>
        <c:gapDepth val="0"/>
        <c:shape val="box"/>
        <c:axId val="115725440"/>
        <c:axId val="115726976"/>
        <c:axId val="0"/>
      </c:bar3DChart>
      <c:catAx>
        <c:axId val="115725440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726976"/>
        <c:crosses val="autoZero"/>
        <c:auto val="1"/>
        <c:lblAlgn val="ctr"/>
        <c:lblOffset val="100"/>
        <c:tickLblSkip val="1"/>
        <c:tickMarkSkip val="1"/>
      </c:catAx>
      <c:valAx>
        <c:axId val="115726976"/>
        <c:scaling>
          <c:orientation val="minMax"/>
          <c:max val="2000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725440"/>
        <c:crosses val="autoZero"/>
        <c:crossBetween val="between"/>
        <c:majorUnit val="200"/>
        <c:minorUnit val="100"/>
      </c:valAx>
      <c:spPr>
        <a:noFill/>
        <a:ln w="25454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9.1730314960630027E-2"/>
          <c:y val="0.81385374744823569"/>
          <c:w val="0.6256917104112002"/>
          <c:h val="0.15440132913052773"/>
        </c:manualLayout>
      </c:layout>
      <c:spPr>
        <a:noFill/>
        <a:ln w="3182">
          <a:noFill/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0148184601924762E-2"/>
          <c:y val="4.7994397984804114E-2"/>
          <c:w val="0.88896292650918662"/>
          <c:h val="0.60116864564932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семена масленичных культур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33CCCC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30.6</c:v>
                </c:pt>
                <c:pt idx="1">
                  <c:v>24.4</c:v>
                </c:pt>
                <c:pt idx="2">
                  <c:v>33.300000000000004</c:v>
                </c:pt>
                <c:pt idx="3">
                  <c:v>33.97</c:v>
                </c:pt>
                <c:pt idx="4">
                  <c:v>34.65</c:v>
                </c:pt>
                <c:pt idx="5">
                  <c:v>35.339999999999996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картофель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9.5</c:v>
                </c:pt>
                <c:pt idx="2">
                  <c:v>9.6</c:v>
                </c:pt>
                <c:pt idx="3">
                  <c:v>9.7900000000000009</c:v>
                </c:pt>
                <c:pt idx="4">
                  <c:v>9.99</c:v>
                </c:pt>
                <c:pt idx="5">
                  <c:v>10.19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овощи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13.7</c:v>
                </c:pt>
                <c:pt idx="1">
                  <c:v>14.09</c:v>
                </c:pt>
                <c:pt idx="2">
                  <c:v>13</c:v>
                </c:pt>
                <c:pt idx="3">
                  <c:v>13.26</c:v>
                </c:pt>
                <c:pt idx="4">
                  <c:v>13.53</c:v>
                </c:pt>
                <c:pt idx="5">
                  <c:v>13.8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скот и птица на убой (в живом весе)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7.29</c:v>
                </c:pt>
                <c:pt idx="1">
                  <c:v>7.41</c:v>
                </c:pt>
                <c:pt idx="2">
                  <c:v>7.35</c:v>
                </c:pt>
                <c:pt idx="3">
                  <c:v>7.5</c:v>
                </c:pt>
                <c:pt idx="4">
                  <c:v>7.6499999999999995</c:v>
                </c:pt>
                <c:pt idx="5">
                  <c:v>7.8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молоко</c:v>
                </c:pt>
              </c:strCache>
            </c:strRef>
          </c:tx>
          <c:spPr>
            <a:ln>
              <a:solidFill>
                <a:srgbClr val="669900"/>
              </a:solidFill>
            </a:ln>
          </c:spPr>
          <c:marker>
            <c:spPr>
              <a:solidFill>
                <a:srgbClr val="669900"/>
              </a:solidFill>
              <a:ln>
                <a:solidFill>
                  <a:srgbClr val="669900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18.7</c:v>
                </c:pt>
                <c:pt idx="1">
                  <c:v>18.8</c:v>
                </c:pt>
                <c:pt idx="2">
                  <c:v>19.399999999999999</c:v>
                </c:pt>
                <c:pt idx="3">
                  <c:v>19.79</c:v>
                </c:pt>
                <c:pt idx="4">
                  <c:v>20.18</c:v>
                </c:pt>
                <c:pt idx="5">
                  <c:v>20.58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яйца (млн. шт.)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22.2</c:v>
                </c:pt>
                <c:pt idx="1">
                  <c:v>21.7</c:v>
                </c:pt>
                <c:pt idx="2">
                  <c:v>21.8</c:v>
                </c:pt>
                <c:pt idx="3">
                  <c:v>22.23</c:v>
                </c:pt>
                <c:pt idx="4">
                  <c:v>22.67</c:v>
                </c:pt>
                <c:pt idx="5">
                  <c:v>23.12</c:v>
                </c:pt>
              </c:numCache>
            </c:numRef>
          </c:val>
        </c:ser>
        <c:marker val="1"/>
        <c:axId val="115909376"/>
        <c:axId val="115911296"/>
      </c:lineChart>
      <c:catAx>
        <c:axId val="115909376"/>
        <c:scaling>
          <c:orientation val="minMax"/>
        </c:scaling>
        <c:axPos val="b"/>
        <c:numFmt formatCode="General" sourceLinked="1"/>
        <c:tickLblPos val="nextTo"/>
        <c:crossAx val="115911296"/>
        <c:crosses val="autoZero"/>
        <c:auto val="1"/>
        <c:lblAlgn val="ctr"/>
        <c:lblOffset val="100"/>
      </c:catAx>
      <c:valAx>
        <c:axId val="115911296"/>
        <c:scaling>
          <c:orientation val="minMax"/>
          <c:max val="36"/>
          <c:min val="5"/>
        </c:scaling>
        <c:axPos val="l"/>
        <c:majorGridlines/>
        <c:numFmt formatCode="General" sourceLinked="1"/>
        <c:tickLblPos val="nextTo"/>
        <c:crossAx val="115909376"/>
        <c:crosses val="autoZero"/>
        <c:crossBetween val="between"/>
        <c:majorUnit val="5"/>
        <c:minorUnit val="2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"/>
          <c:y val="0.79253046609096556"/>
          <c:w val="1"/>
          <c:h val="0.2074695058125874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261631094938501E-2"/>
          <c:y val="0.12165639806711756"/>
          <c:w val="0.92073832790445154"/>
          <c:h val="0.57263513513513564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валовой сбор зерна (в весе после обработки)</c:v>
                </c:pt>
              </c:strCache>
            </c:strRef>
          </c:tx>
          <c:spPr>
            <a:solidFill>
              <a:srgbClr val="FF505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194.8</c:v>
                </c:pt>
                <c:pt idx="1">
                  <c:v>251.5</c:v>
                </c:pt>
                <c:pt idx="2">
                  <c:v>281.5</c:v>
                </c:pt>
                <c:pt idx="3">
                  <c:v>287.13</c:v>
                </c:pt>
                <c:pt idx="4">
                  <c:v>292.87</c:v>
                </c:pt>
                <c:pt idx="5">
                  <c:v>298.72000000000003</c:v>
                </c:pt>
              </c:numCache>
            </c:numRef>
          </c:val>
        </c:ser>
        <c:gapDepth val="0"/>
        <c:shape val="cone"/>
        <c:axId val="116003968"/>
        <c:axId val="116005504"/>
        <c:axId val="0"/>
      </c:bar3DChart>
      <c:catAx>
        <c:axId val="116003968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005504"/>
        <c:crosses val="autoZero"/>
        <c:auto val="1"/>
        <c:lblAlgn val="ctr"/>
        <c:lblOffset val="100"/>
        <c:tickLblSkip val="1"/>
        <c:tickMarkSkip val="1"/>
      </c:catAx>
      <c:valAx>
        <c:axId val="116005504"/>
        <c:scaling>
          <c:orientation val="minMax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003968"/>
        <c:crosses val="autoZero"/>
        <c:crossBetween val="between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8.4593878333821121E-2"/>
          <c:y val="0.83139145345915155"/>
          <c:w val="0.64976859242766061"/>
          <c:h val="9.256090810177979E-2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3983923884514432E-2"/>
          <c:y val="0.13021943511728365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Больничными койками на 10 тыс. населения</c:v>
                </c:pt>
              </c:strCache>
            </c:strRef>
          </c:tx>
          <c:spPr>
            <a:solidFill>
              <a:srgbClr val="FFFF0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40.790000000000013</c:v>
                </c:pt>
                <c:pt idx="1">
                  <c:v>40.65</c:v>
                </c:pt>
                <c:pt idx="2">
                  <c:v>40.58</c:v>
                </c:pt>
                <c:pt idx="3">
                  <c:v>40.51</c:v>
                </c:pt>
                <c:pt idx="4">
                  <c:v>40</c:v>
                </c:pt>
                <c:pt idx="5">
                  <c:v>39.270000000000003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Общедоступными библиотеками на 100 тыс. населения</c:v>
                </c:pt>
              </c:strCache>
            </c:strRef>
          </c:tx>
          <c:spPr>
            <a:solidFill>
              <a:srgbClr val="00B0F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50.75</c:v>
                </c:pt>
                <c:pt idx="1">
                  <c:v>50.58</c:v>
                </c:pt>
                <c:pt idx="2">
                  <c:v>50.49</c:v>
                </c:pt>
                <c:pt idx="3">
                  <c:v>50.41</c:v>
                </c:pt>
                <c:pt idx="4">
                  <c:v>49.78</c:v>
                </c:pt>
                <c:pt idx="5">
                  <c:v>48.86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Учреждениями культурно-досугового типа на 100 тыс. населения</c:v>
                </c:pt>
              </c:strCache>
            </c:strRef>
          </c:tx>
          <c:spPr>
            <a:solidFill>
              <a:srgbClr val="CC99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56.39</c:v>
                </c:pt>
                <c:pt idx="1">
                  <c:v>56.2</c:v>
                </c:pt>
                <c:pt idx="2">
                  <c:v>56.1</c:v>
                </c:pt>
                <c:pt idx="3">
                  <c:v>56.01</c:v>
                </c:pt>
                <c:pt idx="4">
                  <c:v>55.309999999999995</c:v>
                </c:pt>
                <c:pt idx="5">
                  <c:v>54.290000000000013</c:v>
                </c:pt>
              </c:numCache>
            </c:numRef>
          </c:val>
        </c:ser>
        <c:gapDepth val="0"/>
        <c:shape val="box"/>
        <c:axId val="116085120"/>
        <c:axId val="116086656"/>
        <c:axId val="0"/>
      </c:bar3DChart>
      <c:catAx>
        <c:axId val="116085120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086656"/>
        <c:crosses val="autoZero"/>
        <c:auto val="1"/>
        <c:lblAlgn val="ctr"/>
        <c:lblOffset val="100"/>
        <c:tickLblSkip val="1"/>
        <c:tickMarkSkip val="1"/>
      </c:catAx>
      <c:valAx>
        <c:axId val="116086656"/>
        <c:scaling>
          <c:orientation val="minMax"/>
          <c:max val="60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085120"/>
        <c:crosses val="autoZero"/>
        <c:crossBetween val="between"/>
        <c:majorUnit val="5"/>
        <c:minorUnit val="2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9.3618547681539863E-2"/>
          <c:y val="0.80038852751126677"/>
          <c:w val="0.86596949382761423"/>
          <c:h val="0.19290948298748992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798055549281378E-2"/>
          <c:y val="0.13021948142257075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Численность врачей всех специальностей</c:v>
                </c:pt>
              </c:strCache>
            </c:strRef>
          </c:tx>
          <c:spPr>
            <a:solidFill>
              <a:srgbClr val="CC00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6.0000000000000032E-2</c:v>
                </c:pt>
                <c:pt idx="1">
                  <c:v>6.0000000000000032E-2</c:v>
                </c:pt>
                <c:pt idx="2">
                  <c:v>7.0000000000000021E-2</c:v>
                </c:pt>
                <c:pt idx="3">
                  <c:v>7.0000000000000021E-2</c:v>
                </c:pt>
                <c:pt idx="4">
                  <c:v>7.0000000000000021E-2</c:v>
                </c:pt>
                <c:pt idx="5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Численность среднего медицинского персонала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0.32000000000000034</c:v>
                </c:pt>
                <c:pt idx="1">
                  <c:v>0.32000000000000034</c:v>
                </c:pt>
                <c:pt idx="2">
                  <c:v>0.32000000000000034</c:v>
                </c:pt>
                <c:pt idx="3">
                  <c:v>0.32000000000000034</c:v>
                </c:pt>
                <c:pt idx="4">
                  <c:v>0.32000000000000034</c:v>
                </c:pt>
                <c:pt idx="5">
                  <c:v>0.32000000000000034</c:v>
                </c:pt>
              </c:numCache>
            </c:numRef>
          </c:val>
        </c:ser>
        <c:gapDepth val="0"/>
        <c:shape val="box"/>
        <c:axId val="116128384"/>
        <c:axId val="116199808"/>
        <c:axId val="0"/>
      </c:bar3DChart>
      <c:catAx>
        <c:axId val="116128384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199808"/>
        <c:crosses val="autoZero"/>
        <c:auto val="1"/>
        <c:lblAlgn val="ctr"/>
        <c:lblOffset val="100"/>
        <c:tickLblSkip val="1"/>
        <c:tickMarkSkip val="1"/>
      </c:catAx>
      <c:valAx>
        <c:axId val="116199808"/>
        <c:scaling>
          <c:orientation val="minMax"/>
          <c:max val="0.35000000000000031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128384"/>
        <c:crosses val="autoZero"/>
        <c:crossBetween val="between"/>
        <c:majorUnit val="0.05"/>
        <c:minorUnit val="0.05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7.8884689788205981E-2"/>
          <c:y val="0.84134259375536757"/>
          <c:w val="0.86596949382761423"/>
          <c:h val="0.11305802982843458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8440616797900264E-2"/>
          <c:y val="1.9703728221798821E-3"/>
          <c:w val="0.54058530183726705"/>
          <c:h val="0.875878915628710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0.14798720472441002"/>
                  <c:y val="9.51191109440220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960060148731409"/>
                  <c:y val="-0.187738079333022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13.8</c:v>
                </c:pt>
                <c:pt idx="1">
                  <c:v>86.2</c:v>
                </c:pt>
              </c:numCache>
            </c:numRef>
          </c:val>
        </c:ser>
        <c:firstSliceAng val="60"/>
      </c:pieChart>
    </c:plotArea>
    <c:legend>
      <c:legendPos val="r"/>
      <c:layout>
        <c:manualLayout>
          <c:xMode val="edge"/>
          <c:yMode val="edge"/>
          <c:x val="0.58490113735783023"/>
          <c:y val="0.659050904014849"/>
          <c:w val="0.39056189851268691"/>
          <c:h val="0.30347710557902663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20"/>
      <c:perspective val="30"/>
    </c:view3D>
    <c:plotArea>
      <c:layout>
        <c:manualLayout>
          <c:layoutTarget val="inner"/>
          <c:xMode val="edge"/>
          <c:yMode val="edge"/>
          <c:x val="7.6002530933633808E-2"/>
          <c:y val="4.9172797287200434E-2"/>
          <c:w val="0.7953397291684694"/>
          <c:h val="0.569434593942180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999FF"/>
            </a:solidFill>
            <a:ln w="12686">
              <a:solidFill>
                <a:srgbClr val="000000"/>
              </a:solidFill>
              <a:prstDash val="solid"/>
            </a:ln>
          </c:spPr>
          <c:explosion val="27"/>
          <c:dPt>
            <c:idx val="0"/>
            <c:spPr>
              <a:solidFill>
                <a:srgbClr val="FF9999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C99FF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CCFF"/>
              </a:solidFill>
            </c:spPr>
          </c:dPt>
          <c:dPt>
            <c:idx val="5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CCCCFF"/>
              </a:solidFill>
            </c:spPr>
          </c:dPt>
          <c:dPt>
            <c:idx val="8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66FF99"/>
              </a:solidFill>
            </c:spPr>
          </c:dPt>
          <c:dPt>
            <c:idx val="11"/>
            <c:spPr/>
          </c:dPt>
          <c:dLbls>
            <c:dLbl>
              <c:idx val="0"/>
              <c:layout>
                <c:manualLayout>
                  <c:x val="-0.18729222549104524"/>
                  <c:y val="2.637450428185528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6</a:t>
                    </a:r>
                    <a:r>
                      <a:rPr lang="ru-RU" dirty="0" smtClean="0"/>
                      <a:t>2,0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1"/>
              <c:layout>
                <c:manualLayout>
                  <c:x val="-1.1156824146981709E-2"/>
                  <c:y val="-8.1951006124234727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2"/>
              <c:layout>
                <c:manualLayout>
                  <c:x val="3.9196084864391939E-2"/>
                  <c:y val="-9.579819189268026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3"/>
              <c:layout>
                <c:manualLayout>
                  <c:x val="4.8484470691163614E-2"/>
                  <c:y val="-5.423199183435450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4"/>
              <c:layout>
                <c:manualLayout>
                  <c:x val="6.0413495188102045E-2"/>
                  <c:y val="-1.4248906386701654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5"/>
              <c:layout>
                <c:manualLayout>
                  <c:x val="-1.211008479709268E-2"/>
                  <c:y val="9.3839157422840394E-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1.4481955380577501E-2"/>
                  <c:y val="5.183231262758832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7"/>
              <c:layout>
                <c:manualLayout>
                  <c:x val="1.8243985126859145E-2"/>
                  <c:y val="-1.842257217847766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8"/>
              <c:layout>
                <c:manualLayout>
                  <c:x val="1.4682360017497845E-2"/>
                  <c:y val="7.1276757072032709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9"/>
              <c:layout>
                <c:manualLayout>
                  <c:x val="-0.11218579648697789"/>
                  <c:y val="2.8314989367204987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10"/>
              <c:layout>
                <c:manualLayout>
                  <c:x val="-1.454358048993888E-2"/>
                  <c:y val="1.614231554389038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11"/>
              <c:layout>
                <c:manualLayout>
                  <c:x val="-4.621161417322843E-2"/>
                  <c:y val="-3.1745698454360052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showLegendKey val="1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</c:v>
                </c:pt>
                <c:pt idx="1">
                  <c:v>Доходы от уплаты акцизов на нефтепродукты</c:v>
                </c:pt>
                <c:pt idx="2">
                  <c:v>Единый налог на вмененный доход для отдельных видов деятельности</c:v>
                </c:pt>
                <c:pt idx="3">
                  <c:v>Единый сельскохозяйственный налог</c:v>
                </c:pt>
                <c:pt idx="4">
                  <c:v>Государственная пошлина</c:v>
                </c:pt>
                <c:pt idx="5">
                  <c:v>Доходы от продажи земельных участков</c:v>
                </c:pt>
                <c:pt idx="6">
                  <c:v>Доходы, получаемые  в виде арендной платы за земельные участки</c:v>
                </c:pt>
                <c:pt idx="7">
                  <c:v>Доходы от сдачи в аренду имущества</c:v>
                </c:pt>
                <c:pt idx="8">
                  <c:v>Платежи от муниципальных унитарных предприятий</c:v>
                </c:pt>
                <c:pt idx="9">
                  <c:v>Плата за негативное воздействие на окружающую среду</c:v>
                </c:pt>
                <c:pt idx="10">
                  <c:v>Доходы от оказания платных услуг</c:v>
                </c:pt>
                <c:pt idx="11">
                  <c:v>Штрафы, санкции, возмещение ущерба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61.96</c:v>
                </c:pt>
                <c:pt idx="1">
                  <c:v>1.970000000000006</c:v>
                </c:pt>
                <c:pt idx="2">
                  <c:v>5.18</c:v>
                </c:pt>
                <c:pt idx="3">
                  <c:v>3.79</c:v>
                </c:pt>
                <c:pt idx="4">
                  <c:v>2.5</c:v>
                </c:pt>
                <c:pt idx="5">
                  <c:v>9.0000000000000024E-2</c:v>
                </c:pt>
                <c:pt idx="6">
                  <c:v>11.25</c:v>
                </c:pt>
                <c:pt idx="7">
                  <c:v>8.0000000000000043E-2</c:v>
                </c:pt>
                <c:pt idx="8">
                  <c:v>0.05</c:v>
                </c:pt>
                <c:pt idx="9">
                  <c:v>0.32000000000000167</c:v>
                </c:pt>
                <c:pt idx="10">
                  <c:v>10.94</c:v>
                </c:pt>
                <c:pt idx="11">
                  <c:v>1.8</c:v>
                </c:pt>
              </c:numCache>
            </c:numRef>
          </c:val>
        </c:ser>
      </c:pie3DChart>
      <c:spPr>
        <a:noFill/>
        <a:ln w="25409">
          <a:noFill/>
        </a:ln>
      </c:spPr>
    </c:plotArea>
    <c:legend>
      <c:legendPos val="r"/>
      <c:layout>
        <c:manualLayout>
          <c:xMode val="edge"/>
          <c:yMode val="edge"/>
          <c:x val="4.7817340140174913E-3"/>
          <c:y val="0.60226406690039669"/>
          <c:w val="0.66347226888002153"/>
          <c:h val="0.3900512960514973"/>
        </c:manualLayout>
      </c:layout>
      <c:txPr>
        <a:bodyPr/>
        <a:lstStyle/>
        <a:p>
          <a:pPr algn="just">
            <a:defRPr sz="1298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2857142857143046E-2"/>
          <c:y val="1.8749999999999999E-2"/>
          <c:w val="0.88"/>
          <c:h val="0.8048540612709415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99CCFF"/>
            </a:solidFill>
            <a:ln w="16916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CCFF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CC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99CC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950495.6</c:v>
                </c:pt>
                <c:pt idx="1">
                  <c:v>1009112.57</c:v>
                </c:pt>
                <c:pt idx="2">
                  <c:v>961845.52</c:v>
                </c:pt>
                <c:pt idx="3">
                  <c:v>1008935.8300000004</c:v>
                </c:pt>
              </c:numCache>
            </c:numRef>
          </c:val>
        </c:ser>
        <c:gapWidth val="79"/>
        <c:gapDepth val="0"/>
        <c:shape val="box"/>
        <c:axId val="114186880"/>
        <c:axId val="114205056"/>
        <c:axId val="0"/>
      </c:bar3DChart>
      <c:catAx>
        <c:axId val="114186880"/>
        <c:scaling>
          <c:orientation val="minMax"/>
        </c:scaling>
        <c:axPos val="b"/>
        <c:numFmt formatCode="General" sourceLinked="1"/>
        <c:tickLblPos val="low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114205056"/>
        <c:crosses val="autoZero"/>
        <c:auto val="1"/>
        <c:lblAlgn val="ctr"/>
        <c:lblOffset val="100"/>
        <c:tickLblSkip val="1"/>
        <c:tickMarkSkip val="1"/>
      </c:catAx>
      <c:valAx>
        <c:axId val="114205056"/>
        <c:scaling>
          <c:orientation val="minMax"/>
          <c:min val="800000"/>
        </c:scaling>
        <c:axPos val="l"/>
        <c:majorGridlines>
          <c:spPr>
            <a:ln w="42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2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186880"/>
        <c:crosses val="autoZero"/>
        <c:crossBetween val="between"/>
      </c:valAx>
      <c:spPr>
        <a:noFill/>
        <a:ln w="3383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9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499448732083956"/>
          <c:y val="0.13050847457627243"/>
          <c:w val="0.42668136714443516"/>
          <c:h val="0.6559322033898343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39">
              <a:solidFill>
                <a:schemeClr val="tx1"/>
              </a:solidFill>
              <a:prstDash val="solid"/>
            </a:ln>
          </c:spPr>
          <c:explosion val="7"/>
          <c:dPt>
            <c:idx val="0"/>
            <c:spPr>
              <a:solidFill>
                <a:srgbClr val="FF99CC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3366FF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1583737671044635"/>
                  <c:y val="3.7125665147644281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 b="1" i="0" strike="noStrike">
                        <a:solidFill>
                          <a:srgbClr val="000000"/>
                        </a:solidFill>
                        <a:latin typeface="Calibri"/>
                      </a:rPr>
                      <a:t>6,22%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1"/>
              <c:layout>
                <c:manualLayout>
                  <c:x val="3.8157686419367162E-2"/>
                  <c:y val="1.5633138543799954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21,39%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2"/>
              <c:layout>
                <c:manualLayout>
                  <c:x val="0.12613191160065479"/>
                  <c:y val="-2.00317217091203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0,14%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3"/>
              <c:layout>
                <c:manualLayout>
                  <c:x val="-1.2380818026768783E-2"/>
                  <c:y val="-0.20901159384967594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72,24%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numFmt formatCode="0.00%" sourceLinked="0"/>
            <c:spPr>
              <a:noFill/>
              <a:ln w="2547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субсидии </c:v>
                </c:pt>
                <c:pt idx="1">
                  <c:v>дотация на выравнивание бюджетной обеспеченности и сбалансированность</c:v>
                </c:pt>
                <c:pt idx="2">
                  <c:v>иные межбюджетные трансферты</c:v>
                </c:pt>
                <c:pt idx="3">
                  <c:v>субвенции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62814.67</c:v>
                </c:pt>
                <c:pt idx="1">
                  <c:v>215884.33</c:v>
                </c:pt>
                <c:pt idx="2">
                  <c:v>1394.12</c:v>
                </c:pt>
                <c:pt idx="3">
                  <c:v>729019.45000000042</c:v>
                </c:pt>
              </c:numCache>
            </c:numRef>
          </c:val>
        </c:ser>
        <c:firstSliceAng val="30"/>
      </c:pieChart>
      <c:spPr>
        <a:noFill/>
        <a:ln w="25479">
          <a:noFill/>
        </a:ln>
      </c:spPr>
    </c:plotArea>
    <c:legend>
      <c:legendPos val="r"/>
      <c:layout>
        <c:manualLayout>
          <c:xMode val="edge"/>
          <c:yMode val="edge"/>
          <c:x val="0"/>
          <c:y val="0.78610570797264456"/>
          <c:w val="0.9977949283351748"/>
          <c:h val="0.21389429202735638"/>
        </c:manualLayout>
      </c:layout>
      <c:spPr>
        <a:noFill/>
        <a:ln w="25479">
          <a:noFill/>
        </a:ln>
      </c:spPr>
      <c:txPr>
        <a:bodyPr/>
        <a:lstStyle/>
        <a:p>
          <a:pPr>
            <a:defRPr sz="184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6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4.4947506561679785E-5"/>
          <c:y val="0.10591586468358122"/>
          <c:w val="0.99995505249344341"/>
          <c:h val="0.6853057742782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66CC"/>
              </a:solidFill>
            </c:spPr>
          </c:dPt>
          <c:dPt>
            <c:idx val="2"/>
            <c:explosion val="40"/>
            <c:spPr>
              <a:solidFill>
                <a:srgbClr val="FF99CC"/>
              </a:solidFill>
            </c:spPr>
          </c:dPt>
          <c:dPt>
            <c:idx val="3"/>
            <c:explosion val="33"/>
            <c:spPr>
              <a:solidFill>
                <a:srgbClr val="FF0000"/>
              </a:solidFill>
            </c:spPr>
          </c:dPt>
          <c:dPt>
            <c:idx val="4"/>
            <c:explosion val="29"/>
          </c:dPt>
          <c:dPt>
            <c:idx val="5"/>
            <c:explosion val="2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9900FF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FF00"/>
              </a:solidFill>
            </c:spPr>
          </c:dPt>
          <c:dPt>
            <c:idx val="1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1"/>
            <c:explosion val="50"/>
            <c:spPr>
              <a:solidFill>
                <a:srgbClr val="FF66FF"/>
              </a:solidFill>
            </c:spPr>
          </c:dPt>
          <c:dPt>
            <c:idx val="12"/>
            <c:spPr>
              <a:solidFill>
                <a:srgbClr val="9999FF"/>
              </a:solidFill>
            </c:spPr>
          </c:dPt>
          <c:cat>
            <c:strRef>
              <c:f>Лист1!$A$2:$A$14</c:f>
              <c:strCache>
                <c:ptCount val="12"/>
                <c:pt idx="0">
                  <c:v>Развитие образования </c:v>
                </c:pt>
                <c:pt idx="1">
                  <c:v>Социальная поддержка граждан </c:v>
                </c:pt>
                <c:pt idx="2">
                  <c:v>Сохранение и развитие культуры </c:v>
                </c:pt>
                <c:pt idx="3">
                  <c:v>Развитие физической культуры и спорта </c:v>
                </c:pt>
                <c:pt idx="4">
                  <c:v>Молодежная политика </c:v>
                </c:pt>
                <c:pt idx="5">
                  <c:v>Управление имуществом </c:v>
                </c:pt>
                <c:pt idx="6">
                  <c:v>Управление финансами </c:v>
                </c:pt>
                <c:pt idx="7">
                  <c:v>Защита населения и территории Курского района от чрезвычайных ситуаций</c:v>
                </c:pt>
                <c:pt idx="8">
                  <c:v>Развитие малого и среднего бизнеса, потребительского рынка, снижение административных барьеров </c:v>
                </c:pt>
                <c:pt idx="9">
                  <c:v>Развитие коммунального хозяйства, транспортной системы и обеспечение безопасности дорожного движения </c:v>
                </c:pt>
                <c:pt idx="10">
                  <c:v>Развитие сельского хозяйства </c:v>
                </c:pt>
                <c:pt idx="11">
                  <c:v>Межнациональные отношения и поддержка казачества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52.1</c:v>
                </c:pt>
                <c:pt idx="1">
                  <c:v>27.4</c:v>
                </c:pt>
                <c:pt idx="2">
                  <c:v>4.5</c:v>
                </c:pt>
                <c:pt idx="3">
                  <c:v>1.1000000000000001</c:v>
                </c:pt>
                <c:pt idx="4">
                  <c:v>0.2</c:v>
                </c:pt>
                <c:pt idx="5">
                  <c:v>7.0000000000000021E-2</c:v>
                </c:pt>
                <c:pt idx="6">
                  <c:v>4.8</c:v>
                </c:pt>
                <c:pt idx="7">
                  <c:v>0.30000000000000032</c:v>
                </c:pt>
                <c:pt idx="8">
                  <c:v>0.8</c:v>
                </c:pt>
                <c:pt idx="9">
                  <c:v>0.5</c:v>
                </c:pt>
                <c:pt idx="10">
                  <c:v>3.4</c:v>
                </c:pt>
                <c:pt idx="11">
                  <c:v>4.0000000000000022E-2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1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</a:t>
            </a:r>
            <a:r>
              <a:rPr lang="ru-RU" sz="2400" b="0" baseline="0" dirty="0" smtClean="0">
                <a:latin typeface="Times New Roman" pitchFamily="18" charset="0"/>
                <a:cs typeface="Times New Roman" pitchFamily="18" charset="0"/>
              </a:rPr>
              <a:t> КУРСКОГО МУНИЦИПАЛЬНОГО РАЙОНА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983333333333436"/>
          <c:y val="0"/>
        </c:manualLayout>
      </c:layout>
    </c:title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6.2544947506561699E-2"/>
          <c:y val="9.480475357247109E-2"/>
          <c:w val="0.85402036363007838"/>
          <c:h val="0.533453861458391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66CC"/>
              </a:solidFill>
            </c:spPr>
          </c:dPt>
          <c:dPt>
            <c:idx val="2"/>
            <c:spPr>
              <a:solidFill>
                <a:srgbClr val="FF99CC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9900FF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FF00"/>
              </a:solidFill>
            </c:spPr>
          </c:dPt>
          <c:dPt>
            <c:idx val="1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1"/>
            <c:spPr>
              <a:solidFill>
                <a:srgbClr val="FF66FF"/>
              </a:solidFill>
            </c:spPr>
          </c:dPt>
          <c:dPt>
            <c:idx val="12"/>
            <c:spPr>
              <a:solidFill>
                <a:srgbClr val="9999FF"/>
              </a:solidFill>
            </c:spPr>
          </c:dPt>
          <c:dLbls>
            <c:dLbl>
              <c:idx val="0"/>
              <c:layout>
                <c:manualLayout>
                  <c:x val="-2.2979002624672314E-3"/>
                  <c:y val="-2.8960046660834061E-2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-7.8236876640419839E-2"/>
                  <c:y val="-0.12551108194808983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5.1851268591426157E-2"/>
                  <c:y val="-6.9391659375911879E-2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6.9326771653544145E-2"/>
                  <c:y val="1.2986293379994218E-2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7.2795713035870985E-2"/>
                  <c:y val="8.8284339457567806E-2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-5.0902777777777783E-2"/>
                  <c:y val="6.3175707203266263E-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3.445789588801422E-2"/>
                  <c:y val="8.7065908428113223E-2"/>
                </c:manualLayout>
              </c:layout>
              <c:showLegendKey val="1"/>
              <c:showVal val="1"/>
            </c:dLbl>
            <c:dLbl>
              <c:idx val="7"/>
              <c:layout>
                <c:manualLayout>
                  <c:x val="-5.1498250218722733E-3"/>
                  <c:y val="1.7493146689997085E-2"/>
                </c:manualLayout>
              </c:layout>
              <c:showLegendKey val="1"/>
              <c:showVal val="1"/>
            </c:dLbl>
            <c:dLbl>
              <c:idx val="8"/>
              <c:layout>
                <c:manualLayout>
                  <c:x val="-7.4218066491688779E-3"/>
                  <c:y val="9.8048702245552705E-2"/>
                </c:manualLayout>
              </c:layout>
              <c:showLegendKey val="1"/>
              <c:showVal val="1"/>
            </c:dLbl>
            <c:dLbl>
              <c:idx val="9"/>
              <c:layout>
                <c:manualLayout>
                  <c:x val="-4.4416776027996999E-2"/>
                  <c:y val="5.6381598133566704E-2"/>
                </c:manualLayout>
              </c:layout>
              <c:showLegendKey val="1"/>
              <c:showVal val="1"/>
            </c:dLbl>
            <c:dLbl>
              <c:idx val="10"/>
              <c:layout>
                <c:manualLayout>
                  <c:x val="-1.4909011373578302E-2"/>
                  <c:y val="4.6196412948381844E-2"/>
                </c:manualLayout>
              </c:layout>
              <c:showLegendKey val="1"/>
              <c:showVal val="1"/>
            </c:dLbl>
            <c:dLbl>
              <c:idx val="11"/>
              <c:layout>
                <c:manualLayout>
                  <c:x val="-6.7233377077865281E-2"/>
                  <c:y val="1.9935987168270643E-2"/>
                </c:manualLayout>
              </c:layout>
              <c:showLegendKey val="1"/>
              <c:showVal val="1"/>
            </c:dLbl>
            <c:dLbl>
              <c:idx val="12"/>
              <c:layout>
                <c:manualLayout>
                  <c:x val="-9.4738517060367497E-2"/>
                  <c:y val="-5.1869349664625246E-2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Развитие образования </c:v>
                </c:pt>
                <c:pt idx="1">
                  <c:v>Социальная поддержка граждан </c:v>
                </c:pt>
                <c:pt idx="2">
                  <c:v>Сохранение и развитие культуры </c:v>
                </c:pt>
                <c:pt idx="3">
                  <c:v>Развитие физической культуры и спорта </c:v>
                </c:pt>
                <c:pt idx="4">
                  <c:v>Молодежная политика </c:v>
                </c:pt>
                <c:pt idx="5">
                  <c:v>Управление имуществом </c:v>
                </c:pt>
                <c:pt idx="6">
                  <c:v>Управление финансами </c:v>
                </c:pt>
                <c:pt idx="7">
                  <c:v>Защита населения и территории Курского района от чрезвычайных ситуаций</c:v>
                </c:pt>
                <c:pt idx="8">
                  <c:v>Развитие малого и среднего бизнеса, потребительского рынка, снижение административных барьеров </c:v>
                </c:pt>
                <c:pt idx="9">
                  <c:v>Развитие коммунального хозяйства, транспортной системы и обеспечение безопасности дорожного движения </c:v>
                </c:pt>
                <c:pt idx="10">
                  <c:v>Развитие сельского хозяйства </c:v>
                </c:pt>
                <c:pt idx="11">
                  <c:v>Межнациональные отношения и поддержка казачества </c:v>
                </c:pt>
                <c:pt idx="12">
                  <c:v>Непрограммные направления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51.230000000000011</c:v>
                </c:pt>
                <c:pt idx="1">
                  <c:v>26.68</c:v>
                </c:pt>
                <c:pt idx="2">
                  <c:v>4.28</c:v>
                </c:pt>
                <c:pt idx="3">
                  <c:v>1.0900000000000001</c:v>
                </c:pt>
                <c:pt idx="4">
                  <c:v>0.19</c:v>
                </c:pt>
                <c:pt idx="5">
                  <c:v>7.0000000000000021E-2</c:v>
                </c:pt>
                <c:pt idx="6">
                  <c:v>6.42</c:v>
                </c:pt>
                <c:pt idx="7">
                  <c:v>0.28000000000000008</c:v>
                </c:pt>
                <c:pt idx="8">
                  <c:v>0.7600000000000029</c:v>
                </c:pt>
                <c:pt idx="9">
                  <c:v>0.56000000000000005</c:v>
                </c:pt>
                <c:pt idx="10">
                  <c:v>4.41</c:v>
                </c:pt>
                <c:pt idx="11">
                  <c:v>4.0000000000000022E-2</c:v>
                </c:pt>
                <c:pt idx="12">
                  <c:v>3.9899999999999998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62445304753572473"/>
          <c:w val="0.99930555555555567"/>
          <c:h val="0.37551239428405259"/>
        </c:manualLayout>
      </c:layout>
    </c:legend>
    <c:plotVisOnly val="1"/>
  </c:chart>
  <c:txPr>
    <a:bodyPr/>
    <a:lstStyle/>
    <a:p>
      <a:pPr>
        <a:defRPr sz="11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798055549281406E-2"/>
          <c:y val="0.1302194814225707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Население всего</c:v>
                </c:pt>
              </c:strCache>
            </c:strRef>
          </c:tx>
          <c:spPr>
            <a:solidFill>
              <a:srgbClr val="CC99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53.2</c:v>
                </c:pt>
                <c:pt idx="1">
                  <c:v>53.4</c:v>
                </c:pt>
                <c:pt idx="2">
                  <c:v>53.5</c:v>
                </c:pt>
                <c:pt idx="3">
                  <c:v>53.6</c:v>
                </c:pt>
                <c:pt idx="4">
                  <c:v>54.2</c:v>
                </c:pt>
                <c:pt idx="5">
                  <c:v>55.3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Число прибывших на территорию района</c:v>
                </c:pt>
              </c:strCache>
            </c:strRef>
          </c:tx>
          <c:spPr>
            <a:solidFill>
              <a:srgbClr val="FFFF0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1.7</c:v>
                </c:pt>
                <c:pt idx="1">
                  <c:v>1.6</c:v>
                </c:pt>
                <c:pt idx="2">
                  <c:v>1.5</c:v>
                </c:pt>
                <c:pt idx="3">
                  <c:v>1.4</c:v>
                </c:pt>
                <c:pt idx="4">
                  <c:v>1.4</c:v>
                </c:pt>
                <c:pt idx="5">
                  <c:v>1.4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Число выбывших с территории района </c:v>
                </c:pt>
              </c:strCache>
            </c:strRef>
          </c:tx>
          <c:spPr>
            <a:solidFill>
              <a:srgbClr val="3366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1.8</c:v>
                </c:pt>
                <c:pt idx="1">
                  <c:v>1.7</c:v>
                </c:pt>
                <c:pt idx="2">
                  <c:v>1.8</c:v>
                </c:pt>
                <c:pt idx="3">
                  <c:v>1.8</c:v>
                </c:pt>
                <c:pt idx="4">
                  <c:v>1.7</c:v>
                </c:pt>
                <c:pt idx="5">
                  <c:v>1.6</c:v>
                </c:pt>
              </c:numCache>
            </c:numRef>
          </c:val>
        </c:ser>
        <c:gapDepth val="0"/>
        <c:shape val="box"/>
        <c:axId val="115120000"/>
        <c:axId val="115121536"/>
        <c:axId val="0"/>
      </c:bar3DChart>
      <c:catAx>
        <c:axId val="115120000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121536"/>
        <c:crosses val="autoZero"/>
        <c:auto val="1"/>
        <c:lblAlgn val="ctr"/>
        <c:lblOffset val="100"/>
        <c:tickLblSkip val="1"/>
        <c:tickMarkSkip val="1"/>
      </c:catAx>
      <c:valAx>
        <c:axId val="115121536"/>
        <c:scaling>
          <c:orientation val="minMax"/>
          <c:max val="60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120000"/>
        <c:crosses val="autoZero"/>
        <c:crossBetween val="between"/>
        <c:majorUnit val="5"/>
        <c:minorUnit val="2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9.1730364015838728E-2"/>
          <c:y val="0.84348338795038247"/>
          <c:w val="0.86596949382761423"/>
          <c:h val="0.15440132913052787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hPercent val="48"/>
      <c:rotY val="6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261631094938514E-2"/>
          <c:y val="0.12165639806711756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Ожидаемая продолжительность жизни при рождении</c:v>
                </c:pt>
              </c:strCache>
            </c:strRef>
          </c:tx>
          <c:spPr>
            <a:solidFill>
              <a:srgbClr val="00B050"/>
            </a:solidFill>
            <a:ln w="12727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2836754182458251E-2"/>
                  <c:y val="0.49494776124151407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dirty="0" smtClean="0"/>
                      <a:t>71,0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2.1409457046054611E-2"/>
                  <c:y val="0.50100834802084449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9982159909651017E-2"/>
                  <c:y val="0.50100850709136358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2.2836754182458251E-2"/>
                  <c:y val="0.50100850709136358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998215990965101E-2"/>
                  <c:y val="0.50504889827758548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 smtClean="0"/>
                      <a:t>72</a:t>
                    </a:r>
                    <a:r>
                      <a:rPr lang="ru-RU" sz="1800" dirty="0" smtClean="0"/>
                      <a:t>,0</a:t>
                    </a:r>
                    <a:endParaRPr lang="en-US" sz="1800" dirty="0"/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2.569134845526562E-2"/>
                  <c:y val="0.50908928946380505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71</c:v>
                </c:pt>
                <c:pt idx="1">
                  <c:v>71.400000000000006</c:v>
                </c:pt>
                <c:pt idx="2">
                  <c:v>71.5</c:v>
                </c:pt>
                <c:pt idx="3">
                  <c:v>71.5</c:v>
                </c:pt>
                <c:pt idx="4">
                  <c:v>72</c:v>
                </c:pt>
                <c:pt idx="5">
                  <c:v>72.5</c:v>
                </c:pt>
              </c:numCache>
            </c:numRef>
          </c:val>
        </c:ser>
        <c:gapDepth val="0"/>
        <c:shape val="cone"/>
        <c:axId val="115162112"/>
        <c:axId val="115176192"/>
        <c:axId val="0"/>
      </c:bar3DChart>
      <c:catAx>
        <c:axId val="115162112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176192"/>
        <c:crosses val="autoZero"/>
        <c:auto val="1"/>
        <c:lblAlgn val="ctr"/>
        <c:lblOffset val="100"/>
        <c:tickLblSkip val="1"/>
        <c:tickMarkSkip val="1"/>
      </c:catAx>
      <c:valAx>
        <c:axId val="115176192"/>
        <c:scaling>
          <c:orientation val="minMax"/>
          <c:max val="75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162112"/>
        <c:crosses val="autoZero"/>
        <c:crossBetween val="between"/>
        <c:majorUnit val="10"/>
        <c:minorUnit val="10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8.4593878333821163E-2"/>
          <c:y val="0.83139145345915177"/>
          <c:w val="0.79455361394444579"/>
          <c:h val="7.823549435935942E-2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0.99975</cdr:x>
      <cdr:y>0.10316</cdr:y>
    </cdr:to>
    <cdr:sp macro="" textlink="">
      <cdr:nvSpPr>
        <cdr:cNvPr id="2" name="Rectangl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9144000" cy="928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>
            <a:defRPr/>
          </a:pPr>
          <a:r>
            <a:rPr lang="ru-RU" sz="2600" kern="0" dirty="0">
              <a:solidFill>
                <a:srgbClr val="000000"/>
              </a:solidFill>
              <a:cs typeface="Arial"/>
            </a:rPr>
            <a:t/>
          </a:r>
          <a:br>
            <a:rPr lang="ru-RU" sz="2600" kern="0" dirty="0">
              <a:solidFill>
                <a:srgbClr val="000000"/>
              </a:solidFill>
              <a:cs typeface="Arial"/>
            </a:rPr>
          </a:br>
          <a:r>
            <a:rPr lang="ru-RU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СТРУКТУРА  НАЛОГОВЫХ И НЕНАЛОГОВЫХ </a:t>
          </a:r>
          <a:r>
            <a:rPr lang="ru-RU" sz="2400" kern="0" dirty="0" smtClean="0">
              <a:latin typeface="Times New Roman" pitchFamily="18" charset="0"/>
              <a:cs typeface="Times New Roman" pitchFamily="18" charset="0"/>
            </a:rPr>
            <a:t>ДОХОДОВ</a:t>
          </a:r>
          <a:r>
            <a:rPr lang="ru-RU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БЮДЖЕТА КУРСКОГО МУНИЦИПАЛЬНОГО РАЙОНА </a:t>
          </a:r>
          <a:endParaRPr lang="en-US" sz="2400" b="0" kern="0" dirty="0" smtClean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200" b="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2200" b="0" kern="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</cdr:x>
      <cdr:y>0.82292</cdr:y>
    </cdr:from>
    <cdr:to>
      <cdr:x>0.47657</cdr:x>
      <cdr:y>0.96874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5984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2017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1 123 890,67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0.50781</cdr:x>
      <cdr:y>0.82292</cdr:y>
    </cdr:from>
    <cdr:to>
      <cdr:x>0.73437</cdr:x>
      <cdr:y>0.96874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43438" y="5643578"/>
          <a:ext cx="2071664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2018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1 081 054,70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</cdr:x>
      <cdr:y>0.82292</cdr:y>
    </cdr:from>
    <cdr:to>
      <cdr:x>0.97657</cdr:x>
      <cdr:y>0.96874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16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2019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1 133 235,37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0.8309</cdr:x>
      <cdr:y>0.08333</cdr:y>
    </cdr:from>
    <cdr:to>
      <cdr:x>1</cdr:x>
      <cdr:y>0.14167</cdr:y>
    </cdr:to>
    <cdr:sp macro="" textlink="">
      <cdr:nvSpPr>
        <cdr:cNvPr id="6" name="Text Box 3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97775" y="571480"/>
          <a:ext cx="154622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ru-RU" sz="2000" i="1" dirty="0">
              <a:latin typeface="Calibri" pitchFamily="34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0.01562</cdr:x>
      <cdr:y>0.82292</cdr:y>
    </cdr:from>
    <cdr:to>
      <cdr:x>0.24219</cdr:x>
      <cdr:y>0.96874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2844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2016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1 053 408,85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0.09375</cdr:x>
      <cdr:y>0.69792</cdr:y>
    </cdr:from>
    <cdr:to>
      <cdr:x>0.28906</cdr:x>
      <cdr:y>0.75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24" y="4786322"/>
          <a:ext cx="178595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+ 70 481,82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EA82B-F240-455B-BEC9-656477402841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590D-A6C9-41EC-BDBB-02975A6C0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71D755-6B29-4872-8AF5-C16BA71823A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71D755-6B29-4872-8AF5-C16BA71823A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6791-4EA7-4D71-AF90-733327549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3C7CB-55AC-4A66-93F4-37BBC42CA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BA8C2-D09E-4599-9CEF-CA2F4B582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0AD0-EF26-48B3-8537-51371A70D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E428-277E-49E0-BAD4-AD19463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4CEF4-2602-46FD-91D3-B9CE97500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307E5-495E-47A6-860E-A7DB08381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4829B-82E0-41B7-9EC4-9C355F1AB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85926-6C37-4EB2-BD4F-C305CD459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80695-537C-4018-937E-12FB718C8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EA1C9-D1CA-4F85-AC2E-DC5EF3B19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0058B-A102-4261-A575-8D23C5CC3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F85E8-6370-4F01-A738-2499D1846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415D-E871-4216-B2D8-92EA540D4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FFFF"/>
            </a:gs>
            <a:gs pos="50000">
              <a:srgbClr val="FFFFFF"/>
            </a:gs>
            <a:gs pos="100000">
              <a:srgbClr val="FFCC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E413B-C839-4043-889C-6605F20B0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  <p:sldLayoutId id="2147483662" r:id="rId14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7" descr="Герб Курского рай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168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286124"/>
            <a:ext cx="9144000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>
              <a:defRPr/>
            </a:pPr>
            <a:r>
              <a:rPr lang="ru-RU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решения о бюджете Курского муниципального района </a:t>
            </a:r>
          </a:p>
          <a:p>
            <a:pPr algn="ctr">
              <a:defRPr/>
            </a:pPr>
            <a:r>
              <a:rPr lang="ru-RU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Ставропольского края на 2017 год </a:t>
            </a:r>
          </a:p>
          <a:p>
            <a:pPr algn="ctr">
              <a:defRPr/>
            </a:pPr>
            <a:r>
              <a:rPr lang="ru-RU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плановый период 2018 и 2019 годов</a:t>
            </a:r>
            <a:endParaRPr lang="ru-RU" sz="3800" b="1" dirty="0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2000240"/>
            <a:ext cx="7143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00562" y="3286124"/>
            <a:ext cx="4500594" cy="3286148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FFFFCC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85720" y="857232"/>
            <a:ext cx="3357586" cy="2428892"/>
          </a:xfrm>
          <a:prstGeom prst="wedgeRectCallout">
            <a:avLst>
              <a:gd name="adj1" fmla="val 88145"/>
              <a:gd name="adj2" fmla="val 6849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255-р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429256" y="357166"/>
            <a:ext cx="3357586" cy="2286016"/>
          </a:xfrm>
          <a:prstGeom prst="wedgeRectCallout">
            <a:avLst>
              <a:gd name="adj1" fmla="val -48260"/>
              <a:gd name="adj2" fmla="val 87895"/>
            </a:avLst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долговой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257-р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85720" y="3857628"/>
            <a:ext cx="3357586" cy="2500330"/>
          </a:xfrm>
          <a:prstGeom prst="wedgeRectCallout">
            <a:avLst>
              <a:gd name="adj1" fmla="val 78877"/>
              <a:gd name="adj2" fmla="val -33608"/>
            </a:avLst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налоговой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256-р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3786190"/>
            <a:ext cx="45005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Курского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5500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формировании основных параметров </a:t>
            </a:r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решения были учтены: 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56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</a:rPr>
              <a:t>ОБЪЕМ ДОХОДОВ БЮДЖЕТА КУРСКОГО МУНИЦИПАЛЬНОГО РАЙОНА</a:t>
            </a:r>
            <a:endParaRPr lang="ru-RU" sz="2000" dirty="0"/>
          </a:p>
        </p:txBody>
      </p:sp>
      <p:graphicFrame>
        <p:nvGraphicFramePr>
          <p:cNvPr id="20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36525" y="1142984"/>
          <a:ext cx="9007475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1 106 686,72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1 170 622,76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85723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1 128 697,66</a:t>
            </a:r>
          </a:p>
          <a:p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1 181 871,72</a:t>
            </a:r>
            <a:endParaRPr lang="ru-RU" b="1" i="1" dirty="0"/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7597775" y="1357298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950122" y="376473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950 495,60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2378882" y="362185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1 009 112,57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986238" y="3800448"/>
            <a:ext cx="1571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961 845,52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5414997" y="3729011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1 008 935,83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 rot="19037721">
            <a:off x="1150251" y="2507212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156 191,12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18754658">
            <a:off x="2619560" y="2109360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161 510,19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rot="18635706">
            <a:off x="4105510" y="2478176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166 852,14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18696259">
            <a:off x="5653707" y="2143591"/>
            <a:ext cx="141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172 935,89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rot="18863367">
            <a:off x="2997180" y="2337610"/>
            <a:ext cx="89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13,8%</a:t>
            </a:r>
            <a:endParaRPr lang="ru-RU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99289" y="0"/>
            <a:ext cx="9243289" cy="71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600" kern="0" dirty="0">
                <a:solidFill>
                  <a:srgbClr val="000000"/>
                </a:solidFill>
                <a:cs typeface="Arial"/>
              </a:rPr>
              <a:t/>
            </a:r>
            <a:br>
              <a:rPr lang="ru-RU" sz="2600" kern="0" dirty="0">
                <a:solidFill>
                  <a:srgbClr val="000000"/>
                </a:solidFill>
                <a:cs typeface="Arial"/>
              </a:rPr>
            </a:b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БЮДЖЕТА КУРСКОГО МУНИЦИПАЛЬНОГО РАЙОНА</a:t>
            </a:r>
            <a:endParaRPr lang="en-US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0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ешение 3"/>
          <p:cNvSpPr/>
          <p:nvPr/>
        </p:nvSpPr>
        <p:spPr>
          <a:xfrm>
            <a:off x="142875" y="1714500"/>
            <a:ext cx="2879725" cy="755650"/>
          </a:xfrm>
          <a:prstGeom prst="flowChartDecision">
            <a:avLst/>
          </a:prstGeom>
          <a:solidFill>
            <a:srgbClr val="FF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>
            <a:normAutofit fontScale="85000" lnSpcReduction="10000"/>
          </a:bodyPr>
          <a:lstStyle/>
          <a:p>
            <a:pPr algn="ctr">
              <a:defRPr/>
            </a:pPr>
            <a:r>
              <a:rPr lang="ru-RU" dirty="0"/>
              <a:t>НАЛОГОВЫЕ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" y="2571751"/>
            <a:ext cx="2928938" cy="2781137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ru-RU" sz="1600" dirty="0" smtClean="0"/>
              <a:t>налог </a:t>
            </a:r>
            <a:r>
              <a:rPr lang="ru-RU" sz="1600" dirty="0"/>
              <a:t>на доход физических лиц (НДФЛ) 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единый налог на вмененный доход (ЕНВД)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единый сельскохозяйственный налог  (ЕСХН)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акцизы 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государственная пошлина</a:t>
            </a:r>
          </a:p>
          <a:p>
            <a:pPr marL="342900" indent="-342900">
              <a:buFontTx/>
              <a:buChar char="-"/>
              <a:defRPr/>
            </a:pPr>
            <a:endParaRPr lang="ru-RU" sz="1600" dirty="0"/>
          </a:p>
          <a:p>
            <a:pPr marL="342900" indent="-342900">
              <a:buFontTx/>
              <a:buChar char="-"/>
              <a:defRPr/>
            </a:pPr>
            <a:endParaRPr lang="ru-RU" sz="1600" dirty="0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3143250" y="1714500"/>
            <a:ext cx="2879725" cy="755650"/>
          </a:xfrm>
          <a:prstGeom prst="flowChartDecision">
            <a:avLst/>
          </a:prstGeom>
          <a:solidFill>
            <a:srgbClr val="6699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just">
              <a:defRPr/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2571750"/>
            <a:ext cx="2857500" cy="4043021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>
            <a:spAutoFit/>
          </a:bodyPr>
          <a:lstStyle/>
          <a:p>
            <a:pPr marL="342900" indent="-342900">
              <a:defRPr/>
            </a:pPr>
            <a:r>
              <a:rPr lang="ru-RU" sz="1600" dirty="0" smtClean="0"/>
              <a:t>-     арендная плата </a:t>
            </a:r>
            <a:r>
              <a:rPr lang="ru-RU" sz="1600" dirty="0"/>
              <a:t>за земельные участки</a:t>
            </a:r>
          </a:p>
          <a:p>
            <a:pPr marL="342900" indent="-342900">
              <a:defRPr/>
            </a:pPr>
            <a:r>
              <a:rPr lang="ru-RU" sz="1600" dirty="0" smtClean="0"/>
              <a:t>-     продажа </a:t>
            </a:r>
            <a:r>
              <a:rPr lang="ru-RU" sz="1600" dirty="0"/>
              <a:t>земельных участков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 smtClean="0"/>
              <a:t>доходы от сдачи </a:t>
            </a:r>
            <a:r>
              <a:rPr lang="ru-RU" sz="1600" dirty="0"/>
              <a:t>в аренду </a:t>
            </a:r>
            <a:r>
              <a:rPr lang="ru-RU" sz="1600" dirty="0" smtClean="0"/>
              <a:t>имущества</a:t>
            </a:r>
            <a:endParaRPr lang="ru-RU" sz="1600" dirty="0"/>
          </a:p>
          <a:p>
            <a:pPr marL="342900" indent="-342900">
              <a:defRPr/>
            </a:pPr>
            <a:r>
              <a:rPr lang="ru-RU" sz="1600" dirty="0"/>
              <a:t>-     платежи от </a:t>
            </a:r>
            <a:r>
              <a:rPr lang="ru-RU" sz="1600" dirty="0" err="1"/>
              <a:t>муниципаль-ных</a:t>
            </a:r>
            <a:r>
              <a:rPr lang="ru-RU" sz="1600" dirty="0"/>
              <a:t> унитарных </a:t>
            </a:r>
            <a:r>
              <a:rPr lang="ru-RU" sz="1600" dirty="0" err="1"/>
              <a:t>пред-приятий</a:t>
            </a:r>
            <a:endParaRPr lang="ru-RU" sz="1600" dirty="0"/>
          </a:p>
          <a:p>
            <a:pPr marL="342900" indent="-342900">
              <a:defRPr/>
            </a:pPr>
            <a:r>
              <a:rPr lang="ru-RU" sz="1600" dirty="0"/>
              <a:t> -    плата за негативное </a:t>
            </a:r>
            <a:r>
              <a:rPr lang="ru-RU" sz="1600" dirty="0" err="1"/>
              <a:t>воз-действие</a:t>
            </a:r>
            <a:r>
              <a:rPr lang="ru-RU" sz="1600" dirty="0"/>
              <a:t> на </a:t>
            </a:r>
            <a:r>
              <a:rPr lang="ru-RU" sz="1600" dirty="0" err="1"/>
              <a:t>окружаю-щую</a:t>
            </a:r>
            <a:r>
              <a:rPr lang="ru-RU" sz="1600" dirty="0"/>
              <a:t> среду</a:t>
            </a:r>
          </a:p>
          <a:p>
            <a:pPr marL="342900" indent="-342900">
              <a:defRPr/>
            </a:pPr>
            <a:r>
              <a:rPr lang="ru-RU" sz="1600" dirty="0"/>
              <a:t>-   </a:t>
            </a:r>
            <a:r>
              <a:rPr lang="ru-RU" sz="1600" dirty="0" smtClean="0"/>
              <a:t>  </a:t>
            </a:r>
            <a:r>
              <a:rPr lang="ru-RU" sz="1600" dirty="0"/>
              <a:t>доходы от оказания </a:t>
            </a:r>
            <a:r>
              <a:rPr lang="ru-RU" sz="1600" dirty="0" smtClean="0"/>
              <a:t>платных </a:t>
            </a:r>
            <a:r>
              <a:rPr lang="ru-RU" sz="1600" dirty="0"/>
              <a:t>услуг 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штрафы, санкции, </a:t>
            </a:r>
          </a:p>
          <a:p>
            <a:pPr marL="342900" indent="-342900">
              <a:defRPr/>
            </a:pPr>
            <a:r>
              <a:rPr lang="ru-RU" sz="1600" dirty="0"/>
              <a:t>      </a:t>
            </a:r>
            <a:r>
              <a:rPr lang="ru-RU" sz="1600" dirty="0" smtClean="0"/>
              <a:t>возмещение </a:t>
            </a:r>
            <a:r>
              <a:rPr lang="ru-RU" sz="1600" dirty="0"/>
              <a:t>ущерба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625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ДОХОДЫ МЕСТНОГО БЮДЖЕТА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428625"/>
            <a:ext cx="914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Доходы бюджета – поступающие в бюджет денежные средства, за исключением средств, являющихся источниками финансирования дефицита бюджета </a:t>
            </a: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143625" y="1714500"/>
            <a:ext cx="2857500" cy="755650"/>
          </a:xfrm>
          <a:prstGeom prst="flowChartDecision">
            <a:avLst/>
          </a:prstGeom>
          <a:solidFill>
            <a:srgbClr val="33CC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15063" y="2571750"/>
            <a:ext cx="2786062" cy="2786075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>
            <a:normAutofit/>
          </a:bodyPr>
          <a:lstStyle/>
          <a:p>
            <a:pPr marL="342900" indent="-342900">
              <a:buFontTx/>
              <a:buChar char="-"/>
              <a:defRPr/>
            </a:pPr>
            <a:r>
              <a:rPr lang="ru-RU" sz="1600" dirty="0" smtClean="0"/>
              <a:t>дотации</a:t>
            </a:r>
            <a:endParaRPr lang="ru-RU" sz="1600" dirty="0"/>
          </a:p>
          <a:p>
            <a:pPr marL="342900" indent="-342900">
              <a:buFontTx/>
              <a:buChar char="-"/>
              <a:defRPr/>
            </a:pPr>
            <a:r>
              <a:rPr lang="ru-RU" sz="1600" dirty="0" smtClean="0"/>
              <a:t>субвенции</a:t>
            </a:r>
            <a:endParaRPr lang="ru-RU" sz="1600" dirty="0"/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субсидии 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иные межбюджетные трансферты</a:t>
            </a:r>
          </a:p>
          <a:p>
            <a:pPr marL="342900" indent="-342900">
              <a:buFontTx/>
              <a:buChar char="-"/>
              <a:defRPr/>
            </a:pPr>
            <a:endParaRPr lang="ru-RU" sz="1600" dirty="0"/>
          </a:p>
          <a:p>
            <a:pPr marL="342900" indent="-342900">
              <a:buFontTx/>
              <a:buChar char="-"/>
              <a:defRPr/>
            </a:pPr>
            <a:endParaRPr lang="ru-RU" sz="1600" dirty="0"/>
          </a:p>
          <a:p>
            <a:pPr marL="342900" indent="-342900">
              <a:defRPr/>
            </a:pPr>
            <a:endParaRPr lang="ru-RU" sz="1600" dirty="0"/>
          </a:p>
          <a:p>
            <a:pPr marL="342900" indent="-342900">
              <a:defRPr/>
            </a:pP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86063" y="1000125"/>
            <a:ext cx="3786187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ТИПЫ ДОХОДОВ</a:t>
            </a:r>
          </a:p>
        </p:txBody>
      </p:sp>
      <p:sp>
        <p:nvSpPr>
          <p:cNvPr id="21514" name="TextBox 15"/>
          <p:cNvSpPr txBox="1">
            <a:spLocks noChangeArrowheads="1"/>
          </p:cNvSpPr>
          <p:nvPr/>
        </p:nvSpPr>
        <p:spPr bwMode="auto">
          <a:xfrm>
            <a:off x="3571875" y="1928813"/>
            <a:ext cx="200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/>
              <a:t>НЕНАЛОГОВЫЕ</a:t>
            </a:r>
          </a:p>
        </p:txBody>
      </p:sp>
      <p:sp>
        <p:nvSpPr>
          <p:cNvPr id="21515" name="TextBox 16"/>
          <p:cNvSpPr txBox="1">
            <a:spLocks noChangeArrowheads="1"/>
          </p:cNvSpPr>
          <p:nvPr/>
        </p:nvSpPr>
        <p:spPr bwMode="auto">
          <a:xfrm>
            <a:off x="6572250" y="18573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БЕЗВОЗМЕЗДНЫЕ ПОСТУПЛЕНИЯ </a:t>
            </a:r>
          </a:p>
        </p:txBody>
      </p:sp>
      <p:sp>
        <p:nvSpPr>
          <p:cNvPr id="20" name="Стрелка влево 19"/>
          <p:cNvSpPr/>
          <p:nvPr/>
        </p:nvSpPr>
        <p:spPr>
          <a:xfrm rot="19738322">
            <a:off x="2089150" y="1527175"/>
            <a:ext cx="539750" cy="215900"/>
          </a:xfrm>
          <a:prstGeom prst="leftArrow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13106523">
            <a:off x="6651625" y="1501775"/>
            <a:ext cx="541338" cy="215900"/>
          </a:xfrm>
          <a:prstGeom prst="leftArrow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 rot="16200000">
            <a:off x="4442620" y="1415256"/>
            <a:ext cx="303212" cy="187325"/>
          </a:xfrm>
          <a:prstGeom prst="leftArrow">
            <a:avLst/>
          </a:prstGeom>
          <a:solidFill>
            <a:srgbClr val="66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23850" y="3429000"/>
            <a:ext cx="2176463" cy="2736850"/>
          </a:xfrm>
          <a:prstGeom prst="flowChartAlternateProcess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трансферты без определения конкретной цели использования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(карманные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деньги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ребенка)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357563" y="3429000"/>
            <a:ext cx="2428875" cy="2736850"/>
          </a:xfrm>
          <a:prstGeom prst="flowChartAlternateProcess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трансферты на финансирование переданных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полномочий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(деньги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ребенку на покупки по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списку)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572250" y="3429000"/>
            <a:ext cx="2320925" cy="2736850"/>
          </a:xfrm>
          <a:prstGeom prst="flowChartAlternateProcess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трансферты на условиях долевого софинансирования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(добавить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деньги ребенку на его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покупку)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428728" y="2643182"/>
            <a:ext cx="785820" cy="571504"/>
          </a:xfrm>
          <a:prstGeom prst="straightConnector1">
            <a:avLst/>
          </a:prstGeom>
          <a:ln>
            <a:solidFill>
              <a:srgbClr val="33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322763" y="3106733"/>
            <a:ext cx="500062" cy="1588"/>
          </a:xfrm>
          <a:prstGeom prst="straightConnector1">
            <a:avLst/>
          </a:prstGeom>
          <a:ln>
            <a:solidFill>
              <a:srgbClr val="33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86578" y="2643182"/>
            <a:ext cx="785818" cy="571504"/>
          </a:xfrm>
          <a:prstGeom prst="straightConnector1">
            <a:avLst/>
          </a:prstGeom>
          <a:ln>
            <a:solidFill>
              <a:srgbClr val="33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500166" y="1142984"/>
            <a:ext cx="6143668" cy="178595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– это денежные средства, перечисляемые из одного уровня бюджета другому</a:t>
            </a:r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</a:rPr>
              <a:t>БЕЗВОЗМЕЗДНЫЕ   ПОСТУПЛЕНИЯ  В  БЮДЖЕТ  КУРСКОГО МУНИЦИПАЛЬНОГО  РАЙОНА </a:t>
            </a:r>
            <a:endParaRPr lang="ru-RU" sz="2000" dirty="0"/>
          </a:p>
        </p:txBody>
      </p:sp>
      <p:graphicFrame>
        <p:nvGraphicFramePr>
          <p:cNvPr id="16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36525" y="644525"/>
          <a:ext cx="9007475" cy="621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7597775" y="500042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154553" y="3917490"/>
            <a:ext cx="207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950 495,60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761909" y="3381704"/>
            <a:ext cx="2286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1 009 112,57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404981" y="3810333"/>
            <a:ext cx="242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961 845,52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226651" y="3488861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1 008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935,83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с вырезом 23"/>
          <p:cNvSpPr/>
          <p:nvPr/>
        </p:nvSpPr>
        <p:spPr>
          <a:xfrm rot="19303872">
            <a:off x="1815707" y="1760704"/>
            <a:ext cx="1781142" cy="714167"/>
          </a:xfrm>
          <a:prstGeom prst="notch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 rot="19351011">
            <a:off x="1873995" y="1954763"/>
            <a:ext cx="1619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+ 58 </a:t>
            </a:r>
            <a:r>
              <a:rPr lang="ru-RU" b="1" dirty="0" smtClean="0"/>
              <a:t>616,97 </a:t>
            </a:r>
            <a:endParaRPr lang="ru-RU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157162"/>
          <a:ext cx="9144000" cy="670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57188" y="0"/>
            <a:ext cx="8786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СТРУКТУРА БЕЗВОЗМЕЗДНЫХ ПОСТУПЛЕНИЙ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3116"/>
            <a:ext cx="9144000" cy="364333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Курского муниципального района 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Ставропольского края 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10 декабря 2015 № 246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Курского муниципального района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Ставропольского края на 2016 год»</a:t>
            </a:r>
          </a:p>
          <a:p>
            <a:pPr marL="609600" indent="-609600" eaLnBrk="1" hangingPunct="1">
              <a:buFontTx/>
              <a:buNone/>
            </a:pPr>
            <a:endParaRPr lang="ru-RU" i="1" dirty="0" smtClean="0"/>
          </a:p>
          <a:p>
            <a:pPr marL="609600" indent="-609600" eaLnBrk="1" hangingPunct="1">
              <a:buFontTx/>
              <a:buNone/>
            </a:pPr>
            <a:endParaRPr lang="ru-RU" sz="3100" i="1" dirty="0" smtClean="0"/>
          </a:p>
        </p:txBody>
      </p:sp>
      <p:sp>
        <p:nvSpPr>
          <p:cNvPr id="52226" name="AutoShape 8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1785926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ja-JP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подходы при формировании бюджетных ассигнований на 2017 год и плановый период 2018 и 2019 годов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8715404" cy="5665807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бюджетных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ассигнований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субсидий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субвенций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оказания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платных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услуг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целевых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бюджетной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осуществляется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отдельно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каждому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источнику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Объем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планируемых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соответствует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прогнозу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Уменьшение базовых показателей на суммы расходов дополнительно предусмотренных на 2016 год и носящие единовременный характер расходы на реализацию решений, срок действия которых ограничен плановым периодом.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3000" dirty="0" smtClean="0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2997200"/>
            <a:ext cx="91440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endParaRPr lang="ru-RU" sz="3000" b="1" i="1" dirty="0"/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ru-RU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pozgalev.ru/storage/c/2015/11/12/1447342173_797387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00240"/>
            <a:ext cx="2857520" cy="351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/>
          <p:nvPr/>
        </p:nvSpPr>
        <p:spPr>
          <a:xfrm>
            <a:off x="5929322" y="2000240"/>
            <a:ext cx="3000396" cy="3000396"/>
          </a:xfrm>
          <a:prstGeom prst="roundRect">
            <a:avLst/>
          </a:prstGeom>
          <a:solidFill>
            <a:srgbClr val="00CC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2000240"/>
            <a:ext cx="2857520" cy="3000396"/>
          </a:xfrm>
          <a:prstGeom prst="roundRect">
            <a:avLst/>
          </a:prstGeom>
          <a:solidFill>
            <a:srgbClr val="00CC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2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kern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400" b="1" i="1" kern="0" dirty="0" smtClean="0">
                <a:latin typeface="Times New Roman" pitchFamily="18" charset="0"/>
                <a:cs typeface="Times New Roman" pitchFamily="18" charset="0"/>
              </a:rPr>
              <a:t>бюджет?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план доходов 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расходов  на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определенный период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2800" b="1" i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ru-RU" sz="2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1928802"/>
            <a:ext cx="3143240" cy="3028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b="1" i="1" u="sng" kern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b="1" i="1" u="sng" kern="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выплачиваемые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из бюджета </a:t>
            </a:r>
            <a:r>
              <a:rPr lang="ru-RU" i="1" kern="0" dirty="0">
                <a:latin typeface="Times New Roman" pitchFamily="18" charset="0"/>
                <a:cs typeface="Times New Roman" pitchFamily="18" charset="0"/>
              </a:rPr>
              <a:t>денежные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средства (социальные выплаты населению,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содержание муниципальных учреждений (образование, ЖКХ, культура и др.) капитальное строительство и др.)</a:t>
            </a:r>
            <a:endParaRPr lang="ru-RU" i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000240"/>
            <a:ext cx="264318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u="sng" kern="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b="1" i="1" u="sng" kern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i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поступающие </a:t>
            </a:r>
            <a:r>
              <a:rPr lang="ru-RU" i="1" kern="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kern="0" dirty="0">
                <a:latin typeface="Times New Roman" pitchFamily="18" charset="0"/>
                <a:cs typeface="Times New Roman" pitchFamily="18" charset="0"/>
              </a:rPr>
              <a:t>бюджет денежные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средства (налоги юридических и физических лиц, административные платежи и сборы, безвозмездные поступления </a:t>
            </a:r>
            <a:endParaRPr lang="ru-RU" i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6000760" y="5143512"/>
            <a:ext cx="28575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/>
              <a:t>Дефицит бюджета </a:t>
            </a:r>
            <a:r>
              <a:rPr lang="ru-RU" sz="1400" i="1" dirty="0"/>
              <a:t>– превышение расходов бюджета над его доходами</a:t>
            </a: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214282" y="5143512"/>
            <a:ext cx="27860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/>
              <a:t>Профицит бюджета </a:t>
            </a:r>
            <a:r>
              <a:rPr lang="ru-RU" sz="1400" i="1" dirty="0"/>
              <a:t>– превышение доходов бюджета над его расходами</a:t>
            </a:r>
            <a:endParaRPr lang="ru-RU" sz="1400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0" y="1000108"/>
            <a:ext cx="9144000" cy="928670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ru-RU" kern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b="1" i="1" kern="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i="1" kern="0" dirty="0" err="1" smtClean="0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kern="0" dirty="0" err="1" smtClean="0">
                <a:latin typeface="Times New Roman" pitchFamily="18" charset="0"/>
                <a:cs typeface="Times New Roman" pitchFamily="18" charset="0"/>
              </a:rPr>
              <a:t>bougette</a:t>
            </a:r>
            <a:r>
              <a:rPr lang="en-US" i="1" u="sng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kern="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кошель, сумка, кожаный мешок) - 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kern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6000768"/>
            <a:ext cx="8786813" cy="642942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– основополагающее требование предъявляемое к органам составляющим и утверждающим бюджет.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625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6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РАСХОДЫ </a:t>
            </a: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МЕСТНОГО БЮДЖЕТА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428625"/>
            <a:ext cx="914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Расходы </a:t>
            </a:r>
            <a:r>
              <a:rPr lang="ru-RU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бюджета </a:t>
            </a:r>
            <a:r>
              <a:rPr lang="ru-RU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–денежные </a:t>
            </a:r>
            <a:r>
              <a:rPr lang="ru-RU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средства, </a:t>
            </a:r>
            <a:r>
              <a:rPr lang="ru-RU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направляемые на финансовое обеспечение задач и функций государства и местного самоуправления.</a:t>
            </a:r>
            <a:endParaRPr lang="ru-RU" kern="0" dirty="0">
              <a:solidFill>
                <a:schemeClr val="tx2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1000108"/>
            <a:ext cx="3786187" cy="571487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КЛАССИФИКАЦИЯ  РАСХОДОВ ПО ПРИЗНАКАМ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1928802"/>
            <a:ext cx="2700000" cy="4714314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Функциональная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отражает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средств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на выполнение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функций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(муниципалитета) (раздел→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подраздел→ целевые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статьи→ виды расходов)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71802" y="1928802"/>
            <a:ext cx="2842876" cy="471431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Ведомственная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расходов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непосредственно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связана со структурой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управления, отображает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 по главным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распорядителям средств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(органы МСУ,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администрации)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72198" y="1928802"/>
            <a:ext cx="2842876" cy="4714314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показывает деление расходов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на текущие 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капитальные, а также на выплату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заработной платы, на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материальные затраты, на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товаров и услуг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(категория расходов→ группы→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статьи→ подстатьи)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углом 24"/>
          <p:cNvSpPr/>
          <p:nvPr/>
        </p:nvSpPr>
        <p:spPr>
          <a:xfrm rot="5400000">
            <a:off x="6585206" y="1161546"/>
            <a:ext cx="720000" cy="540000"/>
          </a:xfrm>
          <a:prstGeom prst="bentArrow">
            <a:avLst>
              <a:gd name="adj1" fmla="val 32164"/>
              <a:gd name="adj2" fmla="val 25000"/>
              <a:gd name="adj3" fmla="val 48880"/>
              <a:gd name="adj4" fmla="val 43750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трелка углом 25"/>
          <p:cNvSpPr/>
          <p:nvPr/>
        </p:nvSpPr>
        <p:spPr>
          <a:xfrm rot="5400000" flipV="1">
            <a:off x="1767356" y="1161546"/>
            <a:ext cx="720000" cy="540000"/>
          </a:xfrm>
          <a:prstGeom prst="bentArrow">
            <a:avLst>
              <a:gd name="adj1" fmla="val 32164"/>
              <a:gd name="adj2" fmla="val 25000"/>
              <a:gd name="adj3" fmla="val 48880"/>
              <a:gd name="adj4" fmla="val 4375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286248" y="1643050"/>
            <a:ext cx="285752" cy="214314"/>
          </a:xfrm>
          <a:prstGeom prst="downArrow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4282" y="6072206"/>
            <a:ext cx="3857652" cy="1588"/>
          </a:xfrm>
          <a:prstGeom prst="line">
            <a:avLst/>
          </a:prstGeom>
          <a:ln w="539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Цилиндр 6"/>
          <p:cNvSpPr/>
          <p:nvPr/>
        </p:nvSpPr>
        <p:spPr>
          <a:xfrm>
            <a:off x="357158" y="1643050"/>
            <a:ext cx="1714512" cy="4500594"/>
          </a:xfrm>
          <a:prstGeom prst="can">
            <a:avLst>
              <a:gd name="adj" fmla="val 14713"/>
            </a:avLst>
          </a:prstGeom>
          <a:solidFill>
            <a:srgbClr val="FF99CC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2285984" y="1142984"/>
            <a:ext cx="1714512" cy="5000660"/>
          </a:xfrm>
          <a:prstGeom prst="can">
            <a:avLst>
              <a:gd name="adj" fmla="val 1471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929190" y="571480"/>
            <a:ext cx="4071966" cy="3500462"/>
          </a:xfrm>
          <a:prstGeom prst="wedgeRoundRectCallout">
            <a:avLst>
              <a:gd name="adj1" fmla="val -69890"/>
              <a:gd name="adj2" fmla="val -2138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+ 2 179,37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сумма досчета до годовой потребности по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Эдиссийскому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детскому саду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+ 3 217,72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содержание детского сада в с. Серноводском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3 185,00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 питание детей в школах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+ 12 702,28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на социальную защиту населения за счет средств краевого и федерального бюджетов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+ 7 335,28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обеспечение государственных гарантий на получение общедоступного и бесплатного образования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14 801,8  -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увеличение заработной платы до МРОТ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+ 7 131,39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 сельское хозяйство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+ 1 000,00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– на дорожное хозяйство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22 900,00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на формирование РФФПП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3357562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1 106 686,72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5984" y="3357562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1 170 622,76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0" y="0"/>
            <a:ext cx="5572132" cy="64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КУРСКОГО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МУНИЦИПАЛЬНОГО РАЙОНА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71538" y="714356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+ 63 936,04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7786710" y="285728"/>
            <a:ext cx="1546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472" y="614364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2016                   2017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5000628" y="4214818"/>
            <a:ext cx="4000528" cy="2428892"/>
          </a:xfrm>
          <a:prstGeom prst="wedgeRoundRectCallout">
            <a:avLst>
              <a:gd name="adj1" fmla="val -72076"/>
              <a:gd name="adj2" fmla="val -66361"/>
              <a:gd name="adj3" fmla="val 16667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1 000,00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на формирование РФФПП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464,00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комплектование книжных фондов библиотек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проведение работ по замене оконных блоков в муниципальных образовательных учреждениях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проведение работ по ремонту кровель в муниципальных образовательных учреждениях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ПРЕДУСМОТРЕННЫЕ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НА ВЫПОЛНЕНИЕ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12  МУНИЦИПАЛЬНЫХ ПРОГРАММ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785786" y="5214950"/>
            <a:ext cx="2786082" cy="500066"/>
          </a:xfrm>
          <a:prstGeom prst="curvedDownArrow">
            <a:avLst>
              <a:gd name="adj1" fmla="val 25000"/>
              <a:gd name="adj2" fmla="val 71664"/>
              <a:gd name="adj3" fmla="val 39328"/>
            </a:avLst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category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5143536" cy="1857388"/>
          </a:xfrm>
          <a:prstGeom prst="rect">
            <a:avLst/>
          </a:prstGeom>
          <a:solidFill>
            <a:srgbClr val="FFCCCC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«Единая субвенция, выделяемая местным бюджетам для осуществления отдельных государственных полномочий Ставропольского края по социальной защите  отдельных категорий граждан»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9322" y="571480"/>
            <a:ext cx="3000396" cy="185738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«Единая субвенция, выделяемая местным бюджетам для осуществления отдельных государственных полномочий Ставропольского края по социальной поддержке семьи и детей»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928934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ветеранов труда и тружеников тыла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2928934"/>
            <a:ext cx="642942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денежных средств на содержание ребенка опекуну (попечителю)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5400000">
            <a:off x="2750331" y="-35743"/>
            <a:ext cx="357190" cy="5429288"/>
          </a:xfrm>
          <a:prstGeom prst="leftBrace">
            <a:avLst>
              <a:gd name="adj1" fmla="val 8333"/>
              <a:gd name="adj2" fmla="val 519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9999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7250925" y="1178703"/>
            <a:ext cx="357190" cy="3000396"/>
          </a:xfrm>
          <a:prstGeom prst="leftBrace">
            <a:avLst>
              <a:gd name="adj1" fmla="val 8333"/>
              <a:gd name="adj2" fmla="val 519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928934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ветеранов труда Ставропольского края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2928934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реабилитированных лиц и лиц, признанных пострадавшими от политических репрессий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2928934"/>
            <a:ext cx="714380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доплата к пенсии гражданам, ставшим инвалидами при исполнении служебных обязанностей в районах боевых действий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2928934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выплата семьям погибших ветеранов боевых действий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0430" y="2928934"/>
            <a:ext cx="642942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гражданам субсидий на оплату жилого помещения и коммунальных услуг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2928934"/>
            <a:ext cx="714380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Компенсация расходов на уплату взноса на капитальный ремонт общего имущества в многоквартирном доме отдельным категориям граждан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2928934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ежемесячной денежной компенсации на каждого ребенка в возрасте до 18 лет многодетным семьям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00892" y="2928934"/>
            <a:ext cx="928694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на содержание детей-сирот и детей, оставшихся без попечения родителей, в приемных семьях, а также на вознаграждение, причитающееся приемным родителям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15338" y="2928934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единовременного пособия усыновителям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НОВШЕСТВО  ВВОДИМОЕ С 2017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500034" y="5715016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   КУРСКОГО   МУНИЦИПАЛЬНОГО   РАЙОНА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1000100" y="5857892"/>
            <a:ext cx="113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/>
              <a:t>2017 </a:t>
            </a:r>
            <a:r>
              <a:rPr lang="ru-RU" b="1" dirty="0"/>
              <a:t>год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4000496" y="5857892"/>
            <a:ext cx="113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/>
              <a:t>2018 </a:t>
            </a:r>
            <a:r>
              <a:rPr lang="ru-RU" b="1" dirty="0"/>
              <a:t>год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6643702" y="5857892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2019 </a:t>
            </a:r>
            <a:r>
              <a:rPr lang="ru-RU" b="1" dirty="0"/>
              <a:t>год</a:t>
            </a:r>
          </a:p>
        </p:txBody>
      </p:sp>
      <p:sp>
        <p:nvSpPr>
          <p:cNvPr id="43" name="Цилиндр 42"/>
          <p:cNvSpPr/>
          <p:nvPr/>
        </p:nvSpPr>
        <p:spPr>
          <a:xfrm>
            <a:off x="285720" y="1857364"/>
            <a:ext cx="936000" cy="396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0" name="Цилиндр 29"/>
          <p:cNvSpPr/>
          <p:nvPr/>
        </p:nvSpPr>
        <p:spPr>
          <a:xfrm>
            <a:off x="1643042" y="1857364"/>
            <a:ext cx="936000" cy="396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Цилиндр 30"/>
          <p:cNvSpPr/>
          <p:nvPr/>
        </p:nvSpPr>
        <p:spPr>
          <a:xfrm>
            <a:off x="6357950" y="1500174"/>
            <a:ext cx="936000" cy="432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Цилиндр 31"/>
          <p:cNvSpPr/>
          <p:nvPr/>
        </p:nvSpPr>
        <p:spPr>
          <a:xfrm>
            <a:off x="4714876" y="2214554"/>
            <a:ext cx="936000" cy="360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Цилиндр 32"/>
          <p:cNvSpPr/>
          <p:nvPr/>
        </p:nvSpPr>
        <p:spPr>
          <a:xfrm>
            <a:off x="3357554" y="2214554"/>
            <a:ext cx="936000" cy="360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Цилиндр 35"/>
          <p:cNvSpPr/>
          <p:nvPr/>
        </p:nvSpPr>
        <p:spPr>
          <a:xfrm>
            <a:off x="7715272" y="1500174"/>
            <a:ext cx="936000" cy="432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 rot="16200000">
            <a:off x="-381363" y="3667456"/>
            <a:ext cx="2286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1 170 622,76</a:t>
            </a:r>
            <a:endParaRPr lang="ru-RU" sz="2800" b="1" dirty="0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 rot="16200000">
            <a:off x="2619032" y="3810332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1 128 697,66</a:t>
            </a:r>
            <a:endParaRPr lang="ru-RU" sz="2800" b="1" dirty="0"/>
          </a:p>
        </p:txBody>
      </p:sp>
      <p:sp>
        <p:nvSpPr>
          <p:cNvPr id="77" name="Text Box 54"/>
          <p:cNvSpPr txBox="1">
            <a:spLocks noChangeArrowheads="1"/>
          </p:cNvSpPr>
          <p:nvPr/>
        </p:nvSpPr>
        <p:spPr bwMode="auto">
          <a:xfrm rot="16200000">
            <a:off x="5476554" y="3453141"/>
            <a:ext cx="27146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1 181 871,72</a:t>
            </a:r>
            <a:endParaRPr lang="ru-RU" sz="2800" b="1" dirty="0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285852" y="3786190"/>
            <a:ext cx="285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4286248" y="3857628"/>
            <a:ext cx="4286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7358082" y="3786190"/>
            <a:ext cx="285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1214422"/>
            <a:ext cx="500066" cy="35719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643306" y="1214422"/>
            <a:ext cx="500066" cy="35719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1285852" y="1142984"/>
            <a:ext cx="1769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ДОХОДЫ</a:t>
            </a:r>
            <a:endParaRPr lang="ru-RU" sz="2400" b="1" dirty="0"/>
          </a:p>
        </p:txBody>
      </p:sp>
      <p:sp>
        <p:nvSpPr>
          <p:cNvPr id="44" name="Text Box 54"/>
          <p:cNvSpPr txBox="1">
            <a:spLocks noChangeArrowheads="1"/>
          </p:cNvSpPr>
          <p:nvPr/>
        </p:nvSpPr>
        <p:spPr bwMode="auto">
          <a:xfrm>
            <a:off x="4286248" y="1142984"/>
            <a:ext cx="1769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РАСХОДЫ</a:t>
            </a:r>
            <a:endParaRPr lang="ru-RU" sz="2400" b="1" dirty="0"/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 rot="16200000">
            <a:off x="975959" y="3667457"/>
            <a:ext cx="228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1 170 622,76</a:t>
            </a:r>
            <a:endParaRPr lang="ru-RU" sz="2800" b="1" dirty="0"/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 rot="16200000">
            <a:off x="3916987" y="3881770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1 128 697,66</a:t>
            </a:r>
            <a:endParaRPr lang="ru-RU" sz="2800" b="1" dirty="0"/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 rot="16200000">
            <a:off x="6905312" y="3524580"/>
            <a:ext cx="2571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1 181 871,72</a:t>
            </a:r>
            <a:endParaRPr lang="ru-RU" sz="2800" b="1" dirty="0"/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7429520" y="857232"/>
            <a:ext cx="1546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i="1" dirty="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23" name="Rectangle 14"/>
          <p:cNvSpPr>
            <a:spLocks noChangeArrowheads="1"/>
          </p:cNvSpPr>
          <p:nvPr/>
        </p:nvSpPr>
        <p:spPr bwMode="auto">
          <a:xfrm>
            <a:off x="2771775" y="6021388"/>
            <a:ext cx="215900" cy="28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Courier New" pitchFamily="49" charset="0"/>
            </a:endParaRPr>
          </a:p>
        </p:txBody>
      </p:sp>
      <p:sp>
        <p:nvSpPr>
          <p:cNvPr id="165924" name="Rectangle 15"/>
          <p:cNvSpPr>
            <a:spLocks noChangeArrowheads="1"/>
          </p:cNvSpPr>
          <p:nvPr/>
        </p:nvSpPr>
        <p:spPr bwMode="auto">
          <a:xfrm>
            <a:off x="6372225" y="2781300"/>
            <a:ext cx="36036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Courier New" pitchFamily="49" charset="0"/>
            </a:endParaRPr>
          </a:p>
        </p:txBody>
      </p:sp>
      <p:sp>
        <p:nvSpPr>
          <p:cNvPr id="165926" name="Text Box 29"/>
          <p:cNvSpPr txBox="1">
            <a:spLocks noChangeArrowheads="1"/>
          </p:cNvSpPr>
          <p:nvPr/>
        </p:nvSpPr>
        <p:spPr bwMode="auto">
          <a:xfrm>
            <a:off x="5286380" y="3000372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14375" y="1"/>
            <a:ext cx="8429625" cy="28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kern="0" dirty="0">
                <a:solidFill>
                  <a:schemeClr val="tx2"/>
                </a:solidFill>
                <a:ea typeface="+mj-ea"/>
                <a:cs typeface="+mj-cs"/>
              </a:rPr>
              <a:t/>
            </a:r>
            <a:br>
              <a:rPr lang="ru-RU" sz="2400" kern="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ru-RU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ОБЕСПЕЧЕНИЕ УСТОЙЧИВОСТИ БЮДЖЕТА</a:t>
            </a:r>
            <a:endParaRPr lang="ru-RU" sz="2400" b="0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214546" y="1428736"/>
            <a:ext cx="4857784" cy="4295796"/>
            <a:chOff x="1968" y="1488"/>
            <a:chExt cx="1776" cy="1766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5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10" name="AutoShape 2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3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</p:grpSp>
      <p:sp>
        <p:nvSpPr>
          <p:cNvPr id="20" name="Рамка 19"/>
          <p:cNvSpPr/>
          <p:nvPr/>
        </p:nvSpPr>
        <p:spPr>
          <a:xfrm>
            <a:off x="142844" y="1000108"/>
            <a:ext cx="4000496" cy="733075"/>
          </a:xfrm>
          <a:prstGeom prst="frame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выплата заработной платы работникам бюджетной сфер</a:t>
            </a:r>
            <a:r>
              <a:rPr lang="ru-RU" b="0" dirty="0">
                <a:solidFill>
                  <a:schemeClr val="tx2"/>
                </a:solidFill>
                <a:latin typeface="Times New Roman" pitchFamily="18" charset="0"/>
              </a:rPr>
              <a:t>ы</a:t>
            </a:r>
          </a:p>
        </p:txBody>
      </p:sp>
      <p:sp>
        <p:nvSpPr>
          <p:cNvPr id="2" name="Рамка 19"/>
          <p:cNvSpPr/>
          <p:nvPr/>
        </p:nvSpPr>
        <p:spPr>
          <a:xfrm>
            <a:off x="6000760" y="5500702"/>
            <a:ext cx="2785341" cy="665497"/>
          </a:xfrm>
          <a:prstGeom prst="frame">
            <a:avLst/>
          </a:prstGeom>
          <a:solidFill>
            <a:schemeClr val="accent1">
              <a:lumMod val="50000"/>
            </a:schemeClr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социальные выплаты населению</a:t>
            </a:r>
          </a:p>
        </p:txBody>
      </p:sp>
      <p:sp>
        <p:nvSpPr>
          <p:cNvPr id="3" name="Рамка 19"/>
          <p:cNvSpPr/>
          <p:nvPr/>
        </p:nvSpPr>
        <p:spPr>
          <a:xfrm>
            <a:off x="500034" y="5643578"/>
            <a:ext cx="3129632" cy="666965"/>
          </a:xfrm>
          <a:prstGeom prst="frame">
            <a:avLst/>
          </a:prstGeom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коммунальные услуги</a:t>
            </a:r>
          </a:p>
        </p:txBody>
      </p:sp>
      <p:sp>
        <p:nvSpPr>
          <p:cNvPr id="4" name="Рамка 19"/>
          <p:cNvSpPr/>
          <p:nvPr/>
        </p:nvSpPr>
        <p:spPr>
          <a:xfrm>
            <a:off x="214282" y="3714752"/>
            <a:ext cx="3200971" cy="733074"/>
          </a:xfrm>
          <a:prstGeom prst="frame">
            <a:avLst/>
          </a:prstGeom>
          <a:solidFill>
            <a:srgbClr val="339966"/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медикаменты, перевязочные </a:t>
            </a:r>
          </a:p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   средства</a:t>
            </a:r>
            <a:endParaRPr lang="ru-RU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Рамка 19"/>
          <p:cNvSpPr/>
          <p:nvPr/>
        </p:nvSpPr>
        <p:spPr>
          <a:xfrm>
            <a:off x="6357950" y="1857364"/>
            <a:ext cx="2634742" cy="665496"/>
          </a:xfrm>
          <a:prstGeom prst="frame">
            <a:avLst/>
          </a:prstGeom>
          <a:solidFill>
            <a:schemeClr val="accent2">
              <a:lumMod val="75000"/>
            </a:schemeClr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продукты питания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7858148" y="928670"/>
            <a:ext cx="12858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b="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Documents and Settings\Home\Рабочий стол\Презентации\Презентации\1424689183_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928670"/>
            <a:ext cx="3286148" cy="3500438"/>
          </a:xfrm>
          <a:prstGeom prst="rect">
            <a:avLst/>
          </a:prstGeom>
          <a:noFill/>
        </p:spPr>
      </p:pic>
      <p:sp>
        <p:nvSpPr>
          <p:cNvPr id="183300" name="Line 6"/>
          <p:cNvSpPr>
            <a:spLocks noChangeShapeType="1"/>
          </p:cNvSpPr>
          <p:nvPr/>
        </p:nvSpPr>
        <p:spPr bwMode="auto">
          <a:xfrm>
            <a:off x="1258888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3302" name="Text Box 8"/>
          <p:cNvSpPr txBox="1">
            <a:spLocks noChangeArrowheads="1"/>
          </p:cNvSpPr>
          <p:nvPr/>
        </p:nvSpPr>
        <p:spPr bwMode="auto">
          <a:xfrm>
            <a:off x="7667625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0">
              <a:latin typeface="Arial" charset="0"/>
            </a:endParaRPr>
          </a:p>
        </p:txBody>
      </p:sp>
      <p:sp>
        <p:nvSpPr>
          <p:cNvPr id="183305" name="Text Box 12"/>
          <p:cNvSpPr txBox="1">
            <a:spLocks noChangeArrowheads="1"/>
          </p:cNvSpPr>
          <p:nvPr/>
        </p:nvSpPr>
        <p:spPr bwMode="auto">
          <a:xfrm>
            <a:off x="3071802" y="3071810"/>
            <a:ext cx="2786083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МЕСТНЫЙ </a:t>
            </a: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500" dirty="0"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hangingPunct="0">
              <a:defRPr/>
            </a:pPr>
            <a:r>
              <a:rPr lang="ru-RU" altLang="ru-RU" sz="3600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/>
                </a:solidFill>
                <a:latin typeface="Arial Narrow" pitchFamily="34" charset="0"/>
              </a:rPr>
              <a:t>«Собирай по ягодке ─ наберешь кузовок»</a:t>
            </a:r>
            <a:endParaRPr lang="ru-RU" altLang="ru-RU" sz="3600" i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428596" y="1500174"/>
            <a:ext cx="2286016" cy="3786214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0800000">
            <a:off x="6286512" y="1428736"/>
            <a:ext cx="2286016" cy="3500462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2714620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МОБИЛИЗАЦИЯ ДОХОДНЫХ ИСТОЧНИКОВ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2714620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РАЧИТЕЛЬНОЕ ОТНОШЕНИЕ К БЮДЖЕТНЫМ СРЕДСТВАМ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422" y="4857760"/>
            <a:ext cx="414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ВЫСОКАЯ ОТВЕТСТВЕНОСТЬ ВСЕХ ПРИЧАСТНЫХ К УПРАВЛЕНИЮ И РАСПОРЯЖЕНИЮ ФИНАНСОВЫМИ  РЕСУРСАМИ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214290"/>
          <a:ext cx="9144000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ДЕМОГРАФИЧЕСКИЕ ПОКАЗАТЕЛИ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642918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человек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246063" y="571480"/>
          <a:ext cx="8897937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ОЖИДАЕМАЯ ПРОДОЛЖИТЕЛЬНОСТЬ ЖИЗНИ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714356"/>
            <a:ext cx="120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число лет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14282" y="0"/>
            <a:ext cx="8929718" cy="428604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Какие бывают </a:t>
            </a:r>
            <a:r>
              <a:rPr lang="ru-RU" sz="2400" b="1" i="1" kern="0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2800" b="1" i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ru-RU" sz="28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sixologicheskoezerkalo.ru/wp-content/uploads/2016/09/%D1%81%D0%B5%D0%BC%D1%8C%D1%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2653005" cy="1928826"/>
          </a:xfrm>
          <a:prstGeom prst="rect">
            <a:avLst/>
          </a:prstGeom>
          <a:noFill/>
        </p:spPr>
      </p:pic>
      <p:pic>
        <p:nvPicPr>
          <p:cNvPr id="1028" name="Picture 4" descr="https://im0-tub-ru.yandex.net/i?id=db6d9d38f8fd45ba27442a0933cf24e6&amp;n=33&amp;h=215&amp;w=3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5840" y="1071546"/>
            <a:ext cx="3058160" cy="2000264"/>
          </a:xfrm>
          <a:prstGeom prst="rect">
            <a:avLst/>
          </a:prstGeom>
          <a:noFill/>
        </p:spPr>
      </p:pic>
      <p:pic>
        <p:nvPicPr>
          <p:cNvPr id="1030" name="Picture 6" descr="https://im2-tub-ru.yandex.net/i?id=0126215b62536e68d83d072d5015cd98&amp;n=33&amp;h=215&amp;w=3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24190"/>
            <a:ext cx="3071802" cy="1819388"/>
          </a:xfrm>
          <a:prstGeom prst="rect">
            <a:avLst/>
          </a:prstGeom>
          <a:noFill/>
        </p:spPr>
      </p:pic>
      <p:pic>
        <p:nvPicPr>
          <p:cNvPr id="1034" name="Picture 10" descr="http://narzur.ru/uploads/articles/2016/07/25/57965310f286a8.573331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3929066"/>
            <a:ext cx="3000396" cy="1714512"/>
          </a:xfrm>
          <a:prstGeom prst="rect">
            <a:avLst/>
          </a:prstGeom>
          <a:noFill/>
        </p:spPr>
      </p:pic>
      <p:sp>
        <p:nvSpPr>
          <p:cNvPr id="1044" name="AutoShape 20" descr="http://formula-7.ru/images/580f7df50c8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http://formula-7.ru/images/580f7df50c8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9" name="Picture 25" descr="C:\Documents and Settings\Home\Рабочий стол\Презентации\Презентации\580f7df50c8a2.jpg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36458" y="3643314"/>
            <a:ext cx="2907542" cy="200026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71472" y="71435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бюджет семьи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86512" y="71435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бюджет организаций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643578"/>
            <a:ext cx="3071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Российской Федерации </a:t>
            </a:r>
            <a:r>
              <a:rPr lang="ru-RU" sz="1400" dirty="0" smtClean="0"/>
              <a:t>(федеральный бюджет, бюджеты государственных внебюджетных фондов РФ)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5643578"/>
            <a:ext cx="29289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субъектов Российской Федерации </a:t>
            </a:r>
          </a:p>
          <a:p>
            <a:pPr algn="ctr"/>
            <a:r>
              <a:rPr lang="ru-RU" sz="1400" dirty="0" smtClean="0"/>
              <a:t>(региональные  бюджеты, бюджеты территориальных фондов ОМС)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9388" y="5643578"/>
            <a:ext cx="2714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муниципальных</a:t>
            </a:r>
          </a:p>
          <a:p>
            <a:pPr algn="ctr"/>
            <a:r>
              <a:rPr lang="ru-RU" sz="1400" b="1" dirty="0" smtClean="0"/>
              <a:t> образований</a:t>
            </a:r>
          </a:p>
          <a:p>
            <a:pPr algn="ctr"/>
            <a:r>
              <a:rPr lang="ru-RU" sz="1400" dirty="0" smtClean="0"/>
              <a:t>(местные бюджеты)</a:t>
            </a:r>
            <a:endParaRPr lang="ru-RU" sz="14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714876" y="857232"/>
            <a:ext cx="1260000" cy="64294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883372" y="857232"/>
            <a:ext cx="1260000" cy="64294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501224" y="1785926"/>
            <a:ext cx="1856594" cy="79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00364" y="285749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бюджеты публично-правовых организаций</a:t>
            </a:r>
            <a:endParaRPr lang="ru-RU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 flipV="1">
            <a:off x="2357422" y="3429000"/>
            <a:ext cx="785818" cy="35719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4215603" y="3785397"/>
            <a:ext cx="42863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786446" y="3429000"/>
            <a:ext cx="1071570" cy="28575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246063" y="571480"/>
          <a:ext cx="8897937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ТРУД И ЗАНЯТОСТЬ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00958" y="500042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человек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357158" y="642918"/>
          <a:ext cx="8229600" cy="52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ДЕНЕЖНЫЕ ДОХОДЫ НАСЕЛЕНИЯ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29638" y="571480"/>
            <a:ext cx="870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рублей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5857892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  <a:cs typeface="Times New Roman" pitchFamily="18" charset="0"/>
              </a:rPr>
              <a:t>      Среднедушевые денежные доходы (в месяц)</a:t>
            </a:r>
          </a:p>
          <a:p>
            <a:r>
              <a:rPr lang="ru-RU" dirty="0" smtClean="0">
                <a:latin typeface="+mn-lt"/>
                <a:cs typeface="Times New Roman" pitchFamily="18" charset="0"/>
              </a:rPr>
              <a:t>      Средний размер назначенных пенсий</a:t>
            </a:r>
          </a:p>
          <a:p>
            <a:r>
              <a:rPr lang="ru-RU" dirty="0" smtClean="0">
                <a:latin typeface="+mn-lt"/>
                <a:cs typeface="Times New Roman" pitchFamily="18" charset="0"/>
              </a:rPr>
              <a:t>      Величина прожиточного минимума (в среднем на душу населения)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929330"/>
            <a:ext cx="214314" cy="2143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6215082"/>
            <a:ext cx="214314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6500834"/>
            <a:ext cx="214314" cy="214314"/>
          </a:xfrm>
          <a:prstGeom prst="rect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ОБРАЗОВАНИЕ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00042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человек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СЕЛЬСКОЕ ХОЗЯЙСТВО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00958" y="357166"/>
            <a:ext cx="1375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млн. рублей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ПРОИЗВОДСТВО ВАЖНЕЙШИХ ВИДОВ ПРОДУКЦИИ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60288" y="500042"/>
            <a:ext cx="13837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тонн, </a:t>
            </a:r>
          </a:p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млн. штук</a:t>
            </a:r>
            <a:endParaRPr lang="ru-RU" i="1" dirty="0">
              <a:latin typeface="Calibri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/>
          </p:nvPr>
        </p:nvGraphicFramePr>
        <p:xfrm>
          <a:off x="0" y="1000108"/>
          <a:ext cx="91440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246063" y="571480"/>
          <a:ext cx="8897937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ПРОИЗВОДСТВО ВАЖНЕЙШИХ ВИДОВ ПРОДУКЦИИ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714356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тонн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714356"/>
          <a:ext cx="9144000" cy="5966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ОБЕСПЕЧЕННОСТЬ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48" y="500042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единиц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142852"/>
          <a:ext cx="9144000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ОБЕСПЕЧЕННОСТЬ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480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человек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ПОНЯТИЯ И ТЕРМИНЫ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5470"/>
            <a:ext cx="871540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Администраторы доходов бюджета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органы государственной власти и местного самоуправления, осуществляющие в соответствии с законодательством РФ контроль за правильностью исчисления, полнотой и своевременностью уплаты, начисление, учет, взыскание платежей в бюджет, а также имеющие в своем ведении бюджетные учреждения, которым предоставлено право получать доходы от предпринимательской деятельности. 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самоуправления; 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Бюджетная система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основанная на экономических отношениях и юридических нормах совокупность всех видов бюджетов в стране, имеющих между собой установленные законом взаимоотношения. Единство бюджетной системы основано на взаимодействии бюджетов всех уровней, осуществляемом через использование регулирующих доходных источников, создание целевых и региональных бюджетных фондов, их частичное перераспределение. Это единство реализуется через единую социально-экономическую, включая налоговую, политику.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Бюджетная система Российской Федерации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основанная на экономических отношениях и государственном устройстве Российской Федерации, регулируемая нормами права совокупность федерального бюджета, бюджетов субъектов Российской Федерации, местных бюджетов и бюджетов государственных внебюджетных фондов.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Бюджетные ассигнования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бюджетные средства, предусмотренные бюджетной росписью получателю или распорядителю бюджетных средств.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Бюджетная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роспись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бюджета) в соответствии с настоящим Кодексом в целях исполнения бюджета по расходам (источникам финансирования дефицита бюджета).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642918"/>
            <a:ext cx="87154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регламентируемая нормами права деятельность органов государст­венной власти, органов местного самоуправления и участников бюджетного процесса по составлению и рассмотрению проектов бюджетов, проектов бюджетов государственных внебюджетных фондов, утверждению и исполнению бюджетов и бюджетов государственных внебюджетных фондов, а также по контролю за их исполнением.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особый товар, стихийно выделившийся из товарного мира и выполняющий роль всеобщего эквивалента. Их сущность выражается в функциях меры стоимости, средства обращения, средства накопления и сбережения, средства платежа, мировых денег. 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 бюджет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превышение расходов бюджета над его доходами. 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— бюджетные средства, предоставляемые бюджету другого уровня бюджетной системы РФ или юридическому лицу на безвозмездной и безвозвратной основе для покрытия текущих расходов.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денежные средства, поступающие в безвозмездном и безвозвратном порядке в соответствии с законодательством РФ в распоряжение органов государственной власти РФ, органов государственной власти субъектов РФ и органов местного самоуправления.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стадия бюджетного процесса, на которой осуществляется формирование и использование бюджетных средств.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сметы доходов и расходов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комплекс мер, обеспечивающих выполнение плана поступления и расходования денежных средств.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свод бюджетов всех уровней бюджетной системы Российской Федерации на соответствующей территории.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Местный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 —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образования, формирование, утверждение и исполнение которого осуществляют органы местного управления.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ПОНЯТИЯ И ТЕРМИНЫ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85918" y="428604"/>
            <a:ext cx="5643602" cy="928694"/>
          </a:xfrm>
          <a:prstGeom prst="roundRect">
            <a:avLst/>
          </a:prstGeom>
          <a:solidFill>
            <a:srgbClr val="FF9999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БЮДЖЕТНАЯ  СИСТЕМА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РОССИЙСКОЙ ФЕДЕРАЦИИ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2071678"/>
            <a:ext cx="1500198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федераль</a:t>
            </a:r>
            <a:r>
              <a:rPr lang="ru-RU" sz="16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ный</a:t>
            </a:r>
            <a:r>
              <a:rPr lang="ru-RU" sz="1600" dirty="0" smtClean="0">
                <a:solidFill>
                  <a:schemeClr val="tx1"/>
                </a:solidFill>
              </a:rPr>
              <a:t> бюджет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2071678"/>
            <a:ext cx="2000264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бюджеты государственных внебюджетных фондов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2071678"/>
            <a:ext cx="1428760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бюджеты субъектов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2071678"/>
            <a:ext cx="2143140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бюджеты территориальных государственных внебюджетных фондов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00958" y="2071678"/>
            <a:ext cx="1500198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местные бюджеты</a:t>
            </a:r>
            <a:endParaRPr lang="ru-RU" sz="16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5125644" y="875092"/>
            <a:ext cx="642942" cy="160735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 rot="5400000">
            <a:off x="4304107" y="1625192"/>
            <a:ext cx="571506" cy="357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rot="5400000">
            <a:off x="2553876" y="-125039"/>
            <a:ext cx="571506" cy="353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 rot="5400000">
            <a:off x="3446851" y="839374"/>
            <a:ext cx="642944" cy="1678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</p:cNvCxnSpPr>
          <p:nvPr/>
        </p:nvCxnSpPr>
        <p:spPr>
          <a:xfrm rot="16200000" flipH="1">
            <a:off x="5982900" y="-17884"/>
            <a:ext cx="571504" cy="3321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2571736" y="4572008"/>
            <a:ext cx="3071834" cy="928694"/>
          </a:xfrm>
          <a:prstGeom prst="roundRect">
            <a:avLst/>
          </a:prstGeom>
          <a:solidFill>
            <a:srgbClr val="66FF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857884" y="4572008"/>
            <a:ext cx="3071834" cy="928694"/>
          </a:xfrm>
          <a:prstGeom prst="roundRect">
            <a:avLst/>
          </a:prstGeom>
          <a:solidFill>
            <a:srgbClr val="66FF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сельских поселений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 flipV="1">
            <a:off x="4500562" y="3643314"/>
            <a:ext cx="3643338" cy="785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7536680" y="3893350"/>
            <a:ext cx="857255" cy="3571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57807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Местный бюджет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одна из составных частей бюджетной системы РФ. Он является  финансовой основой деятельности  органов местного самоуправления. В бюджете органа местного самоуправления показываются  полученные доходы и расходы, осуществляемые  им для реализации функций.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87154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обязательный, 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средств, в целях финансового обеспечения деятельности государства и (или) муниципальных образований. Признаки налога: принудительный характер; безвозмездность.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 — превышение доходов бюджета над его расходами.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Расходные обязательства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обусловленные законом, иным нормативно-правовым актом, договором или соглашением обязанности Российской Федерации, субъекта Российской Федерации, муниципального образования предоставить физическим и юридическим лицам, органам государственной власти (органам местного самоуправления) средства соответствующего бюджета (государственного внебюджетного фонда, территориального государственного внебюджетного фонда).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затраты организации, приводящие к уменьшению ее средств или увеличению ее обязательств.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затраты, формирующиеся в связи с выполнением государством и органами местного самоуправления своих конституционных и уставных функций.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Реестр расходных обязательств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свод указанных законов, нормативных правовых актов и договоров, соглашений и/или их отдельных положений, которые должны вести органы исполнительной власти.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Сбалансированность бюджета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принцип формирования и исполнения бюджета, состоящий в количественном соответствии бюджетных доходов источникам их финансирования.</a:t>
            </a:r>
          </a:p>
          <a:p>
            <a:pPr algn="just"/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ПОНЯТИЯ И ТЕРМИНЫ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ПОНЯТИЯ И ТЕРМИНЫ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78579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Смета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финансовый документ, содержащий информацию об образовании и расходовании денежных средств в соответствии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целевым назначением.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Смета расходов и доходов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финансовый план учреждения (организации), осуществляющего некоммерческую деятельность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50825" y="188913"/>
            <a:ext cx="8642350" cy="6048375"/>
          </a:xfrm>
          <a:prstGeom prst="foldedCorner">
            <a:avLst>
              <a:gd name="adj" fmla="val 9948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</p:txBody>
      </p:sp>
      <p:sp>
        <p:nvSpPr>
          <p:cNvPr id="119811" name="Содержимое 2"/>
          <p:cNvSpPr>
            <a:spLocks noGrp="1"/>
          </p:cNvSpPr>
          <p:nvPr>
            <p:ph idx="1"/>
          </p:nvPr>
        </p:nvSpPr>
        <p:spPr>
          <a:xfrm>
            <a:off x="250825" y="333375"/>
            <a:ext cx="8716963" cy="6191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ctr">
              <a:buFontTx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Финансовое управление </a:t>
            </a:r>
          </a:p>
          <a:p>
            <a:pPr algn="ctr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района Ставропольского края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smtClean="0"/>
              <a:t>Начальник Финансового управления -</a:t>
            </a:r>
            <a:r>
              <a:rPr lang="ru-RU" sz="1800" dirty="0" smtClean="0"/>
              <a:t>Татьяна Иосифовна Бондаренко</a:t>
            </a:r>
            <a:endParaRPr lang="ru-RU" sz="1800" b="1" dirty="0" smtClean="0"/>
          </a:p>
          <a:p>
            <a:pPr algn="ctr">
              <a:buFontTx/>
              <a:buNone/>
            </a:pPr>
            <a:endParaRPr lang="ru-RU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Адрес: </a:t>
            </a:r>
            <a:r>
              <a:rPr lang="ru-RU" sz="1800" dirty="0" smtClean="0"/>
              <a:t>357850,</a:t>
            </a:r>
            <a:r>
              <a:rPr lang="ru-RU" sz="1800" b="1" dirty="0" smtClean="0"/>
              <a:t> </a:t>
            </a:r>
            <a:r>
              <a:rPr lang="ru-RU" sz="1800" dirty="0" smtClean="0"/>
              <a:t>Ставропольский край,</a:t>
            </a:r>
            <a:r>
              <a:rPr lang="ru-RU" sz="1800" b="1" dirty="0" smtClean="0"/>
              <a:t> </a:t>
            </a:r>
            <a:r>
              <a:rPr lang="ru-RU" sz="1800" dirty="0" smtClean="0"/>
              <a:t>Курский район,</a:t>
            </a:r>
            <a:r>
              <a:rPr lang="ru-RU" sz="1800" b="1" dirty="0" smtClean="0"/>
              <a:t> </a:t>
            </a:r>
          </a:p>
          <a:p>
            <a:pPr algn="ctr">
              <a:buFontTx/>
              <a:buNone/>
            </a:pPr>
            <a:r>
              <a:rPr lang="ru-RU" sz="1800" dirty="0" smtClean="0"/>
              <a:t>станица</a:t>
            </a:r>
            <a:r>
              <a:rPr lang="ru-RU" sz="1800" b="1" dirty="0" smtClean="0"/>
              <a:t> </a:t>
            </a:r>
            <a:r>
              <a:rPr lang="ru-RU" sz="1800" dirty="0" smtClean="0"/>
              <a:t>Курская,</a:t>
            </a:r>
            <a:r>
              <a:rPr lang="ru-RU" sz="1800" b="1" dirty="0" smtClean="0"/>
              <a:t> </a:t>
            </a:r>
            <a:r>
              <a:rPr lang="ru-RU" sz="1800" dirty="0" smtClean="0"/>
              <a:t>пер. Октябрьский, 16 </a:t>
            </a:r>
          </a:p>
          <a:p>
            <a:pPr algn="ctr">
              <a:buFontTx/>
              <a:buNone/>
            </a:pPr>
            <a:endParaRPr lang="ru-RU" sz="1800" dirty="0" smtClean="0"/>
          </a:p>
          <a:p>
            <a:pPr algn="ctr">
              <a:buFontTx/>
              <a:buNone/>
            </a:pPr>
            <a:r>
              <a:rPr lang="ru-RU" sz="1800" b="1" dirty="0" smtClean="0"/>
              <a:t>Телефон для обращения граждан</a:t>
            </a:r>
            <a:r>
              <a:rPr lang="ru-RU" sz="1800" dirty="0" smtClean="0"/>
              <a:t>: 8 (879-64) 6-27-99, 6-55-54; </a:t>
            </a:r>
          </a:p>
          <a:p>
            <a:pPr algn="ctr">
              <a:buFontTx/>
              <a:buNone/>
            </a:pPr>
            <a:r>
              <a:rPr lang="ru-RU" sz="1800" dirty="0" smtClean="0"/>
              <a:t>факс: 8 (879-64) 6-27-99. </a:t>
            </a:r>
          </a:p>
          <a:p>
            <a:pPr algn="ctr">
              <a:buFontTx/>
              <a:buNone/>
            </a:pPr>
            <a:r>
              <a:rPr lang="ru-RU" sz="1800" b="1" dirty="0" smtClean="0"/>
              <a:t>Электронная почта : </a:t>
            </a:r>
            <a:r>
              <a:rPr lang="ru-RU" sz="1800" dirty="0" err="1" smtClean="0"/>
              <a:t>fukursk@mail.ru</a:t>
            </a:r>
            <a:r>
              <a:rPr lang="ru-RU" sz="1800" dirty="0" smtClean="0"/>
              <a:t> </a:t>
            </a:r>
          </a:p>
          <a:p>
            <a:pPr algn="ctr">
              <a:buFontTx/>
              <a:buNone/>
            </a:pPr>
            <a:r>
              <a:rPr lang="ru-RU" sz="1800" b="1" dirty="0" smtClean="0"/>
              <a:t>График работы</a:t>
            </a:r>
            <a:r>
              <a:rPr lang="ru-RU" sz="1800" dirty="0" smtClean="0"/>
              <a:t>: понедельник -  пятница</a:t>
            </a:r>
          </a:p>
          <a:p>
            <a:pPr algn="ctr">
              <a:buFontTx/>
              <a:buNone/>
            </a:pPr>
            <a:r>
              <a:rPr lang="ru-RU" sz="1800" dirty="0" smtClean="0"/>
              <a:t> с 8:00 до 16:00, перерыв с 12:00 до 13:00</a:t>
            </a:r>
          </a:p>
          <a:p>
            <a:pPr algn="ctr">
              <a:buFontTx/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3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КОНСОЛИДИРОВАННОГО БЮДЖЕТА </a:t>
            </a:r>
            <a:br>
              <a:rPr lang="ru-RU" sz="23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КУРСКОГО МУНИЦИПАЛЬНОГО </a:t>
            </a:r>
            <a:r>
              <a:rPr lang="ru-RU" sz="23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10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https://im1-tub-ru.yandex.net/i?id=0deddb8f4137ae2a07e93352828e0725&amp;n=33&amp;h=215&amp;w=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00372"/>
            <a:ext cx="3461881" cy="3673054"/>
          </a:xfrm>
          <a:prstGeom prst="rect">
            <a:avLst/>
          </a:prstGeom>
          <a:noFill/>
        </p:spPr>
      </p:pic>
      <p:sp>
        <p:nvSpPr>
          <p:cNvPr id="11" name="Выноска со стрелкой вправо 10"/>
          <p:cNvSpPr/>
          <p:nvPr/>
        </p:nvSpPr>
        <p:spPr>
          <a:xfrm>
            <a:off x="214282" y="1357298"/>
            <a:ext cx="3143272" cy="5143536"/>
          </a:xfrm>
          <a:prstGeom prst="rightArrowCallout">
            <a:avLst>
              <a:gd name="adj1" fmla="val 7632"/>
              <a:gd name="adj2" fmla="val 19790"/>
              <a:gd name="adj3" fmla="val 9716"/>
              <a:gd name="adj4" fmla="val 84931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Совет 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Администрация 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Финансовое управление АКМР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Отдел образования АКМР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МКУ культуры «Управление культуры» 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Управление труда и социальной защиты населения АКМР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МКУ «Комитет по физической культуре и спорту» 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МКУ «Центр по работе с молодежью» КМР СК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Отдел сельского хозяйства и охраны окружающей среды АКМР СК</a:t>
            </a:r>
          </a:p>
        </p:txBody>
      </p:sp>
      <p:sp>
        <p:nvSpPr>
          <p:cNvPr id="12" name="Выноска со стрелкой вправо 11"/>
          <p:cNvSpPr/>
          <p:nvPr/>
        </p:nvSpPr>
        <p:spPr>
          <a:xfrm flipH="1">
            <a:off x="5715008" y="1357298"/>
            <a:ext cx="3214678" cy="5143536"/>
          </a:xfrm>
          <a:prstGeom prst="rightArrowCallout">
            <a:avLst>
              <a:gd name="adj1" fmla="val 8867"/>
              <a:gd name="adj2" fmla="val 19481"/>
              <a:gd name="adj3" fmla="val 9716"/>
              <a:gd name="adj4" fmla="val 8493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Балтийского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Галюгаевского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Кановского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Курского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Мирненского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Полтавского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Ростовановский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Рощинского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Русского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Серноводского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ст.Стодеревской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с.Эдиссия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42844" y="928670"/>
            <a:ext cx="2714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/>
              <a:t>бюджет района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6143636" y="928670"/>
            <a:ext cx="27971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/>
              <a:t>бюджеты поселений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4572008"/>
            <a:ext cx="2928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FFCC"/>
                </a:solidFill>
              </a:rPr>
              <a:t>КОНСОЛИДИРОВАННЫЙ БЮДЖЕТ КУРСКОГО МУНИЦИПАЛЬНОГО РАЙОНА</a:t>
            </a:r>
            <a:endParaRPr lang="ru-RU" sz="1600" b="1" i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864399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Бюджетная Классификация Российской Федерации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является группировкой: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доходов, расходов и источников финансирования дефицитов бюджетов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бюджетной системы Российской Федерации, используемой 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составления и исполнения бюджетов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доходов, расходов и источников финансирования дефицитов бюджетов и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(или) операций сектора государственного управления, используемой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ведения бюджетного (бухгалтерского) учета, составления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бюджетной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(бухгалтерской) и иной финансовой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отчетности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обеспечивающей сопоставимость показателей бюджетов бюджетной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системы Российской Федерации.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285728"/>
            <a:ext cx="8858312" cy="492443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Статья 18. Бюджетная классификация Российской Федерации</a:t>
            </a: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 rot="5400000">
            <a:off x="7894661" y="224947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108711" y="224947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251323" y="224947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465373" y="224947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035819" y="2250273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4282" y="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14480" y="1285860"/>
            <a:ext cx="6072230" cy="500066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СТАДИИ  БЮДЖЕТНОГО  ПРОЦЕССА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428868"/>
            <a:ext cx="1571636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Разработка проекта бюджета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2428868"/>
            <a:ext cx="1785950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Рассмотрение проекта бюджета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2428868"/>
            <a:ext cx="1714512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Утверж-дение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проекта бюджета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428868"/>
            <a:ext cx="1714512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Исполнение бюджета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2428868"/>
            <a:ext cx="1785950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Рассмотрение и утверждение отчета об исполнении 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9256" y="4714884"/>
            <a:ext cx="178595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бюджетный год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6215082"/>
            <a:ext cx="771530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бюджетный период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6161495" y="3554017"/>
            <a:ext cx="250034" cy="1714512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4429124" y="1500174"/>
            <a:ext cx="357190" cy="8786874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214414" y="2071678"/>
            <a:ext cx="685804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251323" y="1963727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15250" cy="511156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бюджетном процессе:</a:t>
            </a:r>
          </a:p>
        </p:txBody>
      </p:sp>
      <p:pic>
        <p:nvPicPr>
          <p:cNvPr id="39938" name="Picture 2" descr="C:\Documents and Settings\Home\Рабочий стол\Презентации\Презентации\cTXnKfYbv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3643306" cy="378621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 rot="21342746">
            <a:off x="516851" y="2144171"/>
            <a:ext cx="195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5286388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гарантии: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образование, культура, ЖКХ, физическая культура и спорт, социальные льготы и др. направления социальных гарантий населению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stockfresh.com/files/c/cherezoff/m/85/3531922_stock-photo-3d-man-carries-a-gold-coin.jpg"/>
          <p:cNvPicPr>
            <a:picLocks noChangeAspect="1" noChangeArrowheads="1"/>
          </p:cNvPicPr>
          <p:nvPr/>
        </p:nvPicPr>
        <p:blipFill>
          <a:blip r:embed="rId3"/>
          <a:srcRect l="16295" r="15811"/>
          <a:stretch>
            <a:fillRect/>
          </a:stretch>
        </p:blipFill>
        <p:spPr bwMode="auto">
          <a:xfrm>
            <a:off x="3357554" y="2357430"/>
            <a:ext cx="1785950" cy="3000396"/>
          </a:xfrm>
          <a:prstGeom prst="rect">
            <a:avLst/>
          </a:prstGeom>
          <a:noFill/>
        </p:spPr>
      </p:pic>
      <p:sp>
        <p:nvSpPr>
          <p:cNvPr id="9" name="Стрелка вправо с вырезом 8"/>
          <p:cNvSpPr/>
          <p:nvPr/>
        </p:nvSpPr>
        <p:spPr>
          <a:xfrm flipH="1">
            <a:off x="4786314" y="1000108"/>
            <a:ext cx="3960000" cy="2160000"/>
          </a:xfrm>
          <a:prstGeom prst="notchedRight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налогоплательщик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-помогает формировать доходную часть бюджета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5000628" y="3214686"/>
            <a:ext cx="3960000" cy="2160000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получатель социальных гарантий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расходная часть бюджета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news-vendor.com/nimages/3/2/6/32665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4422" y="1571612"/>
            <a:ext cx="7629578" cy="4857760"/>
          </a:xfrm>
          <a:prstGeom prst="rect">
            <a:avLst/>
          </a:prstGeom>
          <a:noFill/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50" cy="511156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бюджетном процессе: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578645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Публичные обсуждения программ развития Курского муниципального района Ставропольского края (размещаются на сайте администрации)</a:t>
            </a:r>
          </a:p>
          <a:p>
            <a:pPr>
              <a:buFont typeface="Wingdings" pitchFamily="2" charset="2"/>
              <a:buChar char="v"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Оценка качества муниципальных услуг (участие в социологических опросах)</a:t>
            </a:r>
          </a:p>
          <a:p>
            <a:pPr>
              <a:buFont typeface="Wingdings" pitchFamily="2" charset="2"/>
              <a:buChar char="v"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Публичные слушания проекта решения совета КМР СК о бюджете на очередной финансовый год (ежегодно в ноябре)</a:t>
            </a:r>
          </a:p>
          <a:p>
            <a:pPr>
              <a:buFont typeface="Wingdings" pitchFamily="2" charset="2"/>
              <a:buChar char="v"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Публичные слушания проекта решения совета КМР СК об исполнении бюджета (ежегодно в мае)</a:t>
            </a:r>
          </a:p>
          <a:p>
            <a:pPr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16203</TotalTime>
  <Words>2224</Words>
  <Application>Microsoft Office PowerPoint</Application>
  <PresentationFormat>Экран (4:3)</PresentationFormat>
  <Paragraphs>378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Гражданин в бюджетном процессе:</vt:lpstr>
      <vt:lpstr>Гражданин в бюджетном процессе:</vt:lpstr>
      <vt:lpstr>Слайд 10</vt:lpstr>
      <vt:lpstr>ОБЪЕМ ДОХОДОВ БЮДЖЕТА КУРСКОГО МУНИЦИПАЛЬНОГО РАЙОНА</vt:lpstr>
      <vt:lpstr>Слайд 12</vt:lpstr>
      <vt:lpstr>Слайд 13</vt:lpstr>
      <vt:lpstr>Слайд 14</vt:lpstr>
      <vt:lpstr>Безвозмездные поступления</vt:lpstr>
      <vt:lpstr>БЕЗВОЗМЕЗДНЫЕ   ПОСТУПЛЕНИЯ  В  БЮДЖЕТ  КУРСКОГО МУНИЦИПАЛЬНОГО  РАЙОНА </vt:lpstr>
      <vt:lpstr>Слайд 17</vt:lpstr>
      <vt:lpstr>Основные подходы при формировании бюджетных ассигнований на 2017 год и плановый период 2018 и 2019 годов</vt:lpstr>
      <vt:lpstr>Слайд 19</vt:lpstr>
      <vt:lpstr>Слайд 20</vt:lpstr>
      <vt:lpstr>Слайд 21</vt:lpstr>
      <vt:lpstr>Слайд 22</vt:lpstr>
      <vt:lpstr>Слайд 23</vt:lpstr>
      <vt:lpstr>Слайд 24</vt:lpstr>
      <vt:lpstr>   БЮДЖЕТ   КУРСКОГО   МУНИЦИПАЛЬНОГО   РАЙОНА   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1159</cp:revision>
  <dcterms:created xsi:type="dcterms:W3CDTF">2012-04-17T17:49:34Z</dcterms:created>
  <dcterms:modified xsi:type="dcterms:W3CDTF">2017-05-12T10:22:37Z</dcterms:modified>
</cp:coreProperties>
</file>